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12765c4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12765c4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2765c4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2765c4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2765c42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2765c42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2765c42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2765c42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2765c42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2765c42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2765c42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2765c42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2765c42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2765c42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Stock_mark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Stock-Market Simulation Deploy on Containers.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Sahil S. Gothoskar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44000"/>
              </a:lnSpc>
              <a:spcBef>
                <a:spcPts val="600"/>
              </a:spcBef>
              <a:spcAft>
                <a:spcPts val="0"/>
              </a:spcAft>
              <a:buNone/>
            </a:pPr>
            <a:r>
              <a:rPr lang="en" sz="1400">
                <a:solidFill>
                  <a:srgbClr val="000000"/>
                </a:solidFill>
                <a:latin typeface="Roboto"/>
                <a:ea typeface="Roboto"/>
                <a:cs typeface="Roboto"/>
                <a:sym typeface="Roboto"/>
              </a:rPr>
              <a:t>A stock market simulator is a program or application that attempts to reproduce or duplicate some or all features of a live</a:t>
            </a:r>
            <a:r>
              <a:rPr lang="en" sz="1400">
                <a:solidFill>
                  <a:srgbClr val="000000"/>
                </a:solidFill>
                <a:uFill>
                  <a:noFill/>
                </a:uFill>
                <a:latin typeface="Roboto"/>
                <a:ea typeface="Roboto"/>
                <a:cs typeface="Roboto"/>
                <a:sym typeface="Roboto"/>
                <a:hlinkClick r:id="rId3"/>
              </a:rPr>
              <a:t> stock market</a:t>
            </a:r>
            <a:r>
              <a:rPr lang="en" sz="1400">
                <a:solidFill>
                  <a:srgbClr val="000000"/>
                </a:solidFill>
                <a:latin typeface="Roboto"/>
                <a:ea typeface="Roboto"/>
                <a:cs typeface="Roboto"/>
                <a:sym typeface="Roboto"/>
              </a:rPr>
              <a:t> on a computer so that a player may practice trading stocks without financial risk.</a:t>
            </a:r>
            <a:endParaRPr sz="1400">
              <a:solidFill>
                <a:srgbClr val="F3F3F3"/>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99" name="Google Shape;99;p15"/>
          <p:cNvSpPr txBox="1"/>
          <p:nvPr>
            <p:ph idx="1" type="body"/>
          </p:nvPr>
        </p:nvSpPr>
        <p:spPr>
          <a:xfrm>
            <a:off x="337350" y="1957375"/>
            <a:ext cx="8080800" cy="31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Roboto"/>
                <a:ea typeface="Roboto"/>
                <a:cs typeface="Roboto"/>
                <a:sym typeface="Roboto"/>
              </a:rPr>
              <a:t>Containers are nothing less than a new atomic unit on which application workloads are being both built and deployed.</a:t>
            </a:r>
            <a:endParaRPr sz="1400">
              <a:solidFill>
                <a:srgbClr val="000000"/>
              </a:solidFill>
              <a:latin typeface="Roboto"/>
              <a:ea typeface="Roboto"/>
              <a:cs typeface="Roboto"/>
              <a:sym typeface="Roboto"/>
            </a:endParaRPr>
          </a:p>
          <a:p>
            <a:pPr indent="0" lvl="0" marL="0" rtl="0" algn="just">
              <a:spcBef>
                <a:spcPts val="1600"/>
              </a:spcBef>
              <a:spcAft>
                <a:spcPts val="0"/>
              </a:spcAft>
              <a:buNone/>
            </a:pPr>
            <a:r>
              <a:rPr lang="en" sz="1400">
                <a:solidFill>
                  <a:srgbClr val="000000"/>
                </a:solidFill>
                <a:latin typeface="Roboto"/>
                <a:ea typeface="Roboto"/>
                <a:cs typeface="Roboto"/>
                <a:sym typeface="Roboto"/>
              </a:rPr>
              <a:t>Containers not only represent a better way to build more resilient software, they also inject unprecedented levels of flexibility and agility into enterprise applications.</a:t>
            </a:r>
            <a:endParaRPr sz="1400">
              <a:solidFill>
                <a:srgbClr val="000000"/>
              </a:solidFill>
              <a:latin typeface="Roboto"/>
              <a:ea typeface="Roboto"/>
              <a:cs typeface="Roboto"/>
              <a:sym typeface="Roboto"/>
            </a:endParaRPr>
          </a:p>
          <a:p>
            <a:pPr indent="0" lvl="0" marL="0" rtl="0" algn="just">
              <a:spcBef>
                <a:spcPts val="1600"/>
              </a:spcBef>
              <a:spcAft>
                <a:spcPts val="0"/>
              </a:spcAft>
              <a:buNone/>
            </a:pPr>
            <a:r>
              <a:rPr lang="en" sz="1400">
                <a:solidFill>
                  <a:srgbClr val="000000"/>
                </a:solidFill>
                <a:latin typeface="Roboto"/>
                <a:ea typeface="Roboto"/>
                <a:cs typeface="Roboto"/>
                <a:sym typeface="Roboto"/>
              </a:rPr>
              <a:t>The survey suggests that as IT leaders across titles / disciplines are being tasked  to drive digital business transformation, at the core of almost every one of those initiatives is some form of container technology. Most of that adoption is being driven not only by developers, bu  also IT leaders eager to position their organizations to take advantage of the next big shift in enterprise IT.</a:t>
            </a:r>
            <a:endParaRPr sz="1400">
              <a:solidFill>
                <a:srgbClr val="000000"/>
              </a:solidFill>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On Systems:</a:t>
            </a:r>
            <a:endParaRPr/>
          </a:p>
        </p:txBody>
      </p:sp>
      <p:sp>
        <p:nvSpPr>
          <p:cNvPr id="105" name="Google Shape;105;p16"/>
          <p:cNvSpPr txBox="1"/>
          <p:nvPr>
            <p:ph idx="1" type="body"/>
          </p:nvPr>
        </p:nvSpPr>
        <p:spPr>
          <a:xfrm>
            <a:off x="229500" y="2078875"/>
            <a:ext cx="8653500" cy="27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Used for various Snippets of Project:</a:t>
            </a:r>
            <a:endParaRPr/>
          </a:p>
          <a:p>
            <a:pPr indent="0" lvl="0" marL="0" rtl="0" algn="l">
              <a:lnSpc>
                <a:spcPct val="144000"/>
              </a:lnSpc>
              <a:spcBef>
                <a:spcPts val="1600"/>
              </a:spcBef>
              <a:spcAft>
                <a:spcPts val="0"/>
              </a:spcAft>
              <a:buNone/>
            </a:pPr>
            <a:r>
              <a:rPr lang="en" sz="1600">
                <a:solidFill>
                  <a:srgbClr val="FF5E0E"/>
                </a:solidFill>
                <a:highlight>
                  <a:srgbClr val="FFFFFF"/>
                </a:highlight>
                <a:latin typeface="Arial"/>
                <a:ea typeface="Arial"/>
                <a:cs typeface="Arial"/>
                <a:sym typeface="Arial"/>
              </a:rPr>
              <a:t>Front-End</a:t>
            </a:r>
            <a:r>
              <a:rPr lang="en" sz="1600">
                <a:solidFill>
                  <a:srgbClr val="695D46"/>
                </a:solidFill>
                <a:highlight>
                  <a:srgbClr val="FFFFFF"/>
                </a:highlight>
                <a:latin typeface="Arial"/>
                <a:ea typeface="Arial"/>
                <a:cs typeface="Arial"/>
                <a:sym typeface="Arial"/>
              </a:rPr>
              <a:t>: </a:t>
            </a:r>
            <a:endParaRPr sz="1600">
              <a:solidFill>
                <a:srgbClr val="695D46"/>
              </a:solidFill>
              <a:highlight>
                <a:srgbClr val="FFFFFF"/>
              </a:highlight>
              <a:latin typeface="Arial"/>
              <a:ea typeface="Arial"/>
              <a:cs typeface="Arial"/>
              <a:sym typeface="Arial"/>
            </a:endParaRPr>
          </a:p>
          <a:p>
            <a:pPr indent="0" lvl="0" marL="0" rtl="0" algn="l">
              <a:lnSpc>
                <a:spcPct val="144000"/>
              </a:lnSpc>
              <a:spcBef>
                <a:spcPts val="600"/>
              </a:spcBef>
              <a:spcAft>
                <a:spcPts val="0"/>
              </a:spcAft>
              <a:buNone/>
            </a:pPr>
            <a:r>
              <a:rPr b="1" lang="en" sz="1400">
                <a:solidFill>
                  <a:srgbClr val="695D46"/>
                </a:solidFill>
                <a:highlight>
                  <a:srgbClr val="FFFFFF"/>
                </a:highlight>
                <a:latin typeface="Arial"/>
                <a:ea typeface="Arial"/>
                <a:cs typeface="Arial"/>
                <a:sym typeface="Arial"/>
              </a:rPr>
              <a:t>HTML</a:t>
            </a:r>
            <a:r>
              <a:rPr lang="en" sz="1400">
                <a:solidFill>
                  <a:srgbClr val="695D46"/>
                </a:solidFill>
                <a:highlight>
                  <a:srgbClr val="FFFFFF"/>
                </a:highlight>
                <a:latin typeface="Arial"/>
                <a:ea typeface="Arial"/>
                <a:cs typeface="Arial"/>
                <a:sym typeface="Arial"/>
              </a:rPr>
              <a:t>, or HyperText Markup Language, is used to create the basic structure and content of a webpage. </a:t>
            </a:r>
            <a:endParaRPr sz="1400">
              <a:solidFill>
                <a:srgbClr val="695D46"/>
              </a:solidFill>
              <a:highlight>
                <a:srgbClr val="FFFFFF"/>
              </a:highlight>
              <a:latin typeface="Arial"/>
              <a:ea typeface="Arial"/>
              <a:cs typeface="Arial"/>
              <a:sym typeface="Arial"/>
            </a:endParaRPr>
          </a:p>
          <a:p>
            <a:pPr indent="0" lvl="0" marL="0" rtl="0" algn="l">
              <a:lnSpc>
                <a:spcPct val="144000"/>
              </a:lnSpc>
              <a:spcBef>
                <a:spcPts val="600"/>
              </a:spcBef>
              <a:spcAft>
                <a:spcPts val="0"/>
              </a:spcAft>
              <a:buNone/>
            </a:pPr>
            <a:r>
              <a:rPr b="1" lang="en" sz="1400">
                <a:solidFill>
                  <a:srgbClr val="695D46"/>
                </a:solidFill>
                <a:highlight>
                  <a:srgbClr val="FFFFFF"/>
                </a:highlight>
                <a:latin typeface="Arial"/>
                <a:ea typeface="Arial"/>
                <a:cs typeface="Arial"/>
                <a:sym typeface="Arial"/>
              </a:rPr>
              <a:t>CSS</a:t>
            </a:r>
            <a:r>
              <a:rPr lang="en" sz="1400">
                <a:solidFill>
                  <a:srgbClr val="695D46"/>
                </a:solidFill>
                <a:highlight>
                  <a:srgbClr val="FFFFFF"/>
                </a:highlight>
                <a:latin typeface="Arial"/>
                <a:ea typeface="Arial"/>
                <a:cs typeface="Arial"/>
                <a:sym typeface="Arial"/>
              </a:rPr>
              <a:t>, or Cascading Style Sheets, is used for the design of a webpage – where everything is placed and how it looks.</a:t>
            </a:r>
            <a:endParaRPr sz="1400">
              <a:solidFill>
                <a:srgbClr val="695D46"/>
              </a:solidFill>
              <a:highlight>
                <a:srgbClr val="FFFFFF"/>
              </a:highlight>
              <a:latin typeface="Arial"/>
              <a:ea typeface="Arial"/>
              <a:cs typeface="Arial"/>
              <a:sym typeface="Arial"/>
            </a:endParaRPr>
          </a:p>
          <a:p>
            <a:pPr indent="0" lvl="0" marL="0" rtl="0" algn="l">
              <a:lnSpc>
                <a:spcPct val="144000"/>
              </a:lnSpc>
              <a:spcBef>
                <a:spcPts val="600"/>
              </a:spcBef>
              <a:spcAft>
                <a:spcPts val="0"/>
              </a:spcAft>
              <a:buNone/>
            </a:pPr>
            <a:r>
              <a:rPr b="1" lang="en" sz="1400">
                <a:solidFill>
                  <a:srgbClr val="695D46"/>
                </a:solidFill>
                <a:highlight>
                  <a:srgbClr val="FFFFFF"/>
                </a:highlight>
                <a:latin typeface="Arial"/>
                <a:ea typeface="Arial"/>
                <a:cs typeface="Arial"/>
                <a:sym typeface="Arial"/>
              </a:rPr>
              <a:t>JavaScript</a:t>
            </a:r>
            <a:r>
              <a:rPr lang="en" sz="1400">
                <a:solidFill>
                  <a:srgbClr val="695D46"/>
                </a:solidFill>
                <a:highlight>
                  <a:srgbClr val="FFFFFF"/>
                </a:highlight>
                <a:latin typeface="Arial"/>
                <a:ea typeface="Arial"/>
                <a:cs typeface="Arial"/>
                <a:sym typeface="Arial"/>
              </a:rPr>
              <a:t> is used to define the interactive elements of a webpage that help to engage users.</a:t>
            </a:r>
            <a:endParaRPr sz="1400">
              <a:solidFill>
                <a:srgbClr val="695D46"/>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44000"/>
              </a:lnSpc>
              <a:spcBef>
                <a:spcPts val="600"/>
              </a:spcBef>
              <a:spcAft>
                <a:spcPts val="0"/>
              </a:spcAft>
              <a:buNone/>
            </a:pPr>
            <a:r>
              <a:t/>
            </a:r>
            <a:endParaRPr sz="1600">
              <a:solidFill>
                <a:srgbClr val="FF5E0E"/>
              </a:solidFill>
              <a:latin typeface="Arial"/>
              <a:ea typeface="Arial"/>
              <a:cs typeface="Arial"/>
              <a:sym typeface="Arial"/>
            </a:endParaRPr>
          </a:p>
          <a:p>
            <a:pPr indent="0" lvl="0" marL="0" rtl="0" algn="l">
              <a:lnSpc>
                <a:spcPct val="144000"/>
              </a:lnSpc>
              <a:spcBef>
                <a:spcPts val="600"/>
              </a:spcBef>
              <a:spcAft>
                <a:spcPts val="0"/>
              </a:spcAft>
              <a:buNone/>
            </a:pPr>
            <a:r>
              <a:t/>
            </a:r>
            <a:endParaRPr sz="1600">
              <a:solidFill>
                <a:srgbClr val="FF5E0E"/>
              </a:solidFill>
              <a:latin typeface="Arial"/>
              <a:ea typeface="Arial"/>
              <a:cs typeface="Arial"/>
              <a:sym typeface="Arial"/>
            </a:endParaRPr>
          </a:p>
          <a:p>
            <a:pPr indent="0" lvl="0" marL="0" rtl="0" algn="l">
              <a:lnSpc>
                <a:spcPct val="144000"/>
              </a:lnSpc>
              <a:spcBef>
                <a:spcPts val="600"/>
              </a:spcBef>
              <a:spcAft>
                <a:spcPts val="0"/>
              </a:spcAft>
              <a:buNone/>
            </a:pPr>
            <a:r>
              <a:t/>
            </a:r>
            <a:endParaRPr sz="1600">
              <a:solidFill>
                <a:srgbClr val="FF5E0E"/>
              </a:solidFill>
              <a:latin typeface="Arial"/>
              <a:ea typeface="Arial"/>
              <a:cs typeface="Arial"/>
              <a:sym typeface="Arial"/>
            </a:endParaRPr>
          </a:p>
          <a:p>
            <a:pPr indent="0" lvl="0" marL="0" rtl="0" algn="l">
              <a:spcBef>
                <a:spcPts val="0"/>
              </a:spcBef>
              <a:spcAft>
                <a:spcPts val="0"/>
              </a:spcAft>
              <a:buNone/>
            </a:pPr>
            <a:r>
              <a:t/>
            </a:r>
            <a:endParaRPr sz="1600">
              <a:solidFill>
                <a:srgbClr val="008575"/>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600">
              <a:solidFill>
                <a:srgbClr val="008575"/>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175500" y="310500"/>
            <a:ext cx="8788500" cy="4522500"/>
          </a:xfrm>
          <a:prstGeom prst="rect">
            <a:avLst/>
          </a:prstGeom>
        </p:spPr>
        <p:txBody>
          <a:bodyPr anchorCtr="0" anchor="ctr" bIns="91425" lIns="91425" spcFirstLastPara="1" rIns="91425" wrap="square" tIns="91425">
            <a:noAutofit/>
          </a:bodyPr>
          <a:lstStyle/>
          <a:p>
            <a:pPr indent="-342900" lvl="0" marL="457200" rtl="0" algn="l">
              <a:lnSpc>
                <a:spcPct val="144000"/>
              </a:lnSpc>
              <a:spcBef>
                <a:spcPts val="600"/>
              </a:spcBef>
              <a:spcAft>
                <a:spcPts val="0"/>
              </a:spcAft>
              <a:buClr>
                <a:srgbClr val="FF5E0E"/>
              </a:buClr>
              <a:buSzPts val="1800"/>
              <a:buFont typeface="Arial"/>
              <a:buChar char="●"/>
            </a:pPr>
            <a:r>
              <a:rPr lang="en" sz="1800">
                <a:solidFill>
                  <a:srgbClr val="FF5E0E"/>
                </a:solidFill>
                <a:latin typeface="Arial"/>
                <a:ea typeface="Arial"/>
                <a:cs typeface="Arial"/>
                <a:sym typeface="Arial"/>
              </a:rPr>
              <a:t>F</a:t>
            </a:r>
            <a:r>
              <a:rPr lang="en" sz="1800">
                <a:solidFill>
                  <a:srgbClr val="FF5E0E"/>
                </a:solidFill>
                <a:latin typeface="Arial"/>
                <a:ea typeface="Arial"/>
                <a:cs typeface="Arial"/>
                <a:sym typeface="Arial"/>
              </a:rPr>
              <a:t>ront-End Framework:</a:t>
            </a:r>
            <a:endParaRPr sz="1800">
              <a:solidFill>
                <a:srgbClr val="FF5E0E"/>
              </a:solidFill>
              <a:latin typeface="Arial"/>
              <a:ea typeface="Arial"/>
              <a:cs typeface="Arial"/>
              <a:sym typeface="Arial"/>
            </a:endParaRPr>
          </a:p>
          <a:p>
            <a:pPr indent="0" lvl="0" marL="457200" rtl="0" algn="l">
              <a:lnSpc>
                <a:spcPct val="115000"/>
              </a:lnSpc>
              <a:spcBef>
                <a:spcPts val="0"/>
              </a:spcBef>
              <a:spcAft>
                <a:spcPts val="0"/>
              </a:spcAft>
              <a:buNone/>
            </a:pPr>
            <a:r>
              <a:rPr lang="en" sz="1600">
                <a:solidFill>
                  <a:srgbClr val="008575"/>
                </a:solidFill>
                <a:highlight>
                  <a:srgbClr val="FFFFFF"/>
                </a:highlight>
                <a:latin typeface="Arial"/>
                <a:ea typeface="Arial"/>
                <a:cs typeface="Arial"/>
                <a:sym typeface="Arial"/>
              </a:rPr>
              <a:t>      -    Machine Learning</a:t>
            </a:r>
            <a:endParaRPr sz="1600">
              <a:solidFill>
                <a:srgbClr val="008575"/>
              </a:solidFill>
              <a:highlight>
                <a:srgbClr val="FFFFFF"/>
              </a:highlight>
              <a:latin typeface="Arial"/>
              <a:ea typeface="Arial"/>
              <a:cs typeface="Arial"/>
              <a:sym typeface="Arial"/>
            </a:endParaRPr>
          </a:p>
          <a:p>
            <a:pPr indent="-342900" lvl="0" marL="457200" rtl="0" algn="l">
              <a:lnSpc>
                <a:spcPct val="144000"/>
              </a:lnSpc>
              <a:spcBef>
                <a:spcPts val="1600"/>
              </a:spcBef>
              <a:spcAft>
                <a:spcPts val="0"/>
              </a:spcAft>
              <a:buClr>
                <a:srgbClr val="008575"/>
              </a:buClr>
              <a:buSzPts val="1800"/>
              <a:buFont typeface="Arial"/>
              <a:buChar char="●"/>
            </a:pPr>
            <a:r>
              <a:rPr lang="en" sz="1800">
                <a:solidFill>
                  <a:srgbClr val="008575"/>
                </a:solidFill>
                <a:latin typeface="Arial"/>
                <a:ea typeface="Arial"/>
                <a:cs typeface="Arial"/>
                <a:sym typeface="Arial"/>
              </a:rPr>
              <a:t>Deployment:</a:t>
            </a:r>
            <a:endParaRPr sz="1800">
              <a:solidFill>
                <a:srgbClr val="008575"/>
              </a:solidFill>
              <a:latin typeface="Arial"/>
              <a:ea typeface="Arial"/>
              <a:cs typeface="Arial"/>
              <a:sym typeface="Arial"/>
            </a:endParaRPr>
          </a:p>
          <a:p>
            <a:pPr indent="-317500" lvl="0" marL="457200" rtl="0" algn="just">
              <a:lnSpc>
                <a:spcPct val="144000"/>
              </a:lnSpc>
              <a:spcBef>
                <a:spcPts val="0"/>
              </a:spcBef>
              <a:spcAft>
                <a:spcPts val="0"/>
              </a:spcAft>
              <a:buSzPts val="1400"/>
              <a:buFont typeface="Arial"/>
              <a:buChar char="-"/>
            </a:pPr>
            <a:r>
              <a:rPr lang="en" sz="1500">
                <a:solidFill>
                  <a:srgbClr val="FF5E0E"/>
                </a:solidFill>
                <a:latin typeface="Arial"/>
                <a:ea typeface="Arial"/>
                <a:cs typeface="Arial"/>
                <a:sym typeface="Arial"/>
              </a:rPr>
              <a:t>Docker</a:t>
            </a:r>
            <a:r>
              <a:rPr lang="en" sz="1400">
                <a:solidFill>
                  <a:srgbClr val="FF5E0E"/>
                </a:solidFill>
                <a:latin typeface="Arial"/>
                <a:ea typeface="Arial"/>
                <a:cs typeface="Arial"/>
                <a:sym typeface="Arial"/>
              </a:rPr>
              <a:t> </a:t>
            </a:r>
            <a:r>
              <a:rPr lang="en" sz="1400">
                <a:solidFill>
                  <a:srgbClr val="695D46"/>
                </a:solidFill>
                <a:latin typeface="Arial"/>
                <a:ea typeface="Arial"/>
                <a:cs typeface="Arial"/>
                <a:sym typeface="Arial"/>
              </a:rPr>
              <a:t>- </a:t>
            </a:r>
            <a:r>
              <a:rPr lang="en" sz="1400">
                <a:solidFill>
                  <a:srgbClr val="695D46"/>
                </a:solidFill>
                <a:highlight>
                  <a:srgbClr val="FFFFFF"/>
                </a:highlight>
                <a:latin typeface="Arial"/>
                <a:ea typeface="Arial"/>
                <a:cs typeface="Arial"/>
                <a:sym typeface="Arial"/>
              </a:rPr>
              <a:t>Docker is a set of platform-as-a-service products that use operating-system-level virtualization to deliver software in packages called containers.</a:t>
            </a:r>
            <a:endParaRPr sz="1400">
              <a:solidFill>
                <a:srgbClr val="695D46"/>
              </a:solidFill>
              <a:highlight>
                <a:srgbClr val="FFFFFF"/>
              </a:highlight>
              <a:latin typeface="Arial"/>
              <a:ea typeface="Arial"/>
              <a:cs typeface="Arial"/>
              <a:sym typeface="Arial"/>
            </a:endParaRPr>
          </a:p>
          <a:p>
            <a:pPr indent="-311150" lvl="0" marL="457200" rtl="0" algn="just">
              <a:lnSpc>
                <a:spcPct val="144000"/>
              </a:lnSpc>
              <a:spcBef>
                <a:spcPts val="0"/>
              </a:spcBef>
              <a:spcAft>
                <a:spcPts val="0"/>
              </a:spcAft>
              <a:buSzPts val="1300"/>
              <a:buFont typeface="Arial"/>
              <a:buChar char="-"/>
            </a:pPr>
            <a:r>
              <a:rPr lang="en" sz="1500">
                <a:solidFill>
                  <a:srgbClr val="FF5E0E"/>
                </a:solidFill>
                <a:highlight>
                  <a:srgbClr val="FFFFFF"/>
                </a:highlight>
                <a:latin typeface="Arial"/>
                <a:ea typeface="Arial"/>
                <a:cs typeface="Arial"/>
                <a:sym typeface="Arial"/>
              </a:rPr>
              <a:t>OpenShift </a:t>
            </a:r>
            <a:r>
              <a:rPr lang="en" sz="1050">
                <a:solidFill>
                  <a:srgbClr val="695D46"/>
                </a:solidFill>
                <a:highlight>
                  <a:srgbClr val="FFFFFF"/>
                </a:highlight>
                <a:latin typeface="Arial"/>
                <a:ea typeface="Arial"/>
                <a:cs typeface="Arial"/>
                <a:sym typeface="Arial"/>
              </a:rPr>
              <a:t>- </a:t>
            </a:r>
            <a:r>
              <a:rPr lang="en" sz="1400">
                <a:solidFill>
                  <a:srgbClr val="695D46"/>
                </a:solidFill>
                <a:highlight>
                  <a:srgbClr val="FFFFFF"/>
                </a:highlight>
                <a:latin typeface="Arial"/>
                <a:ea typeface="Arial"/>
                <a:cs typeface="Arial"/>
                <a:sym typeface="Arial"/>
              </a:rPr>
              <a:t>OpenShift   is a family of containerization software developed by Red Hat. Its flagship product is the OpenShift Container Platform—an on-premises platform as a service built around Docker containers orchestrated and managed by Kubernetes on a foundation of Red Hat Enterprise Linux.</a:t>
            </a:r>
            <a:endParaRPr sz="1400">
              <a:solidFill>
                <a:srgbClr val="695D46"/>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8575"/>
              </a:solidFill>
              <a:highlight>
                <a:srgbClr val="FFFFFF"/>
              </a:highlight>
              <a:latin typeface="Arial"/>
              <a:ea typeface="Arial"/>
              <a:cs typeface="Arial"/>
              <a:sym typeface="Arial"/>
            </a:endParaRPr>
          </a:p>
          <a:p>
            <a:pPr indent="0" lvl="0" marL="0" rtl="0" algn="l">
              <a:lnSpc>
                <a:spcPct val="115000"/>
              </a:lnSpc>
              <a:spcBef>
                <a:spcPts val="1600"/>
              </a:spcBef>
              <a:spcAft>
                <a:spcPts val="0"/>
              </a:spcAft>
              <a:buNone/>
            </a:pPr>
            <a:r>
              <a:t/>
            </a:r>
            <a:endParaRPr sz="1600">
              <a:solidFill>
                <a:srgbClr val="008575"/>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None/>
            </a:pPr>
            <a:r>
              <a:t/>
            </a:r>
            <a:endParaRPr sz="1600">
              <a:solidFill>
                <a:srgbClr val="008575"/>
              </a:solidFill>
              <a:highlight>
                <a:srgbClr val="FFFFFF"/>
              </a:highlight>
              <a:latin typeface="Arial"/>
              <a:ea typeface="Arial"/>
              <a:cs typeface="Arial"/>
              <a:sym typeface="Arial"/>
            </a:endParaRPr>
          </a:p>
        </p:txBody>
      </p:sp>
      <p:pic>
        <p:nvPicPr>
          <p:cNvPr id="111" name="Google Shape;111;p17"/>
          <p:cNvPicPr preferRelativeResize="0"/>
          <p:nvPr/>
        </p:nvPicPr>
        <p:blipFill>
          <a:blip r:embed="rId3">
            <a:alphaModFix/>
          </a:blip>
          <a:stretch>
            <a:fillRect/>
          </a:stretch>
        </p:blipFill>
        <p:spPr>
          <a:xfrm>
            <a:off x="7218325" y="212367"/>
            <a:ext cx="1472675" cy="1218625"/>
          </a:xfrm>
          <a:prstGeom prst="rect">
            <a:avLst/>
          </a:prstGeom>
          <a:noFill/>
          <a:ln>
            <a:noFill/>
          </a:ln>
        </p:spPr>
      </p:pic>
      <p:pic>
        <p:nvPicPr>
          <p:cNvPr id="112" name="Google Shape;112;p17"/>
          <p:cNvPicPr preferRelativeResize="0"/>
          <p:nvPr/>
        </p:nvPicPr>
        <p:blipFill>
          <a:blip r:embed="rId4">
            <a:alphaModFix/>
          </a:blip>
          <a:stretch>
            <a:fillRect/>
          </a:stretch>
        </p:blipFill>
        <p:spPr>
          <a:xfrm>
            <a:off x="3671828" y="3463007"/>
            <a:ext cx="1472674" cy="15724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405000" y="243000"/>
            <a:ext cx="8370000" cy="45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008575"/>
                </a:solidFill>
                <a:highlight>
                  <a:srgbClr val="FFFFFF"/>
                </a:highlight>
                <a:latin typeface="Arial"/>
                <a:ea typeface="Arial"/>
                <a:cs typeface="Arial"/>
                <a:sym typeface="Arial"/>
              </a:rPr>
              <a:t>Implementation:</a:t>
            </a:r>
            <a:endParaRPr sz="2000">
              <a:solidFill>
                <a:srgbClr val="008575"/>
              </a:solidFill>
              <a:highlight>
                <a:srgbClr val="FFFFFF"/>
              </a:highlight>
              <a:latin typeface="Arial"/>
              <a:ea typeface="Arial"/>
              <a:cs typeface="Arial"/>
              <a:sym typeface="Arial"/>
            </a:endParaRPr>
          </a:p>
          <a:p>
            <a:pPr indent="-317500" lvl="0" marL="457200" rtl="0" algn="just">
              <a:lnSpc>
                <a:spcPct val="180000"/>
              </a:lnSpc>
              <a:spcBef>
                <a:spcPts val="100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Firstly, before going to implement the solution we shall have a brief look at the architecture of Docker Architecture .  It consists of various attributes such as container, images, network,data volumes and it has three basic layers.</a:t>
            </a:r>
            <a:endParaRPr sz="1400">
              <a:solidFill>
                <a:srgbClr val="000000"/>
              </a:solidFill>
              <a:highlight>
                <a:srgbClr val="FFFFFF"/>
              </a:highlight>
              <a:latin typeface="Roboto"/>
              <a:ea typeface="Roboto"/>
              <a:cs typeface="Roboto"/>
              <a:sym typeface="Roboto"/>
            </a:endParaRPr>
          </a:p>
          <a:p>
            <a:pPr indent="-317500" lvl="0" marL="457200" rtl="0" algn="just">
              <a:lnSpc>
                <a:spcPct val="180000"/>
              </a:lnSpc>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The three basic layers are Docker Cli , Rest Api , Docker Daemon.</a:t>
            </a:r>
            <a:endParaRPr sz="1400">
              <a:solidFill>
                <a:srgbClr val="000000"/>
              </a:solidFill>
              <a:highlight>
                <a:srgbClr val="FFFFFF"/>
              </a:highlight>
              <a:latin typeface="Roboto"/>
              <a:ea typeface="Roboto"/>
              <a:cs typeface="Roboto"/>
              <a:sym typeface="Roboto"/>
            </a:endParaRPr>
          </a:p>
          <a:p>
            <a:pPr indent="-317500" lvl="0" marL="457200" rtl="0" algn="just">
              <a:lnSpc>
                <a:spcPct val="180000"/>
              </a:lnSpc>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The basic workflow of my idea is that I’ll on Docker Engine first we need to install docker engine on our machine better if it is a linux machine. We can also perform in windows machine as well but the problem is that if we install docker on windows host and then try to run the docker engine then windows machine creates a linux environment for docker engine and then run it, which is the same as directly running on linux machine.</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800">
              <a:solidFill>
                <a:srgbClr val="008575"/>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lnSpc>
                <a:spcPct val="180000"/>
              </a:lnSpc>
              <a:spcBef>
                <a:spcPts val="100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175500" y="738201"/>
            <a:ext cx="4686300" cy="4094800"/>
          </a:xfrm>
          <a:prstGeom prst="rect">
            <a:avLst/>
          </a:prstGeom>
          <a:noFill/>
          <a:ln>
            <a:noFill/>
          </a:ln>
        </p:spPr>
      </p:pic>
      <p:sp>
        <p:nvSpPr>
          <p:cNvPr id="124" name="Google Shape;124;p19"/>
          <p:cNvSpPr txBox="1"/>
          <p:nvPr>
            <p:ph idx="2" type="body"/>
          </p:nvPr>
        </p:nvSpPr>
        <p:spPr>
          <a:xfrm>
            <a:off x="5129600" y="826950"/>
            <a:ext cx="3774300" cy="3870900"/>
          </a:xfrm>
          <a:prstGeom prst="rect">
            <a:avLst/>
          </a:prstGeom>
        </p:spPr>
        <p:txBody>
          <a:bodyPr anchorCtr="0" anchor="t" bIns="91425" lIns="91425" spcFirstLastPara="1" rIns="91425" wrap="square" tIns="91425">
            <a:noAutofit/>
          </a:bodyPr>
          <a:lstStyle/>
          <a:p>
            <a:pPr indent="0" lvl="0" marL="0" rtl="0" algn="just">
              <a:lnSpc>
                <a:spcPct val="180000"/>
              </a:lnSpc>
              <a:spcBef>
                <a:spcPts val="1000"/>
              </a:spcBef>
              <a:spcAft>
                <a:spcPts val="0"/>
              </a:spcAft>
              <a:buNone/>
            </a:pPr>
            <a:r>
              <a:rPr lang="en">
                <a:latin typeface="Roboto"/>
                <a:ea typeface="Roboto"/>
                <a:cs typeface="Roboto"/>
                <a:sym typeface="Roboto"/>
              </a:rPr>
              <a:t>The basic workflow of my idea is that I’ll on Docker Engine first we need to install docker engine on our machine better if it is a linux machine. We can also perform in windows machine as well but the problem is that if we install docker on windows host and then try to run the docker engine then windows machine creates a linux environment for docker engine and then run it, which is the same as directly running on linux machine.</a:t>
            </a:r>
            <a:endParaRPr>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r>
              <a:rPr lang="en"/>
              <a:t>:</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Image taken from google they are copyright and are of respective companies.</a:t>
            </a:r>
            <a:endParaRPr/>
          </a:p>
          <a:p>
            <a:pPr indent="-311150" lvl="0" marL="457200" rtl="0" algn="l">
              <a:spcBef>
                <a:spcPts val="0"/>
              </a:spcBef>
              <a:spcAft>
                <a:spcPts val="0"/>
              </a:spcAft>
              <a:buSzPts val="1300"/>
              <a:buChar char="-"/>
            </a:pPr>
            <a:r>
              <a:rPr lang="en"/>
              <a:t>Report entitled “</a:t>
            </a:r>
            <a:r>
              <a:rPr lang="en"/>
              <a:t>2018 CONTAINER ADOPTION BENCHMARK SURVEY”</a:t>
            </a:r>
            <a:endParaRPr sz="2550">
              <a:solidFill>
                <a:srgbClr val="000000"/>
              </a:solidFill>
              <a:latin typeface="Arial"/>
              <a:ea typeface="Arial"/>
              <a:cs typeface="Arial"/>
              <a:sym typeface="Arial"/>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