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Libre Franklin"/>
      <p:regular r:id="rId35"/>
      <p:bold r:id="rId36"/>
      <p:italic r:id="rId37"/>
      <p:boldItalic r:id="rId38"/>
    </p:embeddedFont>
    <p:embeddedFont>
      <p:font typeface="Gill Sans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nuy4Vq8lTXqSd4e+wXNDtirzg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illSans-bold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LibreFranklin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LibreFranklin-italic.fntdata"/><Relationship Id="rId14" Type="http://schemas.openxmlformats.org/officeDocument/2006/relationships/slide" Target="slides/slide10.xml"/><Relationship Id="rId36" Type="http://schemas.openxmlformats.org/officeDocument/2006/relationships/font" Target="fonts/LibreFranklin-bold.fntdata"/><Relationship Id="rId17" Type="http://schemas.openxmlformats.org/officeDocument/2006/relationships/slide" Target="slides/slide13.xml"/><Relationship Id="rId39" Type="http://schemas.openxmlformats.org/officeDocument/2006/relationships/font" Target="fonts/GillSans-regular.fntdata"/><Relationship Id="rId16" Type="http://schemas.openxmlformats.org/officeDocument/2006/relationships/slide" Target="slides/slide12.xml"/><Relationship Id="rId38" Type="http://schemas.openxmlformats.org/officeDocument/2006/relationships/font" Target="fonts/LibreFranklin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82310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DAMG 6210</a:t>
            </a:r>
            <a:br>
              <a:rPr lang="en-US"/>
            </a:br>
            <a:r>
              <a:rPr lang="en-US"/>
              <a:t>Database Design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801544"/>
            <a:ext cx="9144000" cy="2665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Nik Bear Brown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@NikBearBrown</a:t>
            </a:r>
            <a:endParaRPr sz="32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SQL Functions &amp; Triggers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11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 u="sng">
                <a:latin typeface="Arial"/>
                <a:ea typeface="Arial"/>
                <a:cs typeface="Arial"/>
                <a:sym typeface="Arial"/>
              </a:rPr>
              <a:t>Types of Parameters</a:t>
            </a:r>
            <a:endParaRPr/>
          </a:p>
        </p:txBody>
      </p:sp>
      <p:pic>
        <p:nvPicPr>
          <p:cNvPr id="150" name="Google Shape;150;p11"/>
          <p:cNvPicPr preferRelativeResize="0"/>
          <p:nvPr>
            <p:ph idx="1" type="sub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990600"/>
            <a:ext cx="85344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12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FORMAL AND ACTUAL PARAMETERS</a:t>
            </a:r>
            <a:endParaRPr/>
          </a:p>
        </p:txBody>
      </p:sp>
      <p:sp>
        <p:nvSpPr>
          <p:cNvPr id="157" name="Google Shape;157;p12"/>
          <p:cNvSpPr txBox="1"/>
          <p:nvPr>
            <p:ph idx="1" type="subTitle"/>
          </p:nvPr>
        </p:nvSpPr>
        <p:spPr>
          <a:xfrm>
            <a:off x="1676400" y="990600"/>
            <a:ext cx="8077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781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1" lang="en-US" sz="2800"/>
              <a:t>Formal parameters </a:t>
            </a:r>
            <a:r>
              <a:rPr lang="en-US" sz="2800"/>
              <a:t>are the names specified within parentheses as part of the header of a module. 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i="1" lang="en-US" sz="2800"/>
              <a:t>Actual parameters </a:t>
            </a:r>
            <a:r>
              <a:rPr lang="en-US" sz="2800"/>
              <a:t>are the values—expressions specified within parentheses as a parameter list—when a call is made to the module.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The formal parameter and the related actual parameter must be of the same or compatible data types.</a:t>
            </a:r>
            <a:endParaRPr/>
          </a:p>
          <a:p>
            <a:pPr indent="-431800" lvl="0" marL="7810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13"/>
          <p:cNvSpPr txBox="1"/>
          <p:nvPr>
            <p:ph type="ctrTitle"/>
          </p:nvPr>
        </p:nvSpPr>
        <p:spPr>
          <a:xfrm>
            <a:off x="1524000" y="1524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u="sng"/>
              <a:t>MATCHING ACTUAL AND FORMAL PARAMETERS</a:t>
            </a:r>
            <a:endParaRPr/>
          </a:p>
        </p:txBody>
      </p:sp>
      <p:sp>
        <p:nvSpPr>
          <p:cNvPr id="164" name="Google Shape;164;p13"/>
          <p:cNvSpPr txBox="1"/>
          <p:nvPr>
            <p:ph idx="1" type="subTitle"/>
          </p:nvPr>
        </p:nvSpPr>
        <p:spPr>
          <a:xfrm>
            <a:off x="1676400" y="990600"/>
            <a:ext cx="8077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781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/>
              <a:t>Two methods can be used to match actual and formal parameters: positional notation and named notation. 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1" lang="en-US"/>
              <a:t>Positional notation </a:t>
            </a:r>
            <a:r>
              <a:rPr lang="en-US"/>
              <a:t>is simply association by position: The order of the parameters used when executing the procedure matches the order in the procedure’s header exactly.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1" lang="en-US"/>
              <a:t>Named notation </a:t>
            </a:r>
            <a:r>
              <a:rPr lang="en-US"/>
              <a:t>is explicit association using the symbol =&gt;</a:t>
            </a:r>
            <a:endParaRPr/>
          </a:p>
          <a:p>
            <a:pPr indent="-533400" lvl="1" marL="15303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Syntax: formal_parameter_name =&gt; argument_value</a:t>
            </a:r>
            <a:endParaRPr/>
          </a:p>
          <a:p>
            <a:pPr indent="-4572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named notation, the order does not matter. 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you mix notation, list positional notation before named notation.</a:t>
            </a:r>
            <a:endParaRPr/>
          </a:p>
          <a:p>
            <a:pPr indent="-4572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431800" lvl="0" marL="7810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14"/>
          <p:cNvSpPr txBox="1"/>
          <p:nvPr>
            <p:ph type="ctrTitle"/>
          </p:nvPr>
        </p:nvSpPr>
        <p:spPr>
          <a:xfrm>
            <a:off x="1524000" y="1524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u="sng"/>
              <a:t>MATCHING ACTUAL AND FORMAL PARAMETERS</a:t>
            </a:r>
            <a:endParaRPr/>
          </a:p>
        </p:txBody>
      </p:sp>
      <p:pic>
        <p:nvPicPr>
          <p:cNvPr id="171" name="Google Shape;171;p14"/>
          <p:cNvPicPr preferRelativeResize="0"/>
          <p:nvPr>
            <p:ph idx="1" type="subTitle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990600"/>
            <a:ext cx="80772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15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FUNCTIONS</a:t>
            </a:r>
            <a:endParaRPr/>
          </a:p>
        </p:txBody>
      </p:sp>
      <p:sp>
        <p:nvSpPr>
          <p:cNvPr id="178" name="Google Shape;178;p15"/>
          <p:cNvSpPr txBox="1"/>
          <p:nvPr>
            <p:ph idx="1" type="subTitle"/>
          </p:nvPr>
        </p:nvSpPr>
        <p:spPr>
          <a:xfrm>
            <a:off x="1524000" y="762000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71500" lvl="0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Functions are a type of stored code and are very similar to procedures.</a:t>
            </a:r>
            <a:endParaRPr/>
          </a:p>
          <a:p>
            <a:pPr indent="-57150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The significant difference is that a function is a PL/SQL block that </a:t>
            </a:r>
            <a:r>
              <a:rPr i="1" lang="en-US" sz="2800"/>
              <a:t>returns </a:t>
            </a:r>
            <a:r>
              <a:rPr lang="en-US" sz="2800"/>
              <a:t>a single value. </a:t>
            </a:r>
            <a:endParaRPr/>
          </a:p>
          <a:p>
            <a:pPr indent="-57150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Functions can accept one, many, or no parameters, but a function must have a return clause in the executable section of the function.</a:t>
            </a:r>
            <a:endParaRPr/>
          </a:p>
          <a:p>
            <a:pPr indent="-57150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The datatype of the return value must be declared in the header of the function.</a:t>
            </a:r>
            <a:endParaRPr/>
          </a:p>
          <a:p>
            <a:pPr indent="-57150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A function is not a stand-alone executable in the way that a procedure is: It must be used in some context. You can think of it as a sentence fragment.</a:t>
            </a:r>
            <a:endParaRPr/>
          </a:p>
          <a:p>
            <a:pPr indent="-57150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A function has output that needs to be assigned to a variable, or it can be used in a SELECT statement.</a:t>
            </a:r>
            <a:endParaRPr/>
          </a:p>
          <a:p>
            <a:pPr indent="-41910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16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FUNCTIONS</a:t>
            </a:r>
            <a:endParaRPr/>
          </a:p>
        </p:txBody>
      </p:sp>
      <p:sp>
        <p:nvSpPr>
          <p:cNvPr id="185" name="Google Shape;185;p16"/>
          <p:cNvSpPr txBox="1"/>
          <p:nvPr>
            <p:ph idx="1" type="subTitle"/>
          </p:nvPr>
        </p:nvSpPr>
        <p:spPr>
          <a:xfrm>
            <a:off x="1524000" y="762000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The syntax for creating a function is as follows: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CREATE [OR REPLACE] FUNCTION function_name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(parameter list)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RETURN datatype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IS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BEGIN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&lt;body&gt;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RETURN (</a:t>
            </a:r>
            <a:r>
              <a:rPr i="1" lang="en-US" sz="2400"/>
              <a:t>return_value</a:t>
            </a:r>
            <a:r>
              <a:rPr lang="en-US" sz="2400"/>
              <a:t>);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END;</a:t>
            </a:r>
            <a:endParaRPr/>
          </a:p>
          <a:p>
            <a:pPr indent="-39370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17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FUNCTIONS</a:t>
            </a:r>
            <a:endParaRPr/>
          </a:p>
        </p:txBody>
      </p:sp>
      <p:sp>
        <p:nvSpPr>
          <p:cNvPr id="192" name="Google Shape;192;p17"/>
          <p:cNvSpPr txBox="1"/>
          <p:nvPr>
            <p:ph idx="1" type="subTitle"/>
          </p:nvPr>
        </p:nvSpPr>
        <p:spPr>
          <a:xfrm>
            <a:off x="1524000" y="762000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The function does not necessarily have to have any parameters, but it must have a RETURN value declared in the header, and it must return values for all the varying possible execution streams.</a:t>
            </a:r>
            <a:endParaRPr/>
          </a:p>
          <a:p>
            <a:pPr indent="-57150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The RETURN statement does not have to appear as the last line of the main execution section, and there may be more than one RETURN statement (there should be a RETURN statement for each exception). </a:t>
            </a:r>
            <a:endParaRPr/>
          </a:p>
          <a:p>
            <a:pPr indent="-57150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A function may have IN, OUT, or IN OUT parameters.  but you rarely see anything except IN parameters.  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18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Example</a:t>
            </a:r>
            <a:endParaRPr/>
          </a:p>
        </p:txBody>
      </p:sp>
      <p:sp>
        <p:nvSpPr>
          <p:cNvPr id="199" name="Google Shape;199;p18"/>
          <p:cNvSpPr txBox="1"/>
          <p:nvPr>
            <p:ph idx="1" type="subTitle"/>
          </p:nvPr>
        </p:nvSpPr>
        <p:spPr>
          <a:xfrm>
            <a:off x="1524000" y="762000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68325" lvl="2" marL="213677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CREATE OR REPLACE FUNCTION show_description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(i_course_no number)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RETURN varchar2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AS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v_description varchar2(50);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BEGIN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SELECT description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INTO v_description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FROM course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WHERE course_no = i_course_no;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RETURN v_description;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EXCEPTION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WHEN NO_DATA_FOUND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THEN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RETURN('The Course is not in the database');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WHEN OTHERS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THEN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	RETURN('Error in running show_description');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END;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19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Making Use Of  Functions</a:t>
            </a:r>
            <a:endParaRPr/>
          </a:p>
        </p:txBody>
      </p:sp>
      <p:sp>
        <p:nvSpPr>
          <p:cNvPr id="206" name="Google Shape;206;p19"/>
          <p:cNvSpPr txBox="1"/>
          <p:nvPr>
            <p:ph idx="1" type="subTitle"/>
          </p:nvPr>
        </p:nvSpPr>
        <p:spPr>
          <a:xfrm>
            <a:off x="1524000" y="762000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lang="en-US" sz="2800"/>
              <a:t>In a anonymous block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b="1" sz="700"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SET SERVEROUTPUT ON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DECLARE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v_description VARCHAR2(50);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BEGIN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v_description := show_description(&amp;sv_cnumber);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DBMS_OUTPUT.PUT_LINE(v_description);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END;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57150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1" lang="en-US" sz="2800"/>
              <a:t>In a SQL statement</a:t>
            </a:r>
            <a:endParaRPr/>
          </a:p>
          <a:p>
            <a:pPr indent="-39370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sz="2800"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SELECT course_no, show_description(course_no)</a:t>
            </a:r>
            <a:endParaRPr/>
          </a:p>
          <a:p>
            <a:pPr indent="-568325" lvl="2" marL="2136775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FROM course;</a:t>
            </a:r>
            <a:endParaRPr/>
          </a:p>
          <a:p>
            <a:pPr indent="-29210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20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TRIGGERS</a:t>
            </a:r>
            <a:endParaRPr/>
          </a:p>
        </p:txBody>
      </p:sp>
      <p:sp>
        <p:nvSpPr>
          <p:cNvPr id="213" name="Google Shape;213;p20"/>
          <p:cNvSpPr txBox="1"/>
          <p:nvPr>
            <p:ph idx="1" type="subTitle"/>
          </p:nvPr>
        </p:nvSpPr>
        <p:spPr>
          <a:xfrm>
            <a:off x="1524000" y="1752600"/>
            <a:ext cx="9144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   </a:t>
            </a:r>
            <a:r>
              <a:rPr lang="en-US" sz="3200"/>
              <a:t>A database trigger is a stored PL/SQL program unit associated with a specific database table. ORACLE executes (fires) a database trigger automatically when a given SQL operation (like INSERT, UPDATE or DELETE) affects the table. Unlike a procedure, or a function, which must be invoked explicitly, database triggers are invoked implicitly.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61683" y="2306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D0000"/>
                </a:solidFill>
              </a:rPr>
              <a:t>Topics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905435" y="143155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SQL Functions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SQL Triggers</a:t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21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TRIGGERS</a:t>
            </a:r>
            <a:endParaRPr/>
          </a:p>
        </p:txBody>
      </p:sp>
      <p:sp>
        <p:nvSpPr>
          <p:cNvPr id="220" name="Google Shape;220;p21"/>
          <p:cNvSpPr txBox="1"/>
          <p:nvPr>
            <p:ph idx="1" type="subTitle"/>
          </p:nvPr>
        </p:nvSpPr>
        <p:spPr>
          <a:xfrm>
            <a:off x="1524000" y="1143000"/>
            <a:ext cx="9144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Database triggers can be used to perform any of the following: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Audit data modification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Log events transparently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Enforce complex business rules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Derive column values automatically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Implement complex security authorizations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Maintain replicate tables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22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TRIGGERS</a:t>
            </a:r>
            <a:endParaRPr/>
          </a:p>
        </p:txBody>
      </p:sp>
      <p:sp>
        <p:nvSpPr>
          <p:cNvPr id="227" name="Google Shape;227;p22"/>
          <p:cNvSpPr txBox="1"/>
          <p:nvPr>
            <p:ph idx="1" type="subTitle"/>
          </p:nvPr>
        </p:nvSpPr>
        <p:spPr>
          <a:xfrm>
            <a:off x="1524000" y="1524000"/>
            <a:ext cx="9144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/>
              <a:t>You can associate up to 12 database triggers with a given table. A database trigger has three parts: a </a:t>
            </a:r>
            <a:r>
              <a:rPr b="1" lang="en-US" sz="3000"/>
              <a:t>triggering event</a:t>
            </a:r>
            <a:r>
              <a:rPr lang="en-US" sz="3000"/>
              <a:t>, an </a:t>
            </a:r>
            <a:r>
              <a:rPr b="1" lang="en-US" sz="3000"/>
              <a:t>optional trigger constraint</a:t>
            </a:r>
            <a:r>
              <a:rPr lang="en-US" sz="3000"/>
              <a:t>, and a </a:t>
            </a:r>
            <a:r>
              <a:rPr b="1" lang="en-US" sz="3000"/>
              <a:t>trigger action</a:t>
            </a:r>
            <a:r>
              <a:rPr lang="en-US" sz="3000"/>
              <a:t>. </a:t>
            </a:r>
            <a:endParaRPr/>
          </a:p>
          <a:p>
            <a:pPr indent="-3810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/>
              <a:t>When an event occurs, a database trigger is fired, and an predefined PL/SQL block will perform the necessary action.</a:t>
            </a:r>
            <a:r>
              <a:rPr lang="en-US" sz="3200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23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TRIGGERS</a:t>
            </a:r>
            <a:endParaRPr/>
          </a:p>
        </p:txBody>
      </p:sp>
      <p:sp>
        <p:nvSpPr>
          <p:cNvPr id="234" name="Google Shape;234;p23"/>
          <p:cNvSpPr txBox="1"/>
          <p:nvPr>
            <p:ph idx="1" type="subTitle"/>
          </p:nvPr>
        </p:nvSpPr>
        <p:spPr>
          <a:xfrm>
            <a:off x="152400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7150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u="sng"/>
              <a:t>SYNTAX: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CREATE [OR REPLACE] TRIGGER trigger_name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{BEFORE|AFTER} triggering_event ON table_name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[FOR EACH ROW]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[WHEN condition]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DECLARE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Declaration statements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BEGIN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Executable statements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EXCEPTION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Exception-handling statements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END;</a:t>
            </a:r>
            <a:endParaRPr b="1"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0" name="Google Shape;240;p24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TRIGGERS</a:t>
            </a:r>
            <a:endParaRPr/>
          </a:p>
        </p:txBody>
      </p:sp>
      <p:sp>
        <p:nvSpPr>
          <p:cNvPr id="241" name="Google Shape;241;p24"/>
          <p:cNvSpPr txBox="1"/>
          <p:nvPr>
            <p:ph idx="1" type="subTitle"/>
          </p:nvPr>
        </p:nvSpPr>
        <p:spPr>
          <a:xfrm>
            <a:off x="152400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The trigger_name references the name of the trigger.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BEFORE or AFTER specify when the trigger is fired (before or after the triggering event).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The triggering_event references a DML statement issued against the table (e.g., INSERT, DELETE, UPDATE).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The table_name is the name of the table associated with the trigger.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The clause, FOR EACH ROW, specifies a trigger is a row trigger and fires once for each modified row.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 WHEN clause specifies the condition for a trigger to be fired.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Bear in mind that if you drop a table, all the associated triggers for the table are dropped as well.</a:t>
            </a:r>
            <a:r>
              <a:rPr b="1" lang="en-US" sz="3200"/>
              <a:t> 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p25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TYPES OF TRIGGERS</a:t>
            </a:r>
            <a:endParaRPr/>
          </a:p>
        </p:txBody>
      </p:sp>
      <p:sp>
        <p:nvSpPr>
          <p:cNvPr id="248" name="Google Shape;248;p25"/>
          <p:cNvSpPr txBox="1"/>
          <p:nvPr>
            <p:ph idx="1" type="subTitle"/>
          </p:nvPr>
        </p:nvSpPr>
        <p:spPr>
          <a:xfrm>
            <a:off x="152400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7150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Triggers may be called BEFORE or AFTER the following events: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INSERT, UPDATE and DELETE.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The before/after options can be used to specify when the trigger body should be fired with respect to the triggering statement. If the user indicates a BEFORE option, then Oracle fires the trigger before executing the triggering statement. On the other hand, if an AFTER is used, Oracle fires the trigger after executing the triggering statement.</a:t>
            </a:r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26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TYPES OF TRIGGERS</a:t>
            </a:r>
            <a:endParaRPr/>
          </a:p>
        </p:txBody>
      </p:sp>
      <p:sp>
        <p:nvSpPr>
          <p:cNvPr id="255" name="Google Shape;255;p26"/>
          <p:cNvSpPr txBox="1"/>
          <p:nvPr>
            <p:ph idx="1" type="subTitle"/>
          </p:nvPr>
        </p:nvSpPr>
        <p:spPr>
          <a:xfrm>
            <a:off x="152400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A trigger may be a ROW or STATEMENT type. If the statement FOR EACH ROW is present in the CREATE TRIGGER clause of a trigger, the trigger is a row trigger. A row trigger is fired for each row affected by an triggering statement.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 A statement trigger, however, is fired only once for the triggering statement, regardless of the number of rows affected by the triggering statement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27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TYPES OF TRIGGERS</a:t>
            </a:r>
            <a:endParaRPr/>
          </a:p>
        </p:txBody>
      </p:sp>
      <p:sp>
        <p:nvSpPr>
          <p:cNvPr id="262" name="Google Shape;262;p27"/>
          <p:cNvSpPr txBox="1"/>
          <p:nvPr>
            <p:ph idx="1" type="subTitle"/>
          </p:nvPr>
        </p:nvSpPr>
        <p:spPr>
          <a:xfrm>
            <a:off x="152400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57150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800" u="sng"/>
              <a:t>Example: statement trigger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000"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000"/>
              <a:t>CREATE OR REPLACE TRIGGER mytrig1 BEFORE DELETE OR INSERT OR UPDATE ON employee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000"/>
              <a:t>BEGIN    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000"/>
              <a:t>IF (TO_CHAR(SYSDATE, 'day') IN ('sat', 'sun')) OR     (TO_CHAR(SYSDATE,'hh:mi') NOT BETWEEN '08:30' AND '18:30') THEN           RAISE_APPLICATION_ERROR(-20500, 'table is secured');    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000"/>
              <a:t>END IF;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000"/>
              <a:t>END;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000"/>
              <a:t>/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     The above example shows a trigger that limits the DML actions to the employee table to weekdays from 8.30am to 6.30pm. If a user tries to insert/update/delete a row in the EMPLOYEE table, a warning message will be prompted. </a:t>
            </a:r>
            <a:endParaRPr sz="2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28"/>
          <p:cNvSpPr txBox="1"/>
          <p:nvPr>
            <p:ph type="ctrTitle"/>
          </p:nvPr>
        </p:nvSpPr>
        <p:spPr>
          <a:xfrm>
            <a:off x="2362200" y="0"/>
            <a:ext cx="8001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2400" u="sng"/>
              <a:t>Example: ROW Trigger</a:t>
            </a:r>
            <a:br>
              <a:rPr b="1" lang="en-US" sz="2400" u="sng"/>
            </a:br>
            <a:endParaRPr b="1" sz="2400" u="sng"/>
          </a:p>
        </p:txBody>
      </p:sp>
      <p:sp>
        <p:nvSpPr>
          <p:cNvPr id="269" name="Google Shape;269;p28"/>
          <p:cNvSpPr txBox="1"/>
          <p:nvPr>
            <p:ph idx="1" type="subTitle"/>
          </p:nvPr>
        </p:nvSpPr>
        <p:spPr>
          <a:xfrm>
            <a:off x="1524000" y="685800"/>
            <a:ext cx="9144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7150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CREATE OR REPLACE TRIGGER mytrig2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AFTER DELETE OR INSERT OR UPDATE ON employee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FOR EACH ROW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BEGIN       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IF DELETING THEN  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INSERT INTO xemployee (emp_ssn, emp_last_name,emp_first_name, deldate)         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VALUES (:old.emp_ssn, :old.emp_last_name,:old.emp_first_name, sysdate);        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ELSIF INSERTING THEN        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 INSERT INTO nemployee (emp_ssn, emp_last_name,emp_first_name, adddate)          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VALUES (:new.emp_ssn, :new.emp_last_name,:new.emp_first_name, sysdate);   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 ELSIF UPDATING('emp_salary') THEN         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INSERT INTO cemployee (emp_ssn, oldsalary, newsalary, up_date)        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VALUES (:old.emp_ssn,:old.emp_salary, :new.emp_salary, sysdate);     ELSE         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INSERT INTO uemployee (emp_ssn, emp_address, up_date)          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VALUES (:old.emp_ssn, :new.emp_address, sysdate);       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END IF;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/>
              <a:t>END;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/>
              <a:t>/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5" name="Google Shape;275;p29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TYPES OF TRIGGERS</a:t>
            </a:r>
            <a:endParaRPr/>
          </a:p>
        </p:txBody>
      </p:sp>
      <p:sp>
        <p:nvSpPr>
          <p:cNvPr id="276" name="Google Shape;276;p29"/>
          <p:cNvSpPr txBox="1"/>
          <p:nvPr>
            <p:ph idx="1" type="subTitle"/>
          </p:nvPr>
        </p:nvSpPr>
        <p:spPr>
          <a:xfrm>
            <a:off x="152400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71500" lvl="0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u="sng"/>
              <a:t>Example: ROW Trigger</a:t>
            </a:r>
            <a:endParaRPr sz="3200"/>
          </a:p>
          <a:p>
            <a:pPr indent="-36830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/>
          </a:p>
          <a:p>
            <a:pPr indent="-57150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The previous trigger is used to keep track of all the transactions performed on the employee table. If any employee is deleted, a new row containing the details of this employee is stored in a table called xemployee. Similarly, if a new employee is inserted, a new row is created in another table called nemployee, and so on.</a:t>
            </a:r>
            <a:endParaRPr/>
          </a:p>
          <a:p>
            <a:pPr indent="-571500" lvl="0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/>
              <a:t>Note that we can specify the old and new values of an updated row by prefixing the column names with the :OLD and :NEW qualifiers.</a:t>
            </a:r>
            <a:endParaRPr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2" name="Google Shape;282;p30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TYPES OF TRIGGERS</a:t>
            </a:r>
            <a:endParaRPr/>
          </a:p>
        </p:txBody>
      </p:sp>
      <p:sp>
        <p:nvSpPr>
          <p:cNvPr id="283" name="Google Shape;283;p30"/>
          <p:cNvSpPr txBox="1"/>
          <p:nvPr>
            <p:ph idx="1" type="subTitle"/>
          </p:nvPr>
        </p:nvSpPr>
        <p:spPr>
          <a:xfrm>
            <a:off x="152400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SQL&gt;  DELETE FROM  employee WHERE emp_last_name = 'Joshi';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1 row deleted.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SQL&gt; SELECT * FROM xemployee;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EMP_SSN   EMP_LAST_NAME   EMP_FIRST_NAME DELDATE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-------------   -----------------------    -------------------------- -----------------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999333333  Joshi                              Dinesh                         02-MAY-03</a:t>
            </a:r>
            <a:endParaRPr sz="2000"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4"/>
          <p:cNvSpPr txBox="1"/>
          <p:nvPr>
            <p:ph type="ctrTitle"/>
          </p:nvPr>
        </p:nvSpPr>
        <p:spPr>
          <a:xfrm>
            <a:off x="1905000" y="2590800"/>
            <a:ext cx="8382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PROCEDURES, FUNCTIONS &amp; TRIGGERS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9" name="Google Shape;289;p31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ENABLING, DISABLING, DROPPING TRIGGERS</a:t>
            </a:r>
            <a:endParaRPr/>
          </a:p>
        </p:txBody>
      </p:sp>
      <p:sp>
        <p:nvSpPr>
          <p:cNvPr id="290" name="Google Shape;290;p31"/>
          <p:cNvSpPr txBox="1"/>
          <p:nvPr>
            <p:ph idx="1" type="subTitle"/>
          </p:nvPr>
        </p:nvSpPr>
        <p:spPr>
          <a:xfrm>
            <a:off x="1524000" y="10668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SQL&gt;ALTER TRIGGER trigger_name DISABLE;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SQL&gt;ALTER TABLE table_name DISABLE ALL TRIGGERS;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To enable a trigger, which is disabled, we can use the following syntax: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SQL&gt;ALTER TABLE table_name ENABLE trigger_name;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All triggers can be enabled for a specific table by using the following command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SQL&gt; ALTER TABLE table_name ENABLE ALL TRIGGERS;</a:t>
            </a:r>
            <a:endParaRPr b="1" sz="2800"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SQL&gt; DROP TRIGGER trigger_name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5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 u="sng"/>
              <a:t>PROCEDURES</a:t>
            </a:r>
            <a:endParaRPr/>
          </a:p>
        </p:txBody>
      </p:sp>
      <p:sp>
        <p:nvSpPr>
          <p:cNvPr id="108" name="Google Shape;108;p5"/>
          <p:cNvSpPr txBox="1"/>
          <p:nvPr>
            <p:ph idx="1" type="subTitle"/>
          </p:nvPr>
        </p:nvSpPr>
        <p:spPr>
          <a:xfrm>
            <a:off x="1676400" y="9906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A procedure is a module performing one or more actions; it does not need to return any values. </a:t>
            </a:r>
            <a:endParaRPr/>
          </a:p>
          <a:p>
            <a:pPr indent="-5715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The syntax for creating a procedure is as follows:</a:t>
            </a:r>
            <a:endParaRPr/>
          </a:p>
          <a:p>
            <a:pPr indent="-568325" lvl="2" marL="21367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CREATE OR REPLACE PROCEDURE name</a:t>
            </a:r>
            <a:endParaRPr/>
          </a:p>
          <a:p>
            <a:pPr indent="-568325" lvl="2" marL="21367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	[(parameter[, parameter, ...])]</a:t>
            </a:r>
            <a:endParaRPr/>
          </a:p>
          <a:p>
            <a:pPr indent="-568325" lvl="2" marL="21367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AS</a:t>
            </a:r>
            <a:endParaRPr/>
          </a:p>
          <a:p>
            <a:pPr indent="-568325" lvl="2" marL="21367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	[local declarations]</a:t>
            </a:r>
            <a:endParaRPr/>
          </a:p>
          <a:p>
            <a:pPr indent="-568325" lvl="2" marL="21367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BEGIN</a:t>
            </a:r>
            <a:endParaRPr/>
          </a:p>
          <a:p>
            <a:pPr indent="-568325" lvl="2" marL="21367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	executable statements</a:t>
            </a:r>
            <a:endParaRPr/>
          </a:p>
          <a:p>
            <a:pPr indent="-568325" lvl="2" marL="21367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[EXCEPTION</a:t>
            </a:r>
            <a:endParaRPr/>
          </a:p>
          <a:p>
            <a:pPr indent="-568325" lvl="2" marL="21367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	exception handlers]</a:t>
            </a:r>
            <a:endParaRPr/>
          </a:p>
          <a:p>
            <a:pPr indent="-568325" lvl="2" marL="213677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END [name];</a:t>
            </a:r>
            <a:endParaRPr/>
          </a:p>
          <a:p>
            <a:pPr indent="-3683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/>
          </a:p>
          <a:p>
            <a:pPr indent="-39370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6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 u="sng"/>
              <a:t>PROCEDURES</a:t>
            </a:r>
            <a:endParaRPr/>
          </a:p>
        </p:txBody>
      </p:sp>
      <p:sp>
        <p:nvSpPr>
          <p:cNvPr id="115" name="Google Shape;115;p6"/>
          <p:cNvSpPr txBox="1"/>
          <p:nvPr>
            <p:ph idx="1" type="subTitle"/>
          </p:nvPr>
        </p:nvSpPr>
        <p:spPr>
          <a:xfrm>
            <a:off x="1676400" y="990600"/>
            <a:ext cx="8077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609600" lvl="0" marL="7810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A procedure may have 0 to many parameters. </a:t>
            </a:r>
            <a:endParaRPr/>
          </a:p>
          <a:p>
            <a:pPr indent="-609600" lvl="0" marL="7810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Every procedure has two parts: </a:t>
            </a:r>
            <a:endParaRPr/>
          </a:p>
          <a:p>
            <a:pPr indent="-533400" lvl="1" marL="15303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/>
              <a:t>The header portion, which comes before AS (sometimes you will see IS—they are interchangeable), keyword (this contains the procedure name and the parameter list),</a:t>
            </a:r>
            <a:endParaRPr/>
          </a:p>
          <a:p>
            <a:pPr indent="-533400" lvl="1" marL="153035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/>
              <a:t>The body, which is everything after the IS keyword.</a:t>
            </a:r>
            <a:endParaRPr/>
          </a:p>
          <a:p>
            <a:pPr indent="-609600" lvl="0" marL="7810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The word REPLACE is optional.</a:t>
            </a:r>
            <a:endParaRPr/>
          </a:p>
          <a:p>
            <a:pPr indent="-609600" lvl="0" marL="7810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When the word REPLACE is not used in the header of the procedure, in order to change the code in the procedure, it must be dropped first and then re-created.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7"/>
          <p:cNvSpPr txBox="1"/>
          <p:nvPr>
            <p:ph type="ctrTitle"/>
          </p:nvPr>
        </p:nvSpPr>
        <p:spPr>
          <a:xfrm>
            <a:off x="1752600" y="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Example</a:t>
            </a:r>
            <a:endParaRPr/>
          </a:p>
        </p:txBody>
      </p:sp>
      <p:sp>
        <p:nvSpPr>
          <p:cNvPr id="122" name="Google Shape;122;p7"/>
          <p:cNvSpPr txBox="1"/>
          <p:nvPr>
            <p:ph idx="1" type="subTitle"/>
          </p:nvPr>
        </p:nvSpPr>
        <p:spPr>
          <a:xfrm>
            <a:off x="1676400" y="9906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609600" lvl="0" marL="781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-- ch11_01a.sql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CREATE OR REPLACE PROCEDURE Discount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AS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CURSOR c_group_discount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IS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	SELECT distinct s.course_no, c.description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	FROM section s, enrollment e, course c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	WHERE s.section_id = e.section_id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		AND c.course_no = s.course_no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GROUP BY s.course_no, c.description,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		e.section_id, s.section_id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HAVING COUNT(*) &gt;=8;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BEGIN</a:t>
            </a:r>
            <a:endParaRPr/>
          </a:p>
          <a:p>
            <a:pPr indent="-609600" lvl="0" marL="7810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8"/>
          <p:cNvSpPr txBox="1"/>
          <p:nvPr>
            <p:ph type="ctrTitle"/>
          </p:nvPr>
        </p:nvSpPr>
        <p:spPr>
          <a:xfrm>
            <a:off x="1752600" y="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Example</a:t>
            </a:r>
            <a:endParaRPr/>
          </a:p>
        </p:txBody>
      </p:sp>
      <p:sp>
        <p:nvSpPr>
          <p:cNvPr id="129" name="Google Shape;129;p8"/>
          <p:cNvSpPr txBox="1"/>
          <p:nvPr>
            <p:ph idx="1" type="subTitle"/>
          </p:nvPr>
        </p:nvSpPr>
        <p:spPr>
          <a:xfrm>
            <a:off x="1676400" y="9906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609600" lvl="0" marL="781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FOR r_group_discount IN c_group_discount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LOOP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	UPDATE course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		SET cost = cost * .95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	WHERE course_no = r_group_discount.course_no;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	DBMS_OUTPUT.PUT_LINE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		('A 5% discount has been given to'||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		r_group_discount.course_no||' '||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		r_group_discount.description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		);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	END LOOP;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END;</a:t>
            </a:r>
            <a:endParaRPr/>
          </a:p>
          <a:p>
            <a:pPr indent="-609600" lvl="0" marL="7810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9"/>
          <p:cNvSpPr txBox="1"/>
          <p:nvPr>
            <p:ph type="ctrTitle"/>
          </p:nvPr>
        </p:nvSpPr>
        <p:spPr>
          <a:xfrm>
            <a:off x="1752600" y="0"/>
            <a:ext cx="8610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 u="sng"/>
              <a:t>Example</a:t>
            </a:r>
            <a:endParaRPr/>
          </a:p>
        </p:txBody>
      </p:sp>
      <p:sp>
        <p:nvSpPr>
          <p:cNvPr id="136" name="Google Shape;136;p9"/>
          <p:cNvSpPr txBox="1"/>
          <p:nvPr>
            <p:ph idx="1" type="subTitle"/>
          </p:nvPr>
        </p:nvSpPr>
        <p:spPr>
          <a:xfrm>
            <a:off x="1676400" y="9906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781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/>
              <a:t>In order to execute a procedure in SQL*Plus use the following syntax: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		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		EXECUTE Procedure_name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ourier"/>
                <a:ea typeface="Courier"/>
                <a:cs typeface="Courier"/>
                <a:sym typeface="Courier"/>
              </a:rPr>
              <a:t>	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ourier"/>
                <a:ea typeface="Courier"/>
                <a:cs typeface="Courier"/>
                <a:sym typeface="Courier"/>
              </a:rPr>
              <a:t>	SQL&gt; EXECUTE Discount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609600" lvl="0" marL="7810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Bordoloi and Bock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10"/>
          <p:cNvSpPr txBox="1"/>
          <p:nvPr>
            <p:ph type="ctrTitle"/>
          </p:nvPr>
        </p:nvSpPr>
        <p:spPr>
          <a:xfrm>
            <a:off x="2362200" y="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"/>
              <a:buNone/>
            </a:pPr>
            <a:r>
              <a:rPr b="1" lang="en-US" sz="3600" u="sng">
                <a:latin typeface="Libre Franklin"/>
                <a:ea typeface="Libre Franklin"/>
                <a:cs typeface="Libre Franklin"/>
                <a:sym typeface="Libre Franklin"/>
              </a:rPr>
              <a:t>PARAMETERS</a:t>
            </a:r>
            <a:endParaRPr/>
          </a:p>
        </p:txBody>
      </p:sp>
      <p:sp>
        <p:nvSpPr>
          <p:cNvPr id="143" name="Google Shape;143;p10"/>
          <p:cNvSpPr txBox="1"/>
          <p:nvPr>
            <p:ph idx="1" type="subTitle"/>
          </p:nvPr>
        </p:nvSpPr>
        <p:spPr>
          <a:xfrm>
            <a:off x="1676400" y="990600"/>
            <a:ext cx="8077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781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Parameters are the means to pass values to and from the calling environment to the server. 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These are the values that will be processed or returned via the execution of the procedure.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There are three types of parameters: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IN, OUT, and IN OUT.</a:t>
            </a:r>
            <a:endParaRPr/>
          </a:p>
          <a:p>
            <a:pPr indent="-6096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Modes specify whether the parameter passed is read in or a receptacle for what comes out.</a:t>
            </a:r>
            <a:endParaRPr/>
          </a:p>
          <a:p>
            <a:pPr indent="-431800" lvl="0" marL="7810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  <a:p>
            <a:pPr indent="-431800" lvl="0" marL="7810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2013-09-03T20:38:17Z</dcterms:created>
  <dc:creator>Nik Brown</dc:creator>
</cp:coreProperties>
</file>