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6858000" cx="12192000"/>
  <p:notesSz cx="6858000" cy="9144000"/>
  <p:embeddedFontLst>
    <p:embeddedFont>
      <p:font typeface="Helvetica Neue"/>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2" roundtripDataSignature="AMtx7mh8yVRw9bSlO7mIetUDKKSW9/KL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HelveticaNeue-italic.fntdata"/><Relationship Id="rId82" Type="http://customschemas.google.com/relationships/presentationmetadata" Target="metadata"/><Relationship Id="rId81"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HelveticaNeue-bold.fntdata"/><Relationship Id="rId34" Type="http://schemas.openxmlformats.org/officeDocument/2006/relationships/slide" Target="slides/slide30.xml"/><Relationship Id="rId78" Type="http://schemas.openxmlformats.org/officeDocument/2006/relationships/font" Target="fonts/HelveticaNeue-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7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7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3"/>
          <p:cNvSpPr/>
          <p:nvPr>
            <p:ph idx="2" type="pic"/>
          </p:nvPr>
        </p:nvSpPr>
        <p:spPr>
          <a:xfrm>
            <a:off x="5183188" y="987425"/>
            <a:ext cx="6172200" cy="4873625"/>
          </a:xfrm>
          <a:prstGeom prst="rect">
            <a:avLst/>
          </a:prstGeom>
          <a:noFill/>
          <a:ln>
            <a:noFill/>
          </a:ln>
        </p:spPr>
      </p:sp>
      <p:sp>
        <p:nvSpPr>
          <p:cNvPr id="68" name="Google Shape;68;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docs.python.org/2/library/index.html" TargetMode="External"/><Relationship Id="rId4" Type="http://schemas.openxmlformats.org/officeDocument/2006/relationships/hyperlink" Target="https://docs.python.org/2/reference/index.html#reference-index"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3.png"/><Relationship Id="rId13" Type="http://schemas.openxmlformats.org/officeDocument/2006/relationships/image" Target="../media/image18.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 Id="rId15" Type="http://schemas.openxmlformats.org/officeDocument/2006/relationships/image" Target="../media/image16.png"/><Relationship Id="rId14" Type="http://schemas.openxmlformats.org/officeDocument/2006/relationships/image" Target="../media/image29.png"/><Relationship Id="rId5" Type="http://schemas.openxmlformats.org/officeDocument/2006/relationships/image" Target="../media/image9.png"/><Relationship Id="rId6" Type="http://schemas.openxmlformats.org/officeDocument/2006/relationships/image" Target="../media/image31.png"/><Relationship Id="rId7" Type="http://schemas.openxmlformats.org/officeDocument/2006/relationships/image" Target="../media/image12.png"/><Relationship Id="rId8"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cikit-image.org/docs/dev/auto_examples/" TargetMode="External"/><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cikit-learn.org/stable/auto_examples/" TargetMode="External"/><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9.png"/><Relationship Id="rId8"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1" Type="http://schemas.openxmlformats.org/officeDocument/2006/relationships/hyperlink" Target="http://link.springer.com/book/10.1007/978-1-4842-0052-0" TargetMode="External"/><Relationship Id="rId10" Type="http://schemas.openxmlformats.org/officeDocument/2006/relationships/hyperlink" Target="http://link.springer.com/book/10.1007/978-1-4842-0052-0" TargetMode="External"/><Relationship Id="rId13" Type="http://schemas.openxmlformats.org/officeDocument/2006/relationships/hyperlink" Target="http://link.springer.com/book/10.1007/978-1-4302-6479-8" TargetMode="External"/><Relationship Id="rId12"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link.springer.com/book/10.1007/978-1-4302-3238-4" TargetMode="External"/><Relationship Id="rId4" Type="http://schemas.openxmlformats.org/officeDocument/2006/relationships/hyperlink" Target="http://link.springer.com/search?facet-author=%22Magnus+Lie+Hetland%22" TargetMode="External"/><Relationship Id="rId9" Type="http://schemas.openxmlformats.org/officeDocument/2006/relationships/hyperlink" Target="http://link.springer.com/search?facet-author=%22Shai+Vaingast%22" TargetMode="External"/><Relationship Id="rId15" Type="http://schemas.openxmlformats.org/officeDocument/2006/relationships/hyperlink" Target="http://link.springer.com/book/10.1007/978-1-4302-6479-8" TargetMode="External"/><Relationship Id="rId14" Type="http://schemas.openxmlformats.org/officeDocument/2006/relationships/hyperlink" Target="http://link.springer.com/search?facet-author=%22Gregory+Walters%22" TargetMode="External"/><Relationship Id="rId17" Type="http://schemas.openxmlformats.org/officeDocument/2006/relationships/image" Target="../media/image30.jpg"/><Relationship Id="rId16" Type="http://schemas.openxmlformats.org/officeDocument/2006/relationships/hyperlink" Target="http://link.springer.com/book/10.1007/978-1-4302-6479-8" TargetMode="External"/><Relationship Id="rId5" Type="http://schemas.openxmlformats.org/officeDocument/2006/relationships/hyperlink" Target="http://link.springer.com/book/10.1007/978-1-4302-3238-4" TargetMode="External"/><Relationship Id="rId6" Type="http://schemas.openxmlformats.org/officeDocument/2006/relationships/hyperlink" Target="http://link.springer.com/book/10.1007/978-1-4302-3238-4" TargetMode="External"/><Relationship Id="rId7" Type="http://schemas.openxmlformats.org/officeDocument/2006/relationships/image" Target="../media/image20.jpg"/><Relationship Id="rId8" Type="http://schemas.openxmlformats.org/officeDocument/2006/relationships/hyperlink" Target="http://link.springer.com/book/10.1007/978-1-4842-0052-0" TargetMode="External"/></Relationships>
</file>

<file path=ppt/slides/_rels/slide66.xml.rels><?xml version="1.0" encoding="UTF-8" standalone="yes"?><Relationships xmlns="http://schemas.openxmlformats.org/package/2006/relationships"><Relationship Id="rId11" Type="http://schemas.openxmlformats.org/officeDocument/2006/relationships/hyperlink" Target="http://link.springer.com/search?facet-author=%22Sinan+Kalkan%22" TargetMode="External"/><Relationship Id="rId10" Type="http://schemas.openxmlformats.org/officeDocument/2006/relationships/hyperlink" Target="http://link.springer.com/search?facet-author=%22G%C3%B6kt%C3%BCrk+%C3%9C%C3%A7oluk%22" TargetMode="External"/><Relationship Id="rId13" Type="http://schemas.openxmlformats.org/officeDocument/2006/relationships/hyperlink" Target="http://link.springer.com/book/10.1007/978-3-7091-1343-1" TargetMode="External"/><Relationship Id="rId12" Type="http://schemas.openxmlformats.org/officeDocument/2006/relationships/hyperlink" Target="http://link.springer.com/book/10.1007/978-3-7091-1343-1" TargetMode="External"/><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link.springer.com/book/10.1007/978-1-84996-537-8" TargetMode="External"/><Relationship Id="rId4" Type="http://schemas.openxmlformats.org/officeDocument/2006/relationships/hyperlink" Target="http://link.springer.com/search?facet-author=%22Kent+D.+Lee%22" TargetMode="External"/><Relationship Id="rId9" Type="http://schemas.openxmlformats.org/officeDocument/2006/relationships/hyperlink" Target="http://link.springer.com/book/10.1007/978-3-7091-1343-1" TargetMode="External"/><Relationship Id="rId15" Type="http://schemas.openxmlformats.org/officeDocument/2006/relationships/hyperlink" Target="http://link.springer.com/book/10.1007/978-3-319-01342-8" TargetMode="External"/><Relationship Id="rId14" Type="http://schemas.openxmlformats.org/officeDocument/2006/relationships/image" Target="../media/image26.jpg"/><Relationship Id="rId17" Type="http://schemas.openxmlformats.org/officeDocument/2006/relationships/hyperlink" Target="http://link.springer.com/book/10.1007/978-3-319-01342-8" TargetMode="External"/><Relationship Id="rId16" Type="http://schemas.openxmlformats.org/officeDocument/2006/relationships/hyperlink" Target="http://link.springer.com/search?facet-author=%22Jos%C3%A9+Unpingco%22" TargetMode="External"/><Relationship Id="rId5" Type="http://schemas.openxmlformats.org/officeDocument/2006/relationships/hyperlink" Target="http://link.springer.com/bookseries/7592" TargetMode="External"/><Relationship Id="rId6" Type="http://schemas.openxmlformats.org/officeDocument/2006/relationships/hyperlink" Target="http://link.springer.com/book/10.1007/978-1-84996-537-8" TargetMode="External"/><Relationship Id="rId18" Type="http://schemas.openxmlformats.org/officeDocument/2006/relationships/image" Target="../media/image24.jpg"/><Relationship Id="rId7" Type="http://schemas.openxmlformats.org/officeDocument/2006/relationships/hyperlink" Target="http://link.springer.com/book/10.1007/978-1-84996-537-8" TargetMode="External"/><Relationship Id="rId8" Type="http://schemas.openxmlformats.org/officeDocument/2006/relationships/image" Target="../media/image27.jpg"/></Relationships>
</file>

<file path=ppt/slides/_rels/slide67.xml.rels><?xml version="1.0" encoding="UTF-8" standalone="yes"?><Relationships xmlns="http://schemas.openxmlformats.org/package/2006/relationships"><Relationship Id="rId11" Type="http://schemas.openxmlformats.org/officeDocument/2006/relationships/hyperlink" Target="http://link.springer.com/bookseries/5151" TargetMode="External"/><Relationship Id="rId10" Type="http://schemas.openxmlformats.org/officeDocument/2006/relationships/hyperlink" Target="http://link.springer.com/search?facet-author=%22Hans+Petter+Langtangen%22" TargetMode="External"/><Relationship Id="rId12"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link.springer.com/book/10.1007/978-1-4302-2758-8" TargetMode="External"/><Relationship Id="rId4" Type="http://schemas.openxmlformats.org/officeDocument/2006/relationships/hyperlink" Target="http://link.springer.com/search?facet-author=%22Clay+Andres%22" TargetMode="External"/><Relationship Id="rId9" Type="http://schemas.openxmlformats.org/officeDocument/2006/relationships/hyperlink" Target="http://link.springer.com/book/10.1007/978-3-642-54959-5" TargetMode="External"/><Relationship Id="rId5" Type="http://schemas.openxmlformats.org/officeDocument/2006/relationships/hyperlink" Target="http://link.springer.com/search?facet-author=%22Steve+Anglin%22" TargetMode="External"/><Relationship Id="rId6" Type="http://schemas.openxmlformats.org/officeDocument/2006/relationships/hyperlink" Target="http://link.springer.com/search?facet-author=%22Mark+Beckner%22" TargetMode="External"/><Relationship Id="rId7" Type="http://schemas.openxmlformats.org/officeDocument/2006/relationships/hyperlink" Target="http://link.springer.com/search?facet-author=%22Ewan+Buckingham%22" TargetMode="External"/><Relationship Id="rId8" Type="http://schemas.openxmlformats.org/officeDocument/2006/relationships/image" Target="../media/image2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diveintopython.org/" TargetMode="External"/><Relationship Id="rId4" Type="http://schemas.openxmlformats.org/officeDocument/2006/relationships/hyperlink" Target="http://www.rexx.com/~dkuhlman/python_101/python_101.html" TargetMode="External"/><Relationship Id="rId5" Type="http://schemas.openxmlformats.org/officeDocument/2006/relationships/hyperlink" Target="http://www.python.org/doc/current/tut/tut.html" TargetMode="External"/><Relationship Id="rId6" Type="http://schemas.openxmlformats.org/officeDocument/2006/relationships/hyperlink" Target="http://rgruet.free.fr/PQR2.3.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www.youtube.com/watch?v=rKzZEtxIX14" TargetMode="External"/><Relationship Id="rId4" Type="http://schemas.openxmlformats.org/officeDocument/2006/relationships/hyperlink" Target="http://www.youtube.com/watch?v=UQi-L-_chcc" TargetMode="External"/><Relationship Id="rId5" Type="http://schemas.openxmlformats.org/officeDocument/2006/relationships/hyperlink" Target="http://www.youtube.com/watch?v=4Mf0h3HphEA" TargetMode="External"/><Relationship Id="rId6" Type="http://schemas.openxmlformats.org/officeDocument/2006/relationships/hyperlink" Target="http://www.youtube.com/watch?v=tKTZoB2Vju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www.codecademy.com/tracks/python"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www.youtube.com/watch?v=MP-MTiCETYg" TargetMode="External"/><Relationship Id="rId4" Type="http://schemas.openxmlformats.org/officeDocument/2006/relationships/hyperlink" Target="http://www.youtube.com/watch?v=SE7h0IWD93Y" TargetMode="External"/><Relationship Id="rId5" Type="http://schemas.openxmlformats.org/officeDocument/2006/relationships/hyperlink" Target="http://www.youtube.com/watch?v=Yxpnvc4RHy4"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python.org/download/releases/2.7.6/" TargetMode="External"/><Relationship Id="rId4" Type="http://schemas.openxmlformats.org/officeDocument/2006/relationships/hyperlink" Target="http://www.numpy.org/" TargetMode="External"/><Relationship Id="rId5" Type="http://schemas.openxmlformats.org/officeDocument/2006/relationships/hyperlink" Target="http://www.scipy.org/" TargetMode="External"/><Relationship Id="rId6" Type="http://schemas.openxmlformats.org/officeDocument/2006/relationships/hyperlink" Target="http://matplotlib.org/" TargetMode="External"/><Relationship Id="rId7" Type="http://schemas.openxmlformats.org/officeDocument/2006/relationships/hyperlink" Target="http://scikit-learn.org/" TargetMode="External"/><Relationship Id="rId8" Type="http://schemas.openxmlformats.org/officeDocument/2006/relationships/hyperlink" Target="http://scikit-image.or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continuum.io/downloads.html" TargetMode="External"/><Relationship Id="rId4" Type="http://schemas.openxmlformats.org/officeDocument/2006/relationships/hyperlink" Target="http://www.enthought.com/products/canopy/" TargetMode="External"/><Relationship Id="rId9" Type="http://schemas.openxmlformats.org/officeDocument/2006/relationships/hyperlink" Target="http://algorete.org/" TargetMode="External"/><Relationship Id="rId5" Type="http://schemas.openxmlformats.org/officeDocument/2006/relationships/hyperlink" Target="http://code.google.com/p/pythonxy/" TargetMode="External"/><Relationship Id="rId6" Type="http://schemas.openxmlformats.org/officeDocument/2006/relationships/hyperlink" Target="http://code.google.com/p/winpython/" TargetMode="External"/><Relationship Id="rId7" Type="http://schemas.openxmlformats.org/officeDocument/2006/relationships/hyperlink" Target="http://www.pyzo.org/" TargetMode="External"/><Relationship Id="rId8" Type="http://schemas.openxmlformats.org/officeDocument/2006/relationships/hyperlink" Target="http://www.scipy.org/install.html#python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823104"/>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DAMG 6210</a:t>
            </a:r>
            <a:br>
              <a:rPr lang="en-US"/>
            </a:br>
            <a:r>
              <a:rPr lang="en-US"/>
              <a:t>Database Design</a:t>
            </a:r>
            <a:endParaRPr/>
          </a:p>
        </p:txBody>
      </p:sp>
      <p:sp>
        <p:nvSpPr>
          <p:cNvPr id="89" name="Google Shape;89;p1"/>
          <p:cNvSpPr txBox="1"/>
          <p:nvPr>
            <p:ph idx="1" type="subTitle"/>
          </p:nvPr>
        </p:nvSpPr>
        <p:spPr>
          <a:xfrm>
            <a:off x="1524000" y="3801544"/>
            <a:ext cx="9144000" cy="266575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3200"/>
              <a:t>Nik Bear Brown</a:t>
            </a:r>
            <a:endParaRPr/>
          </a:p>
          <a:p>
            <a:pPr indent="0" lvl="0" marL="0" rtl="0" algn="ctr">
              <a:lnSpc>
                <a:spcPct val="90000"/>
              </a:lnSpc>
              <a:spcBef>
                <a:spcPts val="1000"/>
              </a:spcBef>
              <a:spcAft>
                <a:spcPts val="0"/>
              </a:spcAft>
              <a:buClr>
                <a:schemeClr val="dk1"/>
              </a:buClr>
              <a:buSzPts val="3200"/>
              <a:buNone/>
            </a:pPr>
            <a:r>
              <a:rPr lang="en-US" sz="3200"/>
              <a:t>@NikBearBrown</a:t>
            </a:r>
            <a:endParaRPr sz="3200"/>
          </a:p>
          <a:p>
            <a:pPr indent="0" lvl="0" marL="0" rtl="0" algn="ctr">
              <a:lnSpc>
                <a:spcPct val="90000"/>
              </a:lnSpc>
              <a:spcBef>
                <a:spcPts val="1000"/>
              </a:spcBef>
              <a:spcAft>
                <a:spcPts val="0"/>
              </a:spcAft>
              <a:buClr>
                <a:schemeClr val="dk1"/>
              </a:buClr>
              <a:buSzPts val="3200"/>
              <a:buNone/>
            </a:pPr>
            <a:r>
              <a:rPr lang="en-US" sz="3200"/>
              <a:t>Python for MySQL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Grouping Indentation</a:t>
            </a:r>
            <a:endParaRPr/>
          </a:p>
        </p:txBody>
      </p:sp>
      <p:sp>
        <p:nvSpPr>
          <p:cNvPr id="143" name="Google Shape;143;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In Python:</a:t>
            </a:r>
            <a:endParaRPr/>
          </a:p>
          <a:p>
            <a:pPr indent="-228600" lvl="0" marL="228600" rtl="0" algn="l">
              <a:lnSpc>
                <a:spcPct val="90000"/>
              </a:lnSpc>
              <a:spcBef>
                <a:spcPts val="1000"/>
              </a:spcBef>
              <a:spcAft>
                <a:spcPts val="0"/>
              </a:spcAft>
              <a:buClr>
                <a:schemeClr val="dk1"/>
              </a:buClr>
              <a:buSzPts val="2000"/>
              <a:buFont typeface="Calibri"/>
              <a:buNone/>
            </a:pPr>
            <a:r>
              <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for i in range(20):</a:t>
            </a:r>
            <a:endParaRPr/>
          </a:p>
          <a:p>
            <a:pPr indent="-228600" lvl="0" marL="228600" rtl="0" algn="l">
              <a:lnSpc>
                <a:spcPct val="90000"/>
              </a:lnSpc>
              <a:spcBef>
                <a:spcPts val="1000"/>
              </a:spcBef>
              <a:spcAft>
                <a:spcPts val="0"/>
              </a:spcAft>
              <a:buClr>
                <a:schemeClr val="dk1"/>
              </a:buClr>
              <a:buSzPts val="2000"/>
              <a:buFont typeface="Calibri"/>
              <a:buNone/>
            </a:pPr>
            <a:r>
              <a:rPr lang="en-US" sz="2000"/>
              <a:t>    if i%3 == 0:</a:t>
            </a:r>
            <a:endParaRPr/>
          </a:p>
          <a:p>
            <a:pPr indent="-228600" lvl="0" marL="228600" rtl="0" algn="l">
              <a:lnSpc>
                <a:spcPct val="90000"/>
              </a:lnSpc>
              <a:spcBef>
                <a:spcPts val="1000"/>
              </a:spcBef>
              <a:spcAft>
                <a:spcPts val="0"/>
              </a:spcAft>
              <a:buClr>
                <a:schemeClr val="dk1"/>
              </a:buClr>
              <a:buSzPts val="2000"/>
              <a:buFont typeface="Calibri"/>
              <a:buNone/>
            </a:pPr>
            <a:r>
              <a:rPr lang="en-US" sz="2000"/>
              <a:t>        print i</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        if i%5 == 0:</a:t>
            </a:r>
            <a:endParaRPr/>
          </a:p>
          <a:p>
            <a:pPr indent="-228600" lvl="0" marL="228600" rtl="0" algn="l">
              <a:lnSpc>
                <a:spcPct val="90000"/>
              </a:lnSpc>
              <a:spcBef>
                <a:spcPts val="1000"/>
              </a:spcBef>
              <a:spcAft>
                <a:spcPts val="0"/>
              </a:spcAft>
              <a:buClr>
                <a:schemeClr val="dk1"/>
              </a:buClr>
              <a:buSzPts val="2000"/>
              <a:buFont typeface="Calibri"/>
              <a:buNone/>
            </a:pPr>
            <a:r>
              <a:rPr lang="en-US" sz="2000"/>
              <a:t>            print "Bingo!"</a:t>
            </a:r>
            <a:endParaRPr/>
          </a:p>
          <a:p>
            <a:pPr indent="-228600" lvl="0" marL="228600" rtl="0" algn="l">
              <a:lnSpc>
                <a:spcPct val="90000"/>
              </a:lnSpc>
              <a:spcBef>
                <a:spcPts val="1000"/>
              </a:spcBef>
              <a:spcAft>
                <a:spcPts val="0"/>
              </a:spcAft>
              <a:buClr>
                <a:schemeClr val="dk1"/>
              </a:buClr>
              <a:buSzPts val="2000"/>
              <a:buFont typeface="Calibri"/>
              <a:buNone/>
            </a:pPr>
            <a:r>
              <a:rPr lang="en-US" sz="2000"/>
              <a:t>    print "---"</a:t>
            </a:r>
            <a:endParaRPr/>
          </a:p>
        </p:txBody>
      </p:sp>
      <p:sp>
        <p:nvSpPr>
          <p:cNvPr id="144" name="Google Shape;144;p10"/>
          <p:cNvSpPr txBox="1"/>
          <p:nvPr>
            <p:ph idx="2" type="body"/>
          </p:nvPr>
        </p:nvSpPr>
        <p:spPr>
          <a:xfrm>
            <a:off x="5867400" y="1447800"/>
            <a:ext cx="35433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In C:</a:t>
            </a:r>
            <a:endParaRPr/>
          </a:p>
          <a:p>
            <a:pPr indent="-228600" lvl="0" marL="228600" rtl="0" algn="l">
              <a:lnSpc>
                <a:spcPct val="90000"/>
              </a:lnSpc>
              <a:spcBef>
                <a:spcPts val="1000"/>
              </a:spcBef>
              <a:spcAft>
                <a:spcPts val="0"/>
              </a:spcAft>
              <a:buClr>
                <a:schemeClr val="dk1"/>
              </a:buClr>
              <a:buSzPts val="2000"/>
              <a:buFont typeface="Calibri"/>
              <a:buNone/>
            </a:pPr>
            <a:r>
              <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for (i = 0; i &lt; 20; i++)</a:t>
            </a:r>
            <a:endParaRPr/>
          </a:p>
          <a:p>
            <a:pPr indent="-228600" lvl="0" marL="228600" rtl="0" algn="l">
              <a:lnSpc>
                <a:spcPct val="90000"/>
              </a:lnSpc>
              <a:spcBef>
                <a:spcPts val="1000"/>
              </a:spcBef>
              <a:spcAft>
                <a:spcPts val="0"/>
              </a:spcAft>
              <a:buClr>
                <a:schemeClr val="dk1"/>
              </a:buClr>
              <a:buSzPts val="2000"/>
              <a:buFont typeface="Calibri"/>
              <a:buNone/>
            </a:pPr>
            <a:r>
              <a:rPr lang="en-US" sz="2000"/>
              <a:t>{</a:t>
            </a:r>
            <a:endParaRPr/>
          </a:p>
          <a:p>
            <a:pPr indent="-228600" lvl="0" marL="228600" rtl="0" algn="l">
              <a:lnSpc>
                <a:spcPct val="90000"/>
              </a:lnSpc>
              <a:spcBef>
                <a:spcPts val="1000"/>
              </a:spcBef>
              <a:spcAft>
                <a:spcPts val="0"/>
              </a:spcAft>
              <a:buClr>
                <a:schemeClr val="dk1"/>
              </a:buClr>
              <a:buSzPts val="2000"/>
              <a:buFont typeface="Calibri"/>
              <a:buNone/>
            </a:pPr>
            <a:r>
              <a:rPr lang="en-US" sz="2000"/>
              <a:t>    if (i%3 == 0) {</a:t>
            </a:r>
            <a:endParaRPr/>
          </a:p>
          <a:p>
            <a:pPr indent="-228600" lvl="0" marL="228600" rtl="0" algn="l">
              <a:lnSpc>
                <a:spcPct val="90000"/>
              </a:lnSpc>
              <a:spcBef>
                <a:spcPts val="1000"/>
              </a:spcBef>
              <a:spcAft>
                <a:spcPts val="0"/>
              </a:spcAft>
              <a:buClr>
                <a:schemeClr val="dk1"/>
              </a:buClr>
              <a:buSzPts val="2000"/>
              <a:buFont typeface="Calibri"/>
              <a:buNone/>
            </a:pPr>
            <a:r>
              <a:rPr lang="en-US" sz="2000"/>
              <a:t>        printf("%d\n", i);</a:t>
            </a:r>
            <a:endParaRPr/>
          </a:p>
          <a:p>
            <a:pPr indent="-228600" lvl="0" marL="228600" rtl="0" algn="l">
              <a:lnSpc>
                <a:spcPct val="90000"/>
              </a:lnSpc>
              <a:spcBef>
                <a:spcPts val="1000"/>
              </a:spcBef>
              <a:spcAft>
                <a:spcPts val="0"/>
              </a:spcAft>
              <a:buClr>
                <a:schemeClr val="dk1"/>
              </a:buClr>
              <a:buSzPts val="2000"/>
              <a:buFont typeface="Calibri"/>
              <a:buNone/>
            </a:pPr>
            <a:r>
              <a:rPr lang="en-US" sz="2000"/>
              <a:t>        if (i%5 == 0) {</a:t>
            </a:r>
            <a:endParaRPr/>
          </a:p>
          <a:p>
            <a:pPr indent="-228600" lvl="0" marL="228600" rtl="0" algn="l">
              <a:lnSpc>
                <a:spcPct val="90000"/>
              </a:lnSpc>
              <a:spcBef>
                <a:spcPts val="1000"/>
              </a:spcBef>
              <a:spcAft>
                <a:spcPts val="0"/>
              </a:spcAft>
              <a:buClr>
                <a:schemeClr val="dk1"/>
              </a:buClr>
              <a:buSzPts val="2000"/>
              <a:buFont typeface="Calibri"/>
              <a:buNone/>
            </a:pPr>
            <a:r>
              <a:rPr lang="en-US" sz="2000"/>
              <a:t>            printf("Bingo!\n"); }</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endParaRPr/>
          </a:p>
          <a:p>
            <a:pPr indent="-228600" lvl="0" marL="228600" rtl="0" algn="l">
              <a:lnSpc>
                <a:spcPct val="90000"/>
              </a:lnSpc>
              <a:spcBef>
                <a:spcPts val="1000"/>
              </a:spcBef>
              <a:spcAft>
                <a:spcPts val="0"/>
              </a:spcAft>
              <a:buClr>
                <a:schemeClr val="dk1"/>
              </a:buClr>
              <a:buSzPts val="2000"/>
              <a:buFont typeface="Calibri"/>
              <a:buNone/>
            </a:pPr>
            <a:r>
              <a:rPr lang="en-US" sz="2000"/>
              <a:t>      printf("---\n");</a:t>
            </a:r>
            <a:endParaRPr/>
          </a:p>
          <a:p>
            <a:pPr indent="-228600" lvl="0" marL="228600" rtl="0" algn="l">
              <a:lnSpc>
                <a:spcPct val="90000"/>
              </a:lnSpc>
              <a:spcBef>
                <a:spcPts val="1000"/>
              </a:spcBef>
              <a:spcAft>
                <a:spcPts val="0"/>
              </a:spcAft>
              <a:buClr>
                <a:schemeClr val="dk1"/>
              </a:buClr>
              <a:buSzPts val="2000"/>
              <a:buFont typeface="Calibri"/>
              <a:buNone/>
            </a:pPr>
            <a:r>
              <a:rPr lang="en-US" sz="2000"/>
              <a:t>}</a:t>
            </a:r>
            <a:endParaRPr/>
          </a:p>
        </p:txBody>
      </p:sp>
      <p:sp>
        <p:nvSpPr>
          <p:cNvPr id="145" name="Google Shape;145;p10"/>
          <p:cNvSpPr txBox="1"/>
          <p:nvPr/>
        </p:nvSpPr>
        <p:spPr>
          <a:xfrm>
            <a:off x="9683751" y="1278455"/>
            <a:ext cx="521297" cy="4555093"/>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0</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Bingo!</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3</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6</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9</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12</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15</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Bingo!</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18</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Conditional Branching</a:t>
            </a:r>
            <a:endParaRPr/>
          </a:p>
        </p:txBody>
      </p:sp>
      <p:sp>
        <p:nvSpPr>
          <p:cNvPr id="151" name="Google Shape;151;p11"/>
          <p:cNvSpPr txBox="1"/>
          <p:nvPr>
            <p:ph idx="1" type="body"/>
          </p:nvPr>
        </p:nvSpPr>
        <p:spPr>
          <a:xfrm>
            <a:off x="1981200" y="1600200"/>
            <a:ext cx="82296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if and else</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if variable == condition:</a:t>
            </a:r>
            <a:br>
              <a:rPr lang="en-US">
                <a:latin typeface="Calibri"/>
                <a:ea typeface="Calibri"/>
                <a:cs typeface="Calibri"/>
                <a:sym typeface="Calibri"/>
              </a:rPr>
            </a:br>
            <a:r>
              <a:rPr lang="en-US">
                <a:latin typeface="Calibri"/>
                <a:ea typeface="Calibri"/>
                <a:cs typeface="Calibri"/>
                <a:sym typeface="Calibri"/>
              </a:rPr>
              <a:t>		#do something based on v == c</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else:</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			#do something based on v != c</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elif allows for additional branching</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if </a:t>
            </a:r>
            <a:r>
              <a:rPr i="1" lang="en-US">
                <a:latin typeface="Calibri"/>
                <a:ea typeface="Calibri"/>
                <a:cs typeface="Calibri"/>
                <a:sym typeface="Calibri"/>
              </a:rPr>
              <a:t>condition</a:t>
            </a:r>
            <a:r>
              <a:rPr lang="en-US">
                <a:latin typeface="Calibri"/>
                <a:ea typeface="Calibri"/>
                <a:cs typeface="Calibri"/>
                <a:sym typeface="Calibri"/>
              </a:rPr>
              <a:t>:</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elif </a:t>
            </a:r>
            <a:r>
              <a:rPr i="1" lang="en-US">
                <a:latin typeface="Calibri"/>
                <a:ea typeface="Calibri"/>
                <a:cs typeface="Calibri"/>
                <a:sym typeface="Calibri"/>
              </a:rPr>
              <a:t>another condition</a:t>
            </a:r>
            <a:r>
              <a:rPr lang="en-US">
                <a:latin typeface="Calibri"/>
                <a:ea typeface="Calibri"/>
                <a:cs typeface="Calibri"/>
                <a:sym typeface="Calibri"/>
              </a:rPr>
              <a:t>:</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a:t>
            </a:r>
            <a:endParaRPr/>
          </a:p>
          <a:p>
            <a:pPr indent="-228600" lvl="1" marL="685800" rtl="0" algn="l">
              <a:lnSpc>
                <a:spcPct val="90000"/>
              </a:lnSpc>
              <a:spcBef>
                <a:spcPts val="500"/>
              </a:spcBef>
              <a:spcAft>
                <a:spcPts val="0"/>
              </a:spcAft>
              <a:buClr>
                <a:schemeClr val="dk1"/>
              </a:buClr>
              <a:buSzPts val="2400"/>
              <a:buFont typeface="Arial"/>
              <a:buNone/>
            </a:pPr>
            <a:r>
              <a:rPr lang="en-US">
                <a:latin typeface="Calibri"/>
                <a:ea typeface="Calibri"/>
                <a:cs typeface="Calibri"/>
                <a:sym typeface="Calibri"/>
              </a:rPr>
              <a:t>else: #none of the above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Control Structures</a:t>
            </a:r>
            <a:endParaRPr/>
          </a:p>
        </p:txBody>
      </p:sp>
      <p:sp>
        <p:nvSpPr>
          <p:cNvPr id="157" name="Google Shape;157;p12"/>
          <p:cNvSpPr txBox="1"/>
          <p:nvPr>
            <p:ph idx="1" type="body"/>
          </p:nvPr>
        </p:nvSpPr>
        <p:spPr>
          <a:xfrm>
            <a:off x="2743201" y="1447800"/>
            <a:ext cx="3548063"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if </a:t>
            </a:r>
            <a:r>
              <a:rPr i="1" lang="en-US"/>
              <a:t>condition</a:t>
            </a:r>
            <a:r>
              <a:rPr lang="en-US"/>
              <a:t>:</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i="1" lang="en-US"/>
              <a:t>statements</a:t>
            </a:r>
            <a:endParaRPr/>
          </a:p>
          <a:p>
            <a:pPr indent="-228600" lvl="0" marL="228600" rtl="0" algn="l">
              <a:lnSpc>
                <a:spcPct val="90000"/>
              </a:lnSpc>
              <a:spcBef>
                <a:spcPts val="1000"/>
              </a:spcBef>
              <a:spcAft>
                <a:spcPts val="0"/>
              </a:spcAft>
              <a:buClr>
                <a:schemeClr val="dk1"/>
              </a:buClr>
              <a:buSzPts val="2800"/>
              <a:buFont typeface="Calibri"/>
              <a:buNone/>
            </a:pPr>
            <a:r>
              <a:rPr lang="en-US"/>
              <a:t>[elif </a:t>
            </a:r>
            <a:r>
              <a:rPr i="1" lang="en-US"/>
              <a:t>condition</a:t>
            </a:r>
            <a:r>
              <a:rPr lang="en-US"/>
              <a:t>:</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i="1" lang="en-US"/>
              <a:t>statements</a:t>
            </a:r>
            <a:r>
              <a:rPr lang="en-US"/>
              <a:t>] ...</a:t>
            </a:r>
            <a:endParaRPr/>
          </a:p>
          <a:p>
            <a:pPr indent="-228600" lvl="0" marL="228600" rtl="0" algn="l">
              <a:lnSpc>
                <a:spcPct val="90000"/>
              </a:lnSpc>
              <a:spcBef>
                <a:spcPts val="1000"/>
              </a:spcBef>
              <a:spcAft>
                <a:spcPts val="0"/>
              </a:spcAft>
              <a:buClr>
                <a:schemeClr val="dk1"/>
              </a:buClr>
              <a:buSzPts val="2800"/>
              <a:buFont typeface="Calibri"/>
              <a:buNone/>
            </a:pPr>
            <a:r>
              <a:rPr lang="en-US"/>
              <a:t>else:</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i="1" lang="en-US"/>
              <a:t>statements</a:t>
            </a:r>
            <a:endParaRPr/>
          </a:p>
        </p:txBody>
      </p:sp>
      <p:sp>
        <p:nvSpPr>
          <p:cNvPr id="158" name="Google Shape;158;p12"/>
          <p:cNvSpPr txBox="1"/>
          <p:nvPr>
            <p:ph idx="2" type="body"/>
          </p:nvPr>
        </p:nvSpPr>
        <p:spPr>
          <a:xfrm>
            <a:off x="6434138" y="1447800"/>
            <a:ext cx="3548062"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while </a:t>
            </a:r>
            <a:r>
              <a:rPr i="1" lang="en-US"/>
              <a:t>condition</a:t>
            </a:r>
            <a:r>
              <a:rPr lang="en-US"/>
              <a:t>:</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i="1" lang="en-US"/>
              <a:t>statements</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for </a:t>
            </a:r>
            <a:r>
              <a:rPr i="1" lang="en-US"/>
              <a:t>var</a:t>
            </a:r>
            <a:r>
              <a:rPr lang="en-US"/>
              <a:t> in </a:t>
            </a:r>
            <a:r>
              <a:rPr i="1" lang="en-US"/>
              <a:t>sequence</a:t>
            </a:r>
            <a:r>
              <a:rPr lang="en-US"/>
              <a:t>:</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i="1" lang="en-US"/>
              <a:t>statements</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break</a:t>
            </a:r>
            <a:endParaRPr/>
          </a:p>
          <a:p>
            <a:pPr indent="-228600" lvl="0" marL="228600" rtl="0" algn="l">
              <a:lnSpc>
                <a:spcPct val="90000"/>
              </a:lnSpc>
              <a:spcBef>
                <a:spcPts val="1000"/>
              </a:spcBef>
              <a:spcAft>
                <a:spcPts val="0"/>
              </a:spcAft>
              <a:buClr>
                <a:schemeClr val="dk1"/>
              </a:buClr>
              <a:buSzPts val="2800"/>
              <a:buFont typeface="Calibri"/>
              <a:buNone/>
            </a:pPr>
            <a:r>
              <a:rPr lang="en-US"/>
              <a:t>continue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Looping with </a:t>
            </a:r>
            <a:r>
              <a:rPr lang="en-US">
                <a:solidFill>
                  <a:srgbClr val="0070C0"/>
                </a:solidFill>
              </a:rPr>
              <a:t>for</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3000"/>
              <a:buChar char="•"/>
            </a:pPr>
            <a:r>
              <a:rPr lang="en-US" sz="3000">
                <a:latin typeface="Calibri"/>
                <a:ea typeface="Calibri"/>
                <a:cs typeface="Calibri"/>
                <a:sym typeface="Calibri"/>
              </a:rPr>
              <a:t>For allows you to loop over a block of code a set number of times</a:t>
            </a:r>
            <a:endParaRPr/>
          </a:p>
          <a:p>
            <a:pPr indent="-228600" lvl="0" marL="228600" rtl="0" algn="l">
              <a:lnSpc>
                <a:spcPct val="80000"/>
              </a:lnSpc>
              <a:spcBef>
                <a:spcPts val="1000"/>
              </a:spcBef>
              <a:spcAft>
                <a:spcPts val="0"/>
              </a:spcAft>
              <a:buClr>
                <a:schemeClr val="dk1"/>
              </a:buClr>
              <a:buSzPts val="3000"/>
              <a:buChar char="•"/>
            </a:pPr>
            <a:r>
              <a:rPr lang="en-US" sz="3000">
                <a:latin typeface="Calibri"/>
                <a:ea typeface="Calibri"/>
                <a:cs typeface="Calibri"/>
                <a:sym typeface="Calibri"/>
              </a:rPr>
              <a:t>For is great for manipulating lists:</a:t>
            </a:r>
            <a:endParaRPr/>
          </a:p>
          <a:p>
            <a:pPr indent="-228600" lvl="0" marL="228600" rtl="0" algn="l">
              <a:lnSpc>
                <a:spcPct val="80000"/>
              </a:lnSpc>
              <a:spcBef>
                <a:spcPts val="1000"/>
              </a:spcBef>
              <a:spcAft>
                <a:spcPts val="0"/>
              </a:spcAft>
              <a:buClr>
                <a:schemeClr val="dk1"/>
              </a:buClr>
              <a:buSzPts val="3000"/>
              <a:buFont typeface="Arial"/>
              <a:buNone/>
            </a:pPr>
            <a:r>
              <a:rPr lang="en-US" sz="3000">
                <a:latin typeface="Calibri"/>
                <a:ea typeface="Calibri"/>
                <a:cs typeface="Calibri"/>
                <a:sym typeface="Calibri"/>
              </a:rPr>
              <a:t>	a = ['cat', 'window', 'defenestrate']</a:t>
            </a:r>
            <a:br>
              <a:rPr lang="en-US" sz="3000">
                <a:latin typeface="Calibri"/>
                <a:ea typeface="Calibri"/>
                <a:cs typeface="Calibri"/>
                <a:sym typeface="Calibri"/>
              </a:rPr>
            </a:br>
            <a:r>
              <a:rPr lang="en-US" sz="3000">
                <a:latin typeface="Calibri"/>
                <a:ea typeface="Calibri"/>
                <a:cs typeface="Calibri"/>
                <a:sym typeface="Calibri"/>
              </a:rPr>
              <a:t>for x in a:</a:t>
            </a:r>
            <a:br>
              <a:rPr lang="en-US" sz="3000">
                <a:latin typeface="Calibri"/>
                <a:ea typeface="Calibri"/>
                <a:cs typeface="Calibri"/>
                <a:sym typeface="Calibri"/>
              </a:rPr>
            </a:br>
            <a:r>
              <a:rPr lang="en-US" sz="3000">
                <a:latin typeface="Calibri"/>
                <a:ea typeface="Calibri"/>
                <a:cs typeface="Calibri"/>
                <a:sym typeface="Calibri"/>
              </a:rPr>
              <a:t>		print x, len(x)</a:t>
            </a:r>
            <a:endParaRPr/>
          </a:p>
          <a:p>
            <a:pPr indent="-228600" lvl="0" marL="228600" rtl="0" algn="l">
              <a:lnSpc>
                <a:spcPct val="80000"/>
              </a:lnSpc>
              <a:spcBef>
                <a:spcPts val="1000"/>
              </a:spcBef>
              <a:spcAft>
                <a:spcPts val="0"/>
              </a:spcAft>
              <a:buClr>
                <a:schemeClr val="dk1"/>
              </a:buClr>
              <a:buSzPts val="3000"/>
              <a:buFont typeface="Arial"/>
              <a:buNone/>
            </a:pPr>
            <a:r>
              <a:rPr lang="en-US" sz="3000">
                <a:latin typeface="Calibri"/>
                <a:ea typeface="Calibri"/>
                <a:cs typeface="Calibri"/>
                <a:sym typeface="Calibri"/>
              </a:rPr>
              <a:t>	Results:</a:t>
            </a:r>
            <a:endParaRPr/>
          </a:p>
          <a:p>
            <a:pPr indent="-228600" lvl="1" marL="685800" rtl="0" algn="l">
              <a:lnSpc>
                <a:spcPct val="80000"/>
              </a:lnSpc>
              <a:spcBef>
                <a:spcPts val="500"/>
              </a:spcBef>
              <a:spcAft>
                <a:spcPts val="0"/>
              </a:spcAft>
              <a:buClr>
                <a:schemeClr val="dk1"/>
              </a:buClr>
              <a:buSzPts val="2600"/>
              <a:buFont typeface="Arial"/>
              <a:buNone/>
            </a:pPr>
            <a:r>
              <a:rPr lang="en-US" sz="2600">
                <a:latin typeface="Calibri"/>
                <a:ea typeface="Calibri"/>
                <a:cs typeface="Calibri"/>
                <a:sym typeface="Calibri"/>
              </a:rPr>
              <a:t>cat 3</a:t>
            </a:r>
            <a:endParaRPr/>
          </a:p>
          <a:p>
            <a:pPr indent="-228600" lvl="1" marL="685800" rtl="0" algn="l">
              <a:lnSpc>
                <a:spcPct val="80000"/>
              </a:lnSpc>
              <a:spcBef>
                <a:spcPts val="500"/>
              </a:spcBef>
              <a:spcAft>
                <a:spcPts val="0"/>
              </a:spcAft>
              <a:buClr>
                <a:schemeClr val="dk1"/>
              </a:buClr>
              <a:buSzPts val="2600"/>
              <a:buFont typeface="Arial"/>
              <a:buNone/>
            </a:pPr>
            <a:r>
              <a:rPr lang="en-US" sz="2600">
                <a:latin typeface="Calibri"/>
                <a:ea typeface="Calibri"/>
                <a:cs typeface="Calibri"/>
                <a:sym typeface="Calibri"/>
              </a:rPr>
              <a:t>window 6</a:t>
            </a:r>
            <a:endParaRPr/>
          </a:p>
          <a:p>
            <a:pPr indent="-228600" lvl="1" marL="685800" rtl="0" algn="l">
              <a:lnSpc>
                <a:spcPct val="80000"/>
              </a:lnSpc>
              <a:spcBef>
                <a:spcPts val="500"/>
              </a:spcBef>
              <a:spcAft>
                <a:spcPts val="0"/>
              </a:spcAft>
              <a:buClr>
                <a:schemeClr val="dk1"/>
              </a:buClr>
              <a:buSzPts val="2600"/>
              <a:buFont typeface="Arial"/>
              <a:buNone/>
            </a:pPr>
            <a:r>
              <a:rPr lang="en-US" sz="2600">
                <a:latin typeface="Calibri"/>
                <a:ea typeface="Calibri"/>
                <a:cs typeface="Calibri"/>
                <a:sym typeface="Calibri"/>
              </a:rPr>
              <a:t>defenestrate 12</a:t>
            </a:r>
            <a:endParaRPr/>
          </a:p>
          <a:p>
            <a:pPr indent="-38100" lvl="0" marL="228600" rtl="0" algn="l">
              <a:lnSpc>
                <a:spcPct val="80000"/>
              </a:lnSpc>
              <a:spcBef>
                <a:spcPts val="1000"/>
              </a:spcBef>
              <a:spcAft>
                <a:spcPts val="0"/>
              </a:spcAft>
              <a:buClr>
                <a:schemeClr val="dk1"/>
              </a:buClr>
              <a:buSzPts val="3000"/>
              <a:buNone/>
            </a:pPr>
            <a:r>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Looping with </a:t>
            </a:r>
            <a:r>
              <a:rPr lang="en-US">
                <a:solidFill>
                  <a:srgbClr val="0070C0"/>
                </a:solidFill>
              </a:rPr>
              <a:t>while</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lang="en-US" sz="3600">
                <a:latin typeface="Calibri"/>
                <a:ea typeface="Calibri"/>
                <a:cs typeface="Calibri"/>
                <a:sym typeface="Calibri"/>
              </a:rPr>
              <a:t>while &lt;boolean&gt;:</a:t>
            </a:r>
            <a:endParaRPr/>
          </a:p>
          <a:p>
            <a:pPr indent="0" lvl="0" marL="0" rtl="0" algn="l">
              <a:lnSpc>
                <a:spcPct val="90000"/>
              </a:lnSpc>
              <a:spcBef>
                <a:spcPts val="1000"/>
              </a:spcBef>
              <a:spcAft>
                <a:spcPts val="0"/>
              </a:spcAft>
              <a:buClr>
                <a:schemeClr val="dk1"/>
              </a:buClr>
              <a:buSzPts val="3600"/>
              <a:buNone/>
            </a:pPr>
            <a:r>
              <a:rPr lang="en-US" sz="3600">
                <a:latin typeface="Calibri"/>
                <a:ea typeface="Calibri"/>
                <a:cs typeface="Calibri"/>
                <a:sym typeface="Calibri"/>
              </a:rPr>
              <a:t>    statement 1</a:t>
            </a:r>
            <a:endParaRPr/>
          </a:p>
          <a:p>
            <a:pPr indent="0" lvl="0" marL="0" rtl="0" algn="l">
              <a:lnSpc>
                <a:spcPct val="90000"/>
              </a:lnSpc>
              <a:spcBef>
                <a:spcPts val="1000"/>
              </a:spcBef>
              <a:spcAft>
                <a:spcPts val="0"/>
              </a:spcAft>
              <a:buClr>
                <a:schemeClr val="dk1"/>
              </a:buClr>
              <a:buSzPts val="3600"/>
              <a:buNone/>
            </a:pPr>
            <a:r>
              <a:rPr lang="en-US" sz="3600">
                <a:latin typeface="Calibri"/>
                <a:ea typeface="Calibri"/>
                <a:cs typeface="Calibri"/>
                <a:sym typeface="Calibri"/>
              </a:rPr>
              <a:t>    statement 2</a:t>
            </a:r>
            <a:endParaRPr/>
          </a:p>
          <a:p>
            <a:pPr indent="0" lvl="0" marL="0" rtl="0" algn="l">
              <a:lnSpc>
                <a:spcPct val="90000"/>
              </a:lnSpc>
              <a:spcBef>
                <a:spcPts val="1000"/>
              </a:spcBef>
              <a:spcAft>
                <a:spcPts val="0"/>
              </a:spcAft>
              <a:buClr>
                <a:schemeClr val="dk1"/>
              </a:buClr>
              <a:buSzPts val="3600"/>
              <a:buNone/>
            </a:pPr>
            <a:r>
              <a:rPr lang="en-US" sz="3600">
                <a:latin typeface="Calibri"/>
                <a:ea typeface="Calibri"/>
                <a:cs typeface="Calibri"/>
                <a:sym typeface="Calibri"/>
              </a:rPr>
              <a:t>    statement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break, continue</a:t>
            </a:r>
            <a:endParaRPr/>
          </a:p>
        </p:txBody>
      </p:sp>
      <p:sp>
        <p:nvSpPr>
          <p:cNvPr id="176" name="Google Shape;17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80000"/>
              </a:lnSpc>
              <a:spcBef>
                <a:spcPts val="0"/>
              </a:spcBef>
              <a:spcAft>
                <a:spcPts val="0"/>
              </a:spcAft>
              <a:buClr>
                <a:schemeClr val="dk1"/>
              </a:buClr>
              <a:buSzPts val="2800"/>
              <a:buFont typeface="Noto Sans Symbols"/>
              <a:buNone/>
            </a:pPr>
            <a:r>
              <a:rPr lang="en-US"/>
              <a:t>&gt;&gt;&gt; for value in [3, 1, 4, 1, 5, 9, 2]:</a:t>
            </a:r>
            <a:endParaRPr/>
          </a:p>
          <a:p>
            <a:pPr indent="-228600" lvl="0" marL="228600" rtl="0" algn="l">
              <a:lnSpc>
                <a:spcPct val="80000"/>
              </a:lnSpc>
              <a:spcBef>
                <a:spcPts val="1000"/>
              </a:spcBef>
              <a:spcAft>
                <a:spcPts val="0"/>
              </a:spcAft>
              <a:buClr>
                <a:schemeClr val="dk1"/>
              </a:buClr>
              <a:buSzPts val="2800"/>
              <a:buFont typeface="Noto Sans Symbols"/>
              <a:buNone/>
            </a:pPr>
            <a:r>
              <a:rPr lang="en-US"/>
              <a:t>... 	  print "Checking", value</a:t>
            </a:r>
            <a:endParaRPr/>
          </a:p>
          <a:p>
            <a:pPr indent="-228600" lvl="0" marL="228600" rtl="0" algn="l">
              <a:lnSpc>
                <a:spcPct val="80000"/>
              </a:lnSpc>
              <a:spcBef>
                <a:spcPts val="1000"/>
              </a:spcBef>
              <a:spcAft>
                <a:spcPts val="0"/>
              </a:spcAft>
              <a:buClr>
                <a:schemeClr val="dk1"/>
              </a:buClr>
              <a:buSzPts val="2800"/>
              <a:buFont typeface="Noto Sans Symbols"/>
              <a:buNone/>
            </a:pPr>
            <a:r>
              <a:rPr lang="en-US"/>
              <a:t>... 	  if value &gt; 8:</a:t>
            </a:r>
            <a:endParaRPr/>
          </a:p>
          <a:p>
            <a:pPr indent="-228600" lvl="0" marL="228600" rtl="0" algn="l">
              <a:lnSpc>
                <a:spcPct val="80000"/>
              </a:lnSpc>
              <a:spcBef>
                <a:spcPts val="1000"/>
              </a:spcBef>
              <a:spcAft>
                <a:spcPts val="0"/>
              </a:spcAft>
              <a:buClr>
                <a:schemeClr val="dk1"/>
              </a:buClr>
              <a:buSzPts val="2800"/>
              <a:buFont typeface="Noto Sans Symbols"/>
              <a:buNone/>
            </a:pPr>
            <a:r>
              <a:rPr lang="en-US"/>
              <a:t>... 		print "Exiting for loop"</a:t>
            </a:r>
            <a:endParaRPr/>
          </a:p>
          <a:p>
            <a:pPr indent="-228600" lvl="0" marL="228600" rtl="0" algn="l">
              <a:lnSpc>
                <a:spcPct val="80000"/>
              </a:lnSpc>
              <a:spcBef>
                <a:spcPts val="1000"/>
              </a:spcBef>
              <a:spcAft>
                <a:spcPts val="0"/>
              </a:spcAft>
              <a:buClr>
                <a:schemeClr val="dk1"/>
              </a:buClr>
              <a:buSzPts val="2800"/>
              <a:buFont typeface="Noto Sans Symbols"/>
              <a:buNone/>
            </a:pPr>
            <a:r>
              <a:rPr lang="en-US"/>
              <a:t>... 		</a:t>
            </a:r>
            <a:r>
              <a:rPr lang="en-US">
                <a:solidFill>
                  <a:srgbClr val="FFFF00"/>
                </a:solidFill>
              </a:rPr>
              <a:t>break</a:t>
            </a:r>
            <a:endParaRPr/>
          </a:p>
          <a:p>
            <a:pPr indent="-228600" lvl="0" marL="228600" rtl="0" algn="l">
              <a:lnSpc>
                <a:spcPct val="80000"/>
              </a:lnSpc>
              <a:spcBef>
                <a:spcPts val="1000"/>
              </a:spcBef>
              <a:spcAft>
                <a:spcPts val="0"/>
              </a:spcAft>
              <a:buClr>
                <a:schemeClr val="dk1"/>
              </a:buClr>
              <a:buSzPts val="2800"/>
              <a:buFont typeface="Noto Sans Symbols"/>
              <a:buNone/>
            </a:pPr>
            <a:r>
              <a:rPr lang="en-US"/>
              <a:t>... 	  elif value &lt; 3:</a:t>
            </a:r>
            <a:endParaRPr/>
          </a:p>
          <a:p>
            <a:pPr indent="-228600" lvl="0" marL="228600" rtl="0" algn="l">
              <a:lnSpc>
                <a:spcPct val="80000"/>
              </a:lnSpc>
              <a:spcBef>
                <a:spcPts val="1000"/>
              </a:spcBef>
              <a:spcAft>
                <a:spcPts val="0"/>
              </a:spcAft>
              <a:buClr>
                <a:schemeClr val="dk1"/>
              </a:buClr>
              <a:buSzPts val="2800"/>
              <a:buFont typeface="Noto Sans Symbols"/>
              <a:buNone/>
            </a:pPr>
            <a:r>
              <a:rPr lang="en-US"/>
              <a:t>... 		print "Ignoring"</a:t>
            </a:r>
            <a:endParaRPr/>
          </a:p>
          <a:p>
            <a:pPr indent="-228600" lvl="0" marL="228600" rtl="0" algn="l">
              <a:lnSpc>
                <a:spcPct val="80000"/>
              </a:lnSpc>
              <a:spcBef>
                <a:spcPts val="1000"/>
              </a:spcBef>
              <a:spcAft>
                <a:spcPts val="0"/>
              </a:spcAft>
              <a:buClr>
                <a:schemeClr val="dk1"/>
              </a:buClr>
              <a:buSzPts val="2800"/>
              <a:buFont typeface="Noto Sans Symbols"/>
              <a:buNone/>
            </a:pPr>
            <a:r>
              <a:rPr lang="en-US"/>
              <a:t>... 		</a:t>
            </a:r>
            <a:r>
              <a:rPr lang="en-US">
                <a:solidFill>
                  <a:srgbClr val="FFFF00"/>
                </a:solidFill>
              </a:rPr>
              <a:t>continue</a:t>
            </a:r>
            <a:endParaRPr/>
          </a:p>
          <a:p>
            <a:pPr indent="-228600" lvl="0" marL="228600" rtl="0" algn="l">
              <a:lnSpc>
                <a:spcPct val="80000"/>
              </a:lnSpc>
              <a:spcBef>
                <a:spcPts val="1000"/>
              </a:spcBef>
              <a:spcAft>
                <a:spcPts val="0"/>
              </a:spcAft>
              <a:buClr>
                <a:schemeClr val="dk1"/>
              </a:buClr>
              <a:buSzPts val="2800"/>
              <a:buFont typeface="Noto Sans Symbols"/>
              <a:buNone/>
            </a:pPr>
            <a:r>
              <a:rPr lang="en-US"/>
              <a:t>... 	  print "The square is", value**2</a:t>
            </a:r>
            <a:endParaRPr/>
          </a:p>
          <a:p>
            <a:pPr indent="-228600" lvl="0" marL="228600" rtl="0" algn="l">
              <a:lnSpc>
                <a:spcPct val="80000"/>
              </a:lnSpc>
              <a:spcBef>
                <a:spcPts val="1000"/>
              </a:spcBef>
              <a:spcAft>
                <a:spcPts val="0"/>
              </a:spcAft>
              <a:buClr>
                <a:schemeClr val="dk1"/>
              </a:buClr>
              <a:buSzPts val="2800"/>
              <a:buFont typeface="Noto Sans Symbols"/>
              <a:buNone/>
            </a:pPr>
            <a:r>
              <a:rPr lang="en-US"/>
              <a:t>...</a:t>
            </a:r>
            <a:endParaRPr/>
          </a:p>
        </p:txBody>
      </p:sp>
      <p:sp>
        <p:nvSpPr>
          <p:cNvPr id="177" name="Google Shape;177;p15"/>
          <p:cNvSpPr txBox="1"/>
          <p:nvPr/>
        </p:nvSpPr>
        <p:spPr>
          <a:xfrm>
            <a:off x="6858000" y="3276601"/>
            <a:ext cx="3124200" cy="1465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FF00"/>
                </a:solidFill>
                <a:latin typeface="Calibri"/>
                <a:ea typeface="Calibri"/>
                <a:cs typeface="Calibri"/>
                <a:sym typeface="Calibri"/>
              </a:rPr>
              <a:t>Use “break” to stop</a:t>
            </a:r>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the for loop</a:t>
            </a:r>
            <a:endParaRPr/>
          </a:p>
          <a:p>
            <a:pPr indent="0" lvl="0" marL="0" marR="0" rtl="0" algn="l">
              <a:spcBef>
                <a:spcPts val="0"/>
              </a:spcBef>
              <a:spcAft>
                <a:spcPts val="0"/>
              </a:spcAft>
              <a:buNone/>
            </a:pPr>
            <a:r>
              <a:t/>
            </a:r>
            <a:endParaRPr sz="1800">
              <a:solidFill>
                <a:srgbClr val="FFFF00"/>
              </a:solidFill>
              <a:latin typeface="Calibri"/>
              <a:ea typeface="Calibri"/>
              <a:cs typeface="Calibri"/>
              <a:sym typeface="Calibri"/>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Use “continue” to stop</a:t>
            </a:r>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processing the current item</a:t>
            </a:r>
            <a:endParaRPr/>
          </a:p>
        </p:txBody>
      </p:sp>
      <p:sp>
        <p:nvSpPr>
          <p:cNvPr id="178" name="Google Shape;178;p15"/>
          <p:cNvSpPr txBox="1"/>
          <p:nvPr/>
        </p:nvSpPr>
        <p:spPr>
          <a:xfrm>
            <a:off x="8001000" y="1524000"/>
            <a:ext cx="1706108"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3</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The square is 9</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1</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Ignoring</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4</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The square is 16</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1</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Ignoring</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5</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The square is 25</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Checking 9</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Exiting for loop</a:t>
            </a:r>
            <a:endParaRPr/>
          </a:p>
          <a:p>
            <a:pPr indent="0" lvl="0" marL="0" marR="0" rtl="0" algn="l">
              <a:spcBef>
                <a:spcPts val="0"/>
              </a:spcBef>
              <a:spcAft>
                <a:spcPts val="0"/>
              </a:spcAft>
              <a:buNone/>
            </a:pPr>
            <a:r>
              <a:rPr lang="en-US" sz="1800">
                <a:solidFill>
                  <a:srgbClr val="99FF33"/>
                </a:solidFill>
                <a:latin typeface="Calibri"/>
                <a:ea typeface="Calibri"/>
                <a:cs typeface="Calibri"/>
                <a:sym typeface="Calibri"/>
              </a:rPr>
              <a:t>&gt;&gt;&gt;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77"/>
                                        </p:tgtEl>
                                        <p:attrNameLst>
                                          <p:attrName>ppt_y</p:attrName>
                                        </p:attrNameLst>
                                      </p:cBhvr>
                                      <p:tavLst>
                                        <p:tav fmla="" tm="0">
                                          <p:val>
                                            <p:strVal val="#ppt_y"/>
                                          </p:val>
                                        </p:tav>
                                        <p:tav fmla="" tm="100000">
                                          <p:val>
                                            <p:strVal val="#ppt_y+1"/>
                                          </p:val>
                                        </p:tav>
                                      </p:tavLst>
                                    </p:anim>
                                    <p:set>
                                      <p:cBhvr>
                                        <p:cTn dur="1" fill="hold">
                                          <p:stCondLst>
                                            <p:cond delay="50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Range()</a:t>
            </a:r>
            <a:endParaRPr/>
          </a:p>
        </p:txBody>
      </p:sp>
      <p:sp>
        <p:nvSpPr>
          <p:cNvPr id="184" name="Google Shape;184;p16"/>
          <p:cNvSpPr txBox="1"/>
          <p:nvPr>
            <p:ph idx="1" type="body"/>
          </p:nvPr>
        </p:nvSpPr>
        <p:spPr>
          <a:xfrm>
            <a:off x="1203960" y="1690688"/>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80000"/>
              </a:lnSpc>
              <a:spcBef>
                <a:spcPts val="0"/>
              </a:spcBef>
              <a:spcAft>
                <a:spcPts val="0"/>
              </a:spcAft>
              <a:buClr>
                <a:schemeClr val="dk1"/>
              </a:buClr>
              <a:buSzPct val="100000"/>
              <a:buChar char="•"/>
            </a:pPr>
            <a:r>
              <a:rPr lang="en-US" sz="2000"/>
              <a:t>“range” creates a list of numbers in a specified range</a:t>
            </a:r>
            <a:endParaRPr/>
          </a:p>
          <a:p>
            <a:pPr indent="-228600" lvl="0" marL="228600" rtl="0" algn="l">
              <a:lnSpc>
                <a:spcPct val="80000"/>
              </a:lnSpc>
              <a:spcBef>
                <a:spcPts val="1000"/>
              </a:spcBef>
              <a:spcAft>
                <a:spcPts val="0"/>
              </a:spcAft>
              <a:buClr>
                <a:schemeClr val="dk1"/>
              </a:buClr>
              <a:buSzPct val="100000"/>
              <a:buChar char="•"/>
            </a:pPr>
            <a:r>
              <a:rPr lang="en-US" sz="2000"/>
              <a:t>range([start,] stop[, step]) -&gt; list of integers</a:t>
            </a:r>
            <a:endParaRPr/>
          </a:p>
          <a:p>
            <a:pPr indent="-228600" lvl="0" marL="228600" rtl="0" algn="l">
              <a:lnSpc>
                <a:spcPct val="80000"/>
              </a:lnSpc>
              <a:spcBef>
                <a:spcPts val="1000"/>
              </a:spcBef>
              <a:spcAft>
                <a:spcPts val="0"/>
              </a:spcAft>
              <a:buClr>
                <a:schemeClr val="dk1"/>
              </a:buClr>
              <a:buSzPct val="100000"/>
              <a:buChar char="•"/>
            </a:pPr>
            <a:r>
              <a:rPr lang="en-US" sz="2000"/>
              <a:t>When step is given, it specifies the increment (or decrement).</a:t>
            </a:r>
            <a:endParaRPr/>
          </a:p>
          <a:p>
            <a:pPr indent="-228600" lvl="0" marL="228600" rtl="0" algn="l">
              <a:lnSpc>
                <a:spcPct val="80000"/>
              </a:lnSpc>
              <a:spcBef>
                <a:spcPts val="1000"/>
              </a:spcBef>
              <a:spcAft>
                <a:spcPts val="0"/>
              </a:spcAft>
              <a:buClr>
                <a:schemeClr val="dk1"/>
              </a:buClr>
              <a:buSzPct val="100000"/>
              <a:buFont typeface="Noto Sans Symbols"/>
              <a:buNone/>
            </a:pPr>
            <a:r>
              <a:rPr lang="en-US" sz="1800"/>
              <a:t>&gt;&gt;&gt; range(5)</a:t>
            </a:r>
            <a:endParaRPr/>
          </a:p>
          <a:p>
            <a:pPr indent="-228600" lvl="0" marL="228600" rtl="0" algn="l">
              <a:lnSpc>
                <a:spcPct val="80000"/>
              </a:lnSpc>
              <a:spcBef>
                <a:spcPts val="1000"/>
              </a:spcBef>
              <a:spcAft>
                <a:spcPts val="0"/>
              </a:spcAft>
              <a:buClr>
                <a:srgbClr val="99FF33"/>
              </a:buClr>
              <a:buSzPct val="100000"/>
              <a:buFont typeface="Noto Sans Symbols"/>
              <a:buNone/>
            </a:pPr>
            <a:r>
              <a:rPr lang="en-US" sz="1800">
                <a:solidFill>
                  <a:srgbClr val="99FF33"/>
                </a:solidFill>
              </a:rPr>
              <a:t>[0, 1, 2, 3, 4]</a:t>
            </a:r>
            <a:endParaRPr/>
          </a:p>
          <a:p>
            <a:pPr indent="-228600" lvl="0" marL="228600" rtl="0" algn="l">
              <a:lnSpc>
                <a:spcPct val="80000"/>
              </a:lnSpc>
              <a:spcBef>
                <a:spcPts val="1000"/>
              </a:spcBef>
              <a:spcAft>
                <a:spcPts val="0"/>
              </a:spcAft>
              <a:buClr>
                <a:schemeClr val="dk1"/>
              </a:buClr>
              <a:buSzPct val="100000"/>
              <a:buFont typeface="Noto Sans Symbols"/>
              <a:buNone/>
            </a:pPr>
            <a:r>
              <a:rPr lang="en-US" sz="1800"/>
              <a:t>&gt;&gt;&gt; range(5, 10)</a:t>
            </a:r>
            <a:endParaRPr/>
          </a:p>
          <a:p>
            <a:pPr indent="-228600" lvl="0" marL="228600" rtl="0" algn="l">
              <a:lnSpc>
                <a:spcPct val="80000"/>
              </a:lnSpc>
              <a:spcBef>
                <a:spcPts val="1000"/>
              </a:spcBef>
              <a:spcAft>
                <a:spcPts val="0"/>
              </a:spcAft>
              <a:buClr>
                <a:srgbClr val="99FF33"/>
              </a:buClr>
              <a:buSzPct val="100000"/>
              <a:buFont typeface="Noto Sans Symbols"/>
              <a:buNone/>
            </a:pPr>
            <a:r>
              <a:rPr lang="en-US" sz="1800">
                <a:solidFill>
                  <a:srgbClr val="99FF33"/>
                </a:solidFill>
              </a:rPr>
              <a:t>[5, 6, 7, 8, 9]</a:t>
            </a:r>
            <a:endParaRPr/>
          </a:p>
          <a:p>
            <a:pPr indent="-228600" lvl="0" marL="228600" rtl="0" algn="l">
              <a:lnSpc>
                <a:spcPct val="80000"/>
              </a:lnSpc>
              <a:spcBef>
                <a:spcPts val="1000"/>
              </a:spcBef>
              <a:spcAft>
                <a:spcPts val="0"/>
              </a:spcAft>
              <a:buClr>
                <a:schemeClr val="dk1"/>
              </a:buClr>
              <a:buSzPct val="100000"/>
              <a:buFont typeface="Noto Sans Symbols"/>
              <a:buNone/>
            </a:pPr>
            <a:r>
              <a:rPr lang="en-US" sz="1800"/>
              <a:t>&gt;&gt;&gt; range(0, 10, 2)</a:t>
            </a:r>
            <a:endParaRPr/>
          </a:p>
          <a:p>
            <a:pPr indent="-228600" lvl="0" marL="228600" rtl="0" algn="l">
              <a:lnSpc>
                <a:spcPct val="80000"/>
              </a:lnSpc>
              <a:spcBef>
                <a:spcPts val="1000"/>
              </a:spcBef>
              <a:spcAft>
                <a:spcPts val="0"/>
              </a:spcAft>
              <a:buClr>
                <a:srgbClr val="99FF33"/>
              </a:buClr>
              <a:buSzPct val="100000"/>
              <a:buFont typeface="Noto Sans Symbols"/>
              <a:buNone/>
            </a:pPr>
            <a:r>
              <a:rPr lang="en-US" sz="1800">
                <a:solidFill>
                  <a:srgbClr val="99FF33"/>
                </a:solidFill>
              </a:rPr>
              <a:t>[0, 2, 4, 6, 8]</a:t>
            </a:r>
            <a:endParaRPr/>
          </a:p>
          <a:p>
            <a:pPr indent="-228600" lvl="0" marL="228600" rtl="0" algn="l">
              <a:lnSpc>
                <a:spcPct val="80000"/>
              </a:lnSpc>
              <a:spcBef>
                <a:spcPts val="1000"/>
              </a:spcBef>
              <a:spcAft>
                <a:spcPts val="0"/>
              </a:spcAft>
              <a:buClr>
                <a:schemeClr val="dk1"/>
              </a:buClr>
              <a:buSzPct val="100000"/>
              <a:buFont typeface="Noto Sans Symbols"/>
              <a:buNone/>
            </a:pPr>
            <a:r>
              <a:t/>
            </a:r>
            <a:endParaRPr>
              <a:solidFill>
                <a:srgbClr val="99FF33"/>
              </a:solidFill>
            </a:endParaRPr>
          </a:p>
          <a:p>
            <a:pPr indent="-228600" lvl="0" marL="228600" rtl="0" algn="l">
              <a:lnSpc>
                <a:spcPct val="80000"/>
              </a:lnSpc>
              <a:spcBef>
                <a:spcPts val="1000"/>
              </a:spcBef>
              <a:spcAft>
                <a:spcPts val="0"/>
              </a:spcAft>
              <a:buClr>
                <a:schemeClr val="dk1"/>
              </a:buClr>
              <a:buSzPct val="100000"/>
              <a:buFont typeface="Noto Sans Symbols"/>
              <a:buNone/>
            </a:pPr>
            <a:r>
              <a:rPr lang="en-US" sz="2400"/>
              <a:t>How to get every second element in a list?</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t>for i in range(0, len(data), 2):</a:t>
            </a:r>
            <a:endParaRPr/>
          </a:p>
          <a:p>
            <a:pPr indent="-228600" lvl="0" marL="228600" rtl="0" algn="l">
              <a:lnSpc>
                <a:spcPct val="80000"/>
              </a:lnSpc>
              <a:spcBef>
                <a:spcPts val="1000"/>
              </a:spcBef>
              <a:spcAft>
                <a:spcPts val="0"/>
              </a:spcAft>
              <a:buClr>
                <a:schemeClr val="dk1"/>
              </a:buClr>
              <a:buSzPct val="100000"/>
              <a:buFont typeface="Noto Sans Symbols"/>
              <a:buNone/>
            </a:pPr>
            <a:r>
              <a:rPr lang="en-US" sz="2000"/>
              <a:t>	print data[i]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Modules/Libraries</a:t>
            </a:r>
            <a:endParaRPr/>
          </a:p>
        </p:txBody>
      </p:sp>
      <p:sp>
        <p:nvSpPr>
          <p:cNvPr id="190" name="Google Shape;19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Modules are additional pieces of code that further extend Python’s functionality</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A module typically has a specific function</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additional math functions, databases, network…</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Python comes with many useful modules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Operators</a:t>
            </a:r>
            <a:endParaRPr/>
          </a:p>
        </p:txBody>
      </p:sp>
      <p:sp>
        <p:nvSpPr>
          <p:cNvPr id="196" name="Google Shape;19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Booleans: and or not &lt; &lt;= &gt;= &gt; == != &lt;&gt;</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Identity: is, is not</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Membership: in, not in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Bitwise: | ^ &amp; ~</a:t>
            </a:r>
            <a:endParaRPr/>
          </a:p>
          <a:p>
            <a:pPr indent="-228600" lvl="0" marL="228600" rtl="0" algn="l">
              <a:lnSpc>
                <a:spcPct val="90000"/>
              </a:lnSpc>
              <a:spcBef>
                <a:spcPts val="1000"/>
              </a:spcBef>
              <a:spcAft>
                <a:spcPts val="0"/>
              </a:spcAft>
              <a:buClr>
                <a:schemeClr val="dk1"/>
              </a:buClr>
              <a:buSzPts val="2800"/>
              <a:buFont typeface="Noto Sans Symbols"/>
              <a:buNone/>
            </a:pPr>
            <a:r>
              <a:rPr b="1" lang="en-US">
                <a:latin typeface="Calibri"/>
                <a:ea typeface="Calibri"/>
                <a:cs typeface="Calibri"/>
                <a:sym typeface="Calibri"/>
              </a:rPr>
              <a:t>No ++ -- +=,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629195" y="37818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String Operators</a:t>
            </a:r>
            <a:endParaRPr/>
          </a:p>
        </p:txBody>
      </p:sp>
      <p:sp>
        <p:nvSpPr>
          <p:cNvPr id="202" name="Google Shape;202;p19"/>
          <p:cNvSpPr txBox="1"/>
          <p:nvPr>
            <p:ph idx="1" type="body"/>
          </p:nvPr>
        </p:nvSpPr>
        <p:spPr>
          <a:xfrm>
            <a:off x="1034143" y="17995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Concatenation: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Repeat: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Index: str[i]</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Slice: str[i:j]</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Length: len( str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String Formatting: "a %s parrot" % 'dead‘</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Iteration: for char in str</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Membership: ‘m’ in str</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Topics</a:t>
            </a:r>
            <a:endParaRPr/>
          </a:p>
        </p:txBody>
      </p:sp>
      <p:sp>
        <p:nvSpPr>
          <p:cNvPr id="95" name="Google Shape;95;p2"/>
          <p:cNvSpPr txBox="1"/>
          <p:nvPr>
            <p:ph idx="1" type="body"/>
          </p:nvPr>
        </p:nvSpPr>
        <p:spPr>
          <a:xfrm>
            <a:off x="838200" y="1446415"/>
            <a:ext cx="10515600" cy="4971010"/>
          </a:xfrm>
          <a:prstGeom prst="rect">
            <a:avLst/>
          </a:prstGeom>
          <a:noFill/>
          <a:ln>
            <a:noFill/>
          </a:ln>
        </p:spPr>
        <p:txBody>
          <a:bodyPr anchorCtr="0" anchor="t" bIns="45700" lIns="91425" spcFirstLastPara="1" rIns="91425" wrap="square" tIns="45700">
            <a:noAutofit/>
          </a:bodyPr>
          <a:lstStyle/>
          <a:p>
            <a:pPr indent="-228600" lvl="0" marL="228600" rtl="0" algn="l">
              <a:lnSpc>
                <a:spcPct val="155000"/>
              </a:lnSpc>
              <a:spcBef>
                <a:spcPts val="0"/>
              </a:spcBef>
              <a:spcAft>
                <a:spcPts val="0"/>
              </a:spcAft>
              <a:buClr>
                <a:schemeClr val="dk1"/>
              </a:buClr>
              <a:buSzPts val="3600"/>
              <a:buNone/>
            </a:pPr>
            <a:r>
              <a:rPr lang="en-US" sz="3600">
                <a:latin typeface="Calibri"/>
                <a:ea typeface="Calibri"/>
                <a:cs typeface="Calibri"/>
                <a:sym typeface="Calibri"/>
              </a:rPr>
              <a:t>Introduction to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String Methods</a:t>
            </a:r>
            <a:endParaRPr/>
          </a:p>
        </p:txBody>
      </p:sp>
      <p:sp>
        <p:nvSpPr>
          <p:cNvPr id="208" name="Google Shape;208;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Assign a string to a variable</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hi = “hello world”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In this case “hw”</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hi.title()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hi.upper()</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hi[0].isdigit()</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hi[0].islower()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Strings</a:t>
            </a:r>
            <a:endParaRPr/>
          </a:p>
        </p:txBody>
      </p:sp>
      <p:sp>
        <p:nvSpPr>
          <p:cNvPr id="214" name="Google Shape;214;p21"/>
          <p:cNvSpPr txBox="1"/>
          <p:nvPr>
            <p:ph idx="1" type="body"/>
          </p:nvPr>
        </p:nvSpPr>
        <p:spPr>
          <a:xfrm>
            <a:off x="1711234" y="1565365"/>
            <a:ext cx="7620000" cy="4648200"/>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dk1"/>
              </a:buClr>
              <a:buSzPts val="2000"/>
              <a:buChar char="•"/>
            </a:pPr>
            <a:r>
              <a:rPr lang="en-US"/>
              <a:t>"hello"+"world"	"helloworld"	# concatenation</a:t>
            </a:r>
            <a:endParaRPr/>
          </a:p>
          <a:p>
            <a:pPr indent="-228600" lvl="2" marL="1143000" rtl="0" algn="l">
              <a:lnSpc>
                <a:spcPct val="90000"/>
              </a:lnSpc>
              <a:spcBef>
                <a:spcPts val="500"/>
              </a:spcBef>
              <a:spcAft>
                <a:spcPts val="0"/>
              </a:spcAft>
              <a:buClr>
                <a:schemeClr val="dk1"/>
              </a:buClr>
              <a:buSzPts val="2000"/>
              <a:buChar char="•"/>
            </a:pPr>
            <a:r>
              <a:rPr lang="en-US"/>
              <a:t>"hello"*3		"hellohellohello" # repetition</a:t>
            </a:r>
            <a:endParaRPr/>
          </a:p>
          <a:p>
            <a:pPr indent="-228600" lvl="2" marL="1143000" rtl="0" algn="l">
              <a:lnSpc>
                <a:spcPct val="90000"/>
              </a:lnSpc>
              <a:spcBef>
                <a:spcPts val="500"/>
              </a:spcBef>
              <a:spcAft>
                <a:spcPts val="0"/>
              </a:spcAft>
              <a:buClr>
                <a:schemeClr val="dk1"/>
              </a:buClr>
              <a:buSzPts val="2000"/>
              <a:buChar char="•"/>
            </a:pPr>
            <a:r>
              <a:rPr lang="en-US"/>
              <a:t>"hello"[0]		"h"		# indexing</a:t>
            </a:r>
            <a:endParaRPr/>
          </a:p>
          <a:p>
            <a:pPr indent="-228600" lvl="2" marL="1143000" rtl="0" algn="l">
              <a:lnSpc>
                <a:spcPct val="90000"/>
              </a:lnSpc>
              <a:spcBef>
                <a:spcPts val="500"/>
              </a:spcBef>
              <a:spcAft>
                <a:spcPts val="0"/>
              </a:spcAft>
              <a:buClr>
                <a:schemeClr val="dk1"/>
              </a:buClr>
              <a:buSzPts val="2000"/>
              <a:buChar char="•"/>
            </a:pPr>
            <a:r>
              <a:rPr lang="en-US"/>
              <a:t>"hello"[-1]		"o"		# (from end)</a:t>
            </a:r>
            <a:endParaRPr/>
          </a:p>
          <a:p>
            <a:pPr indent="-228600" lvl="2" marL="1143000" rtl="0" algn="l">
              <a:lnSpc>
                <a:spcPct val="90000"/>
              </a:lnSpc>
              <a:spcBef>
                <a:spcPts val="500"/>
              </a:spcBef>
              <a:spcAft>
                <a:spcPts val="0"/>
              </a:spcAft>
              <a:buClr>
                <a:schemeClr val="dk1"/>
              </a:buClr>
              <a:buSzPts val="2000"/>
              <a:buChar char="•"/>
            </a:pPr>
            <a:r>
              <a:rPr lang="en-US"/>
              <a:t>"hello"[1:4]		"ell"		# slicing</a:t>
            </a:r>
            <a:endParaRPr/>
          </a:p>
          <a:p>
            <a:pPr indent="-228600" lvl="2" marL="1143000" rtl="0" algn="l">
              <a:lnSpc>
                <a:spcPct val="90000"/>
              </a:lnSpc>
              <a:spcBef>
                <a:spcPts val="500"/>
              </a:spcBef>
              <a:spcAft>
                <a:spcPts val="0"/>
              </a:spcAft>
              <a:buClr>
                <a:schemeClr val="dk1"/>
              </a:buClr>
              <a:buSzPts val="2000"/>
              <a:buChar char="•"/>
            </a:pPr>
            <a:r>
              <a:rPr lang="en-US"/>
              <a:t>len("hello")		5		# size</a:t>
            </a:r>
            <a:endParaRPr/>
          </a:p>
          <a:p>
            <a:pPr indent="-228600" lvl="2" marL="1143000" rtl="0" algn="l">
              <a:lnSpc>
                <a:spcPct val="90000"/>
              </a:lnSpc>
              <a:spcBef>
                <a:spcPts val="500"/>
              </a:spcBef>
              <a:spcAft>
                <a:spcPts val="0"/>
              </a:spcAft>
              <a:buClr>
                <a:schemeClr val="dk1"/>
              </a:buClr>
              <a:buSzPts val="2000"/>
              <a:buChar char="•"/>
            </a:pPr>
            <a:r>
              <a:rPr lang="en-US"/>
              <a:t>"hello" &lt; "jello"	1		# comparison</a:t>
            </a:r>
            <a:endParaRPr/>
          </a:p>
          <a:p>
            <a:pPr indent="-228600" lvl="2" marL="1143000" rtl="0" algn="l">
              <a:lnSpc>
                <a:spcPct val="90000"/>
              </a:lnSpc>
              <a:spcBef>
                <a:spcPts val="500"/>
              </a:spcBef>
              <a:spcAft>
                <a:spcPts val="0"/>
              </a:spcAft>
              <a:buClr>
                <a:schemeClr val="dk1"/>
              </a:buClr>
              <a:buSzPts val="2000"/>
              <a:buChar char="•"/>
            </a:pPr>
            <a:r>
              <a:rPr lang="en-US"/>
              <a:t>"e" in "hello"		1		# search</a:t>
            </a:r>
            <a:endParaRPr/>
          </a:p>
          <a:p>
            <a:pPr indent="-228600" lvl="2" marL="1143000" rtl="0" algn="l">
              <a:lnSpc>
                <a:spcPct val="90000"/>
              </a:lnSpc>
              <a:spcBef>
                <a:spcPts val="500"/>
              </a:spcBef>
              <a:spcAft>
                <a:spcPts val="0"/>
              </a:spcAft>
              <a:buClr>
                <a:schemeClr val="dk1"/>
              </a:buClr>
              <a:buSzPts val="2000"/>
              <a:buChar char="•"/>
            </a:pPr>
            <a:r>
              <a:rPr lang="en-US"/>
              <a:t>"escapes: \n etc, \033 etc, \if etc"</a:t>
            </a:r>
            <a:endParaRPr/>
          </a:p>
          <a:p>
            <a:pPr indent="-228600" lvl="2" marL="1143000" rtl="0" algn="l">
              <a:lnSpc>
                <a:spcPct val="90000"/>
              </a:lnSpc>
              <a:spcBef>
                <a:spcPts val="500"/>
              </a:spcBef>
              <a:spcAft>
                <a:spcPts val="0"/>
              </a:spcAft>
              <a:buClr>
                <a:schemeClr val="dk1"/>
              </a:buClr>
              <a:buSzPts val="2000"/>
              <a:buChar char="•"/>
            </a:pPr>
            <a:r>
              <a:rPr lang="en-US"/>
              <a:t>'single quotes'  """triple quotes"""  r"raw strings"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String Methods</a:t>
            </a:r>
            <a:endParaRPr/>
          </a:p>
        </p:txBody>
      </p:sp>
      <p:sp>
        <p:nvSpPr>
          <p:cNvPr id="220" name="Google Shape;22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The string held in your variable remains the same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method returns an altered string</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Changing the variable requires reassignment</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hi = hi.upper()</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hi now equals “HELLO WORLD”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Common Statements</a:t>
            </a:r>
            <a:endParaRPr/>
          </a:p>
        </p:txBody>
      </p:sp>
      <p:sp>
        <p:nvSpPr>
          <p:cNvPr id="226" name="Google Shape;226;p23"/>
          <p:cNvSpPr txBox="1"/>
          <p:nvPr>
            <p:ph idx="1" type="body"/>
          </p:nvPr>
        </p:nvSpPr>
        <p:spPr>
          <a:xfrm>
            <a:off x="2105297" y="1690688"/>
            <a:ext cx="7772400" cy="4419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Assignment - curly, moe, larry = 'good', 'bad', 'ugly'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Calls - stdout.write("spam, ham, toast\n")</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Print - print 'The Killer', joke</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If/elif/else - if "python" in text: print text</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For/else - for X in mylist: print X</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While/else - while 1: print 'hello'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Break, Continue - while 1:  if not line: break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Try/except/finally - try: action() except: print 'action error'</a:t>
            </a:r>
            <a:r>
              <a:rPr lang="en-US" sz="1800">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Common Statements</a:t>
            </a:r>
            <a:endParaRPr/>
          </a:p>
        </p:txBody>
      </p:sp>
      <p:sp>
        <p:nvSpPr>
          <p:cNvPr id="232" name="Google Shape;232;p24"/>
          <p:cNvSpPr txBox="1"/>
          <p:nvPr>
            <p:ph idx="1" type="body"/>
          </p:nvPr>
        </p:nvSpPr>
        <p:spPr>
          <a:xfrm>
            <a:off x="1177835"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Raise - raise endSearch, location</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Import, From - import sys; from sys import stdin</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Def, Return - def f(a, b, c=1, d): return a+b+c+d</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Class - class subclass: staticData =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Global - function(): global X, Y; X = 'new'</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Del - del data[k]; del data [i:j]; del obj.attr</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Exec - yexec "import" + modName in gdict, ldict</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Assert - assert X &gt; 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Interactive “Shell”</a:t>
            </a:r>
            <a:endParaRPr/>
          </a:p>
        </p:txBody>
      </p:sp>
      <p:sp>
        <p:nvSpPr>
          <p:cNvPr id="238" name="Google Shape;23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Great for learning the language</a:t>
            </a:r>
            <a:endParaRPr/>
          </a:p>
          <a:p>
            <a:pPr indent="-228600" lvl="0" marL="228600" rtl="0" algn="l">
              <a:lnSpc>
                <a:spcPct val="90000"/>
              </a:lnSpc>
              <a:spcBef>
                <a:spcPts val="1000"/>
              </a:spcBef>
              <a:spcAft>
                <a:spcPts val="0"/>
              </a:spcAft>
              <a:buClr>
                <a:schemeClr val="dk1"/>
              </a:buClr>
              <a:buSzPts val="2000"/>
              <a:buChar char="•"/>
            </a:pPr>
            <a:r>
              <a:rPr lang="en-US" sz="2000"/>
              <a:t>Great for experimenting with the library</a:t>
            </a:r>
            <a:endParaRPr/>
          </a:p>
          <a:p>
            <a:pPr indent="-228600" lvl="0" marL="228600" rtl="0" algn="l">
              <a:lnSpc>
                <a:spcPct val="90000"/>
              </a:lnSpc>
              <a:spcBef>
                <a:spcPts val="1000"/>
              </a:spcBef>
              <a:spcAft>
                <a:spcPts val="0"/>
              </a:spcAft>
              <a:buClr>
                <a:schemeClr val="dk1"/>
              </a:buClr>
              <a:buSzPts val="2000"/>
              <a:buChar char="•"/>
            </a:pPr>
            <a:r>
              <a:rPr lang="en-US" sz="2000"/>
              <a:t>Great for testing your own modules</a:t>
            </a:r>
            <a:endParaRPr/>
          </a:p>
          <a:p>
            <a:pPr indent="-228600" lvl="0" marL="228600" rtl="0" algn="l">
              <a:lnSpc>
                <a:spcPct val="90000"/>
              </a:lnSpc>
              <a:spcBef>
                <a:spcPts val="1000"/>
              </a:spcBef>
              <a:spcAft>
                <a:spcPts val="0"/>
              </a:spcAft>
              <a:buClr>
                <a:schemeClr val="dk1"/>
              </a:buClr>
              <a:buSzPts val="2000"/>
              <a:buChar char="•"/>
            </a:pPr>
            <a:r>
              <a:rPr lang="en-US" sz="2000"/>
              <a:t>Two variations: IDLE (GUI),</a:t>
            </a:r>
            <a:br>
              <a:rPr lang="en-US" sz="2000"/>
            </a:br>
            <a:r>
              <a:rPr lang="en-US" sz="2000"/>
              <a:t>python (command line)</a:t>
            </a:r>
            <a:endParaRPr/>
          </a:p>
          <a:p>
            <a:pPr indent="-228600" lvl="0" marL="228600" rtl="0" algn="l">
              <a:lnSpc>
                <a:spcPct val="90000"/>
              </a:lnSpc>
              <a:spcBef>
                <a:spcPts val="1000"/>
              </a:spcBef>
              <a:spcAft>
                <a:spcPts val="0"/>
              </a:spcAft>
              <a:buClr>
                <a:schemeClr val="dk1"/>
              </a:buClr>
              <a:buSzPts val="2000"/>
              <a:buChar char="•"/>
            </a:pPr>
            <a:r>
              <a:rPr lang="en-US" sz="2000"/>
              <a:t>Type statements or expressions at prompt:</a:t>
            </a:r>
            <a:endParaRPr/>
          </a:p>
          <a:p>
            <a:pPr indent="-228600" lvl="2" marL="1143000" rtl="0" algn="l">
              <a:lnSpc>
                <a:spcPct val="90000"/>
              </a:lnSpc>
              <a:spcBef>
                <a:spcPts val="500"/>
              </a:spcBef>
              <a:spcAft>
                <a:spcPts val="0"/>
              </a:spcAft>
              <a:buClr>
                <a:schemeClr val="dk1"/>
              </a:buClr>
              <a:buSzPts val="1600"/>
              <a:buFont typeface="Calibri"/>
              <a:buNone/>
            </a:pPr>
            <a:r>
              <a:rPr lang="en-US" sz="1600"/>
              <a:t>&gt;&gt;&gt; print "Hello, world"</a:t>
            </a:r>
            <a:endParaRPr/>
          </a:p>
          <a:p>
            <a:pPr indent="-228600" lvl="2" marL="1143000" rtl="0" algn="l">
              <a:lnSpc>
                <a:spcPct val="90000"/>
              </a:lnSpc>
              <a:spcBef>
                <a:spcPts val="500"/>
              </a:spcBef>
              <a:spcAft>
                <a:spcPts val="0"/>
              </a:spcAft>
              <a:buClr>
                <a:schemeClr val="dk1"/>
              </a:buClr>
              <a:buSzPts val="1600"/>
              <a:buFont typeface="Calibri"/>
              <a:buNone/>
            </a:pPr>
            <a:r>
              <a:rPr lang="en-US" sz="1600"/>
              <a:t>Hello, world</a:t>
            </a:r>
            <a:endParaRPr/>
          </a:p>
          <a:p>
            <a:pPr indent="-228600" lvl="2" marL="1143000" rtl="0" algn="l">
              <a:lnSpc>
                <a:spcPct val="90000"/>
              </a:lnSpc>
              <a:spcBef>
                <a:spcPts val="500"/>
              </a:spcBef>
              <a:spcAft>
                <a:spcPts val="0"/>
              </a:spcAft>
              <a:buClr>
                <a:schemeClr val="dk1"/>
              </a:buClr>
              <a:buSzPts val="1600"/>
              <a:buFont typeface="Calibri"/>
              <a:buNone/>
            </a:pPr>
            <a:r>
              <a:rPr lang="en-US" sz="1600"/>
              <a:t>&gt;&gt;&gt; x = 12**2</a:t>
            </a:r>
            <a:endParaRPr/>
          </a:p>
          <a:p>
            <a:pPr indent="-228600" lvl="2" marL="1143000" rtl="0" algn="l">
              <a:lnSpc>
                <a:spcPct val="90000"/>
              </a:lnSpc>
              <a:spcBef>
                <a:spcPts val="500"/>
              </a:spcBef>
              <a:spcAft>
                <a:spcPts val="0"/>
              </a:spcAft>
              <a:buClr>
                <a:schemeClr val="dk1"/>
              </a:buClr>
              <a:buSzPts val="1600"/>
              <a:buFont typeface="Calibri"/>
              <a:buNone/>
            </a:pPr>
            <a:r>
              <a:rPr lang="en-US" sz="1600"/>
              <a:t>&gt;&gt;&gt; x/2</a:t>
            </a:r>
            <a:endParaRPr/>
          </a:p>
          <a:p>
            <a:pPr indent="-228600" lvl="2" marL="1143000" rtl="0" algn="l">
              <a:lnSpc>
                <a:spcPct val="90000"/>
              </a:lnSpc>
              <a:spcBef>
                <a:spcPts val="500"/>
              </a:spcBef>
              <a:spcAft>
                <a:spcPts val="0"/>
              </a:spcAft>
              <a:buClr>
                <a:schemeClr val="dk1"/>
              </a:buClr>
              <a:buSzPts val="1600"/>
              <a:buFont typeface="Calibri"/>
              <a:buNone/>
            </a:pPr>
            <a:r>
              <a:rPr lang="en-US" sz="1600"/>
              <a:t>72</a:t>
            </a:r>
            <a:endParaRPr/>
          </a:p>
          <a:p>
            <a:pPr indent="-228600" lvl="2" marL="1143000" rtl="0" algn="l">
              <a:lnSpc>
                <a:spcPct val="90000"/>
              </a:lnSpc>
              <a:spcBef>
                <a:spcPts val="500"/>
              </a:spcBef>
              <a:spcAft>
                <a:spcPts val="0"/>
              </a:spcAft>
              <a:buClr>
                <a:schemeClr val="dk1"/>
              </a:buClr>
              <a:buSzPts val="1600"/>
              <a:buFont typeface="Calibri"/>
              <a:buNone/>
            </a:pPr>
            <a:r>
              <a:rPr lang="en-US" sz="1600"/>
              <a:t>&gt;&gt;&gt; # this is a comment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694509" y="37818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Reference Semantics</a:t>
            </a:r>
            <a:endParaRPr/>
          </a:p>
        </p:txBody>
      </p:sp>
      <p:sp>
        <p:nvSpPr>
          <p:cNvPr id="244" name="Google Shape;24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Assignment manipulates references</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x = y </a:t>
            </a:r>
            <a:r>
              <a:rPr b="1" lang="en-US">
                <a:latin typeface="Calibri"/>
                <a:ea typeface="Calibri"/>
                <a:cs typeface="Calibri"/>
                <a:sym typeface="Calibri"/>
              </a:rPr>
              <a:t>does not make a copy</a:t>
            </a:r>
            <a:r>
              <a:rPr lang="en-US">
                <a:latin typeface="Calibri"/>
                <a:ea typeface="Calibri"/>
                <a:cs typeface="Calibri"/>
                <a:sym typeface="Calibri"/>
              </a:rPr>
              <a:t> of y</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x = y makes x </a:t>
            </a:r>
            <a:r>
              <a:rPr b="1" lang="en-US">
                <a:latin typeface="Calibri"/>
                <a:ea typeface="Calibri"/>
                <a:cs typeface="Calibri"/>
                <a:sym typeface="Calibri"/>
              </a:rPr>
              <a:t>reference</a:t>
            </a:r>
            <a:r>
              <a:rPr lang="en-US">
                <a:latin typeface="Calibri"/>
                <a:ea typeface="Calibri"/>
                <a:cs typeface="Calibri"/>
                <a:sym typeface="Calibri"/>
              </a:rPr>
              <a:t> the object y references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Very useful; but beware!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Example:</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&gt;&gt;&gt; a = [1, 2, 3]</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&gt;&gt;&gt; b = a</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&gt;&gt;&gt; a.append(4)</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&gt;&gt;&gt; print b</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[1, 2, 3, 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Functions, Procedures</a:t>
            </a:r>
            <a:endParaRPr/>
          </a:p>
        </p:txBody>
      </p:sp>
      <p:sp>
        <p:nvSpPr>
          <p:cNvPr id="250" name="Google Shape;25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latin typeface="Calibri"/>
                <a:ea typeface="Calibri"/>
                <a:cs typeface="Calibri"/>
                <a:sym typeface="Calibri"/>
              </a:rPr>
              <a:t>def </a:t>
            </a:r>
            <a:r>
              <a:rPr i="1" lang="en-US">
                <a:latin typeface="Calibri"/>
                <a:ea typeface="Calibri"/>
                <a:cs typeface="Calibri"/>
                <a:sym typeface="Calibri"/>
              </a:rPr>
              <a:t>name</a:t>
            </a:r>
            <a:r>
              <a:rPr lang="en-US">
                <a:latin typeface="Calibri"/>
                <a:ea typeface="Calibri"/>
                <a:cs typeface="Calibri"/>
                <a:sym typeface="Calibri"/>
              </a:rPr>
              <a:t>(</a:t>
            </a:r>
            <a:r>
              <a:rPr i="1" lang="en-US">
                <a:latin typeface="Calibri"/>
                <a:ea typeface="Calibri"/>
                <a:cs typeface="Calibri"/>
                <a:sym typeface="Calibri"/>
              </a:rPr>
              <a:t>arg1</a:t>
            </a:r>
            <a:r>
              <a:rPr lang="en-US">
                <a:latin typeface="Calibri"/>
                <a:ea typeface="Calibri"/>
                <a:cs typeface="Calibri"/>
                <a:sym typeface="Calibri"/>
              </a:rPr>
              <a:t>, </a:t>
            </a:r>
            <a:r>
              <a:rPr i="1" lang="en-US">
                <a:latin typeface="Calibri"/>
                <a:ea typeface="Calibri"/>
                <a:cs typeface="Calibri"/>
                <a:sym typeface="Calibri"/>
              </a:rPr>
              <a:t>arg2</a:t>
            </a:r>
            <a:r>
              <a:rPr lang="en-US">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800"/>
              <a:buFont typeface="Calibri"/>
              <a:buNone/>
            </a:pPr>
            <a:r>
              <a:rPr lang="en-US">
                <a:latin typeface="Calibri"/>
                <a:ea typeface="Calibri"/>
                <a:cs typeface="Calibri"/>
                <a:sym typeface="Calibri"/>
              </a:rPr>
              <a:t>    """</a:t>
            </a:r>
            <a:r>
              <a:rPr i="1" lang="en-US">
                <a:latin typeface="Calibri"/>
                <a:ea typeface="Calibri"/>
                <a:cs typeface="Calibri"/>
                <a:sym typeface="Calibri"/>
              </a:rPr>
              <a:t>documentation</a:t>
            </a:r>
            <a:r>
              <a:rPr lang="en-US">
                <a:latin typeface="Calibri"/>
                <a:ea typeface="Calibri"/>
                <a:cs typeface="Calibri"/>
                <a:sym typeface="Calibri"/>
              </a:rPr>
              <a:t>"""	# optional doc string</a:t>
            </a:r>
            <a:endParaRPr/>
          </a:p>
          <a:p>
            <a:pPr indent="-228600" lvl="0" marL="228600" rtl="0" algn="l">
              <a:lnSpc>
                <a:spcPct val="90000"/>
              </a:lnSpc>
              <a:spcBef>
                <a:spcPts val="1000"/>
              </a:spcBef>
              <a:spcAft>
                <a:spcPts val="0"/>
              </a:spcAft>
              <a:buClr>
                <a:schemeClr val="dk1"/>
              </a:buClr>
              <a:buSzPts val="2800"/>
              <a:buFont typeface="Calibri"/>
              <a:buNone/>
            </a:pPr>
            <a:r>
              <a:rPr lang="en-US">
                <a:latin typeface="Calibri"/>
                <a:ea typeface="Calibri"/>
                <a:cs typeface="Calibri"/>
                <a:sym typeface="Calibri"/>
              </a:rPr>
              <a:t>    </a:t>
            </a:r>
            <a:r>
              <a:rPr i="1" lang="en-US">
                <a:latin typeface="Calibri"/>
                <a:ea typeface="Calibri"/>
                <a:cs typeface="Calibri"/>
                <a:sym typeface="Calibri"/>
              </a:rPr>
              <a:t>statements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Calibri"/>
              <a:buNone/>
            </a:pPr>
            <a:r>
              <a:rPr lang="en-US">
                <a:latin typeface="Calibri"/>
                <a:ea typeface="Calibri"/>
                <a:cs typeface="Calibri"/>
                <a:sym typeface="Calibri"/>
              </a:rPr>
              <a:t>return			# from procedure</a:t>
            </a:r>
            <a:endParaRPr/>
          </a:p>
          <a:p>
            <a:pPr indent="-228600" lvl="0" marL="228600" rtl="0" algn="l">
              <a:lnSpc>
                <a:spcPct val="90000"/>
              </a:lnSpc>
              <a:spcBef>
                <a:spcPts val="1000"/>
              </a:spcBef>
              <a:spcAft>
                <a:spcPts val="0"/>
              </a:spcAft>
              <a:buClr>
                <a:schemeClr val="dk1"/>
              </a:buClr>
              <a:buSzPts val="2800"/>
              <a:buFont typeface="Calibri"/>
              <a:buNone/>
            </a:pPr>
            <a:r>
              <a:rPr lang="en-US">
                <a:latin typeface="Calibri"/>
                <a:ea typeface="Calibri"/>
                <a:cs typeface="Calibri"/>
                <a:sym typeface="Calibri"/>
              </a:rPr>
              <a:t>return </a:t>
            </a:r>
            <a:r>
              <a:rPr i="1" lang="en-US">
                <a:latin typeface="Calibri"/>
                <a:ea typeface="Calibri"/>
                <a:cs typeface="Calibri"/>
                <a:sym typeface="Calibri"/>
              </a:rPr>
              <a:t>expression</a:t>
            </a:r>
            <a:r>
              <a:rPr lang="en-US">
                <a:latin typeface="Calibri"/>
                <a:ea typeface="Calibri"/>
                <a:cs typeface="Calibri"/>
                <a:sym typeface="Calibri"/>
              </a:rPr>
              <a:t>		# from function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563880" y="4403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Example Function</a:t>
            </a:r>
            <a:endParaRPr/>
          </a:p>
        </p:txBody>
      </p:sp>
      <p:sp>
        <p:nvSpPr>
          <p:cNvPr id="256" name="Google Shape;25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def gcd(a, b):</a:t>
            </a:r>
            <a:endParaRPr/>
          </a:p>
          <a:p>
            <a:pPr indent="-228600" lvl="0" marL="228600" rtl="0" algn="l">
              <a:lnSpc>
                <a:spcPct val="90000"/>
              </a:lnSpc>
              <a:spcBef>
                <a:spcPts val="1000"/>
              </a:spcBef>
              <a:spcAft>
                <a:spcPts val="0"/>
              </a:spcAft>
              <a:buClr>
                <a:schemeClr val="dk1"/>
              </a:buClr>
              <a:buSzPts val="2000"/>
              <a:buFont typeface="Calibri"/>
              <a:buNone/>
            </a:pPr>
            <a:r>
              <a:rPr lang="en-US" sz="2000"/>
              <a:t>    "greatest common divisor"</a:t>
            </a:r>
            <a:endParaRPr/>
          </a:p>
          <a:p>
            <a:pPr indent="-228600" lvl="0" marL="228600" rtl="0" algn="l">
              <a:lnSpc>
                <a:spcPct val="90000"/>
              </a:lnSpc>
              <a:spcBef>
                <a:spcPts val="1000"/>
              </a:spcBef>
              <a:spcAft>
                <a:spcPts val="0"/>
              </a:spcAft>
              <a:buClr>
                <a:schemeClr val="dk1"/>
              </a:buClr>
              <a:buSzPts val="2000"/>
              <a:buFont typeface="Calibri"/>
              <a:buNone/>
            </a:pPr>
            <a:r>
              <a:rPr lang="en-US" sz="2000"/>
              <a:t>    while a != 0:</a:t>
            </a:r>
            <a:endParaRPr/>
          </a:p>
          <a:p>
            <a:pPr indent="-228600" lvl="0" marL="228600" rtl="0" algn="l">
              <a:lnSpc>
                <a:spcPct val="90000"/>
              </a:lnSpc>
              <a:spcBef>
                <a:spcPts val="1000"/>
              </a:spcBef>
              <a:spcAft>
                <a:spcPts val="0"/>
              </a:spcAft>
              <a:buClr>
                <a:schemeClr val="dk1"/>
              </a:buClr>
              <a:buSzPts val="2000"/>
              <a:buFont typeface="Calibri"/>
              <a:buNone/>
            </a:pPr>
            <a:r>
              <a:rPr lang="en-US" sz="2000"/>
              <a:t>        a, b = b%a, a    # parallel assignment</a:t>
            </a:r>
            <a:endParaRPr/>
          </a:p>
          <a:p>
            <a:pPr indent="-228600" lvl="0" marL="228600" rtl="0" algn="l">
              <a:lnSpc>
                <a:spcPct val="90000"/>
              </a:lnSpc>
              <a:spcBef>
                <a:spcPts val="1000"/>
              </a:spcBef>
              <a:spcAft>
                <a:spcPts val="0"/>
              </a:spcAft>
              <a:buClr>
                <a:schemeClr val="dk1"/>
              </a:buClr>
              <a:buSzPts val="2000"/>
              <a:buFont typeface="Calibri"/>
              <a:buNone/>
            </a:pPr>
            <a:r>
              <a:rPr lang="en-US" sz="2000"/>
              <a:t>    return b</a:t>
            </a:r>
            <a:endParaRPr/>
          </a:p>
          <a:p>
            <a:pPr indent="-228600" lvl="0" marL="228600" rtl="0" algn="l">
              <a:lnSpc>
                <a:spcPct val="90000"/>
              </a:lnSpc>
              <a:spcBef>
                <a:spcPts val="1000"/>
              </a:spcBef>
              <a:spcAft>
                <a:spcPts val="0"/>
              </a:spcAft>
              <a:buClr>
                <a:schemeClr val="dk1"/>
              </a:buClr>
              <a:buSzPts val="2000"/>
              <a:buFont typeface="Calibri"/>
              <a:buNone/>
            </a:pPr>
            <a:r>
              <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&gt;&gt;&gt; gcd.__doc__</a:t>
            </a:r>
            <a:endParaRPr/>
          </a:p>
          <a:p>
            <a:pPr indent="-228600" lvl="0" marL="228600" rtl="0" algn="l">
              <a:lnSpc>
                <a:spcPct val="90000"/>
              </a:lnSpc>
              <a:spcBef>
                <a:spcPts val="1000"/>
              </a:spcBef>
              <a:spcAft>
                <a:spcPts val="0"/>
              </a:spcAft>
              <a:buClr>
                <a:schemeClr val="dk1"/>
              </a:buClr>
              <a:buSzPts val="2000"/>
              <a:buFont typeface="Calibri"/>
              <a:buNone/>
            </a:pPr>
            <a:r>
              <a:rPr lang="en-US" sz="2000"/>
              <a:t>'greatest common divisor'</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gcd(12, 20)</a:t>
            </a:r>
            <a:endParaRPr/>
          </a:p>
          <a:p>
            <a:pPr indent="-228600" lvl="0" marL="228600" rtl="0" algn="l">
              <a:lnSpc>
                <a:spcPct val="90000"/>
              </a:lnSpc>
              <a:spcBef>
                <a:spcPts val="1000"/>
              </a:spcBef>
              <a:spcAft>
                <a:spcPts val="0"/>
              </a:spcAft>
              <a:buClr>
                <a:schemeClr val="dk1"/>
              </a:buClr>
              <a:buSzPts val="2000"/>
              <a:buFont typeface="Calibri"/>
              <a:buNone/>
            </a:pPr>
            <a:r>
              <a:rPr lang="en-US" sz="2000"/>
              <a:t>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Using Functions</a:t>
            </a:r>
            <a:endParaRPr/>
          </a:p>
        </p:txBody>
      </p:sp>
      <p:sp>
        <p:nvSpPr>
          <p:cNvPr id="262" name="Google Shape;26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We use the </a:t>
            </a:r>
            <a:r>
              <a:rPr b="1" lang="en-US">
                <a:latin typeface="Calibri"/>
                <a:ea typeface="Calibri"/>
                <a:cs typeface="Calibri"/>
                <a:sym typeface="Calibri"/>
              </a:rPr>
              <a:t>def</a:t>
            </a:r>
            <a:r>
              <a:rPr lang="en-US">
                <a:latin typeface="Calibri"/>
                <a:ea typeface="Calibri"/>
                <a:cs typeface="Calibri"/>
                <a:sym typeface="Calibri"/>
              </a:rPr>
              <a:t> statement to start a block of code that will only be run when our function is called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We want our functions to return values we can use in our geoprocessing</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last statement in our function should be </a:t>
            </a:r>
            <a:r>
              <a:rPr b="1" lang="en-US">
                <a:latin typeface="Calibri"/>
                <a:ea typeface="Calibri"/>
                <a:cs typeface="Calibri"/>
                <a:sym typeface="Calibri"/>
              </a:rPr>
              <a:t>return</a:t>
            </a:r>
            <a:r>
              <a:rPr lang="en-US">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Python</a:t>
            </a:r>
            <a:endParaRPr/>
          </a:p>
        </p:txBody>
      </p:sp>
      <p:sp>
        <p:nvSpPr>
          <p:cNvPr id="101" name="Google Shape;101;p3"/>
          <p:cNvSpPr txBox="1"/>
          <p:nvPr>
            <p:ph idx="1" type="body"/>
          </p:nvPr>
        </p:nvSpPr>
        <p:spPr>
          <a:xfrm>
            <a:off x="1635534" y="1690688"/>
            <a:ext cx="7772400"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Scripting Language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Object-Oriented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Portable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Powerful</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Easy to learn and use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Widely used for API’s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Lots of scientific libraries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576943"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Basic Function</a:t>
            </a:r>
            <a:endParaRPr/>
          </a:p>
        </p:txBody>
      </p:sp>
      <p:sp>
        <p:nvSpPr>
          <p:cNvPr id="268" name="Google Shape;268;p30"/>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A simple function that adds 1 to value passed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def addone(x):</a:t>
            </a:r>
            <a:br>
              <a:rPr lang="en-US">
                <a:latin typeface="Calibri"/>
                <a:ea typeface="Calibri"/>
                <a:cs typeface="Calibri"/>
                <a:sym typeface="Calibri"/>
              </a:rPr>
            </a:br>
            <a:r>
              <a:rPr lang="en-US">
                <a:latin typeface="Calibri"/>
                <a:ea typeface="Calibri"/>
                <a:cs typeface="Calibri"/>
                <a:sym typeface="Calibri"/>
              </a:rPr>
              <a:t>		return x + 1</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print addone(2)</a:t>
            </a:r>
            <a:br>
              <a:rPr lang="en-US">
                <a:latin typeface="Calibri"/>
                <a:ea typeface="Calibri"/>
                <a:cs typeface="Calibri"/>
                <a:sym typeface="Calibri"/>
              </a:rPr>
            </a:br>
            <a:r>
              <a:rPr lang="en-US">
                <a:latin typeface="Calibri"/>
                <a:ea typeface="Calibri"/>
                <a:cs typeface="Calibri"/>
                <a:sym typeface="Calibri"/>
              </a:rPr>
              <a:t>&gt;&gt;&gt; 3</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var = addone(3)</a:t>
            </a:r>
            <a:br>
              <a:rPr lang="en-US">
                <a:latin typeface="Calibri"/>
                <a:ea typeface="Calibri"/>
                <a:cs typeface="Calibri"/>
                <a:sym typeface="Calibri"/>
              </a:rPr>
            </a:br>
            <a:r>
              <a:rPr lang="en-US">
                <a:latin typeface="Calibri"/>
                <a:ea typeface="Calibri"/>
                <a:cs typeface="Calibri"/>
                <a:sym typeface="Calibri"/>
              </a:rPr>
              <a:t>print var</a:t>
            </a:r>
            <a:br>
              <a:rPr lang="en-US">
                <a:latin typeface="Calibri"/>
                <a:ea typeface="Calibri"/>
                <a:cs typeface="Calibri"/>
                <a:sym typeface="Calibri"/>
              </a:rPr>
            </a:br>
            <a:r>
              <a:rPr lang="en-US">
                <a:latin typeface="Calibri"/>
                <a:ea typeface="Calibri"/>
                <a:cs typeface="Calibri"/>
                <a:sym typeface="Calibri"/>
              </a:rPr>
              <a:t>&gt;&gt;&gt;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Python Data Structures</a:t>
            </a:r>
            <a:endParaRPr/>
          </a:p>
        </p:txBody>
      </p:sp>
      <p:sp>
        <p:nvSpPr>
          <p:cNvPr id="274" name="Google Shape;27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Lists (mutable sets of strings)</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 = [] # create list</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 = [‘one’, 2, ‘three’, ‘banana’]</a:t>
            </a:r>
            <a:endParaRPr/>
          </a:p>
          <a:p>
            <a:pPr indent="-228600" lvl="0" marL="228600" rtl="0" algn="l">
              <a:lnSpc>
                <a:spcPct val="90000"/>
              </a:lnSpc>
              <a:spcBef>
                <a:spcPts val="1000"/>
              </a:spcBef>
              <a:spcAft>
                <a:spcPts val="0"/>
              </a:spcAft>
              <a:buClr>
                <a:schemeClr val="dk1"/>
              </a:buClr>
              <a:buSzPts val="2800"/>
              <a:buChar char="•"/>
            </a:pPr>
            <a:r>
              <a:rPr lang="en-US"/>
              <a:t>Tuples (immutable sets)</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 = (‘one’, 2, ‘three’, ‘banana’)</a:t>
            </a:r>
            <a:endParaRPr>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US"/>
              <a:t>Dictionaries (associative arrays or ‘hashes’)</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 = {} # create dictionary</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 = {‘lat’: 40.20547, ‘lon’: -74.76322}</a:t>
            </a:r>
            <a:endParaRPr/>
          </a:p>
          <a:p>
            <a:pPr indent="-228600" lvl="1" marL="685800" rtl="0" algn="l">
              <a:lnSpc>
                <a:spcPct val="90000"/>
              </a:lnSpc>
              <a:spcBef>
                <a:spcPts val="500"/>
              </a:spcBef>
              <a:spcAft>
                <a:spcPts val="0"/>
              </a:spcAft>
              <a:buClr>
                <a:schemeClr val="dk1"/>
              </a:buClr>
              <a:buSzPts val="2000"/>
              <a:buChar char="•"/>
            </a:pPr>
            <a:r>
              <a:rPr lang="en-US" sz="2000">
                <a:latin typeface="Courier New"/>
                <a:ea typeface="Courier New"/>
                <a:cs typeface="Courier New"/>
                <a:sym typeface="Courier New"/>
              </a:rPr>
              <a:t>var[‘lat’] = 40.2054</a:t>
            </a:r>
            <a:endParaRPr/>
          </a:p>
          <a:p>
            <a:pPr indent="-228600" lvl="0" marL="228600" rtl="0" algn="l">
              <a:lnSpc>
                <a:spcPct val="90000"/>
              </a:lnSpc>
              <a:spcBef>
                <a:spcPts val="1000"/>
              </a:spcBef>
              <a:spcAft>
                <a:spcPts val="0"/>
              </a:spcAft>
              <a:buClr>
                <a:schemeClr val="dk1"/>
              </a:buClr>
              <a:buSzPts val="2800"/>
              <a:buChar char="•"/>
            </a:pPr>
            <a:r>
              <a:rPr lang="en-US"/>
              <a:t>Each has its own set of methods</a:t>
            </a:r>
            <a:endParaRPr sz="2400"/>
          </a:p>
          <a:p>
            <a:pPr indent="-76200" lvl="1" marL="685800" rtl="0" algn="l">
              <a:lnSpc>
                <a:spcPct val="90000"/>
              </a:lnSpc>
              <a:spcBef>
                <a:spcPts val="500"/>
              </a:spcBef>
              <a:spcAft>
                <a:spcPts val="0"/>
              </a:spcAft>
              <a:buClr>
                <a:schemeClr val="dk1"/>
              </a:buClr>
              <a:buSzPts val="2400"/>
              <a:buNone/>
            </a:pPr>
            <a:r>
              <a:t/>
            </a:r>
            <a:endParaRPr>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Lists</a:t>
            </a:r>
            <a:endParaRPr/>
          </a:p>
        </p:txBody>
      </p:sp>
      <p:sp>
        <p:nvSpPr>
          <p:cNvPr id="280" name="Google Shape;28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Flexible arrays, </a:t>
            </a:r>
            <a:r>
              <a:rPr i="1" lang="en-US"/>
              <a:t>not</a:t>
            </a:r>
            <a:r>
              <a:rPr lang="en-US"/>
              <a:t> Lisp-like linked lists</a:t>
            </a:r>
            <a:endParaRPr/>
          </a:p>
          <a:p>
            <a:pPr indent="-228600" lvl="2" marL="1143000" rtl="0" algn="l">
              <a:lnSpc>
                <a:spcPct val="90000"/>
              </a:lnSpc>
              <a:spcBef>
                <a:spcPts val="500"/>
              </a:spcBef>
              <a:spcAft>
                <a:spcPts val="0"/>
              </a:spcAft>
              <a:buClr>
                <a:schemeClr val="dk1"/>
              </a:buClr>
              <a:buSzPts val="2000"/>
              <a:buChar char="•"/>
            </a:pPr>
            <a:r>
              <a:rPr lang="en-US"/>
              <a:t>a = [99, "bottles of beer", ["on", "the", "wall"]]</a:t>
            </a:r>
            <a:endParaRPr/>
          </a:p>
          <a:p>
            <a:pPr indent="-228600" lvl="0" marL="228600" rtl="0" algn="l">
              <a:lnSpc>
                <a:spcPct val="90000"/>
              </a:lnSpc>
              <a:spcBef>
                <a:spcPts val="1000"/>
              </a:spcBef>
              <a:spcAft>
                <a:spcPts val="0"/>
              </a:spcAft>
              <a:buClr>
                <a:schemeClr val="dk1"/>
              </a:buClr>
              <a:buSzPts val="2800"/>
              <a:buChar char="•"/>
            </a:pPr>
            <a:r>
              <a:rPr lang="en-US"/>
              <a:t>Same operators as for strings</a:t>
            </a:r>
            <a:endParaRPr/>
          </a:p>
          <a:p>
            <a:pPr indent="-228600" lvl="2" marL="1143000" rtl="0" algn="l">
              <a:lnSpc>
                <a:spcPct val="90000"/>
              </a:lnSpc>
              <a:spcBef>
                <a:spcPts val="500"/>
              </a:spcBef>
              <a:spcAft>
                <a:spcPts val="0"/>
              </a:spcAft>
              <a:buClr>
                <a:schemeClr val="dk1"/>
              </a:buClr>
              <a:buSzPts val="2000"/>
              <a:buChar char="•"/>
            </a:pPr>
            <a:r>
              <a:rPr lang="en-US"/>
              <a:t>a+b, a*3, a[0], a[-1], a[1:], len(a)</a:t>
            </a:r>
            <a:endParaRPr/>
          </a:p>
          <a:p>
            <a:pPr indent="-228600" lvl="0" marL="228600" rtl="0" algn="l">
              <a:lnSpc>
                <a:spcPct val="90000"/>
              </a:lnSpc>
              <a:spcBef>
                <a:spcPts val="1000"/>
              </a:spcBef>
              <a:spcAft>
                <a:spcPts val="0"/>
              </a:spcAft>
              <a:buClr>
                <a:schemeClr val="dk1"/>
              </a:buClr>
              <a:buSzPts val="2800"/>
              <a:buChar char="•"/>
            </a:pPr>
            <a:r>
              <a:rPr lang="en-US"/>
              <a:t>Item and slice assignment</a:t>
            </a:r>
            <a:endParaRPr/>
          </a:p>
          <a:p>
            <a:pPr indent="-228600" lvl="2" marL="1143000" rtl="0" algn="l">
              <a:lnSpc>
                <a:spcPct val="90000"/>
              </a:lnSpc>
              <a:spcBef>
                <a:spcPts val="500"/>
              </a:spcBef>
              <a:spcAft>
                <a:spcPts val="0"/>
              </a:spcAft>
              <a:buClr>
                <a:schemeClr val="dk1"/>
              </a:buClr>
              <a:buSzPts val="2000"/>
              <a:buChar char="•"/>
            </a:pPr>
            <a:r>
              <a:rPr lang="en-US"/>
              <a:t>a[0] = 98</a:t>
            </a:r>
            <a:endParaRPr/>
          </a:p>
          <a:p>
            <a:pPr indent="-228600" lvl="2" marL="1143000" rtl="0" algn="l">
              <a:lnSpc>
                <a:spcPct val="90000"/>
              </a:lnSpc>
              <a:spcBef>
                <a:spcPts val="500"/>
              </a:spcBef>
              <a:spcAft>
                <a:spcPts val="0"/>
              </a:spcAft>
              <a:buClr>
                <a:schemeClr val="dk1"/>
              </a:buClr>
              <a:buSzPts val="2000"/>
              <a:buChar char="•"/>
            </a:pPr>
            <a:r>
              <a:rPr lang="en-US"/>
              <a:t>a[1:2] = ["bottles", "of", "beer"]</a:t>
            </a:r>
            <a:endParaRPr/>
          </a:p>
          <a:p>
            <a:pPr indent="-228600" lvl="3" marL="1600200" rtl="0" algn="l">
              <a:lnSpc>
                <a:spcPct val="90000"/>
              </a:lnSpc>
              <a:spcBef>
                <a:spcPts val="500"/>
              </a:spcBef>
              <a:spcAft>
                <a:spcPts val="0"/>
              </a:spcAft>
              <a:buClr>
                <a:schemeClr val="dk1"/>
              </a:buClr>
              <a:buSzPts val="1800"/>
              <a:buFont typeface="Calibri"/>
              <a:buNone/>
            </a:pPr>
            <a:r>
              <a:rPr lang="en-US"/>
              <a:t>-&gt; [98, "bottles", "of", "beer", ["on", "the", "wall"]]</a:t>
            </a:r>
            <a:endParaRPr/>
          </a:p>
          <a:p>
            <a:pPr indent="-228600" lvl="2" marL="1143000" rtl="0" algn="l">
              <a:lnSpc>
                <a:spcPct val="90000"/>
              </a:lnSpc>
              <a:spcBef>
                <a:spcPts val="500"/>
              </a:spcBef>
              <a:spcAft>
                <a:spcPts val="0"/>
              </a:spcAft>
              <a:buClr>
                <a:schemeClr val="dk1"/>
              </a:buClr>
              <a:buSzPts val="2000"/>
              <a:buChar char="•"/>
            </a:pPr>
            <a:r>
              <a:rPr lang="en-US"/>
              <a:t>del a[-1]	# -&gt; [98, "bottles", "of", "beer"]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More Dictionary Ops</a:t>
            </a:r>
            <a:endParaRPr/>
          </a:p>
        </p:txBody>
      </p:sp>
      <p:sp>
        <p:nvSpPr>
          <p:cNvPr id="286" name="Google Shape;28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Keys, values, items:</a:t>
            </a:r>
            <a:endParaRPr/>
          </a:p>
          <a:p>
            <a:pPr indent="-228600" lvl="2" marL="1143000" rtl="0" algn="l">
              <a:lnSpc>
                <a:spcPct val="90000"/>
              </a:lnSpc>
              <a:spcBef>
                <a:spcPts val="500"/>
              </a:spcBef>
              <a:spcAft>
                <a:spcPts val="0"/>
              </a:spcAft>
              <a:buClr>
                <a:schemeClr val="dk1"/>
              </a:buClr>
              <a:buSzPts val="2000"/>
              <a:buChar char="•"/>
            </a:pPr>
            <a:r>
              <a:rPr lang="en-US"/>
              <a:t>d.keys() -&gt; ["duck", "back"]</a:t>
            </a:r>
            <a:endParaRPr/>
          </a:p>
          <a:p>
            <a:pPr indent="-228600" lvl="2" marL="1143000" rtl="0" algn="l">
              <a:lnSpc>
                <a:spcPct val="90000"/>
              </a:lnSpc>
              <a:spcBef>
                <a:spcPts val="500"/>
              </a:spcBef>
              <a:spcAft>
                <a:spcPts val="0"/>
              </a:spcAft>
              <a:buClr>
                <a:schemeClr val="dk1"/>
              </a:buClr>
              <a:buSzPts val="2000"/>
              <a:buChar char="•"/>
            </a:pPr>
            <a:r>
              <a:rPr lang="en-US"/>
              <a:t>d.values() -&gt; ["duik", "rug"]</a:t>
            </a:r>
            <a:endParaRPr/>
          </a:p>
          <a:p>
            <a:pPr indent="-228600" lvl="2" marL="1143000" rtl="0" algn="l">
              <a:lnSpc>
                <a:spcPct val="90000"/>
              </a:lnSpc>
              <a:spcBef>
                <a:spcPts val="500"/>
              </a:spcBef>
              <a:spcAft>
                <a:spcPts val="0"/>
              </a:spcAft>
              <a:buClr>
                <a:schemeClr val="dk1"/>
              </a:buClr>
              <a:buSzPts val="2000"/>
              <a:buChar char="•"/>
            </a:pPr>
            <a:r>
              <a:rPr lang="en-US"/>
              <a:t>d.items() -&gt; [("duck","duik"), ("back","rug")]</a:t>
            </a:r>
            <a:endParaRPr/>
          </a:p>
          <a:p>
            <a:pPr indent="-228600" lvl="0" marL="228600" rtl="0" algn="l">
              <a:lnSpc>
                <a:spcPct val="90000"/>
              </a:lnSpc>
              <a:spcBef>
                <a:spcPts val="1000"/>
              </a:spcBef>
              <a:spcAft>
                <a:spcPts val="0"/>
              </a:spcAft>
              <a:buClr>
                <a:schemeClr val="dk1"/>
              </a:buClr>
              <a:buSzPts val="2800"/>
              <a:buChar char="•"/>
            </a:pPr>
            <a:r>
              <a:rPr lang="en-US"/>
              <a:t>Presence check:</a:t>
            </a:r>
            <a:endParaRPr/>
          </a:p>
          <a:p>
            <a:pPr indent="-228600" lvl="2" marL="1143000" rtl="0" algn="l">
              <a:lnSpc>
                <a:spcPct val="90000"/>
              </a:lnSpc>
              <a:spcBef>
                <a:spcPts val="500"/>
              </a:spcBef>
              <a:spcAft>
                <a:spcPts val="0"/>
              </a:spcAft>
              <a:buClr>
                <a:schemeClr val="dk1"/>
              </a:buClr>
              <a:buSzPts val="2000"/>
              <a:buChar char="•"/>
            </a:pPr>
            <a:r>
              <a:rPr lang="en-US"/>
              <a:t>d.has_key("duck") -&gt; 1; d.has_key("spam") -&gt; 0</a:t>
            </a:r>
            <a:endParaRPr/>
          </a:p>
          <a:p>
            <a:pPr indent="-228600" lvl="0" marL="228600" rtl="0" algn="l">
              <a:lnSpc>
                <a:spcPct val="90000"/>
              </a:lnSpc>
              <a:spcBef>
                <a:spcPts val="1000"/>
              </a:spcBef>
              <a:spcAft>
                <a:spcPts val="0"/>
              </a:spcAft>
              <a:buClr>
                <a:schemeClr val="dk1"/>
              </a:buClr>
              <a:buSzPts val="2800"/>
              <a:buChar char="•"/>
            </a:pPr>
            <a:r>
              <a:rPr lang="en-US"/>
              <a:t>Values of any type; keys almost any</a:t>
            </a:r>
            <a:endParaRPr/>
          </a:p>
          <a:p>
            <a:pPr indent="-228600" lvl="2" marL="1143000" rtl="0" algn="l">
              <a:lnSpc>
                <a:spcPct val="90000"/>
              </a:lnSpc>
              <a:spcBef>
                <a:spcPts val="500"/>
              </a:spcBef>
              <a:spcAft>
                <a:spcPts val="0"/>
              </a:spcAft>
              <a:buClr>
                <a:schemeClr val="dk1"/>
              </a:buClr>
              <a:buSzPts val="2000"/>
              <a:buChar char="•"/>
            </a:pPr>
            <a:r>
              <a:rPr lang="en-US"/>
              <a:t>{"name":"Guido", "age":43, ("hello","world"):1,</a:t>
            </a:r>
            <a:br>
              <a:rPr lang="en-US"/>
            </a:br>
            <a:r>
              <a:rPr lang="en-US"/>
              <a:t>  42:"yes", "flag": ["red","white","blue"]}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More List Operations</a:t>
            </a:r>
            <a:endParaRPr/>
          </a:p>
        </p:txBody>
      </p:sp>
      <p:sp>
        <p:nvSpPr>
          <p:cNvPr id="292" name="Google Shape;29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&gt;&gt;&gt; a = range(5)		# [0,1,2,3,4]</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a.append(5)		# [0,1,2,3,4,5]</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a.pop()			# [0,1,2,3,4]</a:t>
            </a:r>
            <a:endParaRPr/>
          </a:p>
          <a:p>
            <a:pPr indent="-228600" lvl="0" marL="228600" rtl="0" algn="l">
              <a:lnSpc>
                <a:spcPct val="90000"/>
              </a:lnSpc>
              <a:spcBef>
                <a:spcPts val="1000"/>
              </a:spcBef>
              <a:spcAft>
                <a:spcPts val="0"/>
              </a:spcAft>
              <a:buClr>
                <a:schemeClr val="dk1"/>
              </a:buClr>
              <a:buSzPts val="2000"/>
              <a:buFont typeface="Calibri"/>
              <a:buNone/>
            </a:pPr>
            <a:r>
              <a:rPr lang="en-US" sz="2000"/>
              <a:t>5</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a.insert(0, 42)		# [42,0,1,2,3,4]</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a.pop(0)			# [0,1,2,3,4]</a:t>
            </a:r>
            <a:endParaRPr/>
          </a:p>
          <a:p>
            <a:pPr indent="-228600" lvl="0" marL="228600" rtl="0" algn="l">
              <a:lnSpc>
                <a:spcPct val="90000"/>
              </a:lnSpc>
              <a:spcBef>
                <a:spcPts val="1000"/>
              </a:spcBef>
              <a:spcAft>
                <a:spcPts val="0"/>
              </a:spcAft>
              <a:buClr>
                <a:schemeClr val="dk1"/>
              </a:buClr>
              <a:buSzPts val="2000"/>
              <a:buFont typeface="Calibri"/>
              <a:buNone/>
            </a:pPr>
            <a:r>
              <a:rPr lang="en-US" sz="2000"/>
              <a:t>5.5</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a.reverse()		# [4,3,2,1,0]</a:t>
            </a:r>
            <a:endParaRPr/>
          </a:p>
          <a:p>
            <a:pPr indent="-228600" lvl="0" marL="228600" rtl="0" algn="l">
              <a:lnSpc>
                <a:spcPct val="90000"/>
              </a:lnSpc>
              <a:spcBef>
                <a:spcPts val="1000"/>
              </a:spcBef>
              <a:spcAft>
                <a:spcPts val="0"/>
              </a:spcAft>
              <a:buClr>
                <a:schemeClr val="dk1"/>
              </a:buClr>
              <a:buSzPts val="2000"/>
              <a:buFont typeface="Calibri"/>
              <a:buNone/>
            </a:pPr>
            <a:r>
              <a:rPr lang="en-US" sz="2000"/>
              <a:t>&gt;&gt;&gt; a.sort()			# [0,1,2,3,4]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Dictionaries</a:t>
            </a:r>
            <a:endParaRPr/>
          </a:p>
        </p:txBody>
      </p:sp>
      <p:sp>
        <p:nvSpPr>
          <p:cNvPr id="298" name="Google Shape;298;p35"/>
          <p:cNvSpPr txBox="1"/>
          <p:nvPr>
            <p:ph idx="1" type="body"/>
          </p:nvPr>
        </p:nvSpPr>
        <p:spPr>
          <a:xfrm>
            <a:off x="1867988" y="1565366"/>
            <a:ext cx="75438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Hash tables, "associative arrays"</a:t>
            </a:r>
            <a:endParaRPr/>
          </a:p>
          <a:p>
            <a:pPr indent="-228600" lvl="2" marL="1143000" rtl="0" algn="l">
              <a:lnSpc>
                <a:spcPct val="90000"/>
              </a:lnSpc>
              <a:spcBef>
                <a:spcPts val="500"/>
              </a:spcBef>
              <a:spcAft>
                <a:spcPts val="0"/>
              </a:spcAft>
              <a:buClr>
                <a:schemeClr val="dk1"/>
              </a:buClr>
              <a:buSzPts val="2000"/>
              <a:buChar char="•"/>
            </a:pPr>
            <a:r>
              <a:rPr lang="en-US"/>
              <a:t>d = {"duck": "eend", "water": "water"}</a:t>
            </a:r>
            <a:endParaRPr/>
          </a:p>
          <a:p>
            <a:pPr indent="-228600" lvl="0" marL="228600" rtl="0" algn="l">
              <a:lnSpc>
                <a:spcPct val="90000"/>
              </a:lnSpc>
              <a:spcBef>
                <a:spcPts val="1000"/>
              </a:spcBef>
              <a:spcAft>
                <a:spcPts val="0"/>
              </a:spcAft>
              <a:buClr>
                <a:schemeClr val="dk1"/>
              </a:buClr>
              <a:buSzPts val="2800"/>
              <a:buChar char="•"/>
            </a:pPr>
            <a:r>
              <a:rPr lang="en-US"/>
              <a:t>Lookup:</a:t>
            </a:r>
            <a:endParaRPr/>
          </a:p>
          <a:p>
            <a:pPr indent="-228600" lvl="2" marL="1143000" rtl="0" algn="l">
              <a:lnSpc>
                <a:spcPct val="90000"/>
              </a:lnSpc>
              <a:spcBef>
                <a:spcPts val="500"/>
              </a:spcBef>
              <a:spcAft>
                <a:spcPts val="0"/>
              </a:spcAft>
              <a:buClr>
                <a:schemeClr val="dk1"/>
              </a:buClr>
              <a:buSzPts val="2000"/>
              <a:buChar char="•"/>
            </a:pPr>
            <a:r>
              <a:rPr lang="en-US"/>
              <a:t>d["duck"] -&gt; "eend"</a:t>
            </a:r>
            <a:endParaRPr/>
          </a:p>
          <a:p>
            <a:pPr indent="-228600" lvl="2" marL="1143000" rtl="0" algn="l">
              <a:lnSpc>
                <a:spcPct val="90000"/>
              </a:lnSpc>
              <a:spcBef>
                <a:spcPts val="500"/>
              </a:spcBef>
              <a:spcAft>
                <a:spcPts val="0"/>
              </a:spcAft>
              <a:buClr>
                <a:schemeClr val="dk1"/>
              </a:buClr>
              <a:buSzPts val="2000"/>
              <a:buChar char="•"/>
            </a:pPr>
            <a:r>
              <a:rPr lang="en-US"/>
              <a:t>d["back"] # raises KeyError exception</a:t>
            </a:r>
            <a:endParaRPr/>
          </a:p>
          <a:p>
            <a:pPr indent="-228600" lvl="0" marL="228600" rtl="0" algn="l">
              <a:lnSpc>
                <a:spcPct val="90000"/>
              </a:lnSpc>
              <a:spcBef>
                <a:spcPts val="1000"/>
              </a:spcBef>
              <a:spcAft>
                <a:spcPts val="0"/>
              </a:spcAft>
              <a:buClr>
                <a:schemeClr val="dk1"/>
              </a:buClr>
              <a:buSzPts val="2800"/>
              <a:buChar char="•"/>
            </a:pPr>
            <a:r>
              <a:rPr lang="en-US"/>
              <a:t>Delete, insert, overwrite:</a:t>
            </a:r>
            <a:endParaRPr/>
          </a:p>
          <a:p>
            <a:pPr indent="-228600" lvl="2" marL="1143000" rtl="0" algn="l">
              <a:lnSpc>
                <a:spcPct val="90000"/>
              </a:lnSpc>
              <a:spcBef>
                <a:spcPts val="500"/>
              </a:spcBef>
              <a:spcAft>
                <a:spcPts val="0"/>
              </a:spcAft>
              <a:buClr>
                <a:schemeClr val="dk1"/>
              </a:buClr>
              <a:buSzPts val="2000"/>
              <a:buChar char="•"/>
            </a:pPr>
            <a:r>
              <a:rPr lang="en-US"/>
              <a:t>del d["water"] # {"duck": "eend", "back": "rug"}</a:t>
            </a:r>
            <a:endParaRPr/>
          </a:p>
          <a:p>
            <a:pPr indent="-228600" lvl="2" marL="1143000" rtl="0" algn="l">
              <a:lnSpc>
                <a:spcPct val="90000"/>
              </a:lnSpc>
              <a:spcBef>
                <a:spcPts val="500"/>
              </a:spcBef>
              <a:spcAft>
                <a:spcPts val="0"/>
              </a:spcAft>
              <a:buClr>
                <a:schemeClr val="dk1"/>
              </a:buClr>
              <a:buSzPts val="2000"/>
              <a:buChar char="•"/>
            </a:pPr>
            <a:r>
              <a:rPr lang="en-US"/>
              <a:t>d["back"] = "rug" # {"duck": "eend", "back": "rug"}</a:t>
            </a:r>
            <a:endParaRPr/>
          </a:p>
          <a:p>
            <a:pPr indent="-228600" lvl="2" marL="1143000" rtl="0" algn="l">
              <a:lnSpc>
                <a:spcPct val="90000"/>
              </a:lnSpc>
              <a:spcBef>
                <a:spcPts val="500"/>
              </a:spcBef>
              <a:spcAft>
                <a:spcPts val="0"/>
              </a:spcAft>
              <a:buClr>
                <a:schemeClr val="dk1"/>
              </a:buClr>
              <a:buSzPts val="2000"/>
              <a:buChar char="•"/>
            </a:pPr>
            <a:r>
              <a:rPr lang="en-US"/>
              <a:t>d["duck"] = "duik" # {"duck": "duik", "back": "rug"}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Lists</a:t>
            </a:r>
            <a:endParaRPr/>
          </a:p>
        </p:txBody>
      </p:sp>
      <p:sp>
        <p:nvSpPr>
          <p:cNvPr id="304" name="Google Shape;304;p36"/>
          <p:cNvSpPr txBox="1"/>
          <p:nvPr>
            <p:ph idx="1" type="body"/>
          </p:nvPr>
        </p:nvSpPr>
        <p:spPr>
          <a:xfrm>
            <a:off x="1563189" y="1508760"/>
            <a:ext cx="82296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Think of a list as a stack of cards, on which your information is written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information stays in the order you place it in until you modify that order</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Methods return a string or subset of the list or modify the list to add or remove components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Written as var[</a:t>
            </a:r>
            <a:r>
              <a:rPr i="1" lang="en-US">
                <a:latin typeface="Calibri"/>
                <a:ea typeface="Calibri"/>
                <a:cs typeface="Calibri"/>
                <a:sym typeface="Calibri"/>
              </a:rPr>
              <a:t>index</a:t>
            </a:r>
            <a:r>
              <a:rPr lang="en-US">
                <a:latin typeface="Calibri"/>
                <a:ea typeface="Calibri"/>
                <a:cs typeface="Calibri"/>
                <a:sym typeface="Calibri"/>
              </a:rPr>
              <a:t>], index refers to order within set (think card number, starting at 0)</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You can step through lists as part of a loop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List Methods</a:t>
            </a:r>
            <a:endParaRPr/>
          </a:p>
        </p:txBody>
      </p:sp>
      <p:sp>
        <p:nvSpPr>
          <p:cNvPr id="310" name="Google Shape;310;p37"/>
          <p:cNvSpPr txBox="1"/>
          <p:nvPr>
            <p:ph idx="1" type="body"/>
          </p:nvPr>
        </p:nvSpPr>
        <p:spPr>
          <a:xfrm>
            <a:off x="1099457"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700"/>
              <a:buChar char="•"/>
            </a:pPr>
            <a:r>
              <a:rPr lang="en-US" sz="2700">
                <a:latin typeface="Calibri"/>
                <a:ea typeface="Calibri"/>
                <a:cs typeface="Calibri"/>
                <a:sym typeface="Calibri"/>
              </a:rPr>
              <a:t>Adding to the List</a:t>
            </a:r>
            <a:endParaRPr/>
          </a:p>
          <a:p>
            <a:pPr indent="-228600" lvl="1" marL="685800" rtl="0" algn="l">
              <a:lnSpc>
                <a:spcPct val="80000"/>
              </a:lnSpc>
              <a:spcBef>
                <a:spcPts val="500"/>
              </a:spcBef>
              <a:spcAft>
                <a:spcPts val="0"/>
              </a:spcAft>
              <a:buClr>
                <a:schemeClr val="dk1"/>
              </a:buClr>
              <a:buSzPts val="2400"/>
              <a:buChar char="•"/>
            </a:pPr>
            <a:r>
              <a:rPr lang="en-US">
                <a:latin typeface="Calibri"/>
                <a:ea typeface="Calibri"/>
                <a:cs typeface="Calibri"/>
                <a:sym typeface="Calibri"/>
              </a:rPr>
              <a:t>var[</a:t>
            </a:r>
            <a:r>
              <a:rPr i="1" lang="en-US">
                <a:latin typeface="Calibri"/>
                <a:ea typeface="Calibri"/>
                <a:cs typeface="Calibri"/>
                <a:sym typeface="Calibri"/>
              </a:rPr>
              <a:t>n</a:t>
            </a:r>
            <a:r>
              <a:rPr lang="en-US">
                <a:latin typeface="Calibri"/>
                <a:ea typeface="Calibri"/>
                <a:cs typeface="Calibri"/>
                <a:sym typeface="Calibri"/>
              </a:rPr>
              <a:t>] = </a:t>
            </a:r>
            <a:r>
              <a:rPr i="1" lang="en-US">
                <a:latin typeface="Calibri"/>
                <a:ea typeface="Calibri"/>
                <a:cs typeface="Calibri"/>
                <a:sym typeface="Calibri"/>
              </a:rPr>
              <a:t>object</a:t>
            </a:r>
            <a:endParaRPr>
              <a:latin typeface="Calibri"/>
              <a:ea typeface="Calibri"/>
              <a:cs typeface="Calibri"/>
              <a:sym typeface="Calibri"/>
            </a:endParaRPr>
          </a:p>
          <a:p>
            <a:pPr indent="-228600" lvl="2" marL="1143000" rtl="0" algn="l">
              <a:lnSpc>
                <a:spcPct val="80000"/>
              </a:lnSpc>
              <a:spcBef>
                <a:spcPts val="500"/>
              </a:spcBef>
              <a:spcAft>
                <a:spcPts val="0"/>
              </a:spcAft>
              <a:buClr>
                <a:schemeClr val="dk1"/>
              </a:buClr>
              <a:buSzPts val="2000"/>
              <a:buChar char="•"/>
            </a:pPr>
            <a:r>
              <a:rPr lang="en-US">
                <a:latin typeface="Calibri"/>
                <a:ea typeface="Calibri"/>
                <a:cs typeface="Calibri"/>
                <a:sym typeface="Calibri"/>
              </a:rPr>
              <a:t>replaces </a:t>
            </a:r>
            <a:r>
              <a:rPr i="1" lang="en-US">
                <a:latin typeface="Calibri"/>
                <a:ea typeface="Calibri"/>
                <a:cs typeface="Calibri"/>
                <a:sym typeface="Calibri"/>
              </a:rPr>
              <a:t>n</a:t>
            </a:r>
            <a:r>
              <a:rPr lang="en-US">
                <a:latin typeface="Calibri"/>
                <a:ea typeface="Calibri"/>
                <a:cs typeface="Calibri"/>
                <a:sym typeface="Calibri"/>
              </a:rPr>
              <a:t> with </a:t>
            </a:r>
            <a:r>
              <a:rPr i="1" lang="en-US">
                <a:latin typeface="Calibri"/>
                <a:ea typeface="Calibri"/>
                <a:cs typeface="Calibri"/>
                <a:sym typeface="Calibri"/>
              </a:rPr>
              <a:t>object</a:t>
            </a:r>
            <a:endParaRPr/>
          </a:p>
          <a:p>
            <a:pPr indent="-228600" lvl="1" marL="685800" rtl="0" algn="l">
              <a:lnSpc>
                <a:spcPct val="80000"/>
              </a:lnSpc>
              <a:spcBef>
                <a:spcPts val="500"/>
              </a:spcBef>
              <a:spcAft>
                <a:spcPts val="0"/>
              </a:spcAft>
              <a:buClr>
                <a:schemeClr val="dk1"/>
              </a:buClr>
              <a:buSzPts val="2400"/>
              <a:buChar char="•"/>
            </a:pPr>
            <a:r>
              <a:rPr lang="en-US">
                <a:latin typeface="Calibri"/>
                <a:ea typeface="Calibri"/>
                <a:cs typeface="Calibri"/>
                <a:sym typeface="Calibri"/>
              </a:rPr>
              <a:t>var.append(</a:t>
            </a:r>
            <a:r>
              <a:rPr i="1" lang="en-US">
                <a:latin typeface="Calibri"/>
                <a:ea typeface="Calibri"/>
                <a:cs typeface="Calibri"/>
                <a:sym typeface="Calibri"/>
              </a:rPr>
              <a:t>object</a:t>
            </a:r>
            <a:r>
              <a:rPr lang="en-US">
                <a:latin typeface="Calibri"/>
                <a:ea typeface="Calibri"/>
                <a:cs typeface="Calibri"/>
                <a:sym typeface="Calibri"/>
              </a:rPr>
              <a:t>)</a:t>
            </a:r>
            <a:endParaRPr/>
          </a:p>
          <a:p>
            <a:pPr indent="-228600" lvl="2" marL="1143000" rtl="0" algn="l">
              <a:lnSpc>
                <a:spcPct val="80000"/>
              </a:lnSpc>
              <a:spcBef>
                <a:spcPts val="500"/>
              </a:spcBef>
              <a:spcAft>
                <a:spcPts val="0"/>
              </a:spcAft>
              <a:buClr>
                <a:schemeClr val="dk1"/>
              </a:buClr>
              <a:buSzPts val="2000"/>
              <a:buChar char="•"/>
            </a:pPr>
            <a:r>
              <a:rPr lang="en-US">
                <a:latin typeface="Calibri"/>
                <a:ea typeface="Calibri"/>
                <a:cs typeface="Calibri"/>
                <a:sym typeface="Calibri"/>
              </a:rPr>
              <a:t>adds </a:t>
            </a:r>
            <a:r>
              <a:rPr i="1" lang="en-US">
                <a:latin typeface="Calibri"/>
                <a:ea typeface="Calibri"/>
                <a:cs typeface="Calibri"/>
                <a:sym typeface="Calibri"/>
              </a:rPr>
              <a:t>object</a:t>
            </a:r>
            <a:r>
              <a:rPr lang="en-US">
                <a:latin typeface="Calibri"/>
                <a:ea typeface="Calibri"/>
                <a:cs typeface="Calibri"/>
                <a:sym typeface="Calibri"/>
              </a:rPr>
              <a:t> to the end of the list</a:t>
            </a:r>
            <a:endParaRPr/>
          </a:p>
          <a:p>
            <a:pPr indent="-228600" lvl="0" marL="228600" rtl="0" algn="l">
              <a:lnSpc>
                <a:spcPct val="80000"/>
              </a:lnSpc>
              <a:spcBef>
                <a:spcPts val="1000"/>
              </a:spcBef>
              <a:spcAft>
                <a:spcPts val="0"/>
              </a:spcAft>
              <a:buClr>
                <a:schemeClr val="dk1"/>
              </a:buClr>
              <a:buSzPts val="2700"/>
              <a:buChar char="•"/>
            </a:pPr>
            <a:r>
              <a:rPr lang="en-US" sz="2700">
                <a:latin typeface="Calibri"/>
                <a:ea typeface="Calibri"/>
                <a:cs typeface="Calibri"/>
                <a:sym typeface="Calibri"/>
              </a:rPr>
              <a:t>Removing from the List</a:t>
            </a:r>
            <a:endParaRPr/>
          </a:p>
          <a:p>
            <a:pPr indent="-228600" lvl="1" marL="685800" rtl="0" algn="l">
              <a:lnSpc>
                <a:spcPct val="80000"/>
              </a:lnSpc>
              <a:spcBef>
                <a:spcPts val="500"/>
              </a:spcBef>
              <a:spcAft>
                <a:spcPts val="0"/>
              </a:spcAft>
              <a:buClr>
                <a:schemeClr val="dk1"/>
              </a:buClr>
              <a:buSzPts val="2400"/>
              <a:buChar char="•"/>
            </a:pPr>
            <a:r>
              <a:rPr lang="en-US">
                <a:latin typeface="Calibri"/>
                <a:ea typeface="Calibri"/>
                <a:cs typeface="Calibri"/>
                <a:sym typeface="Calibri"/>
              </a:rPr>
              <a:t>var[</a:t>
            </a:r>
            <a:r>
              <a:rPr i="1" lang="en-US">
                <a:latin typeface="Calibri"/>
                <a:ea typeface="Calibri"/>
                <a:cs typeface="Calibri"/>
                <a:sym typeface="Calibri"/>
              </a:rPr>
              <a:t>n</a:t>
            </a:r>
            <a:r>
              <a:rPr lang="en-US">
                <a:latin typeface="Calibri"/>
                <a:ea typeface="Calibri"/>
                <a:cs typeface="Calibri"/>
                <a:sym typeface="Calibri"/>
              </a:rPr>
              <a:t>] = []</a:t>
            </a:r>
            <a:endParaRPr/>
          </a:p>
          <a:p>
            <a:pPr indent="-228600" lvl="2" marL="1143000" rtl="0" algn="l">
              <a:lnSpc>
                <a:spcPct val="80000"/>
              </a:lnSpc>
              <a:spcBef>
                <a:spcPts val="500"/>
              </a:spcBef>
              <a:spcAft>
                <a:spcPts val="0"/>
              </a:spcAft>
              <a:buClr>
                <a:schemeClr val="dk1"/>
              </a:buClr>
              <a:buSzPts val="2000"/>
              <a:buChar char="•"/>
            </a:pPr>
            <a:r>
              <a:rPr lang="en-US">
                <a:latin typeface="Calibri"/>
                <a:ea typeface="Calibri"/>
                <a:cs typeface="Calibri"/>
                <a:sym typeface="Calibri"/>
              </a:rPr>
              <a:t>empties contents of card, but preserves order</a:t>
            </a:r>
            <a:endParaRPr/>
          </a:p>
          <a:p>
            <a:pPr indent="-228600" lvl="1" marL="685800" rtl="0" algn="l">
              <a:lnSpc>
                <a:spcPct val="80000"/>
              </a:lnSpc>
              <a:spcBef>
                <a:spcPts val="500"/>
              </a:spcBef>
              <a:spcAft>
                <a:spcPts val="0"/>
              </a:spcAft>
              <a:buClr>
                <a:schemeClr val="dk1"/>
              </a:buClr>
              <a:buSzPts val="2400"/>
              <a:buChar char="•"/>
            </a:pPr>
            <a:r>
              <a:rPr lang="en-US">
                <a:latin typeface="Calibri"/>
                <a:ea typeface="Calibri"/>
                <a:cs typeface="Calibri"/>
                <a:sym typeface="Calibri"/>
              </a:rPr>
              <a:t>var.remove(</a:t>
            </a:r>
            <a:r>
              <a:rPr i="1" lang="en-US">
                <a:latin typeface="Calibri"/>
                <a:ea typeface="Calibri"/>
                <a:cs typeface="Calibri"/>
                <a:sym typeface="Calibri"/>
              </a:rPr>
              <a:t>n</a:t>
            </a:r>
            <a:r>
              <a:rPr lang="en-US">
                <a:latin typeface="Calibri"/>
                <a:ea typeface="Calibri"/>
                <a:cs typeface="Calibri"/>
                <a:sym typeface="Calibri"/>
              </a:rPr>
              <a:t>)</a:t>
            </a:r>
            <a:endParaRPr/>
          </a:p>
          <a:p>
            <a:pPr indent="-228600" lvl="2" marL="1143000" rtl="0" algn="l">
              <a:lnSpc>
                <a:spcPct val="80000"/>
              </a:lnSpc>
              <a:spcBef>
                <a:spcPts val="500"/>
              </a:spcBef>
              <a:spcAft>
                <a:spcPts val="0"/>
              </a:spcAft>
              <a:buClr>
                <a:schemeClr val="dk1"/>
              </a:buClr>
              <a:buSzPts val="2000"/>
              <a:buChar char="•"/>
            </a:pPr>
            <a:r>
              <a:rPr lang="en-US">
                <a:latin typeface="Calibri"/>
                <a:ea typeface="Calibri"/>
                <a:cs typeface="Calibri"/>
                <a:sym typeface="Calibri"/>
              </a:rPr>
              <a:t>removes card at </a:t>
            </a:r>
            <a:r>
              <a:rPr i="1" lang="en-US">
                <a:latin typeface="Calibri"/>
                <a:ea typeface="Calibri"/>
                <a:cs typeface="Calibri"/>
                <a:sym typeface="Calibri"/>
              </a:rPr>
              <a:t>n</a:t>
            </a:r>
            <a:endParaRPr>
              <a:latin typeface="Calibri"/>
              <a:ea typeface="Calibri"/>
              <a:cs typeface="Calibri"/>
              <a:sym typeface="Calibri"/>
            </a:endParaRPr>
          </a:p>
          <a:p>
            <a:pPr indent="-228600" lvl="1" marL="685800" rtl="0" algn="l">
              <a:lnSpc>
                <a:spcPct val="80000"/>
              </a:lnSpc>
              <a:spcBef>
                <a:spcPts val="500"/>
              </a:spcBef>
              <a:spcAft>
                <a:spcPts val="0"/>
              </a:spcAft>
              <a:buClr>
                <a:schemeClr val="dk1"/>
              </a:buClr>
              <a:buSzPts val="2400"/>
              <a:buChar char="•"/>
            </a:pPr>
            <a:r>
              <a:rPr lang="en-US">
                <a:latin typeface="Calibri"/>
                <a:ea typeface="Calibri"/>
                <a:cs typeface="Calibri"/>
                <a:sym typeface="Calibri"/>
              </a:rPr>
              <a:t>var.pop(</a:t>
            </a:r>
            <a:r>
              <a:rPr i="1" lang="en-US">
                <a:latin typeface="Calibri"/>
                <a:ea typeface="Calibri"/>
                <a:cs typeface="Calibri"/>
                <a:sym typeface="Calibri"/>
              </a:rPr>
              <a:t>n</a:t>
            </a:r>
            <a:r>
              <a:rPr lang="en-US">
                <a:latin typeface="Calibri"/>
                <a:ea typeface="Calibri"/>
                <a:cs typeface="Calibri"/>
                <a:sym typeface="Calibri"/>
              </a:rPr>
              <a:t>)</a:t>
            </a:r>
            <a:endParaRPr/>
          </a:p>
          <a:p>
            <a:pPr indent="-228600" lvl="2" marL="1143000" rtl="0" algn="l">
              <a:lnSpc>
                <a:spcPct val="80000"/>
              </a:lnSpc>
              <a:spcBef>
                <a:spcPts val="500"/>
              </a:spcBef>
              <a:spcAft>
                <a:spcPts val="0"/>
              </a:spcAft>
              <a:buClr>
                <a:schemeClr val="dk1"/>
              </a:buClr>
              <a:buSzPts val="2000"/>
              <a:buChar char="•"/>
            </a:pPr>
            <a:r>
              <a:rPr lang="en-US">
                <a:latin typeface="Calibri"/>
                <a:ea typeface="Calibri"/>
                <a:cs typeface="Calibri"/>
                <a:sym typeface="Calibri"/>
              </a:rPr>
              <a:t>removes </a:t>
            </a:r>
            <a:r>
              <a:rPr i="1" lang="en-US">
                <a:latin typeface="Calibri"/>
                <a:ea typeface="Calibri"/>
                <a:cs typeface="Calibri"/>
                <a:sym typeface="Calibri"/>
              </a:rPr>
              <a:t>n</a:t>
            </a:r>
            <a:r>
              <a:rPr lang="en-US">
                <a:latin typeface="Calibri"/>
                <a:ea typeface="Calibri"/>
                <a:cs typeface="Calibri"/>
                <a:sym typeface="Calibri"/>
              </a:rPr>
              <a:t> and returns its value</a:t>
            </a:r>
            <a:endParaRPr/>
          </a:p>
          <a:p>
            <a:pPr indent="-76200" lvl="1" marL="685800" rtl="0" algn="l">
              <a:lnSpc>
                <a:spcPct val="80000"/>
              </a:lnSpc>
              <a:spcBef>
                <a:spcPts val="500"/>
              </a:spcBef>
              <a:spcAft>
                <a:spcPts val="0"/>
              </a:spcAft>
              <a:buClr>
                <a:schemeClr val="dk1"/>
              </a:buClr>
              <a:buSzPts val="2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Tuples</a:t>
            </a:r>
            <a:endParaRPr/>
          </a:p>
        </p:txBody>
      </p:sp>
      <p:sp>
        <p:nvSpPr>
          <p:cNvPr id="316" name="Google Shape;31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Like a list, tuples are iterable arrays of objects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Tuples are immutable –</a:t>
            </a:r>
            <a:br>
              <a:rPr lang="en-US">
                <a:latin typeface="Calibri"/>
                <a:ea typeface="Calibri"/>
                <a:cs typeface="Calibri"/>
                <a:sym typeface="Calibri"/>
              </a:rPr>
            </a:br>
            <a:r>
              <a:rPr lang="en-US">
                <a:latin typeface="Calibri"/>
                <a:ea typeface="Calibri"/>
                <a:cs typeface="Calibri"/>
                <a:sym typeface="Calibri"/>
              </a:rPr>
              <a:t>once created, unchangeable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To add or remove items, you must redeclare</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Example uses of tuples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County Names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Land Use Codes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Ordered set of functions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Dictionaries</a:t>
            </a:r>
            <a:endParaRPr/>
          </a:p>
        </p:txBody>
      </p:sp>
      <p:sp>
        <p:nvSpPr>
          <p:cNvPr id="322" name="Google Shape;32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Dictionaries are sets of key &amp; value pairs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Allows you to identify values by a descriptive name instead of order in a list</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Keys are unordered unless explicitly sorted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Keys are unique: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var[‘item’] = “apple”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var[‘item’] = “banana”</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print var[‘item’] prints just banana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Python</a:t>
            </a:r>
            <a:endParaRPr/>
          </a:p>
        </p:txBody>
      </p:sp>
      <p:sp>
        <p:nvSpPr>
          <p:cNvPr id="107" name="Google Shape;107;p4"/>
          <p:cNvSpPr txBox="1"/>
          <p:nvPr>
            <p:ph idx="1" type="body"/>
          </p:nvPr>
        </p:nvSpPr>
        <p:spPr>
          <a:xfrm>
            <a:off x="111252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Python is a high-level programming language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Open source and community driven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“Batteries Included”</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a standard distribution includes many modules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Dynamically typed</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Source can be compiled or run just-in-time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Scripting language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Many mathematical and scientific libraries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Dictionary Details</a:t>
            </a:r>
            <a:endParaRPr/>
          </a:p>
        </p:txBody>
      </p:sp>
      <p:sp>
        <p:nvSpPr>
          <p:cNvPr id="328" name="Google Shape;32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Keys must be </a:t>
            </a:r>
            <a:r>
              <a:rPr b="1" lang="en-US">
                <a:latin typeface="Calibri"/>
                <a:ea typeface="Calibri"/>
                <a:cs typeface="Calibri"/>
                <a:sym typeface="Calibri"/>
              </a:rPr>
              <a:t>immutable</a:t>
            </a:r>
            <a:r>
              <a:rPr lang="en-US">
                <a:latin typeface="Calibri"/>
                <a:ea typeface="Calibri"/>
                <a:cs typeface="Calibri"/>
                <a:sym typeface="Calibri"/>
              </a:rPr>
              <a:t>:</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numbers, strings, tuples of immutables</a:t>
            </a:r>
            <a:endParaRPr>
              <a:latin typeface="Calibri"/>
              <a:ea typeface="Calibri"/>
              <a:cs typeface="Calibri"/>
              <a:sym typeface="Calibri"/>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these cannot be changed after creation</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reason is </a:t>
            </a:r>
            <a:r>
              <a:rPr i="1" lang="en-US">
                <a:latin typeface="Calibri"/>
                <a:ea typeface="Calibri"/>
                <a:cs typeface="Calibri"/>
                <a:sym typeface="Calibri"/>
              </a:rPr>
              <a:t>hashing</a:t>
            </a:r>
            <a:r>
              <a:rPr lang="en-US">
                <a:latin typeface="Calibri"/>
                <a:ea typeface="Calibri"/>
                <a:cs typeface="Calibri"/>
                <a:sym typeface="Calibri"/>
              </a:rPr>
              <a:t> (fast lookup technique)</a:t>
            </a:r>
            <a:endParaRPr/>
          </a:p>
          <a:p>
            <a:pPr indent="-228600" lvl="1" marL="685800" rtl="0" algn="l">
              <a:lnSpc>
                <a:spcPct val="90000"/>
              </a:lnSpc>
              <a:spcBef>
                <a:spcPts val="500"/>
              </a:spcBef>
              <a:spcAft>
                <a:spcPts val="0"/>
              </a:spcAft>
              <a:buClr>
                <a:schemeClr val="dk1"/>
              </a:buClr>
              <a:buSzPts val="2400"/>
              <a:buChar char="•"/>
            </a:pPr>
            <a:r>
              <a:rPr b="1" lang="en-US">
                <a:latin typeface="Calibri"/>
                <a:ea typeface="Calibri"/>
                <a:cs typeface="Calibri"/>
                <a:sym typeface="Calibri"/>
              </a:rPr>
              <a:t>not</a:t>
            </a:r>
            <a:r>
              <a:rPr lang="en-US">
                <a:latin typeface="Calibri"/>
                <a:ea typeface="Calibri"/>
                <a:cs typeface="Calibri"/>
                <a:sym typeface="Calibri"/>
              </a:rPr>
              <a:t> lists or other dictionaries</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these types of objects can be changed "in place"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no restrictions on values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Keys will be listed in </a:t>
            </a:r>
            <a:r>
              <a:rPr b="1" lang="en-US">
                <a:latin typeface="Calibri"/>
                <a:ea typeface="Calibri"/>
                <a:cs typeface="Calibri"/>
                <a:sym typeface="Calibri"/>
              </a:rPr>
              <a:t>arbitrary order</a:t>
            </a:r>
            <a:endParaRPr>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again, because of hashing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Tuples</a:t>
            </a:r>
            <a:endParaRPr/>
          </a:p>
        </p:txBody>
      </p:sp>
      <p:sp>
        <p:nvSpPr>
          <p:cNvPr id="334" name="Google Shape;33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key = (lastname, firstname)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point = x, y, z	 # parentheses optional</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x, y, z = point   # unpack</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lastname = key[0]</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singleton = (1,)	 # trailing comma!!!</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empty = ()		 # parentheses!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tuples vs. lists; tuples immutable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Modules</a:t>
            </a:r>
            <a:endParaRPr/>
          </a:p>
        </p:txBody>
      </p:sp>
      <p:sp>
        <p:nvSpPr>
          <p:cNvPr id="340" name="Google Shape;340;p42"/>
          <p:cNvSpPr txBox="1"/>
          <p:nvPr>
            <p:ph idx="1" type="body"/>
          </p:nvPr>
        </p:nvSpPr>
        <p:spPr>
          <a:xfrm>
            <a:off x="968828"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Collection of stuff in </a:t>
            </a:r>
            <a:r>
              <a:rPr i="1" lang="en-US">
                <a:latin typeface="Calibri"/>
                <a:ea typeface="Calibri"/>
                <a:cs typeface="Calibri"/>
                <a:sym typeface="Calibri"/>
              </a:rPr>
              <a:t>foo</a:t>
            </a:r>
            <a:r>
              <a:rPr lang="en-US">
                <a:latin typeface="Calibri"/>
                <a:ea typeface="Calibri"/>
                <a:cs typeface="Calibri"/>
                <a:sym typeface="Calibri"/>
              </a:rPr>
              <a:t>.py file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functions, classes, variables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Importing modules: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import re; print re.match("[a-z]+", 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from re import match; print match("[a-z]+", 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Import with rename: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import re as regex</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from re import match as m</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Before Python 2.0:</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import re; regex = re; del 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Packages</a:t>
            </a:r>
            <a:endParaRPr/>
          </a:p>
        </p:txBody>
      </p:sp>
      <p:sp>
        <p:nvSpPr>
          <p:cNvPr id="346" name="Google Shape;34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Collection of modules in directory</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Must have __init__.py file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May contain subpackages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Import syntax:</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from P.Q.M import foo; print foo()</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from P.Q import M; print M.foo()</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import P.Q.M; print P.Q.M.foo()</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import P.Q.M as M; print M.foo()	# new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Catching Exceptions</a:t>
            </a:r>
            <a:endParaRPr/>
          </a:p>
        </p:txBody>
      </p:sp>
      <p:sp>
        <p:nvSpPr>
          <p:cNvPr id="352" name="Google Shape;35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Font typeface="Calibri"/>
              <a:buNone/>
            </a:pPr>
            <a:r>
              <a:rPr lang="en-US">
                <a:latin typeface="Calibri"/>
                <a:ea typeface="Calibri"/>
                <a:cs typeface="Calibri"/>
                <a:sym typeface="Calibri"/>
              </a:rPr>
              <a:t>def foo(x):</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return 1/x</a:t>
            </a:r>
            <a:endParaRPr/>
          </a:p>
          <a:p>
            <a:pPr indent="-228600" lvl="1" marL="685800" rtl="0" algn="l">
              <a:lnSpc>
                <a:spcPct val="90000"/>
              </a:lnSpc>
              <a:spcBef>
                <a:spcPts val="500"/>
              </a:spcBef>
              <a:spcAft>
                <a:spcPts val="0"/>
              </a:spcAft>
              <a:buClr>
                <a:schemeClr val="dk1"/>
              </a:buClr>
              <a:buSzPts val="2400"/>
              <a:buFont typeface="Calibri"/>
              <a:buNone/>
            </a:pPr>
            <a:r>
              <a:t/>
            </a:r>
            <a:endParaRPr>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def bar(x):</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try:</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print foo(x)</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except ZeroDivisionError, message:</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print "Can’t divide by zero:", message</a:t>
            </a:r>
            <a:endParaRPr/>
          </a:p>
          <a:p>
            <a:pPr indent="-228600" lvl="1" marL="685800" rtl="0" algn="l">
              <a:lnSpc>
                <a:spcPct val="90000"/>
              </a:lnSpc>
              <a:spcBef>
                <a:spcPts val="500"/>
              </a:spcBef>
              <a:spcAft>
                <a:spcPts val="0"/>
              </a:spcAft>
              <a:buClr>
                <a:schemeClr val="dk1"/>
              </a:buClr>
              <a:buSzPts val="2400"/>
              <a:buFont typeface="Calibri"/>
              <a:buNone/>
            </a:pPr>
            <a:r>
              <a:t/>
            </a:r>
            <a:endParaRPr>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bar(0)</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Try-finally: Cleanup</a:t>
            </a:r>
            <a:endParaRPr/>
          </a:p>
        </p:txBody>
      </p:sp>
      <p:sp>
        <p:nvSpPr>
          <p:cNvPr id="358" name="Google Shape;358;p45"/>
          <p:cNvSpPr txBox="1"/>
          <p:nvPr>
            <p:ph idx="1" type="body"/>
          </p:nvPr>
        </p:nvSpPr>
        <p:spPr>
          <a:xfrm>
            <a:off x="1478280" y="1942011"/>
            <a:ext cx="8458200" cy="41148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Font typeface="Calibri"/>
              <a:buNone/>
            </a:pPr>
            <a:r>
              <a:rPr lang="en-US">
                <a:latin typeface="Calibri"/>
                <a:ea typeface="Calibri"/>
                <a:cs typeface="Calibri"/>
                <a:sym typeface="Calibri"/>
              </a:rPr>
              <a:t>f = open(file)</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try:</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process_file(f)</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finally:</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    f.close()	# always executed</a:t>
            </a:r>
            <a:endParaRPr/>
          </a:p>
          <a:p>
            <a:pPr indent="-228600" lvl="1" marL="685800" rtl="0" algn="l">
              <a:lnSpc>
                <a:spcPct val="90000"/>
              </a:lnSpc>
              <a:spcBef>
                <a:spcPts val="500"/>
              </a:spcBef>
              <a:spcAft>
                <a:spcPts val="0"/>
              </a:spcAft>
              <a:buClr>
                <a:schemeClr val="dk1"/>
              </a:buClr>
              <a:buSzPts val="2400"/>
              <a:buFont typeface="Calibri"/>
              <a:buNone/>
            </a:pPr>
            <a:r>
              <a:rPr lang="en-US">
                <a:latin typeface="Calibri"/>
                <a:ea typeface="Calibri"/>
                <a:cs typeface="Calibri"/>
                <a:sym typeface="Calibri"/>
              </a:rPr>
              <a:t>print "OK"	# executed on success only</a:t>
            </a:r>
            <a:endParaRPr/>
          </a:p>
          <a:p>
            <a:pPr indent="-228600" lvl="0" marL="228600" rtl="0" algn="l">
              <a:lnSpc>
                <a:spcPct val="90000"/>
              </a:lnSpc>
              <a:spcBef>
                <a:spcPts val="1000"/>
              </a:spcBef>
              <a:spcAft>
                <a:spcPts val="0"/>
              </a:spcAft>
              <a:buClr>
                <a:schemeClr val="dk1"/>
              </a:buClr>
              <a:buSzPts val="2800"/>
              <a:buFont typeface="Calibri"/>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Raising Exceptions</a:t>
            </a:r>
            <a:endParaRPr/>
          </a:p>
        </p:txBody>
      </p:sp>
      <p:sp>
        <p:nvSpPr>
          <p:cNvPr id="364" name="Google Shape;364;p46"/>
          <p:cNvSpPr txBox="1"/>
          <p:nvPr>
            <p:ph idx="1" type="body"/>
          </p:nvPr>
        </p:nvSpPr>
        <p:spPr>
          <a:xfrm>
            <a:off x="1086394" y="178643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raise IndexError</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raise IndexError("k out of range")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raise IndexError, "k out of range"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try:</a:t>
            </a:r>
            <a:br>
              <a:rPr lang="en-US">
                <a:latin typeface="Calibri"/>
                <a:ea typeface="Calibri"/>
                <a:cs typeface="Calibri"/>
                <a:sym typeface="Calibri"/>
              </a:rPr>
            </a:br>
            <a:r>
              <a:rPr lang="en-US">
                <a:latin typeface="Calibri"/>
                <a:ea typeface="Calibri"/>
                <a:cs typeface="Calibri"/>
                <a:sym typeface="Calibri"/>
              </a:rPr>
              <a:t>    </a:t>
            </a:r>
            <a:r>
              <a:rPr i="1" lang="en-US">
                <a:latin typeface="Calibri"/>
                <a:ea typeface="Calibri"/>
                <a:cs typeface="Calibri"/>
                <a:sym typeface="Calibri"/>
              </a:rPr>
              <a:t>something</a:t>
            </a:r>
            <a:br>
              <a:rPr lang="en-US">
                <a:latin typeface="Calibri"/>
                <a:ea typeface="Calibri"/>
                <a:cs typeface="Calibri"/>
                <a:sym typeface="Calibri"/>
              </a:rPr>
            </a:br>
            <a:r>
              <a:rPr lang="en-US">
                <a:latin typeface="Calibri"/>
                <a:ea typeface="Calibri"/>
                <a:cs typeface="Calibri"/>
                <a:sym typeface="Calibri"/>
              </a:rPr>
              <a:t>except:	# catch everything</a:t>
            </a:r>
            <a:br>
              <a:rPr lang="en-US">
                <a:latin typeface="Calibri"/>
                <a:ea typeface="Calibri"/>
                <a:cs typeface="Calibri"/>
                <a:sym typeface="Calibri"/>
              </a:rPr>
            </a:br>
            <a:r>
              <a:rPr lang="en-US">
                <a:latin typeface="Calibri"/>
                <a:ea typeface="Calibri"/>
                <a:cs typeface="Calibri"/>
                <a:sym typeface="Calibri"/>
              </a:rPr>
              <a:t>    print "Oops"</a:t>
            </a:r>
            <a:br>
              <a:rPr lang="en-US">
                <a:latin typeface="Calibri"/>
                <a:ea typeface="Calibri"/>
                <a:cs typeface="Calibri"/>
                <a:sym typeface="Calibri"/>
              </a:rPr>
            </a:br>
            <a:r>
              <a:rPr lang="en-US">
                <a:latin typeface="Calibri"/>
                <a:ea typeface="Calibri"/>
                <a:cs typeface="Calibri"/>
                <a:sym typeface="Calibri"/>
              </a:rPr>
              <a:t>    raise	# reraise</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More on Exceptions</a:t>
            </a:r>
            <a:endParaRPr/>
          </a:p>
        </p:txBody>
      </p:sp>
      <p:sp>
        <p:nvSpPr>
          <p:cNvPr id="370" name="Google Shape;370;p47"/>
          <p:cNvSpPr txBox="1"/>
          <p:nvPr>
            <p:ph idx="1" type="body"/>
          </p:nvPr>
        </p:nvSpPr>
        <p:spPr>
          <a:xfrm>
            <a:off x="1034143"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User-defined exceptions</a:t>
            </a:r>
            <a:endParaRPr/>
          </a:p>
          <a:p>
            <a:pPr indent="-228600" lvl="1" marL="685800" rtl="0" algn="l">
              <a:lnSpc>
                <a:spcPct val="90000"/>
              </a:lnSpc>
              <a:spcBef>
                <a:spcPts val="500"/>
              </a:spcBef>
              <a:spcAft>
                <a:spcPts val="0"/>
              </a:spcAft>
              <a:buClr>
                <a:schemeClr val="dk1"/>
              </a:buClr>
              <a:buSzPts val="1800"/>
              <a:buChar char="•"/>
            </a:pPr>
            <a:r>
              <a:rPr lang="en-US" sz="1800"/>
              <a:t>subclass Exception or any other standard exception</a:t>
            </a:r>
            <a:endParaRPr/>
          </a:p>
          <a:p>
            <a:pPr indent="-228600" lvl="0" marL="228600" rtl="0" algn="l">
              <a:lnSpc>
                <a:spcPct val="90000"/>
              </a:lnSpc>
              <a:spcBef>
                <a:spcPts val="1000"/>
              </a:spcBef>
              <a:spcAft>
                <a:spcPts val="0"/>
              </a:spcAft>
              <a:buClr>
                <a:schemeClr val="dk1"/>
              </a:buClr>
              <a:buSzPts val="2000"/>
              <a:buChar char="•"/>
            </a:pPr>
            <a:r>
              <a:rPr lang="en-US" sz="2000"/>
              <a:t>Old Python: exceptions can be strings</a:t>
            </a:r>
            <a:endParaRPr/>
          </a:p>
          <a:p>
            <a:pPr indent="-228600" lvl="1" marL="685800" rtl="0" algn="l">
              <a:lnSpc>
                <a:spcPct val="90000"/>
              </a:lnSpc>
              <a:spcBef>
                <a:spcPts val="500"/>
              </a:spcBef>
              <a:spcAft>
                <a:spcPts val="0"/>
              </a:spcAft>
              <a:buClr>
                <a:schemeClr val="dk1"/>
              </a:buClr>
              <a:buSzPts val="1800"/>
              <a:buChar char="•"/>
            </a:pPr>
            <a:r>
              <a:rPr lang="en-US" sz="1800"/>
              <a:t>WATCH OUT: compared by object identity, not ==</a:t>
            </a:r>
            <a:endParaRPr/>
          </a:p>
          <a:p>
            <a:pPr indent="-228600" lvl="0" marL="228600" rtl="0" algn="l">
              <a:lnSpc>
                <a:spcPct val="90000"/>
              </a:lnSpc>
              <a:spcBef>
                <a:spcPts val="1000"/>
              </a:spcBef>
              <a:spcAft>
                <a:spcPts val="0"/>
              </a:spcAft>
              <a:buClr>
                <a:schemeClr val="dk1"/>
              </a:buClr>
              <a:buSzPts val="2000"/>
              <a:buChar char="•"/>
            </a:pPr>
            <a:r>
              <a:rPr lang="en-US" sz="2000"/>
              <a:t>Last caught exception info:</a:t>
            </a:r>
            <a:endParaRPr/>
          </a:p>
          <a:p>
            <a:pPr indent="-228600" lvl="1" marL="685800" rtl="0" algn="l">
              <a:lnSpc>
                <a:spcPct val="90000"/>
              </a:lnSpc>
              <a:spcBef>
                <a:spcPts val="500"/>
              </a:spcBef>
              <a:spcAft>
                <a:spcPts val="0"/>
              </a:spcAft>
              <a:buClr>
                <a:schemeClr val="dk1"/>
              </a:buClr>
              <a:buSzPts val="1600"/>
              <a:buChar char="•"/>
            </a:pPr>
            <a:r>
              <a:rPr lang="en-US" sz="1600"/>
              <a:t>sys.exc_info() == (exc_type, exc_value, exc_traceback)</a:t>
            </a:r>
            <a:endParaRPr sz="1800"/>
          </a:p>
          <a:p>
            <a:pPr indent="-228600" lvl="0" marL="228600" rtl="0" algn="l">
              <a:lnSpc>
                <a:spcPct val="90000"/>
              </a:lnSpc>
              <a:spcBef>
                <a:spcPts val="1000"/>
              </a:spcBef>
              <a:spcAft>
                <a:spcPts val="0"/>
              </a:spcAft>
              <a:buClr>
                <a:schemeClr val="dk1"/>
              </a:buClr>
              <a:buSzPts val="2000"/>
              <a:buChar char="•"/>
            </a:pPr>
            <a:r>
              <a:rPr lang="en-US" sz="2000"/>
              <a:t>Last uncaught exception (traceback printed):</a:t>
            </a:r>
            <a:endParaRPr/>
          </a:p>
          <a:p>
            <a:pPr indent="-228600" lvl="1" marL="685800" rtl="0" algn="l">
              <a:lnSpc>
                <a:spcPct val="90000"/>
              </a:lnSpc>
              <a:spcBef>
                <a:spcPts val="500"/>
              </a:spcBef>
              <a:spcAft>
                <a:spcPts val="0"/>
              </a:spcAft>
              <a:buClr>
                <a:schemeClr val="dk1"/>
              </a:buClr>
              <a:buSzPts val="1600"/>
              <a:buChar char="•"/>
            </a:pPr>
            <a:r>
              <a:rPr lang="en-US" sz="1600"/>
              <a:t>sys.last_type, sys.last_value, sys.last_traceback</a:t>
            </a:r>
            <a:endParaRPr sz="1600"/>
          </a:p>
          <a:p>
            <a:pPr indent="-228600" lvl="0" marL="228600" rtl="0" algn="l">
              <a:lnSpc>
                <a:spcPct val="90000"/>
              </a:lnSpc>
              <a:spcBef>
                <a:spcPts val="1000"/>
              </a:spcBef>
              <a:spcAft>
                <a:spcPts val="0"/>
              </a:spcAft>
              <a:buClr>
                <a:schemeClr val="dk1"/>
              </a:buClr>
              <a:buSzPts val="2000"/>
              <a:buChar char="•"/>
            </a:pPr>
            <a:r>
              <a:rPr lang="en-US" sz="2000"/>
              <a:t>Printing exceptions: traceback module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File Objects</a:t>
            </a:r>
            <a:endParaRPr/>
          </a:p>
        </p:txBody>
      </p:sp>
      <p:sp>
        <p:nvSpPr>
          <p:cNvPr id="376" name="Google Shape;376;p48"/>
          <p:cNvSpPr txBox="1"/>
          <p:nvPr>
            <p:ph idx="1" type="body"/>
          </p:nvPr>
        </p:nvSpPr>
        <p:spPr>
          <a:xfrm>
            <a:off x="1099457"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f = open(</a:t>
            </a:r>
            <a:r>
              <a:rPr i="1" lang="en-US" sz="2000"/>
              <a:t>filename</a:t>
            </a:r>
            <a:r>
              <a:rPr lang="en-US" sz="2000"/>
              <a:t>[, </a:t>
            </a:r>
            <a:r>
              <a:rPr i="1" lang="en-US" sz="2000"/>
              <a:t>mode</a:t>
            </a:r>
            <a:r>
              <a:rPr lang="en-US" sz="2000"/>
              <a:t>[, </a:t>
            </a:r>
            <a:r>
              <a:rPr i="1" lang="en-US" sz="2000"/>
              <a:t>buffersize</a:t>
            </a:r>
            <a:r>
              <a:rPr lang="en-US" sz="2000"/>
              <a:t>])</a:t>
            </a:r>
            <a:endParaRPr/>
          </a:p>
          <a:p>
            <a:pPr indent="-228600" lvl="1" marL="685800" rtl="0" algn="l">
              <a:lnSpc>
                <a:spcPct val="90000"/>
              </a:lnSpc>
              <a:spcBef>
                <a:spcPts val="500"/>
              </a:spcBef>
              <a:spcAft>
                <a:spcPts val="0"/>
              </a:spcAft>
              <a:buClr>
                <a:schemeClr val="dk1"/>
              </a:buClr>
              <a:buSzPts val="1800"/>
              <a:buChar char="•"/>
            </a:pPr>
            <a:r>
              <a:rPr lang="en-US" sz="1800"/>
              <a:t>mode can be "r", "w", "a" (like C stdio); default "r"</a:t>
            </a:r>
            <a:endParaRPr/>
          </a:p>
          <a:p>
            <a:pPr indent="-228600" lvl="1" marL="685800" rtl="0" algn="l">
              <a:lnSpc>
                <a:spcPct val="90000"/>
              </a:lnSpc>
              <a:spcBef>
                <a:spcPts val="500"/>
              </a:spcBef>
              <a:spcAft>
                <a:spcPts val="0"/>
              </a:spcAft>
              <a:buClr>
                <a:schemeClr val="dk1"/>
              </a:buClr>
              <a:buSzPts val="1800"/>
              <a:buChar char="•"/>
            </a:pPr>
            <a:r>
              <a:rPr lang="en-US" sz="1800"/>
              <a:t>append "b" for text translation mode</a:t>
            </a:r>
            <a:endParaRPr/>
          </a:p>
          <a:p>
            <a:pPr indent="-228600" lvl="1" marL="685800" rtl="0" algn="l">
              <a:lnSpc>
                <a:spcPct val="90000"/>
              </a:lnSpc>
              <a:spcBef>
                <a:spcPts val="500"/>
              </a:spcBef>
              <a:spcAft>
                <a:spcPts val="0"/>
              </a:spcAft>
              <a:buClr>
                <a:schemeClr val="dk1"/>
              </a:buClr>
              <a:buSzPts val="1800"/>
              <a:buChar char="•"/>
            </a:pPr>
            <a:r>
              <a:rPr lang="en-US" sz="1800"/>
              <a:t>append "+" for read/write open</a:t>
            </a:r>
            <a:endParaRPr/>
          </a:p>
          <a:p>
            <a:pPr indent="-228600" lvl="1" marL="685800" rtl="0" algn="l">
              <a:lnSpc>
                <a:spcPct val="90000"/>
              </a:lnSpc>
              <a:spcBef>
                <a:spcPts val="500"/>
              </a:spcBef>
              <a:spcAft>
                <a:spcPts val="0"/>
              </a:spcAft>
              <a:buClr>
                <a:schemeClr val="dk1"/>
              </a:buClr>
              <a:buSzPts val="1800"/>
              <a:buChar char="•"/>
            </a:pPr>
            <a:r>
              <a:rPr lang="en-US" sz="1800"/>
              <a:t>buffersize: 0=unbuffered; 1=line-buffered; buffered</a:t>
            </a:r>
            <a:endParaRPr/>
          </a:p>
          <a:p>
            <a:pPr indent="-228600" lvl="0" marL="228600" rtl="0" algn="l">
              <a:lnSpc>
                <a:spcPct val="90000"/>
              </a:lnSpc>
              <a:spcBef>
                <a:spcPts val="1000"/>
              </a:spcBef>
              <a:spcAft>
                <a:spcPts val="0"/>
              </a:spcAft>
              <a:buClr>
                <a:schemeClr val="dk1"/>
              </a:buClr>
              <a:buSzPts val="2000"/>
              <a:buChar char="•"/>
            </a:pPr>
            <a:r>
              <a:rPr lang="en-US" sz="2000"/>
              <a:t>methods:</a:t>
            </a:r>
            <a:endParaRPr/>
          </a:p>
          <a:p>
            <a:pPr indent="-228600" lvl="1" marL="685800" rtl="0" algn="l">
              <a:lnSpc>
                <a:spcPct val="90000"/>
              </a:lnSpc>
              <a:spcBef>
                <a:spcPts val="500"/>
              </a:spcBef>
              <a:spcAft>
                <a:spcPts val="0"/>
              </a:spcAft>
              <a:buClr>
                <a:schemeClr val="dk1"/>
              </a:buClr>
              <a:buSzPts val="1800"/>
              <a:buChar char="•"/>
            </a:pPr>
            <a:r>
              <a:rPr lang="en-US" sz="1800"/>
              <a:t>read([</a:t>
            </a:r>
            <a:r>
              <a:rPr i="1" lang="en-US" sz="1800"/>
              <a:t>nbytes</a:t>
            </a:r>
            <a:r>
              <a:rPr lang="en-US" sz="1800"/>
              <a:t>]), readline()</a:t>
            </a:r>
            <a:r>
              <a:rPr i="1" lang="en-US" sz="1800"/>
              <a:t>,</a:t>
            </a:r>
            <a:r>
              <a:rPr lang="en-US" sz="1800"/>
              <a:t> readlines()</a:t>
            </a:r>
            <a:endParaRPr/>
          </a:p>
          <a:p>
            <a:pPr indent="-228600" lvl="1" marL="685800" rtl="0" algn="l">
              <a:lnSpc>
                <a:spcPct val="90000"/>
              </a:lnSpc>
              <a:spcBef>
                <a:spcPts val="500"/>
              </a:spcBef>
              <a:spcAft>
                <a:spcPts val="0"/>
              </a:spcAft>
              <a:buClr>
                <a:schemeClr val="dk1"/>
              </a:buClr>
              <a:buSzPts val="1800"/>
              <a:buChar char="•"/>
            </a:pPr>
            <a:r>
              <a:rPr lang="en-US" sz="1800"/>
              <a:t>write(</a:t>
            </a:r>
            <a:r>
              <a:rPr i="1" lang="en-US" sz="1800"/>
              <a:t>string</a:t>
            </a:r>
            <a:r>
              <a:rPr lang="en-US" sz="1800"/>
              <a:t>), writelines(</a:t>
            </a:r>
            <a:r>
              <a:rPr i="1" lang="en-US" sz="1800"/>
              <a:t>list</a:t>
            </a:r>
            <a:r>
              <a:rPr lang="en-US" sz="1800"/>
              <a:t>)</a:t>
            </a:r>
            <a:endParaRPr/>
          </a:p>
          <a:p>
            <a:pPr indent="-228600" lvl="1" marL="685800" rtl="0" algn="l">
              <a:lnSpc>
                <a:spcPct val="90000"/>
              </a:lnSpc>
              <a:spcBef>
                <a:spcPts val="500"/>
              </a:spcBef>
              <a:spcAft>
                <a:spcPts val="0"/>
              </a:spcAft>
              <a:buClr>
                <a:schemeClr val="dk1"/>
              </a:buClr>
              <a:buSzPts val="1800"/>
              <a:buChar char="•"/>
            </a:pPr>
            <a:r>
              <a:rPr lang="en-US" sz="1800"/>
              <a:t>seek(</a:t>
            </a:r>
            <a:r>
              <a:rPr i="1" lang="en-US" sz="1800"/>
              <a:t>pos</a:t>
            </a:r>
            <a:r>
              <a:rPr lang="en-US" sz="1800"/>
              <a:t>[, </a:t>
            </a:r>
            <a:r>
              <a:rPr i="1" lang="en-US" sz="1800"/>
              <a:t>how</a:t>
            </a:r>
            <a:r>
              <a:rPr lang="en-US" sz="1800"/>
              <a:t>]), tell()</a:t>
            </a:r>
            <a:endParaRPr/>
          </a:p>
          <a:p>
            <a:pPr indent="-228600" lvl="1" marL="685800" rtl="0" algn="l">
              <a:lnSpc>
                <a:spcPct val="90000"/>
              </a:lnSpc>
              <a:spcBef>
                <a:spcPts val="500"/>
              </a:spcBef>
              <a:spcAft>
                <a:spcPts val="0"/>
              </a:spcAft>
              <a:buClr>
                <a:schemeClr val="dk1"/>
              </a:buClr>
              <a:buSzPts val="1800"/>
              <a:buChar char="•"/>
            </a:pPr>
            <a:r>
              <a:rPr lang="en-US" sz="1800"/>
              <a:t>flush(), close()</a:t>
            </a:r>
            <a:endParaRPr/>
          </a:p>
          <a:p>
            <a:pPr indent="-228600" lvl="1" marL="685800" rtl="0" algn="l">
              <a:lnSpc>
                <a:spcPct val="90000"/>
              </a:lnSpc>
              <a:spcBef>
                <a:spcPts val="500"/>
              </a:spcBef>
              <a:spcAft>
                <a:spcPts val="0"/>
              </a:spcAft>
              <a:buClr>
                <a:schemeClr val="dk1"/>
              </a:buClr>
              <a:buSzPts val="1800"/>
              <a:buChar char="•"/>
            </a:pPr>
            <a:r>
              <a:rPr lang="en-US" sz="1800"/>
              <a:t>fileno()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642257" y="4533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Standard Library</a:t>
            </a:r>
            <a:endParaRPr/>
          </a:p>
        </p:txBody>
      </p:sp>
      <p:sp>
        <p:nvSpPr>
          <p:cNvPr id="382" name="Google Shape;38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Core:</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os, sys, string, getopt, StringIO, struct, pickle, ...</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Regular expressions: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re module; Perl-5 style patterns and matching rules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Internet:</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socket, rfc822, httplib, htmllib, ftplib, smtplib, ...</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Miscellaneous: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pdb (debugger), profile+pstats</a:t>
            </a:r>
            <a:endParaRPr>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Tkinter (Tcl/Tk interface), audio, *dbm,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Hello World</a:t>
            </a:r>
            <a:endParaRPr/>
          </a:p>
        </p:txBody>
      </p:sp>
      <p:sp>
        <p:nvSpPr>
          <p:cNvPr id="113" name="Google Shape;113;p5"/>
          <p:cNvSpPr txBox="1"/>
          <p:nvPr>
            <p:ph idx="1" type="body"/>
          </p:nvPr>
        </p:nvSpPr>
        <p:spPr>
          <a:xfrm>
            <a:off x="1981199" y="1600201"/>
            <a:ext cx="6896793"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Hello World</a:t>
            </a:r>
            <a:endParaRPr/>
          </a:p>
          <a:p>
            <a:pPr indent="-228600" lvl="1" marL="685800" rtl="0" algn="l">
              <a:lnSpc>
                <a:spcPct val="90000"/>
              </a:lnSpc>
              <a:spcBef>
                <a:spcPts val="500"/>
              </a:spcBef>
              <a:spcAft>
                <a:spcPts val="0"/>
              </a:spcAft>
              <a:buClr>
                <a:srgbClr val="F79646"/>
              </a:buClr>
              <a:buSzPts val="2400"/>
              <a:buFont typeface="Arial"/>
              <a:buNone/>
            </a:pPr>
            <a:r>
              <a:rPr lang="en-US">
                <a:solidFill>
                  <a:srgbClr val="F79646"/>
                </a:solidFill>
                <a:latin typeface="Courier New"/>
                <a:ea typeface="Courier New"/>
                <a:cs typeface="Courier New"/>
                <a:sym typeface="Courier New"/>
              </a:rPr>
              <a:t>print</a:t>
            </a:r>
            <a:r>
              <a:rPr lang="en-US">
                <a:latin typeface="Courier New"/>
                <a:ea typeface="Courier New"/>
                <a:cs typeface="Courier New"/>
                <a:sym typeface="Courier New"/>
              </a:rPr>
              <a:t> </a:t>
            </a:r>
            <a:r>
              <a:rPr lang="en-US">
                <a:solidFill>
                  <a:srgbClr val="9BBB59"/>
                </a:solidFill>
                <a:latin typeface="Courier New"/>
                <a:ea typeface="Courier New"/>
                <a:cs typeface="Courier New"/>
                <a:sym typeface="Courier New"/>
              </a:rPr>
              <a:t>“hello world”</a:t>
            </a:r>
            <a:endParaRPr/>
          </a:p>
          <a:p>
            <a:pPr indent="-228600" lvl="0" marL="228600" rtl="0" algn="l">
              <a:lnSpc>
                <a:spcPct val="90000"/>
              </a:lnSpc>
              <a:spcBef>
                <a:spcPts val="1000"/>
              </a:spcBef>
              <a:spcAft>
                <a:spcPts val="0"/>
              </a:spcAft>
              <a:buClr>
                <a:schemeClr val="dk1"/>
              </a:buClr>
              <a:buSzPts val="2800"/>
              <a:buChar char="•"/>
            </a:pPr>
            <a:r>
              <a:rPr lang="en-US"/>
              <a:t>Prints </a:t>
            </a:r>
            <a:r>
              <a:rPr lang="en-US">
                <a:solidFill>
                  <a:schemeClr val="accent1"/>
                </a:solidFill>
              </a:rPr>
              <a:t>hello world </a:t>
            </a:r>
            <a:r>
              <a:rPr lang="en-US"/>
              <a:t>to standard out</a:t>
            </a:r>
            <a:endParaRPr/>
          </a:p>
          <a:p>
            <a:pPr indent="-228600" lvl="0" marL="228600" rtl="0" algn="l">
              <a:lnSpc>
                <a:spcPct val="90000"/>
              </a:lnSpc>
              <a:spcBef>
                <a:spcPts val="1000"/>
              </a:spcBef>
              <a:spcAft>
                <a:spcPts val="0"/>
              </a:spcAft>
              <a:buClr>
                <a:schemeClr val="dk1"/>
              </a:buClr>
              <a:buSzPts val="2800"/>
              <a:buFont typeface="Arial"/>
              <a:buNone/>
            </a:pPr>
            <a:r>
              <a:t/>
            </a:r>
            <a:endParaRPr/>
          </a:p>
          <a:p>
            <a:pPr indent="-50800" lvl="0" marL="228600" rtl="0" algn="l">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642257" y="4533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Standard Library</a:t>
            </a:r>
            <a:endParaRPr/>
          </a:p>
        </p:txBody>
      </p:sp>
      <p:sp>
        <p:nvSpPr>
          <p:cNvPr id="388" name="Google Shape;38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latin typeface="Calibri"/>
                <a:ea typeface="Calibri"/>
                <a:cs typeface="Calibri"/>
                <a:sym typeface="Calibri"/>
                <a:hlinkClick r:id="rId3"/>
              </a:rPr>
              <a:t>https://docs.python.org/2/library/index.html</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The Python Standard Library</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While </a:t>
            </a:r>
            <a:r>
              <a:rPr i="1" lang="en-US" u="sng">
                <a:solidFill>
                  <a:schemeClr val="hlink"/>
                </a:solidFill>
                <a:latin typeface="Calibri"/>
                <a:ea typeface="Calibri"/>
                <a:cs typeface="Calibri"/>
                <a:sym typeface="Calibri"/>
                <a:hlinkClick r:id="rId4"/>
              </a:rPr>
              <a:t>The Python Language Reference</a:t>
            </a:r>
            <a:r>
              <a:rPr lang="en-US">
                <a:latin typeface="Calibri"/>
                <a:ea typeface="Calibri"/>
                <a:cs typeface="Calibri"/>
                <a:sym typeface="Calibri"/>
              </a:rPr>
              <a:t> describes the exact syntax and semantics of the Python language, this library reference manual describes the standard library that is distributed with Python. It also describes some of the optional components that are commonly included in Python distributions</a:t>
            </a:r>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590006" y="33899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Classes</a:t>
            </a:r>
            <a:endParaRPr/>
          </a:p>
        </p:txBody>
      </p:sp>
      <p:sp>
        <p:nvSpPr>
          <p:cNvPr id="394" name="Google Shape;39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None/>
            </a:pPr>
            <a:r>
              <a:rPr lang="en-US" sz="2000"/>
              <a:t>class </a:t>
            </a:r>
            <a:r>
              <a:rPr i="1" lang="en-US" sz="2000"/>
              <a:t>name</a:t>
            </a:r>
            <a:r>
              <a:rPr lang="en-US" sz="2000"/>
              <a:t>:</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r>
              <a:rPr i="1" lang="en-US" sz="2000"/>
              <a:t>documentation</a:t>
            </a:r>
            <a:r>
              <a:rPr lang="en-US" sz="2000"/>
              <a:t>"</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r>
              <a:rPr i="1" lang="en-US" sz="2000"/>
              <a:t>statements</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-or-</a:t>
            </a:r>
            <a:endParaRPr/>
          </a:p>
          <a:p>
            <a:pPr indent="-228600" lvl="0" marL="228600" rtl="0" algn="l">
              <a:lnSpc>
                <a:spcPct val="90000"/>
              </a:lnSpc>
              <a:spcBef>
                <a:spcPts val="1000"/>
              </a:spcBef>
              <a:spcAft>
                <a:spcPts val="0"/>
              </a:spcAft>
              <a:buClr>
                <a:schemeClr val="dk1"/>
              </a:buClr>
              <a:buSzPts val="2000"/>
              <a:buFont typeface="Calibri"/>
              <a:buNone/>
            </a:pPr>
            <a:r>
              <a:rPr lang="en-US" sz="2000"/>
              <a:t>class </a:t>
            </a:r>
            <a:r>
              <a:rPr i="1" lang="en-US" sz="2000"/>
              <a:t>name</a:t>
            </a:r>
            <a:r>
              <a:rPr lang="en-US" sz="2000"/>
              <a:t>(</a:t>
            </a:r>
            <a:r>
              <a:rPr i="1" lang="en-US" sz="2000"/>
              <a:t>base1</a:t>
            </a:r>
            <a:r>
              <a:rPr lang="en-US" sz="2000"/>
              <a:t>, </a:t>
            </a:r>
            <a:r>
              <a:rPr i="1" lang="en-US" sz="2000"/>
              <a:t>base2</a:t>
            </a:r>
            <a:r>
              <a:rPr lang="en-US" sz="2000"/>
              <a:t>, ...):</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r>
              <a:rPr i="1" lang="en-US" sz="2000"/>
              <a:t>...</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Most, </a:t>
            </a:r>
            <a:r>
              <a:rPr i="1" lang="en-US" sz="2000"/>
              <a:t>statements</a:t>
            </a:r>
            <a:r>
              <a:rPr lang="en-US" sz="2000"/>
              <a:t> are method definitions:</a:t>
            </a:r>
            <a:endParaRPr/>
          </a:p>
          <a:p>
            <a:pPr indent="-228600" lvl="0" marL="228600" rtl="0" algn="l">
              <a:lnSpc>
                <a:spcPct val="90000"/>
              </a:lnSpc>
              <a:spcBef>
                <a:spcPts val="1000"/>
              </a:spcBef>
              <a:spcAft>
                <a:spcPts val="0"/>
              </a:spcAft>
              <a:buClr>
                <a:schemeClr val="dk1"/>
              </a:buClr>
              <a:buSzPts val="2000"/>
              <a:buFont typeface="Calibri"/>
              <a:buNone/>
            </a:pPr>
            <a:r>
              <a:rPr lang="en-US" sz="2000"/>
              <a:t>    def </a:t>
            </a:r>
            <a:r>
              <a:rPr i="1" lang="en-US" sz="2000"/>
              <a:t>name</a:t>
            </a:r>
            <a:r>
              <a:rPr lang="en-US" sz="2000"/>
              <a:t>(self, </a:t>
            </a:r>
            <a:r>
              <a:rPr i="1" lang="en-US" sz="2000"/>
              <a:t>arg1</a:t>
            </a:r>
            <a:r>
              <a:rPr lang="en-US" sz="2000"/>
              <a:t>, </a:t>
            </a:r>
            <a:r>
              <a:rPr i="1" lang="en-US" sz="2000"/>
              <a:t>arg2</a:t>
            </a:r>
            <a:r>
              <a:rPr lang="en-US" sz="2000"/>
              <a:t>, ...):</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r>
              <a:rPr i="1" lang="en-US" sz="2000"/>
              <a:t>...</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May also be </a:t>
            </a:r>
            <a:r>
              <a:rPr i="1" lang="en-US" sz="2000"/>
              <a:t>class variable</a:t>
            </a:r>
            <a:r>
              <a:rPr lang="en-US" sz="2000"/>
              <a:t> assignments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Example Class</a:t>
            </a:r>
            <a:endParaRPr/>
          </a:p>
        </p:txBody>
      </p:sp>
      <p:sp>
        <p:nvSpPr>
          <p:cNvPr id="400" name="Google Shape;400;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Calibri"/>
              <a:buNone/>
            </a:pPr>
            <a:r>
              <a:rPr lang="en-US" sz="1800"/>
              <a:t>class Stack:</a:t>
            </a:r>
            <a:endParaRPr/>
          </a:p>
          <a:p>
            <a:pPr indent="-228600" lvl="0" marL="228600" rtl="0" algn="l">
              <a:lnSpc>
                <a:spcPct val="90000"/>
              </a:lnSpc>
              <a:spcBef>
                <a:spcPts val="1000"/>
              </a:spcBef>
              <a:spcAft>
                <a:spcPts val="0"/>
              </a:spcAft>
              <a:buClr>
                <a:schemeClr val="dk1"/>
              </a:buClr>
              <a:buSzPct val="100000"/>
              <a:buFont typeface="Calibri"/>
              <a:buNone/>
            </a:pPr>
            <a:r>
              <a:rPr lang="en-US" sz="1800"/>
              <a:t>    "A well-known data structure…"</a:t>
            </a:r>
            <a:endParaRPr/>
          </a:p>
          <a:p>
            <a:pPr indent="-228600" lvl="0" marL="228600" rtl="0" algn="l">
              <a:lnSpc>
                <a:spcPct val="130000"/>
              </a:lnSpc>
              <a:spcBef>
                <a:spcPts val="1000"/>
              </a:spcBef>
              <a:spcAft>
                <a:spcPts val="0"/>
              </a:spcAft>
              <a:buClr>
                <a:schemeClr val="dk1"/>
              </a:buClr>
              <a:buSzPct val="100000"/>
              <a:buFont typeface="Calibri"/>
              <a:buNone/>
            </a:pPr>
            <a:r>
              <a:rPr lang="en-US" sz="1800"/>
              <a:t>    def __init__(self):		# constructor</a:t>
            </a:r>
            <a:endParaRPr/>
          </a:p>
          <a:p>
            <a:pPr indent="-228600" lvl="0" marL="228600" rtl="0" algn="l">
              <a:lnSpc>
                <a:spcPct val="90000"/>
              </a:lnSpc>
              <a:spcBef>
                <a:spcPts val="1000"/>
              </a:spcBef>
              <a:spcAft>
                <a:spcPts val="0"/>
              </a:spcAft>
              <a:buClr>
                <a:schemeClr val="dk1"/>
              </a:buClr>
              <a:buSzPct val="100000"/>
              <a:buFont typeface="Calibri"/>
              <a:buNone/>
            </a:pPr>
            <a:r>
              <a:rPr lang="en-US" sz="1800"/>
              <a:t>        self.items = []</a:t>
            </a:r>
            <a:endParaRPr/>
          </a:p>
          <a:p>
            <a:pPr indent="-228600" lvl="0" marL="228600" rtl="0" algn="l">
              <a:lnSpc>
                <a:spcPct val="130000"/>
              </a:lnSpc>
              <a:spcBef>
                <a:spcPts val="1000"/>
              </a:spcBef>
              <a:spcAft>
                <a:spcPts val="0"/>
              </a:spcAft>
              <a:buClr>
                <a:schemeClr val="dk1"/>
              </a:buClr>
              <a:buSzPct val="100000"/>
              <a:buFont typeface="Calibri"/>
              <a:buNone/>
            </a:pPr>
            <a:r>
              <a:rPr lang="en-US" sz="1800"/>
              <a:t>    def push(self, x):</a:t>
            </a:r>
            <a:endParaRPr/>
          </a:p>
          <a:p>
            <a:pPr indent="-228600" lvl="0" marL="228600" rtl="0" algn="l">
              <a:lnSpc>
                <a:spcPct val="90000"/>
              </a:lnSpc>
              <a:spcBef>
                <a:spcPts val="1000"/>
              </a:spcBef>
              <a:spcAft>
                <a:spcPts val="0"/>
              </a:spcAft>
              <a:buClr>
                <a:schemeClr val="dk1"/>
              </a:buClr>
              <a:buSzPct val="100000"/>
              <a:buFont typeface="Calibri"/>
              <a:buNone/>
            </a:pPr>
            <a:r>
              <a:rPr lang="en-US" sz="1800"/>
              <a:t>        self.items.append(x)	# the sky is the limit</a:t>
            </a:r>
            <a:endParaRPr/>
          </a:p>
          <a:p>
            <a:pPr indent="-228600" lvl="0" marL="228600" rtl="0" algn="l">
              <a:lnSpc>
                <a:spcPct val="130000"/>
              </a:lnSpc>
              <a:spcBef>
                <a:spcPts val="1000"/>
              </a:spcBef>
              <a:spcAft>
                <a:spcPts val="0"/>
              </a:spcAft>
              <a:buClr>
                <a:schemeClr val="dk1"/>
              </a:buClr>
              <a:buSzPct val="100000"/>
              <a:buFont typeface="Calibri"/>
              <a:buNone/>
            </a:pPr>
            <a:r>
              <a:rPr lang="en-US" sz="1800"/>
              <a:t>    def pop(self):</a:t>
            </a:r>
            <a:endParaRPr/>
          </a:p>
          <a:p>
            <a:pPr indent="-228600" lvl="0" marL="228600" rtl="0" algn="l">
              <a:lnSpc>
                <a:spcPct val="90000"/>
              </a:lnSpc>
              <a:spcBef>
                <a:spcPts val="1000"/>
              </a:spcBef>
              <a:spcAft>
                <a:spcPts val="0"/>
              </a:spcAft>
              <a:buClr>
                <a:schemeClr val="dk1"/>
              </a:buClr>
              <a:buSzPct val="100000"/>
              <a:buFont typeface="Calibri"/>
              <a:buNone/>
            </a:pPr>
            <a:r>
              <a:rPr lang="en-US" sz="1800"/>
              <a:t>        x = self.items[-1]		# what happens if it’s empty?</a:t>
            </a:r>
            <a:endParaRPr/>
          </a:p>
          <a:p>
            <a:pPr indent="-228600" lvl="0" marL="228600" rtl="0" algn="l">
              <a:lnSpc>
                <a:spcPct val="90000"/>
              </a:lnSpc>
              <a:spcBef>
                <a:spcPts val="1000"/>
              </a:spcBef>
              <a:spcAft>
                <a:spcPts val="0"/>
              </a:spcAft>
              <a:buClr>
                <a:schemeClr val="dk1"/>
              </a:buClr>
              <a:buSzPct val="100000"/>
              <a:buFont typeface="Calibri"/>
              <a:buNone/>
            </a:pPr>
            <a:r>
              <a:rPr lang="en-US" sz="1800"/>
              <a:t>        del self.items[-1]</a:t>
            </a:r>
            <a:endParaRPr/>
          </a:p>
          <a:p>
            <a:pPr indent="-228600" lvl="0" marL="228600" rtl="0" algn="l">
              <a:lnSpc>
                <a:spcPct val="90000"/>
              </a:lnSpc>
              <a:spcBef>
                <a:spcPts val="1000"/>
              </a:spcBef>
              <a:spcAft>
                <a:spcPts val="0"/>
              </a:spcAft>
              <a:buClr>
                <a:schemeClr val="dk1"/>
              </a:buClr>
              <a:buSzPct val="100000"/>
              <a:buFont typeface="Calibri"/>
              <a:buNone/>
            </a:pPr>
            <a:r>
              <a:rPr lang="en-US" sz="1800"/>
              <a:t>        return x</a:t>
            </a:r>
            <a:endParaRPr/>
          </a:p>
          <a:p>
            <a:pPr indent="-228600" lvl="0" marL="228600" rtl="0" algn="l">
              <a:lnSpc>
                <a:spcPct val="130000"/>
              </a:lnSpc>
              <a:spcBef>
                <a:spcPts val="1000"/>
              </a:spcBef>
              <a:spcAft>
                <a:spcPts val="0"/>
              </a:spcAft>
              <a:buClr>
                <a:schemeClr val="dk1"/>
              </a:buClr>
              <a:buSzPct val="100000"/>
              <a:buFont typeface="Calibri"/>
              <a:buNone/>
            </a:pPr>
            <a:r>
              <a:rPr lang="en-US" sz="1800"/>
              <a:t>    def empty(self):</a:t>
            </a:r>
            <a:endParaRPr/>
          </a:p>
          <a:p>
            <a:pPr indent="-228600" lvl="0" marL="228600" rtl="0" algn="l">
              <a:lnSpc>
                <a:spcPct val="90000"/>
              </a:lnSpc>
              <a:spcBef>
                <a:spcPts val="1000"/>
              </a:spcBef>
              <a:spcAft>
                <a:spcPts val="0"/>
              </a:spcAft>
              <a:buClr>
                <a:schemeClr val="dk1"/>
              </a:buClr>
              <a:buSzPct val="100000"/>
              <a:buFont typeface="Calibri"/>
              <a:buNone/>
            </a:pPr>
            <a:r>
              <a:rPr lang="en-US" sz="1800"/>
              <a:t>        return len(self.items) == 0	# Boolean result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Using Classes</a:t>
            </a:r>
            <a:endParaRPr/>
          </a:p>
        </p:txBody>
      </p:sp>
      <p:sp>
        <p:nvSpPr>
          <p:cNvPr id="406" name="Google Shape;406;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To create an instance, simply call the class object:</a:t>
            </a:r>
            <a:endParaRPr sz="1600"/>
          </a:p>
          <a:p>
            <a:pPr indent="-228600" lvl="2" marL="1143000" rtl="0" algn="l">
              <a:lnSpc>
                <a:spcPct val="90000"/>
              </a:lnSpc>
              <a:spcBef>
                <a:spcPts val="500"/>
              </a:spcBef>
              <a:spcAft>
                <a:spcPts val="0"/>
              </a:spcAft>
              <a:buClr>
                <a:schemeClr val="dk1"/>
              </a:buClr>
              <a:buSzPts val="1600"/>
              <a:buFont typeface="Calibri"/>
              <a:buNone/>
            </a:pPr>
            <a:r>
              <a:rPr lang="en-US" sz="1600"/>
              <a:t>x = Stack()	# no 'new' operator!</a:t>
            </a:r>
            <a:endParaRPr/>
          </a:p>
          <a:p>
            <a:pPr indent="-228600" lvl="0" marL="228600" rtl="0" algn="l">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2000"/>
              <a:buChar char="•"/>
            </a:pPr>
            <a:r>
              <a:rPr lang="en-US" sz="2000"/>
              <a:t>To use methods of the instance, call using dot notation:</a:t>
            </a:r>
            <a:endParaRPr sz="1600"/>
          </a:p>
          <a:p>
            <a:pPr indent="-228600" lvl="2" marL="1143000" rtl="0" algn="l">
              <a:lnSpc>
                <a:spcPct val="90000"/>
              </a:lnSpc>
              <a:spcBef>
                <a:spcPts val="500"/>
              </a:spcBef>
              <a:spcAft>
                <a:spcPts val="0"/>
              </a:spcAft>
              <a:buClr>
                <a:schemeClr val="dk1"/>
              </a:buClr>
              <a:buSzPts val="1600"/>
              <a:buFont typeface="Calibri"/>
              <a:buNone/>
            </a:pPr>
            <a:r>
              <a:rPr lang="en-US" sz="1600"/>
              <a:t>x.empty()	# -&gt; 1</a:t>
            </a:r>
            <a:endParaRPr/>
          </a:p>
          <a:p>
            <a:pPr indent="-228600" lvl="2" marL="1143000" rtl="0" algn="l">
              <a:lnSpc>
                <a:spcPct val="90000"/>
              </a:lnSpc>
              <a:spcBef>
                <a:spcPts val="500"/>
              </a:spcBef>
              <a:spcAft>
                <a:spcPts val="0"/>
              </a:spcAft>
              <a:buClr>
                <a:schemeClr val="dk1"/>
              </a:buClr>
              <a:buSzPts val="1600"/>
              <a:buFont typeface="Calibri"/>
              <a:buNone/>
            </a:pPr>
            <a:r>
              <a:rPr lang="en-US" sz="1600"/>
              <a:t>x.push(1)			# [1]</a:t>
            </a:r>
            <a:endParaRPr/>
          </a:p>
          <a:p>
            <a:pPr indent="-228600" lvl="2" marL="1143000" rtl="0" algn="l">
              <a:lnSpc>
                <a:spcPct val="90000"/>
              </a:lnSpc>
              <a:spcBef>
                <a:spcPts val="500"/>
              </a:spcBef>
              <a:spcAft>
                <a:spcPts val="0"/>
              </a:spcAft>
              <a:buClr>
                <a:schemeClr val="dk1"/>
              </a:buClr>
              <a:buSzPts val="1600"/>
              <a:buFont typeface="Calibri"/>
              <a:buNone/>
            </a:pPr>
            <a:r>
              <a:rPr lang="en-US" sz="1600"/>
              <a:t>x.empty()	# -&gt; 0</a:t>
            </a:r>
            <a:endParaRPr/>
          </a:p>
          <a:p>
            <a:pPr indent="-228600" lvl="2" marL="1143000" rtl="0" algn="l">
              <a:lnSpc>
                <a:spcPct val="90000"/>
              </a:lnSpc>
              <a:spcBef>
                <a:spcPts val="500"/>
              </a:spcBef>
              <a:spcAft>
                <a:spcPts val="0"/>
              </a:spcAft>
              <a:buClr>
                <a:schemeClr val="dk1"/>
              </a:buClr>
              <a:buSzPts val="1600"/>
              <a:buFont typeface="Calibri"/>
              <a:buNone/>
            </a:pPr>
            <a:r>
              <a:rPr lang="en-US" sz="1600"/>
              <a:t>x.push("hello")			# [1, "hello"]</a:t>
            </a:r>
            <a:endParaRPr/>
          </a:p>
          <a:p>
            <a:pPr indent="-228600" lvl="2" marL="1143000" rtl="0" algn="l">
              <a:lnSpc>
                <a:spcPct val="90000"/>
              </a:lnSpc>
              <a:spcBef>
                <a:spcPts val="500"/>
              </a:spcBef>
              <a:spcAft>
                <a:spcPts val="0"/>
              </a:spcAft>
              <a:buClr>
                <a:schemeClr val="dk1"/>
              </a:buClr>
              <a:buSzPts val="1600"/>
              <a:buFont typeface="Calibri"/>
              <a:buNone/>
            </a:pPr>
            <a:r>
              <a:rPr lang="en-US" sz="1600"/>
              <a:t>x.pop()		# -&gt; "hello"	# [1]</a:t>
            </a:r>
            <a:endParaRPr/>
          </a:p>
          <a:p>
            <a:pPr indent="-228600" lvl="0" marL="228600" rtl="0" algn="l">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2000"/>
              <a:buChar char="•"/>
            </a:pPr>
            <a:r>
              <a:rPr lang="en-US" sz="2000"/>
              <a:t>To inspect instance variables, use dot notation:</a:t>
            </a:r>
            <a:endParaRPr sz="1600"/>
          </a:p>
          <a:p>
            <a:pPr indent="-228600" lvl="2" marL="1143000" rtl="0" algn="l">
              <a:lnSpc>
                <a:spcPct val="90000"/>
              </a:lnSpc>
              <a:spcBef>
                <a:spcPts val="500"/>
              </a:spcBef>
              <a:spcAft>
                <a:spcPts val="0"/>
              </a:spcAft>
              <a:buClr>
                <a:schemeClr val="dk1"/>
              </a:buClr>
              <a:buSzPts val="1600"/>
              <a:buFont typeface="Calibri"/>
              <a:buNone/>
            </a:pPr>
            <a:r>
              <a:rPr lang="en-US" sz="1600"/>
              <a:t>x.items		# -&gt; [1]</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Subclassing</a:t>
            </a:r>
            <a:endParaRPr>
              <a:solidFill>
                <a:srgbClr val="CD0000"/>
              </a:solidFill>
            </a:endParaRPr>
          </a:p>
        </p:txBody>
      </p:sp>
      <p:sp>
        <p:nvSpPr>
          <p:cNvPr id="412" name="Google Shape;41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Font typeface="Calibri"/>
              <a:buNone/>
            </a:pPr>
            <a:r>
              <a:rPr lang="en-US" sz="1600"/>
              <a:t>class FancyStack(Stack):</a:t>
            </a:r>
            <a:endParaRPr/>
          </a:p>
          <a:p>
            <a:pPr indent="-228600" lvl="0" marL="228600" rtl="0" algn="l">
              <a:lnSpc>
                <a:spcPct val="90000"/>
              </a:lnSpc>
              <a:spcBef>
                <a:spcPts val="1000"/>
              </a:spcBef>
              <a:spcAft>
                <a:spcPts val="0"/>
              </a:spcAft>
              <a:buClr>
                <a:schemeClr val="dk1"/>
              </a:buClr>
              <a:buSzPts val="1600"/>
              <a:buFont typeface="Calibri"/>
              <a:buNone/>
            </a:pPr>
            <a:r>
              <a:rPr lang="en-US" sz="1600"/>
              <a:t>    "stack with added ability to inspect inferior stack items"</a:t>
            </a:r>
            <a:endParaRPr/>
          </a:p>
          <a:p>
            <a:pPr indent="-228600" lvl="0" marL="228600" rtl="0" algn="l">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1600"/>
              <a:buFont typeface="Calibri"/>
              <a:buNone/>
            </a:pPr>
            <a:r>
              <a:rPr lang="en-US" sz="1600"/>
              <a:t>    def peek(self, n):</a:t>
            </a:r>
            <a:endParaRPr/>
          </a:p>
          <a:p>
            <a:pPr indent="-228600" lvl="0" marL="228600" rtl="0" algn="l">
              <a:lnSpc>
                <a:spcPct val="90000"/>
              </a:lnSpc>
              <a:spcBef>
                <a:spcPts val="1000"/>
              </a:spcBef>
              <a:spcAft>
                <a:spcPts val="0"/>
              </a:spcAft>
              <a:buClr>
                <a:schemeClr val="dk1"/>
              </a:buClr>
              <a:buSzPts val="1600"/>
              <a:buFont typeface="Calibri"/>
              <a:buNone/>
            </a:pPr>
            <a:r>
              <a:rPr lang="en-US" sz="1600"/>
              <a:t>        "peek(0) returns top; peek(-1) returns item below that; etc."</a:t>
            </a:r>
            <a:endParaRPr/>
          </a:p>
          <a:p>
            <a:pPr indent="-228600" lvl="0" marL="228600" rtl="0" algn="l">
              <a:lnSpc>
                <a:spcPct val="90000"/>
              </a:lnSpc>
              <a:spcBef>
                <a:spcPts val="1000"/>
              </a:spcBef>
              <a:spcAft>
                <a:spcPts val="0"/>
              </a:spcAft>
              <a:buClr>
                <a:schemeClr val="dk1"/>
              </a:buClr>
              <a:buSzPts val="1600"/>
              <a:buFont typeface="Calibri"/>
              <a:buNone/>
            </a:pPr>
            <a:r>
              <a:rPr lang="en-US" sz="1600"/>
              <a:t>        size = len(self.items)</a:t>
            </a:r>
            <a:endParaRPr/>
          </a:p>
          <a:p>
            <a:pPr indent="-228600" lvl="0" marL="228600" rtl="0" algn="l">
              <a:lnSpc>
                <a:spcPct val="90000"/>
              </a:lnSpc>
              <a:spcBef>
                <a:spcPts val="1000"/>
              </a:spcBef>
              <a:spcAft>
                <a:spcPts val="0"/>
              </a:spcAft>
              <a:buClr>
                <a:schemeClr val="dk1"/>
              </a:buClr>
              <a:buSzPts val="1600"/>
              <a:buFont typeface="Calibri"/>
              <a:buNone/>
            </a:pPr>
            <a:r>
              <a:rPr lang="en-US" sz="1600"/>
              <a:t>        assert 0 &lt;= n &lt; size			# test precondition</a:t>
            </a:r>
            <a:endParaRPr/>
          </a:p>
          <a:p>
            <a:pPr indent="-228600" lvl="0" marL="228600" rtl="0" algn="l">
              <a:lnSpc>
                <a:spcPct val="90000"/>
              </a:lnSpc>
              <a:spcBef>
                <a:spcPts val="1000"/>
              </a:spcBef>
              <a:spcAft>
                <a:spcPts val="0"/>
              </a:spcAft>
              <a:buClr>
                <a:schemeClr val="dk1"/>
              </a:buClr>
              <a:buSzPts val="1600"/>
              <a:buFont typeface="Calibri"/>
              <a:buNone/>
            </a:pPr>
            <a:r>
              <a:rPr lang="en-US" sz="1600"/>
              <a:t>        return self.items[size-1-n]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Subclassing (2)</a:t>
            </a:r>
            <a:endParaRPr/>
          </a:p>
        </p:txBody>
      </p:sp>
      <p:sp>
        <p:nvSpPr>
          <p:cNvPr id="418" name="Google Shape;418;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Font typeface="Calibri"/>
              <a:buNone/>
            </a:pPr>
            <a:r>
              <a:rPr lang="en-US" sz="1600"/>
              <a:t>class LimitedStack(FancyStack):</a:t>
            </a:r>
            <a:endParaRPr/>
          </a:p>
          <a:p>
            <a:pPr indent="-228600" lvl="0" marL="228600" rtl="0" algn="l">
              <a:lnSpc>
                <a:spcPct val="90000"/>
              </a:lnSpc>
              <a:spcBef>
                <a:spcPts val="1000"/>
              </a:spcBef>
              <a:spcAft>
                <a:spcPts val="0"/>
              </a:spcAft>
              <a:buClr>
                <a:schemeClr val="dk1"/>
              </a:buClr>
              <a:buSzPts val="1600"/>
              <a:buFont typeface="Calibri"/>
              <a:buNone/>
            </a:pPr>
            <a:r>
              <a:rPr lang="en-US" sz="1600"/>
              <a:t>    "fancy stack with limit on stack size"</a:t>
            </a:r>
            <a:endParaRPr/>
          </a:p>
          <a:p>
            <a:pPr indent="-228600" lvl="0" marL="228600" rtl="0" algn="l">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1600"/>
              <a:buFont typeface="Calibri"/>
              <a:buNone/>
            </a:pPr>
            <a:r>
              <a:rPr lang="en-US" sz="1600"/>
              <a:t>    def __init__(self, limit):</a:t>
            </a:r>
            <a:endParaRPr/>
          </a:p>
          <a:p>
            <a:pPr indent="-228600" lvl="0" marL="228600" rtl="0" algn="l">
              <a:lnSpc>
                <a:spcPct val="90000"/>
              </a:lnSpc>
              <a:spcBef>
                <a:spcPts val="1000"/>
              </a:spcBef>
              <a:spcAft>
                <a:spcPts val="0"/>
              </a:spcAft>
              <a:buClr>
                <a:schemeClr val="dk1"/>
              </a:buClr>
              <a:buSzPts val="1600"/>
              <a:buFont typeface="Calibri"/>
              <a:buNone/>
            </a:pPr>
            <a:r>
              <a:rPr lang="en-US" sz="1600"/>
              <a:t>        self.limit = limit</a:t>
            </a:r>
            <a:endParaRPr/>
          </a:p>
          <a:p>
            <a:pPr indent="-228600" lvl="0" marL="228600" rtl="0" algn="l">
              <a:lnSpc>
                <a:spcPct val="90000"/>
              </a:lnSpc>
              <a:spcBef>
                <a:spcPts val="1000"/>
              </a:spcBef>
              <a:spcAft>
                <a:spcPts val="0"/>
              </a:spcAft>
              <a:buClr>
                <a:schemeClr val="dk1"/>
              </a:buClr>
              <a:buSzPts val="1600"/>
              <a:buFont typeface="Calibri"/>
              <a:buNone/>
            </a:pPr>
            <a:r>
              <a:rPr lang="en-US" sz="1600"/>
              <a:t>        FancyStack.__init__(self)		# base class constructor</a:t>
            </a:r>
            <a:endParaRPr/>
          </a:p>
          <a:p>
            <a:pPr indent="-228600" lvl="0" marL="228600" rtl="0" algn="l">
              <a:lnSpc>
                <a:spcPct val="90000"/>
              </a:lnSpc>
              <a:spcBef>
                <a:spcPts val="1000"/>
              </a:spcBef>
              <a:spcAft>
                <a:spcPts val="0"/>
              </a:spcAft>
              <a:buClr>
                <a:schemeClr val="dk1"/>
              </a:buClr>
              <a:buSzPts val="1600"/>
              <a:buFont typeface="Calibri"/>
              <a:buNone/>
            </a:pPr>
            <a:r>
              <a:t/>
            </a:r>
            <a:endParaRPr sz="1600"/>
          </a:p>
          <a:p>
            <a:pPr indent="-228600" lvl="0" marL="228600" rtl="0" algn="l">
              <a:lnSpc>
                <a:spcPct val="90000"/>
              </a:lnSpc>
              <a:spcBef>
                <a:spcPts val="1000"/>
              </a:spcBef>
              <a:spcAft>
                <a:spcPts val="0"/>
              </a:spcAft>
              <a:buClr>
                <a:schemeClr val="dk1"/>
              </a:buClr>
              <a:buSzPts val="1600"/>
              <a:buFont typeface="Calibri"/>
              <a:buNone/>
            </a:pPr>
            <a:r>
              <a:rPr lang="en-US" sz="1600"/>
              <a:t>    def push(self, x):</a:t>
            </a:r>
            <a:endParaRPr/>
          </a:p>
          <a:p>
            <a:pPr indent="-228600" lvl="0" marL="228600" rtl="0" algn="l">
              <a:lnSpc>
                <a:spcPct val="90000"/>
              </a:lnSpc>
              <a:spcBef>
                <a:spcPts val="1000"/>
              </a:spcBef>
              <a:spcAft>
                <a:spcPts val="0"/>
              </a:spcAft>
              <a:buClr>
                <a:schemeClr val="dk1"/>
              </a:buClr>
              <a:buSzPts val="1600"/>
              <a:buFont typeface="Calibri"/>
              <a:buNone/>
            </a:pPr>
            <a:r>
              <a:rPr lang="en-US" sz="1600"/>
              <a:t>        assert len(self.items) &lt; self.limit</a:t>
            </a:r>
            <a:endParaRPr/>
          </a:p>
          <a:p>
            <a:pPr indent="-228600" lvl="0" marL="228600" rtl="0" algn="l">
              <a:lnSpc>
                <a:spcPct val="90000"/>
              </a:lnSpc>
              <a:spcBef>
                <a:spcPts val="1000"/>
              </a:spcBef>
              <a:spcAft>
                <a:spcPts val="0"/>
              </a:spcAft>
              <a:buClr>
                <a:schemeClr val="dk1"/>
              </a:buClr>
              <a:buSzPts val="1600"/>
              <a:buFont typeface="Calibri"/>
              <a:buNone/>
            </a:pPr>
            <a:r>
              <a:rPr lang="en-US" sz="1600"/>
              <a:t>        FancyStack.push(self, x)		# "super" method call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Class / Instance Variables</a:t>
            </a:r>
            <a:endParaRPr/>
          </a:p>
        </p:txBody>
      </p:sp>
      <p:sp>
        <p:nvSpPr>
          <p:cNvPr id="424" name="Google Shape;424;p56"/>
          <p:cNvSpPr txBox="1"/>
          <p:nvPr>
            <p:ph idx="1" type="body"/>
          </p:nvPr>
        </p:nvSpPr>
        <p:spPr>
          <a:xfrm>
            <a:off x="2209800" y="1981200"/>
            <a:ext cx="8153400"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Calibri"/>
              <a:buNone/>
            </a:pPr>
            <a:r>
              <a:rPr lang="en-US" sz="1800"/>
              <a:t>class Connection:</a:t>
            </a:r>
            <a:endParaRPr/>
          </a:p>
          <a:p>
            <a:pPr indent="-228600" lvl="0" marL="228600" rtl="0" algn="l">
              <a:lnSpc>
                <a:spcPct val="90000"/>
              </a:lnSpc>
              <a:spcBef>
                <a:spcPts val="1000"/>
              </a:spcBef>
              <a:spcAft>
                <a:spcPts val="0"/>
              </a:spcAft>
              <a:buClr>
                <a:schemeClr val="dk1"/>
              </a:buClr>
              <a:buSzPts val="1800"/>
              <a:buFont typeface="Calibri"/>
              <a:buNone/>
            </a:pPr>
            <a:r>
              <a:rPr i="1" lang="en-US" sz="1800"/>
              <a:t>    verbose = 0				# class variable</a:t>
            </a:r>
            <a:endParaRPr/>
          </a:p>
          <a:p>
            <a:pPr indent="-228600" lvl="0" marL="228600" rtl="0" algn="l">
              <a:lnSpc>
                <a:spcPct val="90000"/>
              </a:lnSpc>
              <a:spcBef>
                <a:spcPts val="1000"/>
              </a:spcBef>
              <a:spcAft>
                <a:spcPts val="0"/>
              </a:spcAft>
              <a:buClr>
                <a:schemeClr val="dk1"/>
              </a:buClr>
              <a:buSzPts val="1800"/>
              <a:buFont typeface="Calibri"/>
              <a:buNone/>
            </a:pPr>
            <a:r>
              <a:rPr lang="en-US" sz="1800"/>
              <a:t>    def __init__(self, host):</a:t>
            </a:r>
            <a:endParaRPr/>
          </a:p>
          <a:p>
            <a:pPr indent="-228600" lvl="0" marL="228600" rtl="0" algn="l">
              <a:lnSpc>
                <a:spcPct val="90000"/>
              </a:lnSpc>
              <a:spcBef>
                <a:spcPts val="1000"/>
              </a:spcBef>
              <a:spcAft>
                <a:spcPts val="0"/>
              </a:spcAft>
              <a:buClr>
                <a:schemeClr val="dk1"/>
              </a:buClr>
              <a:buSzPts val="1800"/>
              <a:buFont typeface="Calibri"/>
              <a:buNone/>
            </a:pPr>
            <a:r>
              <a:rPr lang="en-US" sz="1800"/>
              <a:t>        self.host = host			# instance variable</a:t>
            </a:r>
            <a:endParaRPr/>
          </a:p>
          <a:p>
            <a:pPr indent="-228600" lvl="0" marL="228600" rtl="0" algn="l">
              <a:lnSpc>
                <a:spcPct val="90000"/>
              </a:lnSpc>
              <a:spcBef>
                <a:spcPts val="1000"/>
              </a:spcBef>
              <a:spcAft>
                <a:spcPts val="0"/>
              </a:spcAft>
              <a:buClr>
                <a:schemeClr val="dk1"/>
              </a:buClr>
              <a:buSzPts val="1800"/>
              <a:buFont typeface="Calibri"/>
              <a:buNone/>
            </a:pPr>
            <a:r>
              <a:rPr lang="en-US" sz="1800"/>
              <a:t>    def debug(self, v):</a:t>
            </a:r>
            <a:endParaRPr/>
          </a:p>
          <a:p>
            <a:pPr indent="-228600" lvl="0" marL="228600" rtl="0" algn="l">
              <a:lnSpc>
                <a:spcPct val="90000"/>
              </a:lnSpc>
              <a:spcBef>
                <a:spcPts val="1000"/>
              </a:spcBef>
              <a:spcAft>
                <a:spcPts val="0"/>
              </a:spcAft>
              <a:buClr>
                <a:schemeClr val="dk1"/>
              </a:buClr>
              <a:buSzPts val="1800"/>
              <a:buFont typeface="Calibri"/>
              <a:buNone/>
            </a:pPr>
            <a:r>
              <a:rPr i="1" lang="en-US" sz="1800"/>
              <a:t>        self.verbose = v			# make instance variable!</a:t>
            </a:r>
            <a:endParaRPr/>
          </a:p>
          <a:p>
            <a:pPr indent="-228600" lvl="0" marL="228600" rtl="0" algn="l">
              <a:lnSpc>
                <a:spcPct val="90000"/>
              </a:lnSpc>
              <a:spcBef>
                <a:spcPts val="1000"/>
              </a:spcBef>
              <a:spcAft>
                <a:spcPts val="0"/>
              </a:spcAft>
              <a:buClr>
                <a:schemeClr val="dk1"/>
              </a:buClr>
              <a:buSzPts val="1800"/>
              <a:buFont typeface="Calibri"/>
              <a:buNone/>
            </a:pPr>
            <a:r>
              <a:rPr lang="en-US" sz="1800"/>
              <a:t>    def connect(self):</a:t>
            </a:r>
            <a:endParaRPr/>
          </a:p>
          <a:p>
            <a:pPr indent="-228600" lvl="0" marL="228600" rtl="0" algn="l">
              <a:lnSpc>
                <a:spcPct val="90000"/>
              </a:lnSpc>
              <a:spcBef>
                <a:spcPts val="1000"/>
              </a:spcBef>
              <a:spcAft>
                <a:spcPts val="0"/>
              </a:spcAft>
              <a:buClr>
                <a:schemeClr val="dk1"/>
              </a:buClr>
              <a:buSzPts val="1800"/>
              <a:buFont typeface="Calibri"/>
              <a:buNone/>
            </a:pPr>
            <a:r>
              <a:rPr lang="en-US" sz="1800"/>
              <a:t>        if </a:t>
            </a:r>
            <a:r>
              <a:rPr i="1" lang="en-US" sz="1800"/>
              <a:t>self.verbose</a:t>
            </a:r>
            <a:r>
              <a:rPr lang="en-US" sz="1800"/>
              <a:t>:			</a:t>
            </a:r>
            <a:r>
              <a:rPr i="1" lang="en-US" sz="1800"/>
              <a:t># class or instance variable?</a:t>
            </a:r>
            <a:endParaRPr/>
          </a:p>
          <a:p>
            <a:pPr indent="-228600" lvl="0" marL="228600" rtl="0" algn="l">
              <a:lnSpc>
                <a:spcPct val="90000"/>
              </a:lnSpc>
              <a:spcBef>
                <a:spcPts val="1000"/>
              </a:spcBef>
              <a:spcAft>
                <a:spcPts val="0"/>
              </a:spcAft>
              <a:buClr>
                <a:schemeClr val="dk1"/>
              </a:buClr>
              <a:buSzPts val="1800"/>
              <a:buFont typeface="Calibri"/>
              <a:buNone/>
            </a:pPr>
            <a:r>
              <a:rPr lang="en-US" sz="1800"/>
              <a:t>            print "connecting to", self.host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Instance Variable Rules</a:t>
            </a:r>
            <a:endParaRPr/>
          </a:p>
        </p:txBody>
      </p:sp>
      <p:sp>
        <p:nvSpPr>
          <p:cNvPr id="430" name="Google Shape;430;p57"/>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On use via instance (self.x), search order:</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(1) instance, (2) class, (3) base classes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this also works for method lookup</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On assignment via instance (self.x = ...):</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always makes an instance variable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Class variables "default" for instance variables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But...!</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mutable </a:t>
            </a:r>
            <a:r>
              <a:rPr i="1" lang="en-US">
                <a:latin typeface="Calibri"/>
                <a:ea typeface="Calibri"/>
                <a:cs typeface="Calibri"/>
                <a:sym typeface="Calibri"/>
              </a:rPr>
              <a:t>class</a:t>
            </a:r>
            <a:r>
              <a:rPr lang="en-US">
                <a:latin typeface="Calibri"/>
                <a:ea typeface="Calibri"/>
                <a:cs typeface="Calibri"/>
                <a:sym typeface="Calibri"/>
              </a:rPr>
              <a:t> variable: one copy </a:t>
            </a:r>
            <a:r>
              <a:rPr i="1" lang="en-US">
                <a:latin typeface="Calibri"/>
                <a:ea typeface="Calibri"/>
                <a:cs typeface="Calibri"/>
                <a:sym typeface="Calibri"/>
              </a:rPr>
              <a:t>shared</a:t>
            </a:r>
            <a:r>
              <a:rPr lang="en-US">
                <a:latin typeface="Calibri"/>
                <a:ea typeface="Calibri"/>
                <a:cs typeface="Calibri"/>
                <a:sym typeface="Calibri"/>
              </a:rPr>
              <a:t> by all</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mutable </a:t>
            </a:r>
            <a:r>
              <a:rPr i="1" lang="en-US">
                <a:latin typeface="Calibri"/>
                <a:ea typeface="Calibri"/>
                <a:cs typeface="Calibri"/>
                <a:sym typeface="Calibri"/>
              </a:rPr>
              <a:t>instance</a:t>
            </a:r>
            <a:r>
              <a:rPr lang="en-US">
                <a:latin typeface="Calibri"/>
                <a:ea typeface="Calibri"/>
                <a:cs typeface="Calibri"/>
                <a:sym typeface="Calibri"/>
              </a:rPr>
              <a:t> variable: each instance its own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Python 2.6 or 2.7</a:t>
            </a:r>
            <a:endParaRPr/>
          </a:p>
        </p:txBody>
      </p:sp>
      <p:sp>
        <p:nvSpPr>
          <p:cNvPr id="436" name="Google Shape;436;p58"/>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Python 2.6 or 2.7</a:t>
            </a:r>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Not 3+</a:t>
            </a:r>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NumPy</a:t>
            </a:r>
            <a:endParaRPr>
              <a:solidFill>
                <a:srgbClr val="CD0000"/>
              </a:solidFill>
            </a:endParaRPr>
          </a:p>
        </p:txBody>
      </p:sp>
      <p:sp>
        <p:nvSpPr>
          <p:cNvPr id="442" name="Google Shape;442;p59"/>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Calibri"/>
                <a:ea typeface="Calibri"/>
                <a:cs typeface="Calibri"/>
                <a:sym typeface="Calibri"/>
              </a:rPr>
              <a:t>NumPy is the fundamental package for scientific computing with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20189" y="42726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Built-in Object Types</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Numbers - 3.1415, 1234, 999L, 3+4j</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Strings - 'spam', "guido's"</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Lists - [1, [2, 'three'], 4]</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Dictionaries - {'food':'spam', 'taste':'yum'}</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Tuples - (1, 'spam', 4, 'U')</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Files - text = open ('eggs', 'r'). read()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SciPy</a:t>
            </a:r>
            <a:endParaRPr>
              <a:solidFill>
                <a:srgbClr val="CD0000"/>
              </a:solidFill>
            </a:endParaRPr>
          </a:p>
        </p:txBody>
      </p:sp>
      <p:sp>
        <p:nvSpPr>
          <p:cNvPr id="448" name="Google Shape;448;p60"/>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Calibri"/>
                <a:ea typeface="Calibri"/>
                <a:cs typeface="Calibri"/>
                <a:sym typeface="Calibri"/>
              </a:rPr>
              <a:t>SciPy (pronounced “Sigh Pie”) is a computing environment and open source ecosystem of software for the Python programming language used by scientists, analysts and engineers doing scientific computing and technical computing. SciPy also refers to a specific open source library / Python package of algorithms and mathematical tools that form a core element of the SciPy environment for technical computing. The SciPy environment includes the NumPy and SciPy libraries, along with an expanding set of additional scientific computing libraries like IPython, Matplotlib, pandas and SymPy. It has similar users to other applications such as MATLAB, GNU Octave, and Scilab.</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matplotlib</a:t>
            </a:r>
            <a:endParaRPr>
              <a:solidFill>
                <a:srgbClr val="CD0000"/>
              </a:solidFill>
            </a:endParaRPr>
          </a:p>
        </p:txBody>
      </p:sp>
      <p:pic>
        <p:nvPicPr>
          <p:cNvPr descr="histogram_demo_features" id="454" name="Google Shape;454;p61"/>
          <p:cNvPicPr preferRelativeResize="0"/>
          <p:nvPr/>
        </p:nvPicPr>
        <p:blipFill rotWithShape="1">
          <a:blip r:embed="rId3">
            <a:alphaModFix/>
          </a:blip>
          <a:srcRect b="0" l="0" r="0" t="0"/>
          <a:stretch/>
        </p:blipFill>
        <p:spPr>
          <a:xfrm>
            <a:off x="1148352" y="1690688"/>
            <a:ext cx="1257300" cy="1028701"/>
          </a:xfrm>
          <a:prstGeom prst="rect">
            <a:avLst/>
          </a:prstGeom>
          <a:noFill/>
          <a:ln>
            <a:noFill/>
          </a:ln>
        </p:spPr>
      </p:pic>
      <p:pic>
        <p:nvPicPr>
          <p:cNvPr descr="boxplot_demo" id="455" name="Google Shape;455;p61"/>
          <p:cNvPicPr preferRelativeResize="0"/>
          <p:nvPr/>
        </p:nvPicPr>
        <p:blipFill rotWithShape="1">
          <a:blip r:embed="rId4">
            <a:alphaModFix/>
          </a:blip>
          <a:srcRect b="0" l="0" r="0" t="0"/>
          <a:stretch/>
        </p:blipFill>
        <p:spPr>
          <a:xfrm>
            <a:off x="2937963" y="1690688"/>
            <a:ext cx="1371600" cy="1371601"/>
          </a:xfrm>
          <a:prstGeom prst="rect">
            <a:avLst/>
          </a:prstGeom>
          <a:noFill/>
          <a:ln>
            <a:noFill/>
          </a:ln>
        </p:spPr>
      </p:pic>
      <p:pic>
        <p:nvPicPr>
          <p:cNvPr descr="interpolation_methods" id="456" name="Google Shape;456;p61"/>
          <p:cNvPicPr preferRelativeResize="0"/>
          <p:nvPr/>
        </p:nvPicPr>
        <p:blipFill rotWithShape="1">
          <a:blip r:embed="rId5">
            <a:alphaModFix/>
          </a:blip>
          <a:srcRect b="0" l="0" r="0" t="0"/>
          <a:stretch/>
        </p:blipFill>
        <p:spPr>
          <a:xfrm>
            <a:off x="919752" y="3359151"/>
            <a:ext cx="2743200" cy="1371601"/>
          </a:xfrm>
          <a:prstGeom prst="rect">
            <a:avLst/>
          </a:prstGeom>
          <a:noFill/>
          <a:ln>
            <a:noFill/>
          </a:ln>
        </p:spPr>
      </p:pic>
      <p:pic>
        <p:nvPicPr>
          <p:cNvPr descr="polar_bar_demo" id="457" name="Google Shape;457;p61"/>
          <p:cNvPicPr preferRelativeResize="0"/>
          <p:nvPr/>
        </p:nvPicPr>
        <p:blipFill rotWithShape="1">
          <a:blip r:embed="rId6">
            <a:alphaModFix/>
          </a:blip>
          <a:srcRect b="0" l="0" r="0" t="0"/>
          <a:stretch/>
        </p:blipFill>
        <p:spPr>
          <a:xfrm>
            <a:off x="4979035" y="1681889"/>
            <a:ext cx="1257300" cy="1028701"/>
          </a:xfrm>
          <a:prstGeom prst="rect">
            <a:avLst/>
          </a:prstGeom>
          <a:noFill/>
          <a:ln>
            <a:noFill/>
          </a:ln>
        </p:spPr>
      </p:pic>
      <p:pic>
        <p:nvPicPr>
          <p:cNvPr descr="polar_scatter_demo" id="458" name="Google Shape;458;p61"/>
          <p:cNvPicPr preferRelativeResize="0"/>
          <p:nvPr/>
        </p:nvPicPr>
        <p:blipFill rotWithShape="1">
          <a:blip r:embed="rId7">
            <a:alphaModFix/>
          </a:blip>
          <a:srcRect b="0" l="0" r="0" t="0"/>
          <a:stretch/>
        </p:blipFill>
        <p:spPr>
          <a:xfrm>
            <a:off x="4061369" y="3530600"/>
            <a:ext cx="1257300" cy="1028701"/>
          </a:xfrm>
          <a:prstGeom prst="rect">
            <a:avLst/>
          </a:prstGeom>
          <a:noFill/>
          <a:ln>
            <a:noFill/>
          </a:ln>
        </p:spPr>
      </p:pic>
      <p:pic>
        <p:nvPicPr>
          <p:cNvPr descr="colormaps_reference" id="459" name="Google Shape;459;p61"/>
          <p:cNvPicPr preferRelativeResize="0"/>
          <p:nvPr/>
        </p:nvPicPr>
        <p:blipFill rotWithShape="1">
          <a:blip r:embed="rId8">
            <a:alphaModFix/>
          </a:blip>
          <a:srcRect b="0" l="0" r="0" t="0"/>
          <a:stretch/>
        </p:blipFill>
        <p:spPr>
          <a:xfrm>
            <a:off x="5903232" y="3359151"/>
            <a:ext cx="1257300" cy="1028701"/>
          </a:xfrm>
          <a:prstGeom prst="rect">
            <a:avLst/>
          </a:prstGeom>
          <a:noFill/>
          <a:ln>
            <a:noFill/>
          </a:ln>
        </p:spPr>
      </p:pic>
      <p:pic>
        <p:nvPicPr>
          <p:cNvPr descr="collections_demo" id="460" name="Google Shape;460;p61"/>
          <p:cNvPicPr preferRelativeResize="0"/>
          <p:nvPr/>
        </p:nvPicPr>
        <p:blipFill rotWithShape="1">
          <a:blip r:embed="rId9">
            <a:alphaModFix/>
          </a:blip>
          <a:srcRect b="0" l="0" r="0" t="0"/>
          <a:stretch/>
        </p:blipFill>
        <p:spPr>
          <a:xfrm>
            <a:off x="6905807" y="1862138"/>
            <a:ext cx="1257300" cy="1028701"/>
          </a:xfrm>
          <a:prstGeom prst="rect">
            <a:avLst/>
          </a:prstGeom>
          <a:noFill/>
          <a:ln>
            <a:noFill/>
          </a:ln>
        </p:spPr>
      </p:pic>
      <p:pic>
        <p:nvPicPr>
          <p:cNvPr descr="radar_chart" id="461" name="Google Shape;461;p61"/>
          <p:cNvPicPr preferRelativeResize="0"/>
          <p:nvPr/>
        </p:nvPicPr>
        <p:blipFill rotWithShape="1">
          <a:blip r:embed="rId10">
            <a:alphaModFix/>
          </a:blip>
          <a:srcRect b="0" l="0" r="0" t="0"/>
          <a:stretch/>
        </p:blipFill>
        <p:spPr>
          <a:xfrm>
            <a:off x="7745095" y="3349218"/>
            <a:ext cx="2057400" cy="2057401"/>
          </a:xfrm>
          <a:prstGeom prst="rect">
            <a:avLst/>
          </a:prstGeom>
          <a:noFill/>
          <a:ln>
            <a:noFill/>
          </a:ln>
        </p:spPr>
      </p:pic>
      <p:pic>
        <p:nvPicPr>
          <p:cNvPr descr="griddata_demo" id="462" name="Google Shape;462;p61"/>
          <p:cNvPicPr preferRelativeResize="0"/>
          <p:nvPr/>
        </p:nvPicPr>
        <p:blipFill rotWithShape="1">
          <a:blip r:embed="rId11">
            <a:alphaModFix/>
          </a:blip>
          <a:srcRect b="0" l="0" r="0" t="0"/>
          <a:stretch/>
        </p:blipFill>
        <p:spPr>
          <a:xfrm>
            <a:off x="1422672" y="5194980"/>
            <a:ext cx="1257300" cy="1028701"/>
          </a:xfrm>
          <a:prstGeom prst="rect">
            <a:avLst/>
          </a:prstGeom>
          <a:noFill/>
          <a:ln>
            <a:noFill/>
          </a:ln>
        </p:spPr>
      </p:pic>
      <p:pic>
        <p:nvPicPr>
          <p:cNvPr descr="polar_legend" id="463" name="Google Shape;463;p61"/>
          <p:cNvPicPr preferRelativeResize="0"/>
          <p:nvPr/>
        </p:nvPicPr>
        <p:blipFill rotWithShape="1">
          <a:blip r:embed="rId12">
            <a:alphaModFix/>
          </a:blip>
          <a:srcRect b="0" l="0" r="0" t="0"/>
          <a:stretch/>
        </p:blipFill>
        <p:spPr>
          <a:xfrm>
            <a:off x="3489869" y="4780260"/>
            <a:ext cx="1828800" cy="1828800"/>
          </a:xfrm>
          <a:prstGeom prst="rect">
            <a:avLst/>
          </a:prstGeom>
          <a:noFill/>
          <a:ln>
            <a:noFill/>
          </a:ln>
        </p:spPr>
      </p:pic>
      <p:pic>
        <p:nvPicPr>
          <p:cNvPr descr="trigradient_demo" id="464" name="Google Shape;464;p61"/>
          <p:cNvPicPr preferRelativeResize="0"/>
          <p:nvPr/>
        </p:nvPicPr>
        <p:blipFill rotWithShape="1">
          <a:blip r:embed="rId13">
            <a:alphaModFix/>
          </a:blip>
          <a:srcRect b="0" l="0" r="0" t="0"/>
          <a:stretch/>
        </p:blipFill>
        <p:spPr>
          <a:xfrm>
            <a:off x="6277157" y="5406619"/>
            <a:ext cx="1257300" cy="1028701"/>
          </a:xfrm>
          <a:prstGeom prst="rect">
            <a:avLst/>
          </a:prstGeom>
          <a:noFill/>
          <a:ln>
            <a:noFill/>
          </a:ln>
        </p:spPr>
      </p:pic>
      <p:pic>
        <p:nvPicPr>
          <p:cNvPr descr="scatter_hist" id="465" name="Google Shape;465;p61"/>
          <p:cNvPicPr preferRelativeResize="0"/>
          <p:nvPr/>
        </p:nvPicPr>
        <p:blipFill rotWithShape="1">
          <a:blip r:embed="rId14">
            <a:alphaModFix/>
          </a:blip>
          <a:srcRect b="0" l="0" r="0" t="0"/>
          <a:stretch/>
        </p:blipFill>
        <p:spPr>
          <a:xfrm>
            <a:off x="9624967" y="1976439"/>
            <a:ext cx="1828800" cy="1828800"/>
          </a:xfrm>
          <a:prstGeom prst="rect">
            <a:avLst/>
          </a:prstGeom>
          <a:noFill/>
          <a:ln>
            <a:noFill/>
          </a:ln>
        </p:spPr>
      </p:pic>
      <p:pic>
        <p:nvPicPr>
          <p:cNvPr descr="pcolor_small" id="466" name="Google Shape;466;p61"/>
          <p:cNvPicPr preferRelativeResize="0"/>
          <p:nvPr/>
        </p:nvPicPr>
        <p:blipFill rotWithShape="1">
          <a:blip r:embed="rId15">
            <a:alphaModFix/>
          </a:blip>
          <a:srcRect b="0" l="0" r="0" t="0"/>
          <a:stretch/>
        </p:blipFill>
        <p:spPr>
          <a:xfrm>
            <a:off x="10096500" y="5406618"/>
            <a:ext cx="1257300" cy="10287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scikit-image </a:t>
            </a:r>
            <a:endParaRPr/>
          </a:p>
        </p:txBody>
      </p:sp>
      <p:sp>
        <p:nvSpPr>
          <p:cNvPr id="472" name="Google Shape;472;p62"/>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scikit-image is a collection of algorithms for image processing. </a:t>
            </a:r>
            <a:r>
              <a:rPr lang="en-US" u="sng">
                <a:solidFill>
                  <a:schemeClr val="hlink"/>
                </a:solidFill>
                <a:latin typeface="Calibri"/>
                <a:ea typeface="Calibri"/>
                <a:cs typeface="Calibri"/>
                <a:sym typeface="Calibri"/>
                <a:hlinkClick r:id="rId3"/>
              </a:rPr>
              <a:t>http://scikit-image.org/docs/dev/auto_examples/</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pic>
        <p:nvPicPr>
          <p:cNvPr descr="../_images/plot_daisy.png" id="473" name="Google Shape;473;p62"/>
          <p:cNvPicPr preferRelativeResize="0"/>
          <p:nvPr/>
        </p:nvPicPr>
        <p:blipFill rotWithShape="1">
          <a:blip r:embed="rId4">
            <a:alphaModFix/>
          </a:blip>
          <a:srcRect b="0" l="0" r="0" t="0"/>
          <a:stretch/>
        </p:blipFill>
        <p:spPr>
          <a:xfrm>
            <a:off x="0" y="2675732"/>
            <a:ext cx="2857500" cy="2381250"/>
          </a:xfrm>
          <a:prstGeom prst="rect">
            <a:avLst/>
          </a:prstGeom>
          <a:noFill/>
          <a:ln>
            <a:noFill/>
          </a:ln>
        </p:spPr>
      </p:pic>
      <p:pic>
        <p:nvPicPr>
          <p:cNvPr descr="../_images/plot_local_equalize.png" id="474" name="Google Shape;474;p62"/>
          <p:cNvPicPr preferRelativeResize="0"/>
          <p:nvPr/>
        </p:nvPicPr>
        <p:blipFill rotWithShape="1">
          <a:blip r:embed="rId5">
            <a:alphaModFix/>
          </a:blip>
          <a:srcRect b="0" l="0" r="0" t="0"/>
          <a:stretch/>
        </p:blipFill>
        <p:spPr>
          <a:xfrm>
            <a:off x="3079568" y="2828109"/>
            <a:ext cx="2857500" cy="2381250"/>
          </a:xfrm>
          <a:prstGeom prst="rect">
            <a:avLst/>
          </a:prstGeom>
          <a:noFill/>
          <a:ln>
            <a:noFill/>
          </a:ln>
        </p:spPr>
      </p:pic>
      <p:pic>
        <p:nvPicPr>
          <p:cNvPr descr="../_images/plot_marching_cubes.png" id="475" name="Google Shape;475;p62"/>
          <p:cNvPicPr preferRelativeResize="0"/>
          <p:nvPr/>
        </p:nvPicPr>
        <p:blipFill rotWithShape="1">
          <a:blip r:embed="rId6">
            <a:alphaModFix/>
          </a:blip>
          <a:srcRect b="0" l="0" r="0" t="0"/>
          <a:stretch/>
        </p:blipFill>
        <p:spPr>
          <a:xfrm>
            <a:off x="6318068" y="2828109"/>
            <a:ext cx="2857500" cy="2381250"/>
          </a:xfrm>
          <a:prstGeom prst="rect">
            <a:avLst/>
          </a:prstGeom>
          <a:noFill/>
          <a:ln>
            <a:noFill/>
          </a:ln>
        </p:spPr>
      </p:pic>
      <p:pic>
        <p:nvPicPr>
          <p:cNvPr descr="../_images/plot_watershed.png" id="476" name="Google Shape;476;p62"/>
          <p:cNvPicPr preferRelativeResize="0"/>
          <p:nvPr/>
        </p:nvPicPr>
        <p:blipFill rotWithShape="1">
          <a:blip r:embed="rId7">
            <a:alphaModFix/>
          </a:blip>
          <a:srcRect b="0" l="0" r="0" t="0"/>
          <a:stretch/>
        </p:blipFill>
        <p:spPr>
          <a:xfrm>
            <a:off x="8908868" y="4018734"/>
            <a:ext cx="2857500" cy="23812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scikit-learn</a:t>
            </a:r>
            <a:endParaRPr/>
          </a:p>
        </p:txBody>
      </p:sp>
      <p:sp>
        <p:nvSpPr>
          <p:cNvPr id="482" name="Google Shape;482;p63"/>
          <p:cNvSpPr txBox="1"/>
          <p:nvPr>
            <p:ph idx="1" type="body"/>
          </p:nvPr>
        </p:nvSpPr>
        <p:spPr>
          <a:xfrm>
            <a:off x="1060268"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scikit-learn Machine Learning in Python. Simple and efficient tools for data mining and data analysis. </a:t>
            </a:r>
            <a:r>
              <a:rPr lang="en-US" u="sng">
                <a:solidFill>
                  <a:schemeClr val="hlink"/>
                </a:solidFill>
                <a:latin typeface="Calibri"/>
                <a:ea typeface="Calibri"/>
                <a:cs typeface="Calibri"/>
                <a:sym typeface="Calibri"/>
                <a:hlinkClick r:id="rId3"/>
              </a:rPr>
              <a:t>http://scikit-learn.org/stable/auto_examples/</a:t>
            </a:r>
            <a:endParaRPr>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pic>
        <p:nvPicPr>
          <p:cNvPr descr="../_images/plot_rfe_digits.png" id="483" name="Google Shape;483;p63"/>
          <p:cNvPicPr preferRelativeResize="0"/>
          <p:nvPr/>
        </p:nvPicPr>
        <p:blipFill rotWithShape="1">
          <a:blip r:embed="rId4">
            <a:alphaModFix/>
          </a:blip>
          <a:srcRect b="0" l="0" r="0" t="0"/>
          <a:stretch/>
        </p:blipFill>
        <p:spPr>
          <a:xfrm>
            <a:off x="-185502" y="3866357"/>
            <a:ext cx="3810000" cy="2667000"/>
          </a:xfrm>
          <a:prstGeom prst="rect">
            <a:avLst/>
          </a:prstGeom>
          <a:noFill/>
          <a:ln>
            <a:noFill/>
          </a:ln>
        </p:spPr>
      </p:pic>
      <p:pic>
        <p:nvPicPr>
          <p:cNvPr descr="../_images/plot_isotonic_regression.png" id="484" name="Google Shape;484;p63"/>
          <p:cNvPicPr preferRelativeResize="0"/>
          <p:nvPr/>
        </p:nvPicPr>
        <p:blipFill rotWithShape="1">
          <a:blip r:embed="rId5">
            <a:alphaModFix/>
          </a:blip>
          <a:srcRect b="0" l="0" r="0" t="0"/>
          <a:stretch/>
        </p:blipFill>
        <p:spPr>
          <a:xfrm>
            <a:off x="2851467" y="3057646"/>
            <a:ext cx="2927260" cy="2049082"/>
          </a:xfrm>
          <a:prstGeom prst="rect">
            <a:avLst/>
          </a:prstGeom>
          <a:noFill/>
          <a:ln>
            <a:noFill/>
          </a:ln>
        </p:spPr>
      </p:pic>
      <p:pic>
        <p:nvPicPr>
          <p:cNvPr descr="../_images/plot_train_error_vs_test_error.png" id="485" name="Google Shape;485;p63"/>
          <p:cNvPicPr preferRelativeResize="0"/>
          <p:nvPr/>
        </p:nvPicPr>
        <p:blipFill rotWithShape="1">
          <a:blip r:embed="rId6">
            <a:alphaModFix/>
          </a:blip>
          <a:srcRect b="0" l="0" r="0" t="0"/>
          <a:stretch/>
        </p:blipFill>
        <p:spPr>
          <a:xfrm>
            <a:off x="6938786" y="3016251"/>
            <a:ext cx="2798772" cy="1959141"/>
          </a:xfrm>
          <a:prstGeom prst="rect">
            <a:avLst/>
          </a:prstGeom>
          <a:noFill/>
          <a:ln>
            <a:noFill/>
          </a:ln>
        </p:spPr>
      </p:pic>
      <p:pic>
        <p:nvPicPr>
          <p:cNvPr descr="../_images/plot_cluster_iris.png" id="486" name="Google Shape;486;p63"/>
          <p:cNvPicPr preferRelativeResize="0"/>
          <p:nvPr/>
        </p:nvPicPr>
        <p:blipFill rotWithShape="1">
          <a:blip r:embed="rId7">
            <a:alphaModFix/>
          </a:blip>
          <a:srcRect b="0" l="0" r="0" t="0"/>
          <a:stretch/>
        </p:blipFill>
        <p:spPr>
          <a:xfrm>
            <a:off x="5170692" y="4977145"/>
            <a:ext cx="2728556" cy="1909989"/>
          </a:xfrm>
          <a:prstGeom prst="rect">
            <a:avLst/>
          </a:prstGeom>
          <a:noFill/>
          <a:ln>
            <a:noFill/>
          </a:ln>
        </p:spPr>
      </p:pic>
      <p:pic>
        <p:nvPicPr>
          <p:cNvPr descr="../_images/plot_agglomerative_clustering_metrics.png" id="487" name="Google Shape;487;p63"/>
          <p:cNvPicPr preferRelativeResize="0"/>
          <p:nvPr/>
        </p:nvPicPr>
        <p:blipFill rotWithShape="1">
          <a:blip r:embed="rId8">
            <a:alphaModFix/>
          </a:blip>
          <a:srcRect b="0" l="0" r="0" t="0"/>
          <a:stretch/>
        </p:blipFill>
        <p:spPr>
          <a:xfrm>
            <a:off x="9001306" y="5010257"/>
            <a:ext cx="2352494" cy="164674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IPython</a:t>
            </a:r>
            <a:endParaRPr>
              <a:solidFill>
                <a:srgbClr val="CD0000"/>
              </a:solidFill>
            </a:endParaRPr>
          </a:p>
        </p:txBody>
      </p:sp>
      <p:sp>
        <p:nvSpPr>
          <p:cNvPr id="493" name="Google Shape;493;p64"/>
          <p:cNvSpPr txBox="1"/>
          <p:nvPr>
            <p:ph idx="1" type="body"/>
          </p:nvPr>
        </p:nvSpPr>
        <p:spPr>
          <a:xfrm>
            <a:off x="838200" y="1593251"/>
            <a:ext cx="9652934" cy="7602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The IPython Notebook is a web-based interactive computational environment where you can combine code execution, text, mathematics, plots and rich media into a single document:</a:t>
            </a:r>
            <a:endParaRPr/>
          </a:p>
        </p:txBody>
      </p:sp>
      <p:pic>
        <p:nvPicPr>
          <p:cNvPr descr="The IPython notebook with embedded text, code, math and figures." id="494" name="Google Shape;494;p64"/>
          <p:cNvPicPr preferRelativeResize="0"/>
          <p:nvPr/>
        </p:nvPicPr>
        <p:blipFill rotWithShape="1">
          <a:blip r:embed="rId3">
            <a:alphaModFix/>
          </a:blip>
          <a:srcRect b="0" l="0" r="0" t="0"/>
          <a:stretch/>
        </p:blipFill>
        <p:spPr>
          <a:xfrm>
            <a:off x="3849189" y="3069761"/>
            <a:ext cx="3583577" cy="333254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518614" y="138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000"/>
              <a:buFont typeface="Calibri"/>
              <a:buNone/>
            </a:pPr>
            <a:r>
              <a:rPr lang="en-US" sz="4000">
                <a:solidFill>
                  <a:srgbClr val="CD0000"/>
                </a:solidFill>
              </a:rPr>
              <a:t>Python Books (http://link.springer.com/)</a:t>
            </a:r>
            <a:endParaRPr/>
          </a:p>
        </p:txBody>
      </p:sp>
      <p:sp>
        <p:nvSpPr>
          <p:cNvPr id="500" name="Google Shape;500;p65"/>
          <p:cNvSpPr/>
          <p:nvPr/>
        </p:nvSpPr>
        <p:spPr>
          <a:xfrm>
            <a:off x="1323702" y="1553867"/>
            <a:ext cx="612298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3">
                  <a:extLst>
                    <a:ext uri="{A12FA001-AC4F-418D-AE19-62706E023703}">
                      <ahyp:hlinkClr val="tx"/>
                    </a:ext>
                  </a:extLst>
                </a:hlinkClick>
              </a:rPr>
              <a:t>Python Algorithms: Mastering Basic Algorithms in the Python Language</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4">
                  <a:extLst>
                    <a:ext uri="{A12FA001-AC4F-418D-AE19-62706E023703}">
                      <ahyp:hlinkClr val="tx"/>
                    </a:ext>
                  </a:extLst>
                </a:hlinkClick>
              </a:rPr>
              <a:t>Magnus Lie Hetland</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(2010)</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5">
                  <a:extLst>
                    <a:ext uri="{A12FA001-AC4F-418D-AE19-62706E023703}">
                      <ahyp:hlinkClr val="tx"/>
                    </a:ext>
                  </a:extLst>
                </a:hlinkClick>
              </a:rPr>
              <a:t>http://link.springer.com/book/10.1007/978-1-4302-3238-4</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Python Algorithms: Mastering Basic Algorithms in the Python Language" id="501" name="Google Shape;501;p65">
            <a:hlinkClick r:id="rId6"/>
          </p:cNvPr>
          <p:cNvPicPr preferRelativeResize="0"/>
          <p:nvPr/>
        </p:nvPicPr>
        <p:blipFill rotWithShape="1">
          <a:blip r:embed="rId7">
            <a:alphaModFix/>
          </a:blip>
          <a:srcRect b="0" l="0" r="0" t="0"/>
          <a:stretch/>
        </p:blipFill>
        <p:spPr>
          <a:xfrm>
            <a:off x="7446690" y="1553867"/>
            <a:ext cx="904875" cy="1104900"/>
          </a:xfrm>
          <a:prstGeom prst="rect">
            <a:avLst/>
          </a:prstGeom>
          <a:noFill/>
          <a:ln>
            <a:noFill/>
          </a:ln>
        </p:spPr>
      </p:pic>
      <p:sp>
        <p:nvSpPr>
          <p:cNvPr id="502" name="Google Shape;502;p65"/>
          <p:cNvSpPr/>
          <p:nvPr/>
        </p:nvSpPr>
        <p:spPr>
          <a:xfrm>
            <a:off x="1323701" y="3238977"/>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8">
                  <a:extLst>
                    <a:ext uri="{A12FA001-AC4F-418D-AE19-62706E023703}">
                      <ahyp:hlinkClr val="tx"/>
                    </a:ext>
                  </a:extLst>
                </a:hlinkClick>
              </a:rPr>
              <a:t>Beginning Python Visualization</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a:solidFill>
                  <a:srgbClr val="777777"/>
                </a:solidFill>
                <a:latin typeface="Helvetica Neue"/>
                <a:ea typeface="Helvetica Neue"/>
                <a:cs typeface="Helvetica Neue"/>
                <a:sym typeface="Helvetica Neue"/>
              </a:rPr>
              <a:t>Crafting Visual Transformation Scripts</a:t>
            </a:r>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9">
                  <a:extLst>
                    <a:ext uri="{A12FA001-AC4F-418D-AE19-62706E023703}">
                      <ahyp:hlinkClr val="tx"/>
                    </a:ext>
                  </a:extLst>
                </a:hlinkClick>
              </a:rPr>
              <a:t>Shai Vaingast</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(2014)</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10">
                  <a:extLst>
                    <a:ext uri="{A12FA001-AC4F-418D-AE19-62706E023703}">
                      <ahyp:hlinkClr val="tx"/>
                    </a:ext>
                  </a:extLst>
                </a:hlinkClick>
              </a:rPr>
              <a:t>http://link.springer.com/book/10.1007/978-1-4842-0052-0</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Beginning Python Visualization" id="503" name="Google Shape;503;p65">
            <a:hlinkClick r:id="rId11"/>
          </p:cNvPr>
          <p:cNvPicPr preferRelativeResize="0"/>
          <p:nvPr/>
        </p:nvPicPr>
        <p:blipFill rotWithShape="1">
          <a:blip r:embed="rId12">
            <a:alphaModFix/>
          </a:blip>
          <a:srcRect b="0" l="0" r="0" t="0"/>
          <a:stretch/>
        </p:blipFill>
        <p:spPr>
          <a:xfrm>
            <a:off x="7446690" y="3238977"/>
            <a:ext cx="904875" cy="1114425"/>
          </a:xfrm>
          <a:prstGeom prst="rect">
            <a:avLst/>
          </a:prstGeom>
          <a:noFill/>
          <a:ln>
            <a:noFill/>
          </a:ln>
        </p:spPr>
      </p:pic>
      <p:sp>
        <p:nvSpPr>
          <p:cNvPr id="504" name="Google Shape;504;p65"/>
          <p:cNvSpPr/>
          <p:nvPr/>
        </p:nvSpPr>
        <p:spPr>
          <a:xfrm>
            <a:off x="1350689" y="4774610"/>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13">
                  <a:extLst>
                    <a:ext uri="{A12FA001-AC4F-418D-AE19-62706E023703}">
                      <ahyp:hlinkClr val="tx"/>
                    </a:ext>
                  </a:extLst>
                </a:hlinkClick>
              </a:rPr>
              <a:t>The Python Quick Syntax Reference</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14">
                  <a:extLst>
                    <a:ext uri="{A12FA001-AC4F-418D-AE19-62706E023703}">
                      <ahyp:hlinkClr val="tx"/>
                    </a:ext>
                  </a:extLst>
                </a:hlinkClick>
              </a:rPr>
              <a:t>Gregory Walters</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(2014)</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15">
                  <a:extLst>
                    <a:ext uri="{A12FA001-AC4F-418D-AE19-62706E023703}">
                      <ahyp:hlinkClr val="tx"/>
                    </a:ext>
                  </a:extLst>
                </a:hlinkClick>
              </a:rPr>
              <a:t>http://link.springer.com/book/10.1007/978-1-4302-6479-8</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p:txBody>
      </p:sp>
      <p:pic>
        <p:nvPicPr>
          <p:cNvPr descr="The Python Quick Syntax Reference" id="505" name="Google Shape;505;p65">
            <a:hlinkClick r:id="rId16"/>
          </p:cNvPr>
          <p:cNvPicPr preferRelativeResize="0"/>
          <p:nvPr/>
        </p:nvPicPr>
        <p:blipFill rotWithShape="1">
          <a:blip r:embed="rId17">
            <a:alphaModFix/>
          </a:blip>
          <a:srcRect b="0" l="0" r="0" t="0"/>
          <a:stretch/>
        </p:blipFill>
        <p:spPr>
          <a:xfrm>
            <a:off x="7446690" y="4734873"/>
            <a:ext cx="904875" cy="13525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6"/>
          <p:cNvSpPr txBox="1"/>
          <p:nvPr>
            <p:ph type="title"/>
          </p:nvPr>
        </p:nvSpPr>
        <p:spPr>
          <a:xfrm>
            <a:off x="518614" y="138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000"/>
              <a:buFont typeface="Calibri"/>
              <a:buNone/>
            </a:pPr>
            <a:r>
              <a:rPr lang="en-US" sz="4000">
                <a:solidFill>
                  <a:srgbClr val="CD0000"/>
                </a:solidFill>
              </a:rPr>
              <a:t>Python Books (http://link.springer.com/)</a:t>
            </a:r>
            <a:endParaRPr/>
          </a:p>
        </p:txBody>
      </p:sp>
      <p:sp>
        <p:nvSpPr>
          <p:cNvPr id="511" name="Google Shape;511;p66"/>
          <p:cNvSpPr/>
          <p:nvPr/>
        </p:nvSpPr>
        <p:spPr>
          <a:xfrm>
            <a:off x="1114697" y="1463788"/>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3">
                  <a:extLst>
                    <a:ext uri="{A12FA001-AC4F-418D-AE19-62706E023703}">
                      <ahyp:hlinkClr val="tx"/>
                    </a:ext>
                  </a:extLst>
                </a:hlinkClick>
              </a:rPr>
              <a:t>Python Programming Fundamentals</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4">
                  <a:extLst>
                    <a:ext uri="{A12FA001-AC4F-418D-AE19-62706E023703}">
                      <ahyp:hlinkClr val="tx"/>
                    </a:ext>
                  </a:extLst>
                </a:hlinkClick>
              </a:rPr>
              <a:t>Kent D. Lee</a:t>
            </a:r>
            <a:r>
              <a:rPr lang="en-US" sz="1800">
                <a:solidFill>
                  <a:srgbClr val="333333"/>
                </a:solidFill>
                <a:latin typeface="Helvetica Neue"/>
                <a:ea typeface="Helvetica Neue"/>
                <a:cs typeface="Helvetica Neue"/>
                <a:sym typeface="Helvetica Neue"/>
              </a:rPr>
              <a:t> in </a:t>
            </a:r>
            <a:r>
              <a:rPr i="1" lang="en-US" sz="1800" u="sng">
                <a:solidFill>
                  <a:srgbClr val="333333"/>
                </a:solidFill>
                <a:latin typeface="Arial"/>
                <a:ea typeface="Arial"/>
                <a:cs typeface="Arial"/>
                <a:sym typeface="Arial"/>
                <a:hlinkClick r:id="rId5">
                  <a:extLst>
                    <a:ext uri="{A12FA001-AC4F-418D-AE19-62706E023703}">
                      <ahyp:hlinkClr val="tx"/>
                    </a:ext>
                  </a:extLst>
                </a:hlinkClick>
              </a:rPr>
              <a:t>Undergraduate Topics in Computer Science</a:t>
            </a:r>
            <a:r>
              <a:rPr i="1" lang="en-US" sz="1800">
                <a:solidFill>
                  <a:srgbClr val="333333"/>
                </a:solidFill>
                <a:latin typeface="Arial"/>
                <a:ea typeface="Arial"/>
                <a:cs typeface="Arial"/>
                <a:sym typeface="Arial"/>
              </a:rPr>
              <a:t> (2011)</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6">
                  <a:extLst>
                    <a:ext uri="{A12FA001-AC4F-418D-AE19-62706E023703}">
                      <ahyp:hlinkClr val="tx"/>
                    </a:ext>
                  </a:extLst>
                </a:hlinkClick>
              </a:rPr>
              <a:t>http://link.springer.com/book/10.1007/978-1-84996-537-8</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p:txBody>
      </p:sp>
      <p:pic>
        <p:nvPicPr>
          <p:cNvPr descr="Python Programming Fundamentals" id="512" name="Google Shape;512;p66">
            <a:hlinkClick r:id="rId7"/>
          </p:cNvPr>
          <p:cNvPicPr preferRelativeResize="0"/>
          <p:nvPr/>
        </p:nvPicPr>
        <p:blipFill rotWithShape="1">
          <a:blip r:embed="rId8">
            <a:alphaModFix/>
          </a:blip>
          <a:srcRect b="0" l="0" r="0" t="0"/>
          <a:stretch/>
        </p:blipFill>
        <p:spPr>
          <a:xfrm>
            <a:off x="7921716" y="1458322"/>
            <a:ext cx="904875" cy="1371601"/>
          </a:xfrm>
          <a:prstGeom prst="rect">
            <a:avLst/>
          </a:prstGeom>
          <a:noFill/>
          <a:ln>
            <a:noFill/>
          </a:ln>
        </p:spPr>
      </p:pic>
      <p:sp>
        <p:nvSpPr>
          <p:cNvPr id="513" name="Google Shape;513;p66"/>
          <p:cNvSpPr/>
          <p:nvPr/>
        </p:nvSpPr>
        <p:spPr>
          <a:xfrm>
            <a:off x="1114697" y="3343349"/>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9">
                  <a:extLst>
                    <a:ext uri="{A12FA001-AC4F-418D-AE19-62706E023703}">
                      <ahyp:hlinkClr val="tx"/>
                    </a:ext>
                  </a:extLst>
                </a:hlinkClick>
              </a:rPr>
              <a:t>Introduction to Programming Concepts with Case Studies in Python</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10">
                  <a:extLst>
                    <a:ext uri="{A12FA001-AC4F-418D-AE19-62706E023703}">
                      <ahyp:hlinkClr val="tx"/>
                    </a:ext>
                  </a:extLst>
                </a:hlinkClick>
              </a:rPr>
              <a:t>Göktürk Üçoluk</a:t>
            </a:r>
            <a:r>
              <a:rPr lang="en-US" sz="1800">
                <a:solidFill>
                  <a:srgbClr val="333333"/>
                </a:solidFill>
                <a:latin typeface="Arial"/>
                <a:ea typeface="Arial"/>
                <a:cs typeface="Arial"/>
                <a:sym typeface="Arial"/>
              </a:rPr>
              <a:t>, </a:t>
            </a:r>
            <a:r>
              <a:rPr lang="en-US" sz="1800" u="sng">
                <a:solidFill>
                  <a:srgbClr val="333333"/>
                </a:solidFill>
                <a:latin typeface="Arial"/>
                <a:ea typeface="Arial"/>
                <a:cs typeface="Arial"/>
                <a:sym typeface="Arial"/>
                <a:hlinkClick r:id="rId11">
                  <a:extLst>
                    <a:ext uri="{A12FA001-AC4F-418D-AE19-62706E023703}">
                      <ahyp:hlinkClr val="tx"/>
                    </a:ext>
                  </a:extLst>
                </a:hlinkClick>
              </a:rPr>
              <a:t>Sinan Kalkan</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(2012)</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12">
                  <a:extLst>
                    <a:ext uri="{A12FA001-AC4F-418D-AE19-62706E023703}">
                      <ahyp:hlinkClr val="tx"/>
                    </a:ext>
                  </a:extLst>
                </a:hlinkClick>
              </a:rPr>
              <a:t>http://link.springer.com/book/10.1007/978-3-7091-1343-1</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p:txBody>
      </p:sp>
      <p:pic>
        <p:nvPicPr>
          <p:cNvPr descr="Introduction to Programming Concepts with Case Studies in Python" id="514" name="Google Shape;514;p66">
            <a:hlinkClick r:id="rId13"/>
          </p:cNvPr>
          <p:cNvPicPr preferRelativeResize="0"/>
          <p:nvPr/>
        </p:nvPicPr>
        <p:blipFill rotWithShape="1">
          <a:blip r:embed="rId14">
            <a:alphaModFix/>
          </a:blip>
          <a:srcRect b="0" l="0" r="0" t="0"/>
          <a:stretch/>
        </p:blipFill>
        <p:spPr>
          <a:xfrm>
            <a:off x="7921716" y="3343349"/>
            <a:ext cx="904875" cy="1352550"/>
          </a:xfrm>
          <a:prstGeom prst="rect">
            <a:avLst/>
          </a:prstGeom>
          <a:noFill/>
          <a:ln>
            <a:noFill/>
          </a:ln>
        </p:spPr>
      </p:pic>
      <p:sp>
        <p:nvSpPr>
          <p:cNvPr id="515" name="Google Shape;515;p66"/>
          <p:cNvSpPr/>
          <p:nvPr/>
        </p:nvSpPr>
        <p:spPr>
          <a:xfrm>
            <a:off x="1114697" y="4952889"/>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15">
                  <a:extLst>
                    <a:ext uri="{A12FA001-AC4F-418D-AE19-62706E023703}">
                      <ahyp:hlinkClr val="tx"/>
                    </a:ext>
                  </a:extLst>
                </a:hlinkClick>
              </a:rPr>
              <a:t>Python for Signal Processing</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a:solidFill>
                  <a:srgbClr val="777777"/>
                </a:solidFill>
                <a:latin typeface="Helvetica Neue"/>
                <a:ea typeface="Helvetica Neue"/>
                <a:cs typeface="Helvetica Neue"/>
                <a:sym typeface="Helvetica Neue"/>
              </a:rPr>
              <a:t>Featuring IPython Notebooks</a:t>
            </a:r>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16">
                  <a:extLst>
                    <a:ext uri="{A12FA001-AC4F-418D-AE19-62706E023703}">
                      <ahyp:hlinkClr val="tx"/>
                    </a:ext>
                  </a:extLst>
                </a:hlinkClick>
              </a:rPr>
              <a:t>José Unpingco</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(2014)</a:t>
            </a:r>
            <a:endParaRPr/>
          </a:p>
          <a:p>
            <a:pPr indent="0" lvl="0" marL="0" marR="0" rtl="0" algn="l">
              <a:spcBef>
                <a:spcPts val="0"/>
              </a:spcBef>
              <a:spcAft>
                <a:spcPts val="0"/>
              </a:spcAft>
              <a:buNone/>
            </a:pPr>
            <a:r>
              <a:rPr lang="en-US" sz="1800" u="sng">
                <a:solidFill>
                  <a:srgbClr val="333333"/>
                </a:solidFill>
                <a:latin typeface="Helvetica Neue"/>
                <a:ea typeface="Helvetica Neue"/>
                <a:cs typeface="Helvetica Neue"/>
                <a:sym typeface="Helvetica Neue"/>
                <a:hlinkClick r:id="rId17">
                  <a:extLst>
                    <a:ext uri="{A12FA001-AC4F-418D-AE19-62706E023703}">
                      <ahyp:hlinkClr val="tx"/>
                    </a:ext>
                  </a:extLst>
                </a:hlinkClick>
              </a:rPr>
              <a:t>http://link.springer.com/book/10.1007/978-3-319-01342-8</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a:solidFill>
                <a:srgbClr val="333333"/>
              </a:solidFill>
              <a:latin typeface="Helvetica Neue"/>
              <a:ea typeface="Helvetica Neue"/>
              <a:cs typeface="Helvetica Neue"/>
              <a:sym typeface="Helvetica Neue"/>
            </a:endParaRPr>
          </a:p>
        </p:txBody>
      </p:sp>
      <p:pic>
        <p:nvPicPr>
          <p:cNvPr descr="Python for Signal Processing" id="516" name="Google Shape;516;p66"/>
          <p:cNvPicPr preferRelativeResize="0"/>
          <p:nvPr/>
        </p:nvPicPr>
        <p:blipFill rotWithShape="1">
          <a:blip r:embed="rId18">
            <a:alphaModFix/>
          </a:blip>
          <a:srcRect b="0" l="0" r="0" t="0"/>
          <a:stretch/>
        </p:blipFill>
        <p:spPr>
          <a:xfrm>
            <a:off x="7810410" y="4982335"/>
            <a:ext cx="1016182" cy="152759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7"/>
          <p:cNvSpPr txBox="1"/>
          <p:nvPr>
            <p:ph type="title"/>
          </p:nvPr>
        </p:nvSpPr>
        <p:spPr>
          <a:xfrm>
            <a:off x="518614" y="138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000"/>
              <a:buFont typeface="Calibri"/>
              <a:buNone/>
            </a:pPr>
            <a:r>
              <a:rPr lang="en-US" sz="4000">
                <a:solidFill>
                  <a:srgbClr val="CD0000"/>
                </a:solidFill>
              </a:rPr>
              <a:t>Python Books (http://link.springer.com/)</a:t>
            </a:r>
            <a:endParaRPr/>
          </a:p>
        </p:txBody>
      </p:sp>
      <p:sp>
        <p:nvSpPr>
          <p:cNvPr id="522" name="Google Shape;522;p67"/>
          <p:cNvSpPr/>
          <p:nvPr/>
        </p:nvSpPr>
        <p:spPr>
          <a:xfrm>
            <a:off x="1245326" y="1463788"/>
            <a:ext cx="609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3">
                  <a:extLst>
                    <a:ext uri="{A12FA001-AC4F-418D-AE19-62706E023703}">
                      <ahyp:hlinkClr val="tx"/>
                    </a:ext>
                  </a:extLst>
                </a:hlinkClick>
              </a:rPr>
              <a:t>Pro Python</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4">
                  <a:extLst>
                    <a:ext uri="{A12FA001-AC4F-418D-AE19-62706E023703}">
                      <ahyp:hlinkClr val="tx"/>
                    </a:ext>
                  </a:extLst>
                </a:hlinkClick>
              </a:rPr>
              <a:t>Clay Andres</a:t>
            </a:r>
            <a:r>
              <a:rPr lang="en-US" sz="1800">
                <a:solidFill>
                  <a:srgbClr val="333333"/>
                </a:solidFill>
                <a:latin typeface="Arial"/>
                <a:ea typeface="Arial"/>
                <a:cs typeface="Arial"/>
                <a:sym typeface="Arial"/>
              </a:rPr>
              <a:t>, </a:t>
            </a:r>
            <a:r>
              <a:rPr lang="en-US" sz="1800" u="sng">
                <a:solidFill>
                  <a:srgbClr val="333333"/>
                </a:solidFill>
                <a:latin typeface="Arial"/>
                <a:ea typeface="Arial"/>
                <a:cs typeface="Arial"/>
                <a:sym typeface="Arial"/>
                <a:hlinkClick r:id="rId5">
                  <a:extLst>
                    <a:ext uri="{A12FA001-AC4F-418D-AE19-62706E023703}">
                      <ahyp:hlinkClr val="tx"/>
                    </a:ext>
                  </a:extLst>
                </a:hlinkClick>
              </a:rPr>
              <a:t>Steve Anglin</a:t>
            </a:r>
            <a:r>
              <a:rPr lang="en-US" sz="1800">
                <a:solidFill>
                  <a:srgbClr val="333333"/>
                </a:solidFill>
                <a:latin typeface="Arial"/>
                <a:ea typeface="Arial"/>
                <a:cs typeface="Arial"/>
                <a:sym typeface="Arial"/>
              </a:rPr>
              <a:t>, </a:t>
            </a:r>
            <a:r>
              <a:rPr lang="en-US" sz="1800" u="sng">
                <a:solidFill>
                  <a:srgbClr val="333333"/>
                </a:solidFill>
                <a:latin typeface="Arial"/>
                <a:ea typeface="Arial"/>
                <a:cs typeface="Arial"/>
                <a:sym typeface="Arial"/>
                <a:hlinkClick r:id="rId6">
                  <a:extLst>
                    <a:ext uri="{A12FA001-AC4F-418D-AE19-62706E023703}">
                      <ahyp:hlinkClr val="tx"/>
                    </a:ext>
                  </a:extLst>
                </a:hlinkClick>
              </a:rPr>
              <a:t>Mark Beckner</a:t>
            </a:r>
            <a:r>
              <a:rPr lang="en-US" sz="1800">
                <a:solidFill>
                  <a:srgbClr val="333333"/>
                </a:solidFill>
                <a:latin typeface="Arial"/>
                <a:ea typeface="Arial"/>
                <a:cs typeface="Arial"/>
                <a:sym typeface="Arial"/>
              </a:rPr>
              <a:t>, </a:t>
            </a:r>
            <a:r>
              <a:rPr lang="en-US" sz="1800" u="sng">
                <a:solidFill>
                  <a:srgbClr val="333333"/>
                </a:solidFill>
                <a:latin typeface="Arial"/>
                <a:ea typeface="Arial"/>
                <a:cs typeface="Arial"/>
                <a:sym typeface="Arial"/>
                <a:hlinkClick r:id="rId7">
                  <a:extLst>
                    <a:ext uri="{A12FA001-AC4F-418D-AE19-62706E023703}">
                      <ahyp:hlinkClr val="tx"/>
                    </a:ext>
                  </a:extLst>
                </a:hlinkClick>
              </a:rPr>
              <a:t>Ewan Buckingham</a:t>
            </a:r>
            <a:r>
              <a:rPr lang="en-US" sz="1800">
                <a:solidFill>
                  <a:srgbClr val="333333"/>
                </a:solidFill>
                <a:latin typeface="Arial"/>
                <a:ea typeface="Arial"/>
                <a:cs typeface="Arial"/>
                <a:sym typeface="Arial"/>
              </a:rPr>
              <a:t>…</a:t>
            </a:r>
            <a:r>
              <a:rPr lang="en-US" sz="1800">
                <a:solidFill>
                  <a:srgbClr val="333333"/>
                </a:solidFill>
                <a:latin typeface="Helvetica Neue"/>
                <a:ea typeface="Helvetica Neue"/>
                <a:cs typeface="Helvetica Neue"/>
                <a:sym typeface="Helvetica Neue"/>
              </a:rPr>
              <a:t> </a:t>
            </a:r>
            <a:r>
              <a:rPr i="1" lang="en-US" sz="1800">
                <a:solidFill>
                  <a:srgbClr val="333333"/>
                </a:solidFill>
                <a:latin typeface="Arial"/>
                <a:ea typeface="Arial"/>
                <a:cs typeface="Arial"/>
                <a:sym typeface="Arial"/>
              </a:rPr>
              <a:t>(2010)</a:t>
            </a:r>
            <a:endParaRPr sz="1800">
              <a:solidFill>
                <a:srgbClr val="333333"/>
              </a:solidFill>
              <a:latin typeface="Helvetica Neue"/>
              <a:ea typeface="Helvetica Neue"/>
              <a:cs typeface="Helvetica Neue"/>
              <a:sym typeface="Helvetica Neue"/>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Pro Python" id="523" name="Google Shape;523;p67"/>
          <p:cNvPicPr preferRelativeResize="0"/>
          <p:nvPr/>
        </p:nvPicPr>
        <p:blipFill rotWithShape="1">
          <a:blip r:embed="rId8">
            <a:alphaModFix/>
          </a:blip>
          <a:srcRect b="0" l="0" r="0" t="0"/>
          <a:stretch/>
        </p:blipFill>
        <p:spPr>
          <a:xfrm>
            <a:off x="8068038" y="1307034"/>
            <a:ext cx="1202293" cy="1477328"/>
          </a:xfrm>
          <a:prstGeom prst="rect">
            <a:avLst/>
          </a:prstGeom>
          <a:noFill/>
          <a:ln>
            <a:noFill/>
          </a:ln>
        </p:spPr>
      </p:pic>
      <p:sp>
        <p:nvSpPr>
          <p:cNvPr id="524" name="Google Shape;524;p67"/>
          <p:cNvSpPr/>
          <p:nvPr/>
        </p:nvSpPr>
        <p:spPr>
          <a:xfrm>
            <a:off x="1075508" y="3358385"/>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176C3"/>
                </a:solidFill>
                <a:latin typeface="Arial"/>
                <a:ea typeface="Arial"/>
                <a:cs typeface="Arial"/>
                <a:sym typeface="Arial"/>
                <a:hlinkClick r:id="rId9">
                  <a:extLst>
                    <a:ext uri="{A12FA001-AC4F-418D-AE19-62706E023703}">
                      <ahyp:hlinkClr val="tx"/>
                    </a:ext>
                  </a:extLst>
                </a:hlinkClick>
              </a:rPr>
              <a:t>A Primer on Scientific Programming with Python</a:t>
            </a:r>
            <a:endParaRPr sz="1800">
              <a:solidFill>
                <a:srgbClr val="333333"/>
              </a:solidFill>
              <a:latin typeface="Georgia"/>
              <a:ea typeface="Georgia"/>
              <a:cs typeface="Georgia"/>
              <a:sym typeface="Georgia"/>
            </a:endParaRPr>
          </a:p>
          <a:p>
            <a:pPr indent="0" lvl="0" marL="0" marR="0" rtl="0" algn="l">
              <a:spcBef>
                <a:spcPts val="0"/>
              </a:spcBef>
              <a:spcAft>
                <a:spcPts val="0"/>
              </a:spcAft>
              <a:buNone/>
            </a:pPr>
            <a:r>
              <a:rPr lang="en-US" sz="1800" u="sng">
                <a:solidFill>
                  <a:srgbClr val="333333"/>
                </a:solidFill>
                <a:latin typeface="Arial"/>
                <a:ea typeface="Arial"/>
                <a:cs typeface="Arial"/>
                <a:sym typeface="Arial"/>
                <a:hlinkClick r:id="rId10">
                  <a:extLst>
                    <a:ext uri="{A12FA001-AC4F-418D-AE19-62706E023703}">
                      <ahyp:hlinkClr val="tx"/>
                    </a:ext>
                  </a:extLst>
                </a:hlinkClick>
              </a:rPr>
              <a:t>Hans Petter Langtangen</a:t>
            </a:r>
            <a:r>
              <a:rPr lang="en-US" sz="1800">
                <a:solidFill>
                  <a:srgbClr val="333333"/>
                </a:solidFill>
                <a:latin typeface="Helvetica Neue"/>
                <a:ea typeface="Helvetica Neue"/>
                <a:cs typeface="Helvetica Neue"/>
                <a:sym typeface="Helvetica Neue"/>
              </a:rPr>
              <a:t> in </a:t>
            </a:r>
            <a:r>
              <a:rPr i="1" lang="en-US" sz="1800" u="sng">
                <a:solidFill>
                  <a:srgbClr val="333333"/>
                </a:solidFill>
                <a:latin typeface="Arial"/>
                <a:ea typeface="Arial"/>
                <a:cs typeface="Arial"/>
                <a:sym typeface="Arial"/>
                <a:hlinkClick r:id="rId11">
                  <a:extLst>
                    <a:ext uri="{A12FA001-AC4F-418D-AE19-62706E023703}">
                      <ahyp:hlinkClr val="tx"/>
                    </a:ext>
                  </a:extLst>
                </a:hlinkClick>
              </a:rPr>
              <a:t>Texts in Computational Science and Engineering</a:t>
            </a:r>
            <a:r>
              <a:rPr i="1" lang="en-US" sz="1800">
                <a:solidFill>
                  <a:srgbClr val="333333"/>
                </a:solidFill>
                <a:latin typeface="Arial"/>
                <a:ea typeface="Arial"/>
                <a:cs typeface="Arial"/>
                <a:sym typeface="Arial"/>
              </a:rPr>
              <a:t> (2014)</a:t>
            </a:r>
            <a:endParaRPr b="0" i="0" sz="1800">
              <a:solidFill>
                <a:srgbClr val="333333"/>
              </a:solidFill>
              <a:latin typeface="Helvetica Neue"/>
              <a:ea typeface="Helvetica Neue"/>
              <a:cs typeface="Helvetica Neue"/>
              <a:sym typeface="Helvetica Neue"/>
            </a:endParaRPr>
          </a:p>
        </p:txBody>
      </p:sp>
      <p:pic>
        <p:nvPicPr>
          <p:cNvPr descr="A Primer on Scientific Programming with Python" id="525" name="Google Shape;525;p67"/>
          <p:cNvPicPr preferRelativeResize="0"/>
          <p:nvPr/>
        </p:nvPicPr>
        <p:blipFill rotWithShape="1">
          <a:blip r:embed="rId12">
            <a:alphaModFix/>
          </a:blip>
          <a:srcRect b="0" l="0" r="0" t="0"/>
          <a:stretch/>
        </p:blipFill>
        <p:spPr>
          <a:xfrm>
            <a:off x="8068038" y="3072317"/>
            <a:ext cx="1202293" cy="161091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Python Tutorials</a:t>
            </a:r>
            <a:endParaRPr/>
          </a:p>
        </p:txBody>
      </p:sp>
      <p:sp>
        <p:nvSpPr>
          <p:cNvPr id="531" name="Google Shape;531;p68"/>
          <p:cNvSpPr txBox="1"/>
          <p:nvPr>
            <p:ph idx="1" type="body"/>
          </p:nvPr>
        </p:nvSpPr>
        <p:spPr>
          <a:xfrm>
            <a:off x="1802674" y="1644016"/>
            <a:ext cx="7772400"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i="1" lang="en-US">
                <a:latin typeface="Calibri"/>
                <a:ea typeface="Calibri"/>
                <a:cs typeface="Calibri"/>
                <a:sym typeface="Calibri"/>
              </a:rPr>
              <a:t>Things to read through</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“Dive into Python” (Chapters 2 to 4)</a:t>
            </a:r>
            <a:br>
              <a:rPr lang="en-US">
                <a:latin typeface="Calibri"/>
                <a:ea typeface="Calibri"/>
                <a:cs typeface="Calibri"/>
                <a:sym typeface="Calibri"/>
              </a:rPr>
            </a:br>
            <a:r>
              <a:rPr lang="en-US" sz="2000" u="sng">
                <a:solidFill>
                  <a:schemeClr val="hlink"/>
                </a:solidFill>
                <a:latin typeface="Calibri"/>
                <a:ea typeface="Calibri"/>
                <a:cs typeface="Calibri"/>
                <a:sym typeface="Calibri"/>
                <a:hlinkClick r:id="rId3"/>
              </a:rPr>
              <a:t>http://diveintopython.org/</a:t>
            </a:r>
            <a:r>
              <a:rPr lang="en-US" sz="20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Python 101 – Beginning Python</a:t>
            </a:r>
            <a:br>
              <a:rPr lang="en-US">
                <a:latin typeface="Calibri"/>
                <a:ea typeface="Calibri"/>
                <a:cs typeface="Calibri"/>
                <a:sym typeface="Calibri"/>
              </a:rPr>
            </a:br>
            <a:r>
              <a:rPr lang="en-US" sz="2000" u="sng">
                <a:solidFill>
                  <a:schemeClr val="hlink"/>
                </a:solidFill>
                <a:latin typeface="Calibri"/>
                <a:ea typeface="Calibri"/>
                <a:cs typeface="Calibri"/>
                <a:sym typeface="Calibri"/>
                <a:hlinkClick r:id="rId4"/>
              </a:rPr>
              <a:t>http://www.rexx.com/~dkuhlman/python_101/python_101.html</a:t>
            </a:r>
            <a:r>
              <a:rPr lang="en-US" sz="20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2800"/>
              <a:buFont typeface="Calibri"/>
              <a:buNone/>
            </a:pPr>
            <a:r>
              <a:rPr i="1" lang="en-US">
                <a:latin typeface="Calibri"/>
                <a:ea typeface="Calibri"/>
                <a:cs typeface="Calibri"/>
                <a:sym typeface="Calibri"/>
              </a:rPr>
              <a:t>Things to refer to</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Official Python Tutorial</a:t>
            </a:r>
            <a:br>
              <a:rPr lang="en-US">
                <a:latin typeface="Calibri"/>
                <a:ea typeface="Calibri"/>
                <a:cs typeface="Calibri"/>
                <a:sym typeface="Calibri"/>
              </a:rPr>
            </a:br>
            <a:r>
              <a:rPr lang="en-US" sz="2000" u="sng">
                <a:solidFill>
                  <a:schemeClr val="hlink"/>
                </a:solidFill>
                <a:latin typeface="Calibri"/>
                <a:ea typeface="Calibri"/>
                <a:cs typeface="Calibri"/>
                <a:sym typeface="Calibri"/>
                <a:hlinkClick r:id="rId5"/>
              </a:rPr>
              <a:t>http://www.python.org/doc/current/tut/tut.html</a:t>
            </a:r>
            <a:r>
              <a:rPr lang="en-US" sz="2000">
                <a:latin typeface="Calibri"/>
                <a:ea typeface="Calibri"/>
                <a:cs typeface="Calibri"/>
                <a:sym typeface="Calibri"/>
              </a:rPr>
              <a:t>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The Python Quick Reference </a:t>
            </a:r>
            <a:br>
              <a:rPr lang="en-US">
                <a:latin typeface="Calibri"/>
                <a:ea typeface="Calibri"/>
                <a:cs typeface="Calibri"/>
                <a:sym typeface="Calibri"/>
              </a:rPr>
            </a:br>
            <a:r>
              <a:rPr lang="en-US" sz="2000" u="sng">
                <a:solidFill>
                  <a:schemeClr val="hlink"/>
                </a:solidFill>
                <a:latin typeface="Calibri"/>
                <a:ea typeface="Calibri"/>
                <a:cs typeface="Calibri"/>
                <a:sym typeface="Calibri"/>
                <a:hlinkClick r:id="rId6"/>
              </a:rPr>
              <a:t>http://rgruet.free.fr/PQR2.3.html</a:t>
            </a:r>
            <a:r>
              <a:rPr lang="en-US" sz="2000">
                <a:latin typeface="Calibri"/>
                <a:ea typeface="Calibri"/>
                <a:cs typeface="Calibri"/>
                <a:sym typeface="Calibri"/>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YouTube Python Tutorials</a:t>
            </a:r>
            <a:endParaRPr/>
          </a:p>
        </p:txBody>
      </p:sp>
      <p:sp>
        <p:nvSpPr>
          <p:cNvPr id="537" name="Google Shape;537;p69"/>
          <p:cNvSpPr txBox="1"/>
          <p:nvPr>
            <p:ph idx="1" type="body"/>
          </p:nvPr>
        </p:nvSpPr>
        <p:spPr>
          <a:xfrm>
            <a:off x="1063256" y="1391093"/>
            <a:ext cx="8973879" cy="494591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None/>
            </a:pPr>
            <a:r>
              <a:rPr lang="en-US">
                <a:latin typeface="Calibri"/>
                <a:ea typeface="Calibri"/>
                <a:cs typeface="Calibri"/>
                <a:sym typeface="Calibri"/>
              </a:rPr>
              <a:t>Python Fundamentals Training – Classes </a:t>
            </a:r>
            <a:r>
              <a:rPr lang="en-US" u="sng">
                <a:solidFill>
                  <a:schemeClr val="hlink"/>
                </a:solidFill>
                <a:latin typeface="Calibri"/>
                <a:ea typeface="Calibri"/>
                <a:cs typeface="Calibri"/>
                <a:sym typeface="Calibri"/>
                <a:hlinkClick r:id="rId3"/>
              </a:rPr>
              <a:t>http://www.youtube.com/watch?v=rKzZEtxIX14</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Python 2.7 Tutorial Derek Banas· </a:t>
            </a:r>
            <a:r>
              <a:rPr lang="en-US" u="sng">
                <a:solidFill>
                  <a:schemeClr val="hlink"/>
                </a:solidFill>
                <a:latin typeface="Calibri"/>
                <a:ea typeface="Calibri"/>
                <a:cs typeface="Calibri"/>
                <a:sym typeface="Calibri"/>
                <a:hlinkClick r:id="rId4"/>
              </a:rPr>
              <a:t>http://www.youtube.com/watch?v=UQi-L-_chcc</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Python Programming Tutorial  - thenewboston</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u="sng">
                <a:solidFill>
                  <a:schemeClr val="hlink"/>
                </a:solidFill>
                <a:latin typeface="Calibri"/>
                <a:ea typeface="Calibri"/>
                <a:cs typeface="Calibri"/>
                <a:sym typeface="Calibri"/>
                <a:hlinkClick r:id="rId5"/>
              </a:rPr>
              <a:t>http://www.youtube.com/watch?v=4Mf0h3HphEA</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Google Python Class </a:t>
            </a:r>
            <a:r>
              <a:rPr lang="en-US" u="sng">
                <a:solidFill>
                  <a:schemeClr val="hlink"/>
                </a:solidFill>
                <a:latin typeface="Calibri"/>
                <a:ea typeface="Calibri"/>
                <a:cs typeface="Calibri"/>
                <a:sym typeface="Calibri"/>
                <a:hlinkClick r:id="rId6"/>
              </a:rPr>
              <a:t>http://www.youtube.com/watch?v=tKTZoB2Vjuk</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Calibri"/>
              <a:buNone/>
            </a:pPr>
            <a:r>
              <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616131" y="46645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Variables</a:t>
            </a:r>
            <a:endParaRPr/>
          </a:p>
        </p:txBody>
      </p:sp>
      <p:sp>
        <p:nvSpPr>
          <p:cNvPr id="125" name="Google Shape;12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No need to declare data type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Need to assign (initialize)</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use of uninitialized variable raises exception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Not typed</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if friendly: greeting = "hello world"</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else: greeting = 12**2</a:t>
            </a:r>
            <a:endParaRPr/>
          </a:p>
          <a:p>
            <a:pPr indent="-228600" lvl="2" marL="1143000" rtl="0" algn="l">
              <a:lnSpc>
                <a:spcPct val="90000"/>
              </a:lnSpc>
              <a:spcBef>
                <a:spcPts val="500"/>
              </a:spcBef>
              <a:spcAft>
                <a:spcPts val="0"/>
              </a:spcAft>
              <a:buClr>
                <a:schemeClr val="dk1"/>
              </a:buClr>
              <a:buSzPts val="2000"/>
              <a:buFont typeface="Calibri"/>
              <a:buNone/>
            </a:pPr>
            <a:r>
              <a:rPr lang="en-US">
                <a:latin typeface="Calibri"/>
                <a:ea typeface="Calibri"/>
                <a:cs typeface="Calibri"/>
                <a:sym typeface="Calibri"/>
              </a:rPr>
              <a:t>print greeting</a:t>
            </a:r>
            <a:endParaRPr/>
          </a:p>
          <a:p>
            <a:pPr indent="-228600" lvl="0" marL="228600" rtl="0" algn="l">
              <a:lnSpc>
                <a:spcPct val="90000"/>
              </a:lnSpc>
              <a:spcBef>
                <a:spcPts val="1000"/>
              </a:spcBef>
              <a:spcAft>
                <a:spcPts val="0"/>
              </a:spcAft>
              <a:buClr>
                <a:schemeClr val="dk1"/>
              </a:buClr>
              <a:buSzPts val="2800"/>
              <a:buChar char="•"/>
            </a:pPr>
            <a:r>
              <a:rPr b="1" i="1" lang="en-US">
                <a:latin typeface="Calibri"/>
                <a:ea typeface="Calibri"/>
                <a:cs typeface="Calibri"/>
                <a:sym typeface="Calibri"/>
              </a:rPr>
              <a:t>Everything</a:t>
            </a:r>
            <a:r>
              <a:rPr lang="en-US">
                <a:latin typeface="Calibri"/>
                <a:ea typeface="Calibri"/>
                <a:cs typeface="Calibri"/>
                <a:sym typeface="Calibri"/>
              </a:rPr>
              <a:t> is a "variable":</a:t>
            </a:r>
            <a:endParaRPr/>
          </a:p>
          <a:p>
            <a:pPr indent="-228600" lvl="2" marL="1143000" rtl="0" algn="l">
              <a:lnSpc>
                <a:spcPct val="90000"/>
              </a:lnSpc>
              <a:spcBef>
                <a:spcPts val="500"/>
              </a:spcBef>
              <a:spcAft>
                <a:spcPts val="0"/>
              </a:spcAft>
              <a:buClr>
                <a:schemeClr val="dk1"/>
              </a:buClr>
              <a:buSzPts val="2000"/>
              <a:buChar char="•"/>
            </a:pPr>
            <a:r>
              <a:rPr lang="en-US">
                <a:latin typeface="Calibri"/>
                <a:ea typeface="Calibri"/>
                <a:cs typeface="Calibri"/>
                <a:sym typeface="Calibri"/>
              </a:rPr>
              <a:t>Even functions, classes, modules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codecademy.com python</a:t>
            </a:r>
            <a:endParaRPr/>
          </a:p>
        </p:txBody>
      </p:sp>
      <p:sp>
        <p:nvSpPr>
          <p:cNvPr id="543" name="Google Shape;543;p70"/>
          <p:cNvSpPr txBox="1"/>
          <p:nvPr>
            <p:ph idx="1" type="body"/>
          </p:nvPr>
        </p:nvSpPr>
        <p:spPr>
          <a:xfrm>
            <a:off x="1063256" y="1391093"/>
            <a:ext cx="8973879" cy="49459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i="1" lang="en-US"/>
              <a:t>codecademy.com</a:t>
            </a:r>
            <a:endParaRPr/>
          </a:p>
          <a:p>
            <a:pPr indent="-228600" lvl="0" marL="228600" rtl="0" algn="l">
              <a:lnSpc>
                <a:spcPct val="90000"/>
              </a:lnSpc>
              <a:spcBef>
                <a:spcPts val="1000"/>
              </a:spcBef>
              <a:spcAft>
                <a:spcPts val="0"/>
              </a:spcAft>
              <a:buClr>
                <a:schemeClr val="dk1"/>
              </a:buClr>
              <a:buSzPts val="2800"/>
              <a:buNone/>
            </a:pPr>
            <a:r>
              <a:rPr lang="en-US" u="sng">
                <a:solidFill>
                  <a:schemeClr val="hlink"/>
                </a:solidFill>
                <a:hlinkClick r:id="rId3"/>
              </a:rPr>
              <a:t>http://www.codecademy.com/tracks/python</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YouTube Python Tutorials</a:t>
            </a:r>
            <a:endParaRPr/>
          </a:p>
        </p:txBody>
      </p:sp>
      <p:sp>
        <p:nvSpPr>
          <p:cNvPr id="549" name="Google Shape;549;p71"/>
          <p:cNvSpPr txBox="1"/>
          <p:nvPr>
            <p:ph idx="1" type="body"/>
          </p:nvPr>
        </p:nvSpPr>
        <p:spPr>
          <a:xfrm>
            <a:off x="1193884" y="1690688"/>
            <a:ext cx="8973879" cy="49459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latin typeface="Calibri"/>
                <a:ea typeface="Calibri"/>
                <a:cs typeface="Calibri"/>
                <a:sym typeface="Calibri"/>
              </a:rPr>
              <a:t>Image analysis in python with scipy and scikit image tutorials</a:t>
            </a:r>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Part 1 </a:t>
            </a:r>
            <a:r>
              <a:rPr lang="en-US" u="sng">
                <a:solidFill>
                  <a:schemeClr val="hlink"/>
                </a:solidFill>
                <a:latin typeface="Calibri"/>
                <a:ea typeface="Calibri"/>
                <a:cs typeface="Calibri"/>
                <a:sym typeface="Calibri"/>
                <a:hlinkClick r:id="rId3"/>
              </a:rPr>
              <a:t>http://www.youtube.com/watch?v=MP-MTiCETYg</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Part 2 </a:t>
            </a:r>
            <a:r>
              <a:rPr lang="en-US" u="sng">
                <a:solidFill>
                  <a:schemeClr val="hlink"/>
                </a:solidFill>
                <a:latin typeface="Calibri"/>
                <a:ea typeface="Calibri"/>
                <a:cs typeface="Calibri"/>
                <a:sym typeface="Calibri"/>
                <a:hlinkClick r:id="rId4"/>
              </a:rPr>
              <a:t>http://www.youtube.com/watch?v=SE7h0IWD93Y</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None/>
            </a:pPr>
            <a:r>
              <a:rPr lang="en-US">
                <a:latin typeface="Calibri"/>
                <a:ea typeface="Calibri"/>
                <a:cs typeface="Calibri"/>
                <a:sym typeface="Calibri"/>
              </a:rPr>
              <a:t>Part 3 </a:t>
            </a:r>
            <a:r>
              <a:rPr lang="en-US" u="sng">
                <a:solidFill>
                  <a:schemeClr val="hlink"/>
                </a:solidFill>
                <a:latin typeface="Calibri"/>
                <a:ea typeface="Calibri"/>
                <a:cs typeface="Calibri"/>
                <a:sym typeface="Calibri"/>
                <a:hlinkClick r:id="rId5"/>
              </a:rPr>
              <a:t>http://www.youtube.com/watch?v=Yxpnvc4RHy4</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Scientific Python distributions</a:t>
            </a:r>
            <a:endParaRPr/>
          </a:p>
        </p:txBody>
      </p:sp>
      <p:sp>
        <p:nvSpPr>
          <p:cNvPr id="555" name="Google Shape;555;p72"/>
          <p:cNvSpPr txBox="1"/>
          <p:nvPr>
            <p:ph idx="1" type="body"/>
          </p:nvPr>
        </p:nvSpPr>
        <p:spPr>
          <a:xfrm>
            <a:off x="1063256" y="1391093"/>
            <a:ext cx="8973879" cy="49459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Python 2.6 or 2.7</a:t>
            </a:r>
            <a:br>
              <a:rPr lang="en-US"/>
            </a:br>
            <a:r>
              <a:rPr lang="en-US" u="sng">
                <a:solidFill>
                  <a:schemeClr val="hlink"/>
                </a:solidFill>
                <a:hlinkClick r:id="rId3"/>
              </a:rPr>
              <a:t>https://www.python.org/download/releases/2.7.6/</a:t>
            </a:r>
            <a:endParaRPr/>
          </a:p>
          <a:p>
            <a:pPr indent="-228600" lvl="0" marL="228600" rtl="0" algn="l">
              <a:lnSpc>
                <a:spcPct val="90000"/>
              </a:lnSpc>
              <a:spcBef>
                <a:spcPts val="1000"/>
              </a:spcBef>
              <a:spcAft>
                <a:spcPts val="0"/>
              </a:spcAft>
              <a:buClr>
                <a:schemeClr val="dk1"/>
              </a:buClr>
              <a:buSzPts val="2800"/>
              <a:buChar char="•"/>
            </a:pPr>
            <a:r>
              <a:rPr lang="en-US"/>
              <a:t>NumPy</a:t>
            </a:r>
            <a:br>
              <a:rPr lang="en-US"/>
            </a:br>
            <a:r>
              <a:rPr lang="en-US" u="sng">
                <a:solidFill>
                  <a:schemeClr val="hlink"/>
                </a:solidFill>
                <a:hlinkClick r:id="rId4"/>
              </a:rPr>
              <a:t>http://www.numpy.org/</a:t>
            </a:r>
            <a:endParaRPr/>
          </a:p>
          <a:p>
            <a:pPr indent="-228600" lvl="0" marL="228600" rtl="0" algn="l">
              <a:lnSpc>
                <a:spcPct val="90000"/>
              </a:lnSpc>
              <a:spcBef>
                <a:spcPts val="1000"/>
              </a:spcBef>
              <a:spcAft>
                <a:spcPts val="0"/>
              </a:spcAft>
              <a:buClr>
                <a:schemeClr val="dk1"/>
              </a:buClr>
              <a:buSzPts val="2800"/>
              <a:buChar char="•"/>
            </a:pPr>
            <a:r>
              <a:rPr lang="en-US"/>
              <a:t>SciPy</a:t>
            </a:r>
            <a:br>
              <a:rPr lang="en-US"/>
            </a:br>
            <a:r>
              <a:rPr lang="en-US" u="sng">
                <a:solidFill>
                  <a:schemeClr val="hlink"/>
                </a:solidFill>
                <a:hlinkClick r:id="rId5"/>
              </a:rPr>
              <a:t>http://www.scipy.org/</a:t>
            </a:r>
            <a:endParaRPr/>
          </a:p>
          <a:p>
            <a:pPr indent="-228600" lvl="0" marL="228600" rtl="0" algn="l">
              <a:lnSpc>
                <a:spcPct val="90000"/>
              </a:lnSpc>
              <a:spcBef>
                <a:spcPts val="1000"/>
              </a:spcBef>
              <a:spcAft>
                <a:spcPts val="0"/>
              </a:spcAft>
              <a:buClr>
                <a:schemeClr val="dk1"/>
              </a:buClr>
              <a:buSzPts val="2800"/>
              <a:buChar char="•"/>
            </a:pPr>
            <a:r>
              <a:rPr lang="en-US"/>
              <a:t>matplotlib</a:t>
            </a:r>
            <a:br>
              <a:rPr lang="en-US"/>
            </a:br>
            <a:r>
              <a:rPr lang="en-US" u="sng">
                <a:solidFill>
                  <a:schemeClr val="hlink"/>
                </a:solidFill>
                <a:hlinkClick r:id="rId6"/>
              </a:rPr>
              <a:t>http://matplotlib.org/</a:t>
            </a:r>
            <a:endParaRPr/>
          </a:p>
          <a:p>
            <a:pPr indent="-228600" lvl="0" marL="228600" rtl="0" algn="l">
              <a:lnSpc>
                <a:spcPct val="90000"/>
              </a:lnSpc>
              <a:spcBef>
                <a:spcPts val="1000"/>
              </a:spcBef>
              <a:spcAft>
                <a:spcPts val="0"/>
              </a:spcAft>
              <a:buClr>
                <a:schemeClr val="dk1"/>
              </a:buClr>
              <a:buSzPts val="2800"/>
              <a:buChar char="•"/>
            </a:pPr>
            <a:r>
              <a:rPr lang="en-US"/>
              <a:t>scikit-learn </a:t>
            </a:r>
            <a:r>
              <a:rPr lang="en-US" u="sng">
                <a:solidFill>
                  <a:schemeClr val="hlink"/>
                </a:solidFill>
                <a:hlinkClick r:id="rId7"/>
              </a:rPr>
              <a:t>http://scikit-learn.org</a:t>
            </a:r>
            <a:endParaRPr/>
          </a:p>
          <a:p>
            <a:pPr indent="-228600" lvl="0" marL="228600" rtl="0" algn="l">
              <a:lnSpc>
                <a:spcPct val="90000"/>
              </a:lnSpc>
              <a:spcBef>
                <a:spcPts val="1000"/>
              </a:spcBef>
              <a:spcAft>
                <a:spcPts val="0"/>
              </a:spcAft>
              <a:buClr>
                <a:schemeClr val="dk1"/>
              </a:buClr>
              <a:buSzPts val="2800"/>
              <a:buChar char="•"/>
            </a:pPr>
            <a:r>
              <a:rPr lang="en-US"/>
              <a:t>scikit-image </a:t>
            </a:r>
            <a:r>
              <a:rPr lang="en-US" u="sng">
                <a:solidFill>
                  <a:schemeClr val="hlink"/>
                </a:solidFill>
                <a:hlinkClick r:id="rId8"/>
              </a:rPr>
              <a:t>http://scikit-image.org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000"/>
              <a:buFont typeface="Calibri"/>
              <a:buNone/>
            </a:pPr>
            <a:r>
              <a:t/>
            </a:r>
            <a:endParaRPr sz="20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Scientific Python distributions</a:t>
            </a:r>
            <a:endParaRPr/>
          </a:p>
        </p:txBody>
      </p:sp>
      <p:sp>
        <p:nvSpPr>
          <p:cNvPr id="561" name="Google Shape;561;p73"/>
          <p:cNvSpPr txBox="1"/>
          <p:nvPr>
            <p:ph idx="1" type="body"/>
          </p:nvPr>
        </p:nvSpPr>
        <p:spPr>
          <a:xfrm>
            <a:off x="1063256" y="1391093"/>
            <a:ext cx="8973879" cy="4945912"/>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For most users, especially on Windows and Mac, the easiest way to install the packages of the SciPy stack is to download one of these Python distributions, which includes all the key packages:</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3"/>
              </a:rPr>
              <a:t>Anaconda</a:t>
            </a:r>
            <a:r>
              <a:rPr lang="en-US"/>
              <a:t>: A free distribution for the SciPy stack. Supports Linux, Windows and Mac.</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4"/>
              </a:rPr>
              <a:t>Enthought Canopy</a:t>
            </a:r>
            <a:r>
              <a:rPr lang="en-US"/>
              <a:t>: The free and commercial versions include the core SciPy stack packages. Supports Linux, Windows and Mac.</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5"/>
              </a:rPr>
              <a:t>Python(x,y)</a:t>
            </a:r>
            <a:r>
              <a:rPr lang="en-US"/>
              <a:t>: A free distribution including the SciPy stack, based around the Spyder IDE. Windows only.</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6"/>
              </a:rPr>
              <a:t>WinPython</a:t>
            </a:r>
            <a:r>
              <a:rPr lang="en-US"/>
              <a:t>: A free distribution including the SciPy stack. Windows only.</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7"/>
              </a:rPr>
              <a:t>Pyzo</a:t>
            </a:r>
            <a:r>
              <a:rPr lang="en-US"/>
              <a:t>: A free distribution based on Python 3 (see </a:t>
            </a:r>
            <a:r>
              <a:rPr i="1" lang="en-US" u="sng">
                <a:solidFill>
                  <a:schemeClr val="hlink"/>
                </a:solidFill>
                <a:hlinkClick r:id="rId8"/>
              </a:rPr>
              <a:t>Note on Python 3</a:t>
            </a:r>
            <a:r>
              <a:rPr lang="en-US"/>
              <a:t>) with the IEP editor. Supports Linux and Windows.</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9"/>
              </a:rPr>
              <a:t>Algorete Loopy</a:t>
            </a:r>
            <a:r>
              <a:rPr lang="en-US"/>
              <a:t>: A free, community oriented distribution for the SciPy stack maintained by researches at Dartmouth College. Loopy supports both Python 2 and 3 on Linux, Windows and Mac OSX. The distribution is derived from Anaconda with additional packages (e.g. Space Physics, BioInformatics).</a:t>
            </a:r>
            <a:endParaRPr/>
          </a:p>
          <a:p>
            <a:pPr indent="-228600" lvl="0" marL="228600" rtl="0" algn="l">
              <a:lnSpc>
                <a:spcPct val="90000"/>
              </a:lnSpc>
              <a:spcBef>
                <a:spcPts val="1000"/>
              </a:spcBef>
              <a:spcAft>
                <a:spcPts val="0"/>
              </a:spcAft>
              <a:buClr>
                <a:schemeClr val="dk1"/>
              </a:buClr>
              <a:buSzPct val="100000"/>
              <a:buFont typeface="Calibri"/>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Numbers</a:t>
            </a:r>
            <a:endParaRPr/>
          </a:p>
        </p:txBody>
      </p:sp>
      <p:sp>
        <p:nvSpPr>
          <p:cNvPr id="131" name="Google Shape;131;p8"/>
          <p:cNvSpPr txBox="1"/>
          <p:nvPr>
            <p:ph idx="1" type="body"/>
          </p:nvPr>
        </p:nvSpPr>
        <p:spPr>
          <a:xfrm>
            <a:off x="1099457"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usual suspects</a:t>
            </a:r>
            <a:endParaRPr/>
          </a:p>
          <a:p>
            <a:pPr indent="-228600" lvl="2" marL="1143000" rtl="0" algn="l">
              <a:lnSpc>
                <a:spcPct val="90000"/>
              </a:lnSpc>
              <a:spcBef>
                <a:spcPts val="500"/>
              </a:spcBef>
              <a:spcAft>
                <a:spcPts val="0"/>
              </a:spcAft>
              <a:buClr>
                <a:schemeClr val="dk1"/>
              </a:buClr>
              <a:buSzPts val="1600"/>
              <a:buChar char="•"/>
            </a:pPr>
            <a:r>
              <a:rPr lang="en-US" sz="1600"/>
              <a:t>12, 3.14, 0xFF, 0377, (-1+2)*3/4**5, abs(x), 0&lt;x&lt;=5</a:t>
            </a:r>
            <a:endParaRPr/>
          </a:p>
          <a:p>
            <a:pPr indent="-228600" lvl="0" marL="228600" rtl="0" algn="l">
              <a:lnSpc>
                <a:spcPct val="90000"/>
              </a:lnSpc>
              <a:spcBef>
                <a:spcPts val="1000"/>
              </a:spcBef>
              <a:spcAft>
                <a:spcPts val="0"/>
              </a:spcAft>
              <a:buClr>
                <a:schemeClr val="dk1"/>
              </a:buClr>
              <a:buSzPts val="2000"/>
              <a:buChar char="•"/>
            </a:pPr>
            <a:r>
              <a:rPr lang="en-US" sz="2000"/>
              <a:t>C-style shifting &amp; masking</a:t>
            </a:r>
            <a:endParaRPr/>
          </a:p>
          <a:p>
            <a:pPr indent="-228600" lvl="2" marL="1143000" rtl="0" algn="l">
              <a:lnSpc>
                <a:spcPct val="90000"/>
              </a:lnSpc>
              <a:spcBef>
                <a:spcPts val="500"/>
              </a:spcBef>
              <a:spcAft>
                <a:spcPts val="0"/>
              </a:spcAft>
              <a:buClr>
                <a:schemeClr val="dk1"/>
              </a:buClr>
              <a:buSzPts val="1600"/>
              <a:buChar char="•"/>
            </a:pPr>
            <a:r>
              <a:rPr lang="en-US" sz="1600"/>
              <a:t>1&lt;&lt;16, x&amp;0xff, x|1, ~x, x^y</a:t>
            </a:r>
            <a:endParaRPr sz="1600"/>
          </a:p>
          <a:p>
            <a:pPr indent="-228600" lvl="0" marL="228600" rtl="0" algn="l">
              <a:lnSpc>
                <a:spcPct val="90000"/>
              </a:lnSpc>
              <a:spcBef>
                <a:spcPts val="1000"/>
              </a:spcBef>
              <a:spcAft>
                <a:spcPts val="0"/>
              </a:spcAft>
              <a:buClr>
                <a:schemeClr val="dk1"/>
              </a:buClr>
              <a:buSzPts val="2000"/>
              <a:buChar char="•"/>
            </a:pPr>
            <a:r>
              <a:rPr lang="en-US" sz="2000"/>
              <a:t>Integer division truncates :-(</a:t>
            </a:r>
            <a:endParaRPr/>
          </a:p>
          <a:p>
            <a:pPr indent="-228600" lvl="2" marL="1143000" rtl="0" algn="l">
              <a:lnSpc>
                <a:spcPct val="90000"/>
              </a:lnSpc>
              <a:spcBef>
                <a:spcPts val="500"/>
              </a:spcBef>
              <a:spcAft>
                <a:spcPts val="0"/>
              </a:spcAft>
              <a:buClr>
                <a:schemeClr val="dk1"/>
              </a:buClr>
              <a:buSzPts val="1600"/>
              <a:buChar char="•"/>
            </a:pPr>
            <a:r>
              <a:rPr lang="en-US" sz="1600"/>
              <a:t>1/2 -&gt; 0	# 1./2. -&gt; 0.5, float(1)/2 -&gt; 0.5</a:t>
            </a:r>
            <a:endParaRPr/>
          </a:p>
          <a:p>
            <a:pPr indent="-228600" lvl="2" marL="1143000" rtl="0" algn="l">
              <a:lnSpc>
                <a:spcPct val="90000"/>
              </a:lnSpc>
              <a:spcBef>
                <a:spcPts val="500"/>
              </a:spcBef>
              <a:spcAft>
                <a:spcPts val="0"/>
              </a:spcAft>
              <a:buClr>
                <a:schemeClr val="dk1"/>
              </a:buClr>
              <a:buSzPts val="1600"/>
              <a:buChar char="•"/>
            </a:pPr>
            <a:r>
              <a:rPr lang="en-US" sz="1600"/>
              <a:t>Will be fixed in the future</a:t>
            </a:r>
            <a:endParaRPr/>
          </a:p>
          <a:p>
            <a:pPr indent="-228600" lvl="0" marL="228600" rtl="0" algn="l">
              <a:lnSpc>
                <a:spcPct val="90000"/>
              </a:lnSpc>
              <a:spcBef>
                <a:spcPts val="1000"/>
              </a:spcBef>
              <a:spcAft>
                <a:spcPts val="0"/>
              </a:spcAft>
              <a:buClr>
                <a:schemeClr val="dk1"/>
              </a:buClr>
              <a:buSzPts val="2000"/>
              <a:buChar char="•"/>
            </a:pPr>
            <a:r>
              <a:rPr lang="en-US" sz="2000"/>
              <a:t>Long (arbitrary precision), complex</a:t>
            </a:r>
            <a:endParaRPr/>
          </a:p>
          <a:p>
            <a:pPr indent="-228600" lvl="2" marL="1143000" rtl="0" algn="l">
              <a:lnSpc>
                <a:spcPct val="90000"/>
              </a:lnSpc>
              <a:spcBef>
                <a:spcPts val="500"/>
              </a:spcBef>
              <a:spcAft>
                <a:spcPts val="0"/>
              </a:spcAft>
              <a:buClr>
                <a:schemeClr val="dk1"/>
              </a:buClr>
              <a:buSzPts val="1600"/>
              <a:buChar char="•"/>
            </a:pPr>
            <a:r>
              <a:rPr lang="en-US" sz="1600"/>
              <a:t>2L**100 -&gt; 1267650600228229401496703205376L</a:t>
            </a:r>
            <a:endParaRPr/>
          </a:p>
          <a:p>
            <a:pPr indent="-228600" lvl="3" marL="1600200" rtl="0" algn="l">
              <a:lnSpc>
                <a:spcPct val="90000"/>
              </a:lnSpc>
              <a:spcBef>
                <a:spcPts val="500"/>
              </a:spcBef>
              <a:spcAft>
                <a:spcPts val="0"/>
              </a:spcAft>
              <a:buClr>
                <a:schemeClr val="dk1"/>
              </a:buClr>
              <a:buSzPts val="1400"/>
              <a:buChar char="•"/>
            </a:pPr>
            <a:r>
              <a:rPr lang="en-US" sz="1400"/>
              <a:t>In Python 2.2 and beyond, 2**100 does the same thing</a:t>
            </a:r>
            <a:endParaRPr/>
          </a:p>
          <a:p>
            <a:pPr indent="-228600" lvl="2" marL="1143000" rtl="0" algn="l">
              <a:lnSpc>
                <a:spcPct val="90000"/>
              </a:lnSpc>
              <a:spcBef>
                <a:spcPts val="500"/>
              </a:spcBef>
              <a:spcAft>
                <a:spcPts val="0"/>
              </a:spcAft>
              <a:buClr>
                <a:schemeClr val="dk1"/>
              </a:buClr>
              <a:buSzPts val="1600"/>
              <a:buChar char="•"/>
            </a:pPr>
            <a:r>
              <a:rPr lang="en-US" sz="1600"/>
              <a:t>1j**2 -&gt; (-1+0j)</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668383" y="39125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D0000"/>
              </a:buClr>
              <a:buSzPts val="4400"/>
              <a:buFont typeface="Calibri"/>
              <a:buNone/>
            </a:pPr>
            <a:r>
              <a:rPr lang="en-US">
                <a:solidFill>
                  <a:srgbClr val="CD0000"/>
                </a:solidFill>
              </a:rPr>
              <a:t>Indentation and Blocks</a:t>
            </a:r>
            <a:endParaRPr/>
          </a:p>
        </p:txBody>
      </p:sp>
      <p:sp>
        <p:nvSpPr>
          <p:cNvPr id="137" name="Google Shape;13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Python uses whitespace and indents to denote blocks of code</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Lines of code that begin a block end in a colon: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Lines within the code block are indented at the same level</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To end a code block, remove the indentation</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You'll want blocks of code that run only when certain conditions are met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2013-09-03T20:38:17Z</dcterms:created>
  <dc:creator>Nik Brown</dc:creator>
</cp:coreProperties>
</file>