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394" r:id="rId4"/>
    <p:sldId id="398" r:id="rId5"/>
    <p:sldId id="399" r:id="rId6"/>
    <p:sldId id="420" r:id="rId7"/>
    <p:sldId id="435" r:id="rId8"/>
    <p:sldId id="404" r:id="rId9"/>
    <p:sldId id="407" r:id="rId10"/>
    <p:sldId id="408" r:id="rId11"/>
    <p:sldId id="41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DC95-9DEC-440D-BB1F-C97B41D82B6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4A19-BF6F-4673-9387-A13B23E9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10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DAMG 6210</a:t>
            </a:r>
            <a:br>
              <a:rPr lang="en-US" dirty="0">
                <a:ea typeface="ＭＳ Ｐゴシック" panose="020B0600070205080204" pitchFamily="34" charset="-128"/>
              </a:rPr>
            </a:br>
            <a:r>
              <a:rPr lang="en-US" dirty="0"/>
              <a:t>Database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1544"/>
            <a:ext cx="9144000" cy="2665758"/>
          </a:xfrm>
        </p:spPr>
        <p:txBody>
          <a:bodyPr>
            <a:noAutofit/>
          </a:bodyPr>
          <a:lstStyle/>
          <a:p>
            <a:r>
              <a:rPr lang="en-US" sz="3200" dirty="0">
                <a:ea typeface="ＭＳ Ｐゴシック" panose="020B0600070205080204" pitchFamily="34" charset="-128"/>
              </a:rPr>
              <a:t>Nik Bear Brown</a:t>
            </a:r>
          </a:p>
          <a:p>
            <a:r>
              <a:rPr lang="en-US" sz="3200" dirty="0"/>
              <a:t>@</a:t>
            </a:r>
            <a:r>
              <a:rPr lang="en-US" sz="3200" dirty="0" err="1"/>
              <a:t>NikBearBrown</a:t>
            </a:r>
            <a:endParaRPr lang="en-US" sz="3200" dirty="0"/>
          </a:p>
          <a:p>
            <a:r>
              <a:rPr lang="en-US" sz="3200" dirty="0"/>
              <a:t>SQL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1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Transactions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1069975" y="1233488"/>
            <a:ext cx="1112202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800" dirty="0">
                <a:latin typeface="+mj-lt"/>
              </a:rPr>
              <a:t>The user/programmer can group a sequence of commands so that</a:t>
            </a:r>
          </a:p>
          <a:p>
            <a:pPr eaLnBrk="0" hangingPunct="0"/>
            <a:r>
              <a:rPr lang="en-US" altLang="en-US" sz="2800" dirty="0">
                <a:latin typeface="+mj-lt"/>
              </a:rPr>
              <a:t> they are executed atomically and in a </a:t>
            </a:r>
            <a:r>
              <a:rPr lang="en-US" altLang="en-US" sz="2800" dirty="0" err="1">
                <a:latin typeface="+mj-lt"/>
              </a:rPr>
              <a:t>serializable</a:t>
            </a:r>
            <a:r>
              <a:rPr lang="en-US" altLang="en-US" sz="2800" dirty="0">
                <a:latin typeface="+mj-lt"/>
              </a:rPr>
              <a:t> fashion:  </a:t>
            </a:r>
          </a:p>
          <a:p>
            <a:pPr eaLnBrk="0" hangingPunct="0"/>
            <a:endParaRPr lang="en-US" altLang="en-US" sz="2800" dirty="0">
              <a:latin typeface="+mj-lt"/>
            </a:endParaRPr>
          </a:p>
          <a:p>
            <a:pPr eaLnBrk="0" hangingPunct="0">
              <a:buFontTx/>
              <a:buChar char="•"/>
            </a:pP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</a:rPr>
              <a:t>Transaction commit</a:t>
            </a: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:</a:t>
            </a:r>
            <a:r>
              <a:rPr lang="en-US" altLang="en-US" sz="2800" dirty="0">
                <a:latin typeface="+mj-lt"/>
              </a:rPr>
              <a:t> all the operations should be done and recorded.</a:t>
            </a:r>
          </a:p>
          <a:p>
            <a:pPr eaLnBrk="0" hangingPunct="0">
              <a:buFontTx/>
              <a:buChar char="•"/>
            </a:pP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</a:rPr>
              <a:t>Transaction abort: </a:t>
            </a:r>
            <a:r>
              <a:rPr lang="en-US" altLang="en-US" sz="2800" dirty="0">
                <a:latin typeface="+mj-lt"/>
              </a:rPr>
              <a:t>none of the operations should be done.</a:t>
            </a:r>
          </a:p>
          <a:p>
            <a:pPr eaLnBrk="0" hangingPunct="0">
              <a:buFontTx/>
              <a:buChar char="•"/>
            </a:pPr>
            <a:endParaRPr lang="en-US" altLang="en-US" sz="2800" dirty="0">
              <a:latin typeface="+mj-lt"/>
            </a:endParaRPr>
          </a:p>
          <a:p>
            <a:pPr eaLnBrk="0" hangingPunct="0"/>
            <a:r>
              <a:rPr lang="en-US" altLang="en-US" sz="2800" dirty="0">
                <a:latin typeface="+mj-lt"/>
              </a:rPr>
              <a:t>In SQL:</a:t>
            </a:r>
          </a:p>
          <a:p>
            <a:pPr eaLnBrk="0" hangingPunct="0"/>
            <a:endParaRPr lang="en-US" altLang="en-US" sz="2800" dirty="0">
              <a:latin typeface="+mj-lt"/>
            </a:endParaRPr>
          </a:p>
          <a:p>
            <a:pPr eaLnBrk="0" hangingPunct="0">
              <a:buFontTx/>
              <a:buChar char="•"/>
            </a:pPr>
            <a:r>
              <a:rPr lang="en-US" altLang="en-US" sz="2800" dirty="0">
                <a:latin typeface="+mj-lt"/>
              </a:rPr>
              <a:t>   EXEC SQL COMMIT;</a:t>
            </a:r>
          </a:p>
          <a:p>
            <a:pPr eaLnBrk="0" hangingPunct="0">
              <a:buFontTx/>
              <a:buChar char="•"/>
            </a:pPr>
            <a:endParaRPr lang="en-US" altLang="en-US" sz="2800" dirty="0">
              <a:latin typeface="+mj-lt"/>
            </a:endParaRPr>
          </a:p>
          <a:p>
            <a:pPr eaLnBrk="0" hangingPunct="0">
              <a:buFontTx/>
              <a:buChar char="•"/>
            </a:pPr>
            <a:r>
              <a:rPr lang="en-US" altLang="en-US" sz="2800" dirty="0">
                <a:latin typeface="+mj-lt"/>
              </a:rPr>
              <a:t>   EXEC SQL ROLLBACK;</a:t>
            </a:r>
          </a:p>
        </p:txBody>
      </p:sp>
    </p:spTree>
    <p:extLst>
      <p:ext uri="{BB962C8B-B14F-4D97-AF65-F5344CB8AC3E}">
        <p14:creationId xmlns:p14="http://schemas.microsoft.com/office/powerpoint/2010/main" val="154242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7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Transactions in SQL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In “ad-hoc” SQL:</a:t>
            </a:r>
          </a:p>
          <a:p>
            <a:pPr lvl="1"/>
            <a:r>
              <a:rPr lang="en-US" altLang="en-US" dirty="0">
                <a:latin typeface="+mj-lt"/>
              </a:rPr>
              <a:t>Default: each statement = one transaction</a:t>
            </a:r>
          </a:p>
          <a:p>
            <a:pPr lvl="1"/>
            <a:endParaRPr lang="en-US" altLang="en-US" dirty="0">
              <a:latin typeface="+mj-lt"/>
            </a:endParaRPr>
          </a:p>
          <a:p>
            <a:r>
              <a:rPr lang="en-US" altLang="en-US" dirty="0">
                <a:latin typeface="+mj-lt"/>
              </a:rPr>
              <a:t>In “embedded” SQL:</a:t>
            </a:r>
          </a:p>
          <a:p>
            <a:pPr lvl="1">
              <a:buFontTx/>
              <a:buNone/>
            </a:pPr>
            <a:r>
              <a:rPr lang="en-US" altLang="en-US" dirty="0">
                <a:latin typeface="+mj-lt"/>
              </a:rPr>
              <a:t>BEGIN TRANSACTION</a:t>
            </a:r>
          </a:p>
          <a:p>
            <a:pPr lvl="1">
              <a:buFontTx/>
              <a:buNone/>
            </a:pPr>
            <a:r>
              <a:rPr lang="en-US" altLang="en-US" dirty="0">
                <a:latin typeface="+mj-lt"/>
              </a:rPr>
              <a:t>[SQL statements]</a:t>
            </a:r>
          </a:p>
          <a:p>
            <a:pPr lvl="1">
              <a:buFontTx/>
              <a:buNone/>
            </a:pPr>
            <a:r>
              <a:rPr lang="en-US" altLang="en-US" dirty="0">
                <a:latin typeface="+mj-lt"/>
              </a:rPr>
              <a:t>COMMIT    or     ROLLBACK (=ABORT)</a:t>
            </a:r>
          </a:p>
        </p:txBody>
      </p:sp>
    </p:spTree>
    <p:extLst>
      <p:ext uri="{BB962C8B-B14F-4D97-AF65-F5344CB8AC3E}">
        <p14:creationId xmlns:p14="http://schemas.microsoft.com/office/powerpoint/2010/main" val="390136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435" y="1431553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Cursors</a:t>
            </a:r>
          </a:p>
          <a:p>
            <a:r>
              <a:rPr lang="en-US" sz="3200" dirty="0">
                <a:latin typeface="+mj-lt"/>
              </a:rPr>
              <a:t>SQL transactions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046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DE9C-5CC3-43E1-84C2-344BB63A0EA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Language Mismatch Problem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CD0000"/>
                </a:solidFill>
                <a:latin typeface="+mj-lt"/>
              </a:rPr>
              <a:t>Why not use only one language?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dirty="0">
              <a:solidFill>
                <a:schemeClr val="accent2"/>
              </a:solidFill>
              <a:latin typeface="+mj-lt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Forgetting SQL: “we can quickly dispense with this idea”   [textbook, pg. 351].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endParaRPr lang="en-US" altLang="en-US" dirty="0">
              <a:latin typeface="+mj-lt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SQL cannot do everything that the host language can do.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>
              <a:latin typeface="+mj-lt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CD0000"/>
                </a:solidFill>
                <a:latin typeface="+mj-lt"/>
              </a:rPr>
              <a:t>Approach: use cursors</a:t>
            </a:r>
          </a:p>
        </p:txBody>
      </p:sp>
    </p:spTree>
    <p:extLst>
      <p:ext uri="{BB962C8B-B14F-4D97-AF65-F5344CB8AC3E}">
        <p14:creationId xmlns:p14="http://schemas.microsoft.com/office/powerpoint/2010/main" val="376131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A95E-A2F3-48FD-8A3C-89BC791D679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Cursors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dirty="0">
                <a:latin typeface="+mj-lt"/>
              </a:rPr>
              <a:t>Declare the cursor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>
                <a:latin typeface="+mj-lt"/>
              </a:rPr>
              <a:t>Open the cursor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>
                <a:latin typeface="+mj-lt"/>
              </a:rPr>
              <a:t>Fetch tuples one by one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>
                <a:latin typeface="+mj-lt"/>
              </a:rPr>
              <a:t>Close the cursor</a:t>
            </a:r>
          </a:p>
        </p:txBody>
      </p:sp>
    </p:spTree>
    <p:extLst>
      <p:ext uri="{BB962C8B-B14F-4D97-AF65-F5344CB8AC3E}">
        <p14:creationId xmlns:p14="http://schemas.microsoft.com/office/powerpoint/2010/main" val="412722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F69D-1524-45B6-8BA7-CE8BFB54E31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Cursors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000" dirty="0"/>
              <a:t>void product2XML() {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 EXEC SQL BEGIN DECLARE SECTION;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 dirty="0"/>
              <a:t>              char n[20], c[30];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 dirty="0"/>
              <a:t>             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p, q;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 dirty="0"/>
              <a:t>              char    SQLSTATE[6];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chemeClr val="accent2"/>
                </a:solidFill>
              </a:rPr>
              <a:t>EXEC SQL END DECLARE SECTION;</a:t>
            </a:r>
          </a:p>
          <a:p>
            <a:pPr>
              <a:buFontTx/>
              <a:buNone/>
            </a:pPr>
            <a:r>
              <a:rPr lang="en-US" altLang="en-US" sz="2000" dirty="0"/>
              <a:t> 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EXEC SQL DECLARE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crs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chemeClr val="accent2"/>
                </a:solidFill>
              </a:rPr>
              <a:t>CURSOR FOR</a:t>
            </a:r>
          </a:p>
          <a:p>
            <a:pPr>
              <a:buFontTx/>
              <a:buNone/>
            </a:pPr>
            <a:r>
              <a:rPr lang="en-US" altLang="en-US" sz="2000" dirty="0"/>
              <a:t> 		</a:t>
            </a:r>
            <a:r>
              <a:rPr lang="en-US" altLang="en-US" sz="2000" dirty="0">
                <a:solidFill>
                  <a:schemeClr val="accent2"/>
                </a:solidFill>
              </a:rPr>
              <a:t>SELECT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pname</a:t>
            </a:r>
            <a:r>
              <a:rPr lang="en-US" altLang="en-US" sz="2000" dirty="0"/>
              <a:t>, price, quantity, maker </a:t>
            </a:r>
          </a:p>
          <a:p>
            <a:pPr>
              <a:buFontTx/>
              <a:buNone/>
            </a:pPr>
            <a:r>
              <a:rPr lang="en-US" altLang="en-US" sz="2000" dirty="0"/>
              <a:t>		</a:t>
            </a:r>
            <a:r>
              <a:rPr lang="en-US" altLang="en-US" sz="2000" dirty="0">
                <a:solidFill>
                  <a:schemeClr val="accent2"/>
                </a:solidFill>
              </a:rPr>
              <a:t>FROM</a:t>
            </a:r>
            <a:r>
              <a:rPr lang="en-US" altLang="en-US" sz="2000" dirty="0"/>
              <a:t> 	 Product;</a:t>
            </a:r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chemeClr val="accent2"/>
                </a:solidFill>
              </a:rPr>
              <a:t>EXEC SQL OPEN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crs</a:t>
            </a:r>
            <a:r>
              <a:rPr lang="en-US" alt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7794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Stored Procedures in MySQL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000" dirty="0"/>
              <a:t>A stored procedure contains a sequence of SQL commands stored in the database catalog so that it can be invoked later by a program</a:t>
            </a:r>
          </a:p>
          <a:p>
            <a:pPr lvl="2"/>
            <a:endParaRPr lang="en-US" altLang="en-US" sz="1600" dirty="0"/>
          </a:p>
          <a:p>
            <a:r>
              <a:rPr lang="en-US" altLang="en-US" sz="2000" dirty="0"/>
              <a:t>Stored procedures are declared using the following syntax:</a:t>
            </a:r>
            <a:endParaRPr lang="en-US" altLang="en-US" sz="1600" dirty="0"/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Create Procedure</a:t>
            </a:r>
            <a:r>
              <a:rPr lang="en-US" altLang="en-US" sz="1800" dirty="0"/>
              <a:t> &lt;</a:t>
            </a:r>
            <a:r>
              <a:rPr lang="en-US" altLang="en-US" sz="1800" dirty="0" err="1"/>
              <a:t>proc</a:t>
            </a:r>
            <a:r>
              <a:rPr lang="en-US" altLang="en-US" sz="1800" dirty="0"/>
              <a:t>-name&gt;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1800" dirty="0"/>
              <a:t>		(param_spec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param_spec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…, </a:t>
            </a:r>
            <a:r>
              <a:rPr lang="en-US" altLang="en-US" sz="1800" dirty="0" err="1"/>
              <a:t>param_spec</a:t>
            </a:r>
            <a:r>
              <a:rPr lang="en-US" altLang="en-US" sz="1800" baseline="-25000" dirty="0" err="1"/>
              <a:t>n</a:t>
            </a:r>
            <a:r>
              <a:rPr lang="en-US" altLang="en-US" sz="1800" dirty="0"/>
              <a:t> ) 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begin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1800" dirty="0"/>
              <a:t>	-- execution code	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end;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1800" dirty="0"/>
              <a:t>where each </a:t>
            </a:r>
            <a:r>
              <a:rPr lang="en-US" altLang="en-US" sz="1800" dirty="0" err="1"/>
              <a:t>param_spec</a:t>
            </a:r>
            <a:r>
              <a:rPr lang="en-US" altLang="en-US" sz="1800" dirty="0"/>
              <a:t> is of the form: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1800" dirty="0"/>
              <a:t>		 [in | out | </a:t>
            </a:r>
            <a:r>
              <a:rPr lang="en-US" altLang="en-US" sz="1800" dirty="0" err="1"/>
              <a:t>inout</a:t>
            </a:r>
            <a:r>
              <a:rPr lang="en-US" altLang="en-US" sz="1800" dirty="0"/>
              <a:t>]  &lt;</a:t>
            </a:r>
            <a:r>
              <a:rPr lang="en-US" altLang="en-US" sz="1800" dirty="0" err="1"/>
              <a:t>param_name</a:t>
            </a:r>
            <a:r>
              <a:rPr lang="en-US" altLang="en-US" sz="1800" dirty="0"/>
              <a:t>&gt;  &lt;</a:t>
            </a:r>
            <a:r>
              <a:rPr lang="en-US" altLang="en-US" sz="1800" dirty="0" err="1"/>
              <a:t>param_type</a:t>
            </a:r>
            <a:r>
              <a:rPr lang="en-US" altLang="en-US" sz="1800" dirty="0"/>
              <a:t>&gt;</a:t>
            </a:r>
          </a:p>
          <a:p>
            <a:pPr lvl="1"/>
            <a:r>
              <a:rPr lang="en-US" altLang="en-US" sz="1800" dirty="0"/>
              <a:t>in mode: allows you to pass values into the procedure,</a:t>
            </a:r>
          </a:p>
          <a:p>
            <a:pPr lvl="1"/>
            <a:r>
              <a:rPr lang="en-US" altLang="en-US" sz="1800" dirty="0"/>
              <a:t>out mode: allows you to pass value back from procedure to the calling program</a:t>
            </a:r>
          </a:p>
        </p:txBody>
      </p:sp>
    </p:spTree>
    <p:extLst>
      <p:ext uri="{BB962C8B-B14F-4D97-AF65-F5344CB8AC3E}">
        <p14:creationId xmlns:p14="http://schemas.microsoft.com/office/powerpoint/2010/main" val="89459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Functions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+mj-lt"/>
              </a:rPr>
              <a:t>Functions are declared using the following syntax: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+mj-lt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FF0000"/>
                </a:solidFill>
                <a:latin typeface="+mj-lt"/>
              </a:rPr>
              <a:t>function</a:t>
            </a:r>
            <a:r>
              <a:rPr lang="en-US" altLang="en-US" dirty="0">
                <a:latin typeface="+mj-lt"/>
              </a:rPr>
              <a:t> &lt;function-name&gt; (param_spec</a:t>
            </a:r>
            <a:r>
              <a:rPr lang="en-US" altLang="en-US" baseline="-25000" dirty="0">
                <a:latin typeface="+mj-lt"/>
              </a:rPr>
              <a:t>1</a:t>
            </a:r>
            <a:r>
              <a:rPr lang="en-US" altLang="en-US" dirty="0">
                <a:latin typeface="+mj-lt"/>
              </a:rPr>
              <a:t>, …, </a:t>
            </a:r>
            <a:r>
              <a:rPr lang="en-US" altLang="en-US" dirty="0" err="1">
                <a:latin typeface="+mj-lt"/>
              </a:rPr>
              <a:t>param_spec</a:t>
            </a:r>
            <a:r>
              <a:rPr lang="en-US" altLang="en-US" baseline="-25000" dirty="0" err="1">
                <a:latin typeface="+mj-lt"/>
              </a:rPr>
              <a:t>k</a:t>
            </a:r>
            <a:r>
              <a:rPr lang="en-US" altLang="en-US" dirty="0">
                <a:latin typeface="+mj-lt"/>
              </a:rPr>
              <a:t>)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dirty="0">
                <a:latin typeface="+mj-lt"/>
              </a:rPr>
              <a:t>		returns &lt;</a:t>
            </a:r>
            <a:r>
              <a:rPr lang="en-US" altLang="en-US" dirty="0" err="1">
                <a:latin typeface="+mj-lt"/>
              </a:rPr>
              <a:t>return_type</a:t>
            </a:r>
            <a:r>
              <a:rPr lang="en-US" altLang="en-US" dirty="0">
                <a:latin typeface="+mj-lt"/>
              </a:rPr>
              <a:t>&gt; 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dirty="0">
                <a:latin typeface="+mj-lt"/>
              </a:rPr>
              <a:t>		[not] deterministic             allow optimization if same output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dirty="0">
                <a:latin typeface="+mj-lt"/>
              </a:rPr>
              <a:t>                          for the same input (use RAND not deterministic 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FF0000"/>
                </a:solidFill>
                <a:latin typeface="+mj-lt"/>
              </a:rPr>
              <a:t>Begin                                 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dirty="0">
                <a:latin typeface="+mj-lt"/>
              </a:rPr>
              <a:t>	-- execution code	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FF0000"/>
                </a:solidFill>
                <a:latin typeface="+mj-lt"/>
              </a:rPr>
              <a:t>end;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dirty="0">
              <a:solidFill>
                <a:srgbClr val="FF0000"/>
              </a:solidFill>
              <a:latin typeface="+mj-lt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dirty="0">
                <a:latin typeface="+mj-lt"/>
              </a:rPr>
              <a:t>where </a:t>
            </a:r>
            <a:r>
              <a:rPr lang="en-US" altLang="en-US" dirty="0" err="1">
                <a:latin typeface="+mj-lt"/>
              </a:rPr>
              <a:t>param_spec</a:t>
            </a:r>
            <a:r>
              <a:rPr lang="en-US" altLang="en-US" dirty="0">
                <a:latin typeface="+mj-lt"/>
              </a:rPr>
              <a:t> is: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dirty="0">
                <a:latin typeface="+mj-lt"/>
              </a:rPr>
              <a:t>		 [in | out | in out] &lt;</a:t>
            </a:r>
            <a:r>
              <a:rPr lang="en-US" altLang="en-US" dirty="0" err="1">
                <a:latin typeface="+mj-lt"/>
              </a:rPr>
              <a:t>param_name</a:t>
            </a:r>
            <a:r>
              <a:rPr lang="en-US" altLang="en-US" dirty="0">
                <a:latin typeface="+mj-lt"/>
              </a:rPr>
              <a:t>&gt; &lt;</a:t>
            </a:r>
            <a:r>
              <a:rPr lang="en-US" altLang="en-US" dirty="0" err="1">
                <a:latin typeface="+mj-lt"/>
              </a:rPr>
              <a:t>param_type</a:t>
            </a:r>
            <a:r>
              <a:rPr lang="en-US" altLang="en-US" dirty="0">
                <a:latin typeface="+mj-lt"/>
              </a:rPr>
              <a:t>&gt;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dirty="0"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+mj-lt"/>
              </a:rPr>
              <a:t>You need ADMIN privilege to create functions on </a:t>
            </a:r>
            <a:r>
              <a:rPr lang="en-US" altLang="en-US" dirty="0" err="1">
                <a:latin typeface="+mj-lt"/>
              </a:rPr>
              <a:t>mysql</a:t>
            </a:r>
            <a:r>
              <a:rPr lang="en-US" altLang="en-US" dirty="0">
                <a:latin typeface="+mj-lt"/>
              </a:rPr>
              <a:t>-user server</a:t>
            </a:r>
          </a:p>
        </p:txBody>
      </p:sp>
    </p:spTree>
    <p:extLst>
      <p:ext uri="{BB962C8B-B14F-4D97-AF65-F5344CB8AC3E}">
        <p14:creationId xmlns:p14="http://schemas.microsoft.com/office/powerpoint/2010/main" val="35121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37941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Transactions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dirty="0">
                <a:latin typeface="+mj-lt"/>
              </a:rPr>
              <a:t>Address two issues:</a:t>
            </a:r>
          </a:p>
          <a:p>
            <a:endParaRPr lang="en-US" altLang="en-US" dirty="0">
              <a:latin typeface="+mj-lt"/>
            </a:endParaRPr>
          </a:p>
          <a:p>
            <a:r>
              <a:rPr lang="en-US" altLang="en-US" dirty="0">
                <a:latin typeface="+mj-lt"/>
              </a:rPr>
              <a:t>Access by multiple users</a:t>
            </a:r>
          </a:p>
          <a:p>
            <a:pPr lvl="1"/>
            <a:r>
              <a:rPr lang="en-US" altLang="en-US" sz="2800" dirty="0">
                <a:latin typeface="+mj-lt"/>
              </a:rPr>
              <a:t>Remember the “client-server” architecture: one server with many clients</a:t>
            </a:r>
          </a:p>
          <a:p>
            <a:r>
              <a:rPr lang="en-US" altLang="en-US" dirty="0">
                <a:latin typeface="+mj-lt"/>
              </a:rPr>
              <a:t>Protection against crashes</a:t>
            </a:r>
          </a:p>
        </p:txBody>
      </p:sp>
    </p:spTree>
    <p:extLst>
      <p:ext uri="{BB962C8B-B14F-4D97-AF65-F5344CB8AC3E}">
        <p14:creationId xmlns:p14="http://schemas.microsoft.com/office/powerpoint/2010/main" val="231221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Bank Transfers</a:t>
            </a:r>
          </a:p>
        </p:txBody>
      </p:sp>
      <p:sp>
        <p:nvSpPr>
          <p:cNvPr id="270339" name="Text Box 3"/>
          <p:cNvSpPr txBox="1">
            <a:spLocks noChangeArrowheads="1"/>
          </p:cNvSpPr>
          <p:nvPr/>
        </p:nvSpPr>
        <p:spPr bwMode="auto">
          <a:xfrm>
            <a:off x="1889126" y="1793876"/>
            <a:ext cx="455143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Transfer  :amount from :account1 to :account2</a:t>
            </a:r>
          </a:p>
          <a:p>
            <a:pPr eaLnBrk="0" hangingPunct="0"/>
            <a:endParaRPr lang="en-US" altLang="en-US"/>
          </a:p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EXEC SQL SELECT</a:t>
            </a:r>
            <a:r>
              <a:rPr lang="en-US" altLang="en-US"/>
              <a:t> balance INTO :balance1</a:t>
            </a:r>
          </a:p>
          <a:p>
            <a:pPr eaLnBrk="0" hangingPunct="0"/>
            <a:r>
              <a:rPr lang="en-US" altLang="en-US"/>
              <a:t>            FROM  Accounts</a:t>
            </a:r>
          </a:p>
          <a:p>
            <a:pPr eaLnBrk="0" hangingPunct="0"/>
            <a:r>
              <a:rPr lang="en-US" altLang="en-US"/>
              <a:t>            WHERE accNo = :account1</a:t>
            </a:r>
          </a:p>
          <a:p>
            <a:pPr eaLnBrk="0" hangingPunct="0"/>
            <a:endParaRPr lang="en-US" altLang="en-US"/>
          </a:p>
          <a:p>
            <a:pPr eaLnBrk="0" hangingPunct="0"/>
            <a:r>
              <a:rPr lang="en-US" altLang="en-US"/>
              <a:t>if  (balance1 &gt;= amount)</a:t>
            </a:r>
          </a:p>
          <a:p>
            <a:pPr eaLnBrk="0" hangingPunct="0"/>
            <a:r>
              <a:rPr lang="en-US" altLang="en-US"/>
              <a:t>    </a:t>
            </a:r>
            <a:r>
              <a:rPr lang="en-US" altLang="en-US">
                <a:solidFill>
                  <a:schemeClr val="accent2"/>
                </a:solidFill>
              </a:rPr>
              <a:t>EXEC SQL  UPDATE</a:t>
            </a:r>
            <a:r>
              <a:rPr lang="en-US" altLang="en-US"/>
              <a:t> Accounts</a:t>
            </a:r>
          </a:p>
          <a:p>
            <a:pPr eaLnBrk="0" hangingPunct="0"/>
            <a:r>
              <a:rPr lang="en-US" altLang="en-US"/>
              <a:t>                SET balance = balance + :amount</a:t>
            </a:r>
          </a:p>
          <a:p>
            <a:pPr eaLnBrk="0" hangingPunct="0"/>
            <a:r>
              <a:rPr lang="en-US" altLang="en-US"/>
              <a:t>                WHERE acctNo = :account2;</a:t>
            </a:r>
          </a:p>
          <a:p>
            <a:pPr eaLnBrk="0" hangingPunct="0"/>
            <a:r>
              <a:rPr lang="en-US" altLang="en-US"/>
              <a:t>    </a:t>
            </a:r>
            <a:r>
              <a:rPr lang="en-US" altLang="en-US">
                <a:solidFill>
                  <a:schemeClr val="accent2"/>
                </a:solidFill>
              </a:rPr>
              <a:t>EXEC SQL  UPDATE</a:t>
            </a:r>
            <a:r>
              <a:rPr lang="en-US" altLang="en-US"/>
              <a:t> Accounts</a:t>
            </a:r>
          </a:p>
          <a:p>
            <a:pPr eaLnBrk="0" hangingPunct="0"/>
            <a:r>
              <a:rPr lang="en-US" altLang="en-US"/>
              <a:t>                SET balance = balance - :amount</a:t>
            </a:r>
          </a:p>
          <a:p>
            <a:pPr eaLnBrk="0" hangingPunct="0"/>
            <a:r>
              <a:rPr lang="en-US" altLang="en-US"/>
              <a:t>                WHERE  acctNo = :account1;</a:t>
            </a:r>
          </a:p>
        </p:txBody>
      </p:sp>
      <p:sp>
        <p:nvSpPr>
          <p:cNvPr id="270341" name="Text Box 5"/>
          <p:cNvSpPr txBox="1">
            <a:spLocks noChangeArrowheads="1"/>
          </p:cNvSpPr>
          <p:nvPr/>
        </p:nvSpPr>
        <p:spPr bwMode="auto">
          <a:xfrm>
            <a:off x="9432925" y="5222875"/>
            <a:ext cx="8788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Crash...</a:t>
            </a:r>
          </a:p>
        </p:txBody>
      </p:sp>
    </p:spTree>
    <p:extLst>
      <p:ext uri="{BB962C8B-B14F-4D97-AF65-F5344CB8AC3E}">
        <p14:creationId xmlns:p14="http://schemas.microsoft.com/office/powerpoint/2010/main" val="420643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5833</TotalTime>
  <Words>566</Words>
  <Application>Microsoft Macintosh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DAMG 6210 Database Design</vt:lpstr>
      <vt:lpstr>Topics</vt:lpstr>
      <vt:lpstr>Language Mismatch Problem</vt:lpstr>
      <vt:lpstr>Cursors</vt:lpstr>
      <vt:lpstr>Cursors</vt:lpstr>
      <vt:lpstr>Stored Procedures in MySQL</vt:lpstr>
      <vt:lpstr>Functions</vt:lpstr>
      <vt:lpstr>Transactions</vt:lpstr>
      <vt:lpstr>Bank Transfers</vt:lpstr>
      <vt:lpstr>Transactions</vt:lpstr>
      <vt:lpstr>Transactions in SQL</vt:lpstr>
    </vt:vector>
  </TitlesOfParts>
  <Company>CCIS - 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Brown</dc:creator>
  <cp:lastModifiedBy>Brown, Nicholas</cp:lastModifiedBy>
  <cp:revision>475</cp:revision>
  <dcterms:created xsi:type="dcterms:W3CDTF">2013-09-03T20:38:17Z</dcterms:created>
  <dcterms:modified xsi:type="dcterms:W3CDTF">2022-10-10T18:50:48Z</dcterms:modified>
</cp:coreProperties>
</file>