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73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L KUMAR - [CB.EN.U4ECE21147]" initials="S[" lastIdx="1" clrIdx="0">
    <p:extLst>
      <p:ext uri="{19B8F6BF-5375-455C-9EA6-DF929625EA0E}">
        <p15:presenceInfo xmlns:p15="http://schemas.microsoft.com/office/powerpoint/2012/main" userId="S::cb.en.u4ece21147@cb.students.amrita.edu::4c3e2f38-67a2-4c0e-941a-e6a3ac64b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4063E-82F7-B43B-EE2F-2811D51E6D33}" v="48" dt="2024-12-08T19:05:20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9T11:29:23.487" idx="1">
    <p:pos x="5759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30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832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188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8097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890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9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6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6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5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9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7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7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eg">
            <a:extLst>
              <a:ext uri="{FF2B5EF4-FFF2-40B4-BE49-F238E27FC236}">
                <a16:creationId xmlns:a16="http://schemas.microsoft.com/office/drawing/2014/main" id="{A87FBBB4-9E1A-3DF7-A744-693E3838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0" r="30623" b="8300"/>
          <a:stretch/>
        </p:blipFill>
        <p:spPr>
          <a:xfrm>
            <a:off x="3521438" y="0"/>
            <a:ext cx="562256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298448"/>
            <a:ext cx="2763802" cy="3255264"/>
          </a:xfrm>
        </p:spPr>
        <p:txBody>
          <a:bodyPr>
            <a:normAutofit/>
          </a:bodyPr>
          <a:lstStyle/>
          <a:p>
            <a:r>
              <a:rPr lang="en-US" sz="3800" dirty="0"/>
              <a:t>Wavelet Filter Design for Financial 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670246"/>
            <a:ext cx="2763802" cy="914400"/>
          </a:xfrm>
        </p:spPr>
        <p:txBody>
          <a:bodyPr>
            <a:normAutofit/>
          </a:bodyPr>
          <a:lstStyle/>
          <a:p>
            <a:r>
              <a:rPr lang="en-US"/>
              <a:t>Comprehensive Implementation and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317145"/>
            <a:ext cx="6994882" cy="746545"/>
          </a:xfrm>
        </p:spPr>
        <p:txBody>
          <a:bodyPr/>
          <a:lstStyle/>
          <a:p>
            <a:r>
              <a:rPr dirty="0"/>
              <a:t>Visualizing Signal Decomposition</a:t>
            </a:r>
          </a:p>
        </p:txBody>
      </p:sp>
      <p:pic>
        <p:nvPicPr>
          <p:cNvPr id="3" name="Picture 2" descr="decomposition_coeffici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5" y="1422418"/>
            <a:ext cx="5889364" cy="49078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4825"/>
            <a:ext cx="7116180" cy="723623"/>
          </a:xfrm>
        </p:spPr>
        <p:txBody>
          <a:bodyPr/>
          <a:lstStyle/>
          <a:p>
            <a:r>
              <a:rPr dirty="0"/>
              <a:t>Step 3: Reconstructing the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33" y="163807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Reconstruction uses approximation coefficients to:</a:t>
            </a:r>
          </a:p>
          <a:p>
            <a:r>
              <a:rPr dirty="0"/>
              <a:t>Retain essential trends.</a:t>
            </a:r>
          </a:p>
          <a:p>
            <a:r>
              <a:rPr dirty="0"/>
              <a:t>Remove high-frequency noise.</a:t>
            </a:r>
          </a:p>
          <a:p>
            <a:r>
              <a:rPr dirty="0"/>
              <a:t>This process produces a clean signal suitable for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092"/>
            <a:ext cx="7433421" cy="723622"/>
          </a:xfrm>
        </p:spPr>
        <p:txBody>
          <a:bodyPr/>
          <a:lstStyle/>
          <a:p>
            <a:r>
              <a:rPr dirty="0"/>
              <a:t>Results: Original vs. Reconstructed</a:t>
            </a:r>
          </a:p>
        </p:txBody>
      </p:sp>
      <p:pic>
        <p:nvPicPr>
          <p:cNvPr id="3" name="Picture 2" descr="reconstructed_sig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8" y="1623525"/>
            <a:ext cx="6550090" cy="3275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8B4F-485F-EA12-C1F4-2B50A734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6C7C-1CB0-5C5E-1D9D-C50B941B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092"/>
            <a:ext cx="7433421" cy="723622"/>
          </a:xfrm>
        </p:spPr>
        <p:txBody>
          <a:bodyPr/>
          <a:lstStyle/>
          <a:p>
            <a:r>
              <a:rPr lang="en-IN" dirty="0"/>
              <a:t>               </a:t>
            </a:r>
            <a:r>
              <a:rPr lang="en-IN" dirty="0" err="1"/>
              <a:t>Supertrend</a:t>
            </a:r>
            <a:r>
              <a:rPr lang="en-IN" dirty="0"/>
              <a:t> 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03296-3DBD-B262-9693-EE5BE18EB62F}"/>
              </a:ext>
            </a:extLst>
          </p:cNvPr>
          <p:cNvSpPr txBox="1"/>
          <p:nvPr/>
        </p:nvSpPr>
        <p:spPr>
          <a:xfrm>
            <a:off x="270587" y="1324947"/>
            <a:ext cx="7025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Supertrend</a:t>
            </a:r>
            <a:r>
              <a:rPr lang="en-US" dirty="0"/>
              <a:t> ?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trend-following indicator used in technical analysis to identify bullish and bearish trends in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buy signals when the trend turns bullish and sell signals when the trend turns bearish.</a:t>
            </a:r>
          </a:p>
          <a:p>
            <a:endParaRPr lang="en-US" dirty="0"/>
          </a:p>
          <a:p>
            <a:r>
              <a:rPr lang="en-US" dirty="0"/>
              <a:t>How it Works: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Supertrend</a:t>
            </a:r>
            <a:r>
              <a:rPr lang="en-US" dirty="0"/>
              <a:t> is plotted as a line on the price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the price: Indicates a bullish trend.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the price: Indicates a bearish trend.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adjusts dynamically based on volatility and price movement.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7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1918-094A-9344-93F6-48D8CBB0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Signal </a:t>
            </a:r>
            <a:r>
              <a:rPr lang="en-US" dirty="0" err="1"/>
              <a:t>w.r.t.</a:t>
            </a:r>
            <a:r>
              <a:rPr lang="en-US" dirty="0"/>
              <a:t> Super-trend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FBEFEE-2B83-A6E5-7DF5-DB06464C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03" y="1930400"/>
            <a:ext cx="6556609" cy="502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9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16" y="1737360"/>
            <a:ext cx="6027576" cy="5120640"/>
          </a:xfrm>
        </p:spPr>
        <p:txBody>
          <a:bodyPr/>
          <a:lstStyle/>
          <a:p>
            <a:r>
              <a:rPr lang="en-IN" dirty="0"/>
              <a:t>Effective Noise Reduction and Trend Preservation</a:t>
            </a:r>
          </a:p>
          <a:p>
            <a:r>
              <a:rPr lang="en-US" dirty="0"/>
              <a:t>Enhanced Signal for Technical Analysis</a:t>
            </a:r>
            <a:endParaRPr lang="en-IN" dirty="0"/>
          </a:p>
          <a:p>
            <a:r>
              <a:rPr lang="en-IN" dirty="0"/>
              <a:t>Accurate Market Trend Detection</a:t>
            </a:r>
          </a:p>
          <a:p>
            <a:r>
              <a:rPr lang="en-IN" dirty="0"/>
              <a:t>Versatility of Wavelet Transform</a:t>
            </a:r>
          </a:p>
          <a:p>
            <a:r>
              <a:rPr lang="en-US" dirty="0"/>
              <a:t>Improved Decision-Making in Financial Markets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06499"/>
            <a:ext cx="6204858" cy="5120640"/>
          </a:xfrm>
        </p:spPr>
        <p:txBody>
          <a:bodyPr/>
          <a:lstStyle/>
          <a:p>
            <a:r>
              <a:rPr lang="en-IN" dirty="0"/>
              <a:t>Dependency on Parameter Selection</a:t>
            </a:r>
          </a:p>
          <a:p>
            <a:r>
              <a:rPr lang="en-IN" dirty="0"/>
              <a:t>Loss of Fine Details</a:t>
            </a:r>
          </a:p>
          <a:p>
            <a:r>
              <a:rPr lang="en-US" dirty="0"/>
              <a:t>Lagging Nature of the </a:t>
            </a:r>
            <a:r>
              <a:rPr lang="en-US" dirty="0" err="1"/>
              <a:t>Supertrend</a:t>
            </a:r>
            <a:endParaRPr lang="en-IN" dirty="0"/>
          </a:p>
          <a:p>
            <a:r>
              <a:rPr lang="en-US" dirty="0"/>
              <a:t>Limited Adaptability to Market Variability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Applications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Wavelet filter design can be extended to:</a:t>
            </a:r>
            <a:endParaRPr lang="en-IN" dirty="0"/>
          </a:p>
          <a:p>
            <a:r>
              <a:rPr lang="en-IN" dirty="0"/>
              <a:t>Advanced Risk Management</a:t>
            </a:r>
          </a:p>
          <a:p>
            <a:r>
              <a:rPr lang="en-IN" dirty="0"/>
              <a:t>Algorithmic Trading Enhancements</a:t>
            </a:r>
          </a:p>
          <a:p>
            <a:r>
              <a:rPr lang="en-US" dirty="0"/>
              <a:t>Integration with Machine Learning Models</a:t>
            </a:r>
          </a:p>
          <a:p>
            <a:r>
              <a:rPr lang="en-IN" dirty="0"/>
              <a:t>Multi-Asset Financial Analysis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24390"/>
            <a:ext cx="5990253" cy="512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1800" dirty="0"/>
              <a:t>Wavelet filter design offers a robust framework for analyzing complex financial time series. It provides noise reduction, trend extraction, and multi-scale analysis, making it invaluable for financial decision-making and predictive analytics.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C579E-8834-8D2F-0EE9-A3AF17F8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94891-8949-C5FA-53EA-0D4BE2CA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6807-1F3F-187A-D32F-60B930BC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Group No. 12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Team Members : 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9EC2-267E-1FEC-8C0D-D66296B1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UTKARSH BHARDWAJ – CB.EN.U4CCE21076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M DORA  – CB.EN.U4CCE21023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KUMAR– CB.EN.U4ECE21147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4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Filter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Filter design is a vital tool in signal processing. Its significance includes:</a:t>
            </a:r>
            <a:endParaRPr lang="en-US" dirty="0"/>
          </a:p>
          <a:p>
            <a:r>
              <a:rPr dirty="0"/>
              <a:t>Removing noise from signals.</a:t>
            </a:r>
          </a:p>
          <a:p>
            <a:r>
              <a:rPr dirty="0"/>
              <a:t>Enhancing critical features for analysis.</a:t>
            </a:r>
          </a:p>
          <a:p>
            <a:r>
              <a:rPr dirty="0"/>
              <a:t>Extracting specific components for interpretation.</a:t>
            </a:r>
          </a:p>
          <a:p>
            <a:endParaRPr dirty="0"/>
          </a:p>
          <a:p>
            <a:r>
              <a:rPr dirty="0"/>
              <a:t>Wavelet-based filters are particularly suited for non-stationary signals such as financial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Principles of Wavelet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Wavelets are mathematical functions used to decompose data into different scales.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Key features:</a:t>
            </a:r>
          </a:p>
          <a:p>
            <a:r>
              <a:rPr dirty="0"/>
              <a:t>Localized in both time and frequency domains.</a:t>
            </a:r>
          </a:p>
          <a:p>
            <a:r>
              <a:rPr dirty="0"/>
              <a:t>Can separate high-frequency noise and low-frequency trends.</a:t>
            </a:r>
          </a:p>
          <a:p>
            <a:r>
              <a:rPr dirty="0"/>
              <a:t>Provide multi-resolution analysis for detailed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6" y="1123837"/>
            <a:ext cx="3012087" cy="125546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Applications in Financial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11" y="2541496"/>
            <a:ext cx="3701921" cy="3949729"/>
          </a:xfrm>
        </p:spPr>
        <p:txBody>
          <a:bodyPr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Financial data is non-stationary, exhibiting:</a:t>
            </a:r>
          </a:p>
          <a:p>
            <a:r>
              <a:rPr lang="en-US" sz="1400" dirty="0">
                <a:solidFill>
                  <a:schemeClr val="tx2"/>
                </a:solidFill>
              </a:rPr>
              <a:t>- High-frequency volatility (e.g., daily price changes).</a:t>
            </a:r>
          </a:p>
          <a:p>
            <a:r>
              <a:rPr lang="en-US" sz="1400" dirty="0">
                <a:solidFill>
                  <a:schemeClr val="tx2"/>
                </a:solidFill>
              </a:rPr>
              <a:t>- Long-term trends (e.g., market growth).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Wavelet filter applications:</a:t>
            </a:r>
          </a:p>
          <a:p>
            <a:r>
              <a:rPr lang="en-US" sz="1400" dirty="0">
                <a:solidFill>
                  <a:schemeClr val="tx2"/>
                </a:solidFill>
              </a:rPr>
              <a:t>- Noise reduction for clearer analysis.</a:t>
            </a:r>
          </a:p>
          <a:p>
            <a:r>
              <a:rPr lang="en-US" sz="1400" dirty="0">
                <a:solidFill>
                  <a:schemeClr val="tx2"/>
                </a:solidFill>
              </a:rPr>
              <a:t>- Trend detection for long-term strategies.</a:t>
            </a:r>
          </a:p>
          <a:p>
            <a:r>
              <a:rPr lang="en-US" sz="1400" dirty="0">
                <a:solidFill>
                  <a:schemeClr val="tx2"/>
                </a:solidFill>
              </a:rPr>
              <a:t>- Feature extraction for predictive modeling.</a:t>
            </a:r>
          </a:p>
        </p:txBody>
      </p:sp>
      <p:pic>
        <p:nvPicPr>
          <p:cNvPr id="4" name="Picture 3" descr="image1_converted.jpeg">
            <a:extLst>
              <a:ext uri="{FF2B5EF4-FFF2-40B4-BE49-F238E27FC236}">
                <a16:creationId xmlns:a16="http://schemas.microsoft.com/office/drawing/2014/main" id="{F3F8B3DC-AC09-90B9-9A71-6619EEB3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859" b="3"/>
          <a:stretch/>
        </p:blipFill>
        <p:spPr>
          <a:xfrm>
            <a:off x="4272854" y="761999"/>
            <a:ext cx="4654210" cy="5330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Libraries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788" y="2367281"/>
            <a:ext cx="5943599" cy="512064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PyWavelets</a:t>
            </a:r>
            <a:r>
              <a:rPr dirty="0"/>
              <a:t> (</a:t>
            </a:r>
            <a:r>
              <a:rPr dirty="0" err="1"/>
              <a:t>pywt</a:t>
            </a:r>
            <a:r>
              <a:rPr dirty="0"/>
              <a:t>): Performs wavelet</a:t>
            </a:r>
            <a:r>
              <a:rPr lang="en-US" dirty="0"/>
              <a:t> </a:t>
            </a:r>
            <a:r>
              <a:rPr dirty="0"/>
              <a:t>transformations.</a:t>
            </a:r>
          </a:p>
          <a:p>
            <a:pPr marL="0" indent="0">
              <a:buNone/>
            </a:pPr>
            <a:r>
              <a:rPr dirty="0"/>
              <a:t>2. NumPy: Enables numerical computations.</a:t>
            </a:r>
          </a:p>
          <a:p>
            <a:pPr marL="0" indent="0">
              <a:buNone/>
            </a:pPr>
            <a:r>
              <a:rPr dirty="0"/>
              <a:t>3. Matplotlib: Visualizes signals and results.</a:t>
            </a:r>
          </a:p>
          <a:p>
            <a:pPr marL="0" indent="0">
              <a:buNone/>
            </a:pPr>
            <a:r>
              <a:rPr dirty="0"/>
              <a:t>4. Pandas: Handles and processes time-series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The methodology involves: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lang="en-IN" dirty="0"/>
              <a:t>Generation of</a:t>
            </a:r>
            <a:r>
              <a:rPr dirty="0"/>
              <a:t> financial time series with noise.</a:t>
            </a:r>
          </a:p>
          <a:p>
            <a:pPr marL="0" indent="0">
              <a:buNone/>
            </a:pPr>
            <a:r>
              <a:rPr dirty="0"/>
              <a:t>2. Decomposing the signal using wavelets.</a:t>
            </a:r>
          </a:p>
          <a:p>
            <a:pPr marL="0" indent="0">
              <a:buNone/>
            </a:pPr>
            <a:r>
              <a:rPr dirty="0"/>
              <a:t>3. Reconstructing the signal to remove noise.</a:t>
            </a:r>
          </a:p>
          <a:p>
            <a:pPr marL="0" indent="0">
              <a:buNone/>
            </a:pPr>
            <a:r>
              <a:rPr dirty="0"/>
              <a:t>4. Visualizing and analyzing the results</a:t>
            </a:r>
            <a:r>
              <a:rPr lang="en-IN" dirty="0"/>
              <a:t> using Super-trend </a:t>
            </a:r>
          </a:p>
          <a:p>
            <a:pPr marL="0" indent="0">
              <a:buNone/>
            </a:pPr>
            <a:r>
              <a:rPr lang="en-IN" dirty="0"/>
              <a:t>    as an indicator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Step 1: </a:t>
            </a:r>
            <a:r>
              <a:rPr lang="en-IN" dirty="0"/>
              <a:t>Generation and Simulation of</a:t>
            </a:r>
            <a:r>
              <a:rPr dirty="0"/>
              <a:t> Financial Time Series</a:t>
            </a:r>
          </a:p>
        </p:txBody>
      </p:sp>
      <p:pic>
        <p:nvPicPr>
          <p:cNvPr id="3" name="Picture 2" descr="original_sig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76" y="2502068"/>
            <a:ext cx="6540759" cy="34695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8" y="452035"/>
            <a:ext cx="6826931" cy="1162162"/>
          </a:xfrm>
        </p:spPr>
        <p:txBody>
          <a:bodyPr/>
          <a:lstStyle/>
          <a:p>
            <a:r>
              <a:rPr dirty="0"/>
              <a:t>Step 2: Decomposing the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1614197"/>
            <a:ext cx="6969967" cy="224867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The signal is decomposed using Daubechies wavelet (db4):</a:t>
            </a:r>
          </a:p>
          <a:p>
            <a:r>
              <a:rPr dirty="0"/>
              <a:t>Approximation coefficients: Represent low-frequency components (trends).</a:t>
            </a:r>
          </a:p>
          <a:p>
            <a:r>
              <a:rPr dirty="0"/>
              <a:t>Detail coefficients: Represent high-frequency components (noise).</a:t>
            </a:r>
          </a:p>
          <a:p>
            <a:r>
              <a:rPr dirty="0"/>
              <a:t>This separation helps analyze the signal effectively.</a:t>
            </a:r>
            <a:endParaRPr lang="en-IN" dirty="0"/>
          </a:p>
          <a:p>
            <a:endParaRPr dirty="0"/>
          </a:p>
        </p:txBody>
      </p:sp>
      <p:pic>
        <p:nvPicPr>
          <p:cNvPr id="2052" name="Picture 4" descr="Discrete Wavelet Transform upto first ...">
            <a:extLst>
              <a:ext uri="{FF2B5EF4-FFF2-40B4-BE49-F238E27FC236}">
                <a16:creationId xmlns:a16="http://schemas.microsoft.com/office/drawing/2014/main" id="{68C33B7A-42F9-6397-FEC4-26DD57F4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3974841"/>
            <a:ext cx="4833257" cy="20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846</TotalTime>
  <Words>581</Words>
  <Application>Microsoft Office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Wavelet Filter Design for Financial Time Series</vt:lpstr>
      <vt:lpstr>Group No. 12  Team Members : </vt:lpstr>
      <vt:lpstr>Introduction to Filter Design</vt:lpstr>
      <vt:lpstr>Principles of Wavelet Filters</vt:lpstr>
      <vt:lpstr>Applications in Financial Time Series</vt:lpstr>
      <vt:lpstr>Python Libraries for Implementation</vt:lpstr>
      <vt:lpstr>Code Implementation Overview</vt:lpstr>
      <vt:lpstr>Step 1: Generation and Simulation of Financial Time Series</vt:lpstr>
      <vt:lpstr>Step 2: Decomposing the Signal</vt:lpstr>
      <vt:lpstr>Visualizing Signal Decomposition</vt:lpstr>
      <vt:lpstr>Step 3: Reconstructing the Signal</vt:lpstr>
      <vt:lpstr>Results: Original vs. Reconstructed</vt:lpstr>
      <vt:lpstr>               Supertrend  </vt:lpstr>
      <vt:lpstr>Evaluation of Signal w.r.t. Super-trend </vt:lpstr>
      <vt:lpstr>Inferences and Insights</vt:lpstr>
      <vt:lpstr>Challenges and Limitations</vt:lpstr>
      <vt:lpstr>Future Applications 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SAURAV Rathore</dc:creator>
  <cp:keywords/>
  <dc:description>generated using python-pptx</dc:description>
  <cp:lastModifiedBy>SAHIL KUMAR - [CB.EN.U4ECE21147]</cp:lastModifiedBy>
  <cp:revision>49</cp:revision>
  <dcterms:created xsi:type="dcterms:W3CDTF">2013-01-27T09:14:16Z</dcterms:created>
  <dcterms:modified xsi:type="dcterms:W3CDTF">2024-12-09T19:50:20Z</dcterms:modified>
  <cp:category/>
</cp:coreProperties>
</file>