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77"/>
  </p:notesMasterIdLst>
  <p:handoutMasterIdLst>
    <p:handoutMasterId r:id="rId78"/>
  </p:handoutMasterIdLst>
  <p:sldIdLst>
    <p:sldId id="256" r:id="rId5"/>
    <p:sldId id="257" r:id="rId6"/>
    <p:sldId id="262" r:id="rId7"/>
    <p:sldId id="258" r:id="rId8"/>
    <p:sldId id="272" r:id="rId9"/>
    <p:sldId id="260" r:id="rId10"/>
    <p:sldId id="274" r:id="rId11"/>
    <p:sldId id="275" r:id="rId12"/>
    <p:sldId id="276" r:id="rId13"/>
    <p:sldId id="277" r:id="rId14"/>
    <p:sldId id="278" r:id="rId15"/>
    <p:sldId id="279" r:id="rId16"/>
    <p:sldId id="280" r:id="rId17"/>
    <p:sldId id="281" r:id="rId18"/>
    <p:sldId id="282" r:id="rId19"/>
    <p:sldId id="283" r:id="rId20"/>
    <p:sldId id="268"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4" r:id="rId38"/>
    <p:sldId id="305" r:id="rId39"/>
    <p:sldId id="306" r:id="rId40"/>
    <p:sldId id="307" r:id="rId41"/>
    <p:sldId id="308" r:id="rId42"/>
    <p:sldId id="309" r:id="rId43"/>
    <p:sldId id="310" r:id="rId44"/>
    <p:sldId id="311" r:id="rId45"/>
    <p:sldId id="312" r:id="rId46"/>
    <p:sldId id="313" r:id="rId47"/>
    <p:sldId id="314" r:id="rId48"/>
    <p:sldId id="300" r:id="rId49"/>
    <p:sldId id="301" r:id="rId50"/>
    <p:sldId id="315" r:id="rId51"/>
    <p:sldId id="302" r:id="rId52"/>
    <p:sldId id="303" r:id="rId53"/>
    <p:sldId id="319" r:id="rId54"/>
    <p:sldId id="316" r:id="rId55"/>
    <p:sldId id="317" r:id="rId56"/>
    <p:sldId id="324" r:id="rId57"/>
    <p:sldId id="325" r:id="rId58"/>
    <p:sldId id="326" r:id="rId59"/>
    <p:sldId id="318" r:id="rId60"/>
    <p:sldId id="320" r:id="rId61"/>
    <p:sldId id="327" r:id="rId62"/>
    <p:sldId id="328" r:id="rId63"/>
    <p:sldId id="329" r:id="rId64"/>
    <p:sldId id="321" r:id="rId65"/>
    <p:sldId id="330" r:id="rId66"/>
    <p:sldId id="322" r:id="rId67"/>
    <p:sldId id="323" r:id="rId68"/>
    <p:sldId id="332" r:id="rId69"/>
    <p:sldId id="335" r:id="rId70"/>
    <p:sldId id="265" r:id="rId71"/>
    <p:sldId id="333" r:id="rId72"/>
    <p:sldId id="269" r:id="rId73"/>
    <p:sldId id="336" r:id="rId74"/>
    <p:sldId id="261" r:id="rId75"/>
    <p:sldId id="271" r:id="rId76"/>
  </p:sldIdLst>
  <p:sldSz cx="12192000" cy="6858000"/>
  <p:notesSz cx="10234613" cy="146621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704" autoAdjust="0"/>
  </p:normalViewPr>
  <p:slideViewPr>
    <p:cSldViewPr snapToGrid="0">
      <p:cViewPr>
        <p:scale>
          <a:sx n="70" d="100"/>
          <a:sy n="70" d="100"/>
        </p:scale>
        <p:origin x="660" y="3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IN" sz="1600" kern="1200" spc="150" baseline="0" dirty="0">
              <a:solidFill>
                <a:schemeClr val="tx1"/>
              </a:solidFill>
              <a:latin typeface="+mj-lt"/>
              <a:ea typeface="+mj-ea"/>
              <a:cs typeface="+mj-cs"/>
            </a:rPr>
            <a:t>COST SAVINGS</a:t>
          </a:r>
          <a:endParaRPr lang="en-US" sz="1600" kern="1200" spc="150" baseline="0" dirty="0">
            <a:solidFill>
              <a:schemeClr val="tx1"/>
            </a:solidFill>
            <a:latin typeface="+mj-lt"/>
            <a:ea typeface="+mj-ea"/>
            <a:cs typeface="+mj-cs"/>
          </a:endParaRP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Customer retention is generally more cost-effective than acquiring first-time customers</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POSITIVE WORD OF MOUTH MARKETING</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latin typeface="+mn-lt"/>
            </a:rPr>
            <a:t>Loyal customers are more likely to tell their friends and family about your brand</a:t>
          </a:r>
          <a:endParaRPr lang="en-US" sz="140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Increasing retention rates by just 5 percent can increase revenue by 25 percent to 95 percent</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custT="1"/>
      <dgm:spPr/>
      <dgm:t>
        <a:bodyPr/>
        <a:lstStyle/>
        <a:p>
          <a:pPr marL="0"/>
          <a:r>
            <a:rPr lang="en-IN" sz="1600" kern="1200" spc="150" baseline="0" dirty="0">
              <a:solidFill>
                <a:prstClr val="black"/>
              </a:solidFill>
              <a:latin typeface="Tenorite"/>
              <a:ea typeface="+mn-ea"/>
              <a:cs typeface="+mn-cs"/>
            </a:rPr>
            <a:t>A BETTER BOTTOM LINE</a:t>
          </a:r>
          <a:endParaRPr lang="en-US" sz="1600" kern="1200" spc="150" baseline="0" dirty="0">
            <a:solidFill>
              <a:prstClr val="black"/>
            </a:solidFill>
            <a:latin typeface="Tenorite"/>
            <a:ea typeface="+mn-ea"/>
            <a:cs typeface="+mn-cs"/>
          </a:endParaRP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3">
        <dgm:presLayoutVars>
          <dgm:chMax val="0"/>
          <dgm:chPref val="0"/>
        </dgm:presLayoutVars>
      </dgm:prSet>
      <dgm:spPr/>
    </dgm:pt>
    <dgm:pt modelId="{22359DD7-1BFB-4900-BAE6-6084F2F57988}" type="pres">
      <dgm:prSet presAssocID="{73D947E0-108F-4D20-A71E-3CF329F97212}" presName="desTx" presStyleLbl="alignAccFollowNode1" presStyleIdx="0" presStyleCnt="3">
        <dgm:presLayoutVars/>
      </dgm:prSet>
      <dgm:spPr/>
    </dgm:pt>
    <dgm:pt modelId="{38C65349-0C40-499F-9765-B6F38C2DC3C3}" type="pres">
      <dgm:prSet presAssocID="{AE813459-65AB-4FA9-B717-330DDA6DFA4E}"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1" presStyleCnt="3">
        <dgm:presLayoutVars>
          <dgm:chMax val="0"/>
          <dgm:chPref val="0"/>
        </dgm:presLayoutVars>
      </dgm:prSet>
      <dgm:spPr/>
    </dgm:pt>
    <dgm:pt modelId="{6B5FE59C-B471-448A-AA7A-B526DCC4D4CA}" type="pres">
      <dgm:prSet presAssocID="{E9682B4F-0217-4B50-923E-C104AA24290F}" presName="desTx" presStyleLbl="alignAccFollowNode1" presStyleIdx="1" presStyleCnt="3">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2" presStyleCnt="3">
        <dgm:presLayoutVars>
          <dgm:chMax val="0"/>
          <dgm:chPref val="0"/>
        </dgm:presLayoutVars>
      </dgm:prSet>
      <dgm:spPr/>
    </dgm:pt>
    <dgm:pt modelId="{C42A8BDE-B838-475D-AFDE-17B60D744AB6}" type="pres">
      <dgm:prSet presAssocID="{4F85505A-81B6-4FDA-A144-900B71DAD946}" presName="desTx" presStyleLbl="alignAccFollowNode1" presStyleIdx="2" presStyleCnt="3">
        <dgm:presLayoutVars/>
      </dgm:prSet>
      <dgm:spPr/>
    </dgm:pt>
  </dgm:ptLst>
  <dgm:cxnLst>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2"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1"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F5BE37E3-59D0-4D56-B08C-9B1D93695802}" type="presParOf" srcId="{E4B4F7C4-5024-45F0-9FD7-C5068A1AE6C4}" destId="{BB2E4F65-C461-40C3-BC82-6A29AA851F44}" srcOrd="2"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3" destOrd="0" presId="urn:microsoft.com/office/officeart/2016/7/layout/HorizontalActionList"/>
    <dgm:cxn modelId="{F7DEAAC8-FCAD-4F6B-92BD-91B8342F3277}" type="presParOf" srcId="{E4B4F7C4-5024-45F0-9FD7-C5068A1AE6C4}" destId="{1A7C3045-2DAF-4A19-82DB-79436B2E4575}" srcOrd="4"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CUSTOMER RETENTION RATE</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The customer retention rate is the percentage of previous customers who remained loyal to your business over a period</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CUSTOMER ATTRITION </a:t>
          </a:r>
        </a:p>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RATE</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latin typeface="+mn-lt"/>
            </a:rPr>
            <a:t>A less direct indicator of customer retention is your attrition rate—the percentage of customers lost during a period.</a:t>
          </a:r>
          <a:endParaRPr lang="en-US" sz="140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Customer lifetime value measures the total revenue you can expect from a customer, during their lifetime. It helps a business discover its most loyal customers.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custT="1"/>
      <dgm:spPr/>
      <dgm:t>
        <a:bodyPr/>
        <a:lstStyle/>
        <a:p>
          <a:pPr marL="0"/>
          <a:r>
            <a:rPr lang="en-IN" sz="1600" kern="1200" spc="150" baseline="0" dirty="0">
              <a:solidFill>
                <a:prstClr val="black"/>
              </a:solidFill>
              <a:latin typeface="Tenorite"/>
              <a:ea typeface="+mn-ea"/>
              <a:cs typeface="+mn-cs"/>
            </a:rPr>
            <a:t>CUSTOMER LIFETIME VALUE</a:t>
          </a:r>
          <a:endParaRPr lang="en-US" sz="1600" kern="1200" spc="150" baseline="0" dirty="0">
            <a:solidFill>
              <a:prstClr val="black"/>
            </a:solidFill>
            <a:latin typeface="Tenorite"/>
            <a:ea typeface="+mn-ea"/>
            <a:cs typeface="+mn-cs"/>
          </a:endParaRP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3">
        <dgm:presLayoutVars>
          <dgm:chMax val="0"/>
          <dgm:chPref val="0"/>
        </dgm:presLayoutVars>
      </dgm:prSet>
      <dgm:spPr/>
    </dgm:pt>
    <dgm:pt modelId="{22359DD7-1BFB-4900-BAE6-6084F2F57988}" type="pres">
      <dgm:prSet presAssocID="{73D947E0-108F-4D20-A71E-3CF329F97212}" presName="desTx" presStyleLbl="alignAccFollowNode1" presStyleIdx="0" presStyleCnt="3">
        <dgm:presLayoutVars/>
      </dgm:prSet>
      <dgm:spPr/>
    </dgm:pt>
    <dgm:pt modelId="{38C65349-0C40-499F-9765-B6F38C2DC3C3}" type="pres">
      <dgm:prSet presAssocID="{AE813459-65AB-4FA9-B717-330DDA6DFA4E}"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1" presStyleCnt="3">
        <dgm:presLayoutVars>
          <dgm:chMax val="0"/>
          <dgm:chPref val="0"/>
        </dgm:presLayoutVars>
      </dgm:prSet>
      <dgm:spPr/>
    </dgm:pt>
    <dgm:pt modelId="{6B5FE59C-B471-448A-AA7A-B526DCC4D4CA}" type="pres">
      <dgm:prSet presAssocID="{E9682B4F-0217-4B50-923E-C104AA24290F}" presName="desTx" presStyleLbl="alignAccFollowNode1" presStyleIdx="1" presStyleCnt="3">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2" presStyleCnt="3">
        <dgm:presLayoutVars>
          <dgm:chMax val="0"/>
          <dgm:chPref val="0"/>
        </dgm:presLayoutVars>
      </dgm:prSet>
      <dgm:spPr/>
    </dgm:pt>
    <dgm:pt modelId="{C42A8BDE-B838-475D-AFDE-17B60D744AB6}" type="pres">
      <dgm:prSet presAssocID="{4F85505A-81B6-4FDA-A144-900B71DAD946}" presName="desTx" presStyleLbl="alignAccFollowNode1" presStyleIdx="2" presStyleCnt="3">
        <dgm:presLayoutVars/>
      </dgm:prSet>
      <dgm:spPr/>
    </dgm:pt>
  </dgm:ptLst>
  <dgm:cxnLst>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2"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1"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F5BE37E3-59D0-4D56-B08C-9B1D93695802}" type="presParOf" srcId="{E4B4F7C4-5024-45F0-9FD7-C5068A1AE6C4}" destId="{BB2E4F65-C461-40C3-BC82-6A29AA851F44}" srcOrd="2"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3" destOrd="0" presId="urn:microsoft.com/office/officeart/2016/7/layout/HorizontalActionList"/>
    <dgm:cxn modelId="{F7DEAAC8-FCAD-4F6B-92BD-91B8342F3277}" type="presParOf" srcId="{E4B4F7C4-5024-45F0-9FD7-C5068A1AE6C4}" destId="{1A7C3045-2DAF-4A19-82DB-79436B2E4575}" srcOrd="4"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934990-7543-4B04-B796-E96130AA5A0B}"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IN"/>
        </a:p>
      </dgm:t>
    </dgm:pt>
    <dgm:pt modelId="{F97570B4-A6D0-46A0-9060-0917C06C1457}">
      <dgm:prSet phldrT="[Text]" custT="1"/>
      <dgm:spPr/>
      <dgm:t>
        <a:bodyPr/>
        <a:lstStyle/>
        <a:p>
          <a:r>
            <a:rPr lang="en-US" sz="1400" dirty="0"/>
            <a:t>We examined ecommerce quality in online businesses and developed new knowledge to better understand the most critical characteristics of the e-retail factor for client activation and retention in this project.</a:t>
          </a:r>
          <a:endParaRPr lang="en-IN" sz="1400" dirty="0"/>
        </a:p>
      </dgm:t>
    </dgm:pt>
    <dgm:pt modelId="{6F4D2957-CDAA-4688-A1A2-4FA485D27CB1}" type="parTrans" cxnId="{84413534-5D5E-40ED-8ACA-CAA8979366D2}">
      <dgm:prSet/>
      <dgm:spPr/>
      <dgm:t>
        <a:bodyPr/>
        <a:lstStyle/>
        <a:p>
          <a:endParaRPr lang="en-IN" sz="300"/>
        </a:p>
      </dgm:t>
    </dgm:pt>
    <dgm:pt modelId="{E26B2CB5-089C-4A21-83D7-4956B87832E6}" type="sibTrans" cxnId="{84413534-5D5E-40ED-8ACA-CAA8979366D2}">
      <dgm:prSet/>
      <dgm:spPr/>
      <dgm:t>
        <a:bodyPr/>
        <a:lstStyle/>
        <a:p>
          <a:endParaRPr lang="en-IN" sz="300"/>
        </a:p>
      </dgm:t>
    </dgm:pt>
    <dgm:pt modelId="{C681E4BE-8077-4A9E-950A-2A910EBAB8CE}">
      <dgm:prSet phldrT="[Text]" custT="1"/>
      <dgm:spPr/>
      <dgm:t>
        <a:bodyPr/>
        <a:lstStyle/>
        <a:p>
          <a:r>
            <a:rPr lang="en-US" sz="1400" dirty="0"/>
            <a:t>This research aims to improve previous knowledge on how ecommerce websites effect customer happiness, trust, and behavior, such as repurchase intent, loyalty, and site revisit.</a:t>
          </a:r>
          <a:endParaRPr lang="en-IN" sz="1400" dirty="0"/>
        </a:p>
      </dgm:t>
    </dgm:pt>
    <dgm:pt modelId="{5DC0E7B4-F09E-4D2C-8461-721E5404B1DA}" type="parTrans" cxnId="{1A44AD55-0FB8-4AEC-AA28-2AE62E6C3C1D}">
      <dgm:prSet/>
      <dgm:spPr/>
      <dgm:t>
        <a:bodyPr/>
        <a:lstStyle/>
        <a:p>
          <a:endParaRPr lang="en-IN" sz="300"/>
        </a:p>
      </dgm:t>
    </dgm:pt>
    <dgm:pt modelId="{8609C306-CBFC-4C30-814B-7D548A9F64C6}" type="sibTrans" cxnId="{1A44AD55-0FB8-4AEC-AA28-2AE62E6C3C1D}">
      <dgm:prSet/>
      <dgm:spPr/>
      <dgm:t>
        <a:bodyPr/>
        <a:lstStyle/>
        <a:p>
          <a:endParaRPr lang="en-IN" sz="300"/>
        </a:p>
      </dgm:t>
    </dgm:pt>
    <dgm:pt modelId="{EC18DD0A-50AA-4914-8A8C-AF04D5C44810}">
      <dgm:prSet phldrT="[Text]" custT="1"/>
      <dgm:spPr/>
      <dgm:t>
        <a:bodyPr/>
        <a:lstStyle/>
        <a:p>
          <a:r>
            <a:rPr lang="en-US" sz="1400" dirty="0"/>
            <a:t>Dimensions such as product information, convenient payment methods, trust, fulfilment, website design changes, security/privacy, and many others had a positive impact on ecommerce websites for customers. </a:t>
          </a:r>
          <a:endParaRPr lang="en-IN" sz="1400" dirty="0"/>
        </a:p>
      </dgm:t>
    </dgm:pt>
    <dgm:pt modelId="{53AD3778-B5D8-4484-8F17-A5E46364878C}" type="parTrans" cxnId="{1676284F-668F-4CD3-BC56-F7F46F9A0AC0}">
      <dgm:prSet/>
      <dgm:spPr/>
      <dgm:t>
        <a:bodyPr/>
        <a:lstStyle/>
        <a:p>
          <a:endParaRPr lang="en-IN" sz="300"/>
        </a:p>
      </dgm:t>
    </dgm:pt>
    <dgm:pt modelId="{B60688BD-161D-4E8D-852C-63C5CCE5E636}" type="sibTrans" cxnId="{1676284F-668F-4CD3-BC56-F7F46F9A0AC0}">
      <dgm:prSet/>
      <dgm:spPr/>
      <dgm:t>
        <a:bodyPr/>
        <a:lstStyle/>
        <a:p>
          <a:endParaRPr lang="en-IN" sz="300"/>
        </a:p>
      </dgm:t>
    </dgm:pt>
    <dgm:pt modelId="{71D217E2-0A84-4249-AC79-C514634022F5}">
      <dgm:prSet phldrT="[Text]" custT="1"/>
      <dgm:spPr/>
      <dgm:t>
        <a:bodyPr/>
        <a:lstStyle/>
        <a:p>
          <a:r>
            <a:rPr lang="en-US" sz="1400" dirty="0"/>
            <a:t>Furthermore, some features, such as ease of navigation, loading and speed, late delivery, and so on, had no effect on the ecommerce websites. As a result, a company must pay closer attention to these features and seek breakthroughs that can improve its performance and e-service quality.</a:t>
          </a:r>
          <a:endParaRPr lang="en-IN" sz="1400" dirty="0"/>
        </a:p>
      </dgm:t>
    </dgm:pt>
    <dgm:pt modelId="{AFA24689-D118-477E-8BB0-DC9C863FF163}" type="parTrans" cxnId="{0B81B2DF-2C6D-4859-AEB9-0F531A073247}">
      <dgm:prSet/>
      <dgm:spPr/>
      <dgm:t>
        <a:bodyPr/>
        <a:lstStyle/>
        <a:p>
          <a:endParaRPr lang="en-IN" sz="300"/>
        </a:p>
      </dgm:t>
    </dgm:pt>
    <dgm:pt modelId="{7727472E-D9CE-43DF-ABF8-E0043D52E362}" type="sibTrans" cxnId="{0B81B2DF-2C6D-4859-AEB9-0F531A073247}">
      <dgm:prSet/>
      <dgm:spPr/>
      <dgm:t>
        <a:bodyPr/>
        <a:lstStyle/>
        <a:p>
          <a:endParaRPr lang="en-IN" sz="300"/>
        </a:p>
      </dgm:t>
    </dgm:pt>
    <dgm:pt modelId="{E2F61145-5284-42A8-8759-5B7AFD4FE8C7}">
      <dgm:prSet phldrT="[Text]" custT="1"/>
      <dgm:spPr/>
      <dgm:t>
        <a:bodyPr/>
        <a:lstStyle/>
        <a:p>
          <a:r>
            <a:rPr lang="en-US" sz="1400" dirty="0"/>
            <a:t>Customer satisfaction and trust emerged as outcomes of the overall e-commerce factor. The study's findings indicate that the e-commerce factor has a positive impact on customer satisfaction. According to most research done on the e-retail factor; customer satisfaction is the most important determinant influencing the e-retail factor.</a:t>
          </a:r>
          <a:endParaRPr lang="en-IN" sz="1400" dirty="0"/>
        </a:p>
      </dgm:t>
    </dgm:pt>
    <dgm:pt modelId="{024D3E3C-CF7B-4B0B-BC2B-C25000649D99}" type="parTrans" cxnId="{8C190526-8A50-4DB3-A306-ECE7DF9FC0B0}">
      <dgm:prSet/>
      <dgm:spPr/>
      <dgm:t>
        <a:bodyPr/>
        <a:lstStyle/>
        <a:p>
          <a:endParaRPr lang="en-IN" sz="300"/>
        </a:p>
      </dgm:t>
    </dgm:pt>
    <dgm:pt modelId="{7944C77B-1F4A-40FF-8091-272CD3876AEF}" type="sibTrans" cxnId="{8C190526-8A50-4DB3-A306-ECE7DF9FC0B0}">
      <dgm:prSet/>
      <dgm:spPr/>
      <dgm:t>
        <a:bodyPr/>
        <a:lstStyle/>
        <a:p>
          <a:endParaRPr lang="en-IN" sz="300"/>
        </a:p>
      </dgm:t>
    </dgm:pt>
    <dgm:pt modelId="{84020556-4C2E-4973-8ADF-9AFFE614D805}">
      <dgm:prSet custT="1"/>
      <dgm:spPr/>
      <dgm:t>
        <a:bodyPr/>
        <a:lstStyle/>
        <a:p>
          <a:r>
            <a:rPr lang="en-US" sz="1400" dirty="0"/>
            <a:t>It lends credence to the notion that there is a strong link between e-commerce and customer satisfaction. Customer trust increased as a result of the e-commerce factor. Customer trust increases as a company's retail factor improve. Customer satisfaction and trust are increased when services are of high quality.</a:t>
          </a:r>
          <a:endParaRPr lang="en-IN" sz="1400" dirty="0"/>
        </a:p>
      </dgm:t>
    </dgm:pt>
    <dgm:pt modelId="{2FCF5F52-2293-4C36-B46B-496045077FCD}" type="parTrans" cxnId="{B46179BD-BA60-47CB-BA33-DFA05D4C30C5}">
      <dgm:prSet/>
      <dgm:spPr/>
      <dgm:t>
        <a:bodyPr/>
        <a:lstStyle/>
        <a:p>
          <a:endParaRPr lang="en-IN" sz="1600"/>
        </a:p>
      </dgm:t>
    </dgm:pt>
    <dgm:pt modelId="{1F425FE8-3D99-490A-A4FF-A88412EF7934}" type="sibTrans" cxnId="{B46179BD-BA60-47CB-BA33-DFA05D4C30C5}">
      <dgm:prSet/>
      <dgm:spPr/>
      <dgm:t>
        <a:bodyPr/>
        <a:lstStyle/>
        <a:p>
          <a:endParaRPr lang="en-IN" sz="1600"/>
        </a:p>
      </dgm:t>
    </dgm:pt>
    <dgm:pt modelId="{4EDF00D7-B716-4C24-9583-F0D04346621D}" type="pres">
      <dgm:prSet presAssocID="{5E934990-7543-4B04-B796-E96130AA5A0B}" presName="diagram" presStyleCnt="0">
        <dgm:presLayoutVars>
          <dgm:dir/>
          <dgm:resizeHandles val="exact"/>
        </dgm:presLayoutVars>
      </dgm:prSet>
      <dgm:spPr/>
    </dgm:pt>
    <dgm:pt modelId="{998FDE19-3A1D-44DE-A7A0-87B4FE001542}" type="pres">
      <dgm:prSet presAssocID="{F97570B4-A6D0-46A0-9060-0917C06C1457}" presName="node" presStyleLbl="node1" presStyleIdx="0" presStyleCnt="6">
        <dgm:presLayoutVars>
          <dgm:bulletEnabled val="1"/>
        </dgm:presLayoutVars>
      </dgm:prSet>
      <dgm:spPr/>
    </dgm:pt>
    <dgm:pt modelId="{69C12585-0153-4985-94FC-9F0D070707A9}" type="pres">
      <dgm:prSet presAssocID="{E26B2CB5-089C-4A21-83D7-4956B87832E6}" presName="sibTrans" presStyleCnt="0"/>
      <dgm:spPr/>
    </dgm:pt>
    <dgm:pt modelId="{C4FCB382-633B-44F1-BB61-C78574DEDD36}" type="pres">
      <dgm:prSet presAssocID="{C681E4BE-8077-4A9E-950A-2A910EBAB8CE}" presName="node" presStyleLbl="node1" presStyleIdx="1" presStyleCnt="6">
        <dgm:presLayoutVars>
          <dgm:bulletEnabled val="1"/>
        </dgm:presLayoutVars>
      </dgm:prSet>
      <dgm:spPr/>
    </dgm:pt>
    <dgm:pt modelId="{A3390157-3B8D-46AE-84A2-EC7DEC92074C}" type="pres">
      <dgm:prSet presAssocID="{8609C306-CBFC-4C30-814B-7D548A9F64C6}" presName="sibTrans" presStyleCnt="0"/>
      <dgm:spPr/>
    </dgm:pt>
    <dgm:pt modelId="{E623ECD1-EB33-4A55-A711-B84C0889B101}" type="pres">
      <dgm:prSet presAssocID="{EC18DD0A-50AA-4914-8A8C-AF04D5C44810}" presName="node" presStyleLbl="node1" presStyleIdx="2" presStyleCnt="6">
        <dgm:presLayoutVars>
          <dgm:bulletEnabled val="1"/>
        </dgm:presLayoutVars>
      </dgm:prSet>
      <dgm:spPr/>
    </dgm:pt>
    <dgm:pt modelId="{12E736D4-FF61-4B11-9C35-88A621EE2ABD}" type="pres">
      <dgm:prSet presAssocID="{B60688BD-161D-4E8D-852C-63C5CCE5E636}" presName="sibTrans" presStyleCnt="0"/>
      <dgm:spPr/>
    </dgm:pt>
    <dgm:pt modelId="{9DCFF4DE-2D8E-4FFF-ABA8-467E85B6C6FB}" type="pres">
      <dgm:prSet presAssocID="{71D217E2-0A84-4249-AC79-C514634022F5}" presName="node" presStyleLbl="node1" presStyleIdx="3" presStyleCnt="6">
        <dgm:presLayoutVars>
          <dgm:bulletEnabled val="1"/>
        </dgm:presLayoutVars>
      </dgm:prSet>
      <dgm:spPr/>
    </dgm:pt>
    <dgm:pt modelId="{6BD315C3-19C5-46DF-B750-FBD2C05D461F}" type="pres">
      <dgm:prSet presAssocID="{7727472E-D9CE-43DF-ABF8-E0043D52E362}" presName="sibTrans" presStyleCnt="0"/>
      <dgm:spPr/>
    </dgm:pt>
    <dgm:pt modelId="{FA09B6BB-58E1-44F5-B29F-B3BD25CF0B0A}" type="pres">
      <dgm:prSet presAssocID="{E2F61145-5284-42A8-8759-5B7AFD4FE8C7}" presName="node" presStyleLbl="node1" presStyleIdx="4" presStyleCnt="6" custScaleX="100157">
        <dgm:presLayoutVars>
          <dgm:bulletEnabled val="1"/>
        </dgm:presLayoutVars>
      </dgm:prSet>
      <dgm:spPr/>
    </dgm:pt>
    <dgm:pt modelId="{F968B8D5-76CE-4529-894E-497432F925E1}" type="pres">
      <dgm:prSet presAssocID="{7944C77B-1F4A-40FF-8091-272CD3876AEF}" presName="sibTrans" presStyleCnt="0"/>
      <dgm:spPr/>
    </dgm:pt>
    <dgm:pt modelId="{44E56C85-9BD6-423A-BB6B-37CD7E33EB61}" type="pres">
      <dgm:prSet presAssocID="{84020556-4C2E-4973-8ADF-9AFFE614D805}" presName="node" presStyleLbl="node1" presStyleIdx="5" presStyleCnt="6">
        <dgm:presLayoutVars>
          <dgm:bulletEnabled val="1"/>
        </dgm:presLayoutVars>
      </dgm:prSet>
      <dgm:spPr/>
    </dgm:pt>
  </dgm:ptLst>
  <dgm:cxnLst>
    <dgm:cxn modelId="{4103CC13-8719-4617-9376-D72748DD988C}" type="presOf" srcId="{C681E4BE-8077-4A9E-950A-2A910EBAB8CE}" destId="{C4FCB382-633B-44F1-BB61-C78574DEDD36}" srcOrd="0" destOrd="0" presId="urn:microsoft.com/office/officeart/2005/8/layout/default"/>
    <dgm:cxn modelId="{8C190526-8A50-4DB3-A306-ECE7DF9FC0B0}" srcId="{5E934990-7543-4B04-B796-E96130AA5A0B}" destId="{E2F61145-5284-42A8-8759-5B7AFD4FE8C7}" srcOrd="4" destOrd="0" parTransId="{024D3E3C-CF7B-4B0B-BC2B-C25000649D99}" sibTransId="{7944C77B-1F4A-40FF-8091-272CD3876AEF}"/>
    <dgm:cxn modelId="{84413534-5D5E-40ED-8ACA-CAA8979366D2}" srcId="{5E934990-7543-4B04-B796-E96130AA5A0B}" destId="{F97570B4-A6D0-46A0-9060-0917C06C1457}" srcOrd="0" destOrd="0" parTransId="{6F4D2957-CDAA-4688-A1A2-4FA485D27CB1}" sibTransId="{E26B2CB5-089C-4A21-83D7-4956B87832E6}"/>
    <dgm:cxn modelId="{CAA36D63-AEC3-496B-9496-5DD2E5FFC937}" type="presOf" srcId="{E2F61145-5284-42A8-8759-5B7AFD4FE8C7}" destId="{FA09B6BB-58E1-44F5-B29F-B3BD25CF0B0A}" srcOrd="0" destOrd="0" presId="urn:microsoft.com/office/officeart/2005/8/layout/default"/>
    <dgm:cxn modelId="{1676284F-668F-4CD3-BC56-F7F46F9A0AC0}" srcId="{5E934990-7543-4B04-B796-E96130AA5A0B}" destId="{EC18DD0A-50AA-4914-8A8C-AF04D5C44810}" srcOrd="2" destOrd="0" parTransId="{53AD3778-B5D8-4484-8F17-A5E46364878C}" sibTransId="{B60688BD-161D-4E8D-852C-63C5CCE5E636}"/>
    <dgm:cxn modelId="{1A44AD55-0FB8-4AEC-AA28-2AE62E6C3C1D}" srcId="{5E934990-7543-4B04-B796-E96130AA5A0B}" destId="{C681E4BE-8077-4A9E-950A-2A910EBAB8CE}" srcOrd="1" destOrd="0" parTransId="{5DC0E7B4-F09E-4D2C-8461-721E5404B1DA}" sibTransId="{8609C306-CBFC-4C30-814B-7D548A9F64C6}"/>
    <dgm:cxn modelId="{C259E8A3-85DA-4538-86D6-A56401E51658}" type="presOf" srcId="{5E934990-7543-4B04-B796-E96130AA5A0B}" destId="{4EDF00D7-B716-4C24-9583-F0D04346621D}" srcOrd="0" destOrd="0" presId="urn:microsoft.com/office/officeart/2005/8/layout/default"/>
    <dgm:cxn modelId="{5C4626AE-B6E6-4325-A42E-87913DDB0C4B}" type="presOf" srcId="{84020556-4C2E-4973-8ADF-9AFFE614D805}" destId="{44E56C85-9BD6-423A-BB6B-37CD7E33EB61}" srcOrd="0" destOrd="0" presId="urn:microsoft.com/office/officeart/2005/8/layout/default"/>
    <dgm:cxn modelId="{85DEA6AF-8CA4-4373-9C3A-5402D6AC0F69}" type="presOf" srcId="{EC18DD0A-50AA-4914-8A8C-AF04D5C44810}" destId="{E623ECD1-EB33-4A55-A711-B84C0889B101}" srcOrd="0" destOrd="0" presId="urn:microsoft.com/office/officeart/2005/8/layout/default"/>
    <dgm:cxn modelId="{B46179BD-BA60-47CB-BA33-DFA05D4C30C5}" srcId="{5E934990-7543-4B04-B796-E96130AA5A0B}" destId="{84020556-4C2E-4973-8ADF-9AFFE614D805}" srcOrd="5" destOrd="0" parTransId="{2FCF5F52-2293-4C36-B46B-496045077FCD}" sibTransId="{1F425FE8-3D99-490A-A4FF-A88412EF7934}"/>
    <dgm:cxn modelId="{AB74FBD2-58FC-4F03-AB94-59B97253BC76}" type="presOf" srcId="{71D217E2-0A84-4249-AC79-C514634022F5}" destId="{9DCFF4DE-2D8E-4FFF-ABA8-467E85B6C6FB}" srcOrd="0" destOrd="0" presId="urn:microsoft.com/office/officeart/2005/8/layout/default"/>
    <dgm:cxn modelId="{0B81B2DF-2C6D-4859-AEB9-0F531A073247}" srcId="{5E934990-7543-4B04-B796-E96130AA5A0B}" destId="{71D217E2-0A84-4249-AC79-C514634022F5}" srcOrd="3" destOrd="0" parTransId="{AFA24689-D118-477E-8BB0-DC9C863FF163}" sibTransId="{7727472E-D9CE-43DF-ABF8-E0043D52E362}"/>
    <dgm:cxn modelId="{83A43DF6-83C5-45CE-ACE6-BB4B8BB6A28E}" type="presOf" srcId="{F97570B4-A6D0-46A0-9060-0917C06C1457}" destId="{998FDE19-3A1D-44DE-A7A0-87B4FE001542}" srcOrd="0" destOrd="0" presId="urn:microsoft.com/office/officeart/2005/8/layout/default"/>
    <dgm:cxn modelId="{7F3CA02A-18AE-4090-AE97-BAC968F18714}" type="presParOf" srcId="{4EDF00D7-B716-4C24-9583-F0D04346621D}" destId="{998FDE19-3A1D-44DE-A7A0-87B4FE001542}" srcOrd="0" destOrd="0" presId="urn:microsoft.com/office/officeart/2005/8/layout/default"/>
    <dgm:cxn modelId="{72FA4E45-F6DD-486C-BD17-37860A8C8B16}" type="presParOf" srcId="{4EDF00D7-B716-4C24-9583-F0D04346621D}" destId="{69C12585-0153-4985-94FC-9F0D070707A9}" srcOrd="1" destOrd="0" presId="urn:microsoft.com/office/officeart/2005/8/layout/default"/>
    <dgm:cxn modelId="{5B91A349-52E6-4198-9D29-2B756F1AF22E}" type="presParOf" srcId="{4EDF00D7-B716-4C24-9583-F0D04346621D}" destId="{C4FCB382-633B-44F1-BB61-C78574DEDD36}" srcOrd="2" destOrd="0" presId="urn:microsoft.com/office/officeart/2005/8/layout/default"/>
    <dgm:cxn modelId="{912497B6-210E-4EAF-BA49-A316C09A5B8D}" type="presParOf" srcId="{4EDF00D7-B716-4C24-9583-F0D04346621D}" destId="{A3390157-3B8D-46AE-84A2-EC7DEC92074C}" srcOrd="3" destOrd="0" presId="urn:microsoft.com/office/officeart/2005/8/layout/default"/>
    <dgm:cxn modelId="{C7F565DE-2E29-4FE9-B690-6081105D2CCB}" type="presParOf" srcId="{4EDF00D7-B716-4C24-9583-F0D04346621D}" destId="{E623ECD1-EB33-4A55-A711-B84C0889B101}" srcOrd="4" destOrd="0" presId="urn:microsoft.com/office/officeart/2005/8/layout/default"/>
    <dgm:cxn modelId="{BC23444A-16E8-479C-9DE5-20C4BB9A0EEB}" type="presParOf" srcId="{4EDF00D7-B716-4C24-9583-F0D04346621D}" destId="{12E736D4-FF61-4B11-9C35-88A621EE2ABD}" srcOrd="5" destOrd="0" presId="urn:microsoft.com/office/officeart/2005/8/layout/default"/>
    <dgm:cxn modelId="{0E1F77D9-CD27-4741-98A7-36444F24AA48}" type="presParOf" srcId="{4EDF00D7-B716-4C24-9583-F0D04346621D}" destId="{9DCFF4DE-2D8E-4FFF-ABA8-467E85B6C6FB}" srcOrd="6" destOrd="0" presId="urn:microsoft.com/office/officeart/2005/8/layout/default"/>
    <dgm:cxn modelId="{C9B4111D-0003-44EC-B42F-3D369827BCE3}" type="presParOf" srcId="{4EDF00D7-B716-4C24-9583-F0D04346621D}" destId="{6BD315C3-19C5-46DF-B750-FBD2C05D461F}" srcOrd="7" destOrd="0" presId="urn:microsoft.com/office/officeart/2005/8/layout/default"/>
    <dgm:cxn modelId="{723338E0-E1C1-41DE-98BE-2CC8F246D526}" type="presParOf" srcId="{4EDF00D7-B716-4C24-9583-F0D04346621D}" destId="{FA09B6BB-58E1-44F5-B29F-B3BD25CF0B0A}" srcOrd="8" destOrd="0" presId="urn:microsoft.com/office/officeart/2005/8/layout/default"/>
    <dgm:cxn modelId="{426ED47D-E6B4-4AD3-BB20-0FD921395C03}" type="presParOf" srcId="{4EDF00D7-B716-4C24-9583-F0D04346621D}" destId="{F968B8D5-76CE-4529-894E-497432F925E1}" srcOrd="9" destOrd="0" presId="urn:microsoft.com/office/officeart/2005/8/layout/default"/>
    <dgm:cxn modelId="{09BFBB54-D30F-4F55-B054-281C55257841}" type="presParOf" srcId="{4EDF00D7-B716-4C24-9583-F0D04346621D}" destId="{44E56C85-9BD6-423A-BB6B-37CD7E33EB6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0090" y="691842"/>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IN" sz="1600" kern="1200" spc="150" baseline="0" dirty="0">
              <a:solidFill>
                <a:schemeClr val="tx1"/>
              </a:solidFill>
              <a:latin typeface="+mj-lt"/>
              <a:ea typeface="+mj-ea"/>
              <a:cs typeface="+mj-cs"/>
            </a:rPr>
            <a:t>COST SAVINGS</a:t>
          </a:r>
          <a:endParaRPr lang="en-US" sz="1600" kern="1200" spc="150" baseline="0" dirty="0">
            <a:solidFill>
              <a:schemeClr val="tx1"/>
            </a:solidFill>
            <a:latin typeface="+mj-lt"/>
            <a:ea typeface="+mj-ea"/>
            <a:cs typeface="+mj-cs"/>
          </a:endParaRPr>
        </a:p>
      </dsp:txBody>
      <dsp:txXfrm>
        <a:off x="10090" y="691842"/>
        <a:ext cx="3426543" cy="1027963"/>
      </dsp:txXfrm>
    </dsp:sp>
    <dsp:sp modelId="{22359DD7-1BFB-4900-BAE6-6084F2F57988}">
      <dsp:nvSpPr>
        <dsp:cNvPr id="0" name=""/>
        <dsp:cNvSpPr/>
      </dsp:nvSpPr>
      <dsp:spPr>
        <a:xfrm>
          <a:off x="10090" y="1719805"/>
          <a:ext cx="3426543" cy="13332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Customer retention is generally more cost-effective than acquiring first-time customers</a:t>
          </a:r>
        </a:p>
      </dsp:txBody>
      <dsp:txXfrm>
        <a:off x="10090" y="1719805"/>
        <a:ext cx="3426543" cy="1333264"/>
      </dsp:txXfrm>
    </dsp:sp>
    <dsp:sp modelId="{49B7F8FA-D256-41EF-9327-52A3551D9A60}">
      <dsp:nvSpPr>
        <dsp:cNvPr id="0" name=""/>
        <dsp:cNvSpPr/>
      </dsp:nvSpPr>
      <dsp:spPr>
        <a:xfrm>
          <a:off x="3544528" y="691842"/>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POSITIVE WORD OF MOUTH MARKETING</a:t>
          </a:r>
        </a:p>
      </dsp:txBody>
      <dsp:txXfrm>
        <a:off x="3544528" y="691842"/>
        <a:ext cx="3426543" cy="1027963"/>
      </dsp:txXfrm>
    </dsp:sp>
    <dsp:sp modelId="{6B5FE59C-B471-448A-AA7A-B526DCC4D4CA}">
      <dsp:nvSpPr>
        <dsp:cNvPr id="0" name=""/>
        <dsp:cNvSpPr/>
      </dsp:nvSpPr>
      <dsp:spPr>
        <a:xfrm>
          <a:off x="3544528" y="1719805"/>
          <a:ext cx="3426543" cy="13332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latin typeface="+mn-lt"/>
            </a:rPr>
            <a:t>Loyal customers are more likely to tell their friends and family about your brand</a:t>
          </a:r>
          <a:endParaRPr lang="en-US" sz="1400" kern="1200" spc="50" baseline="0" dirty="0">
            <a:solidFill>
              <a:prstClr val="black">
                <a:hueOff val="0"/>
                <a:satOff val="0"/>
                <a:lumOff val="0"/>
                <a:alphaOff val="0"/>
              </a:prstClr>
            </a:solidFill>
            <a:latin typeface="Tenorite"/>
            <a:ea typeface="+mn-ea"/>
            <a:cs typeface="+mn-cs"/>
          </a:endParaRPr>
        </a:p>
      </dsp:txBody>
      <dsp:txXfrm>
        <a:off x="3544528" y="1719805"/>
        <a:ext cx="3426543" cy="1333264"/>
      </dsp:txXfrm>
    </dsp:sp>
    <dsp:sp modelId="{4132ECB1-6BEF-4935-AFA3-B2EAA48FDE7E}">
      <dsp:nvSpPr>
        <dsp:cNvPr id="0" name=""/>
        <dsp:cNvSpPr/>
      </dsp:nvSpPr>
      <dsp:spPr>
        <a:xfrm>
          <a:off x="7078966" y="691842"/>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711200">
            <a:lnSpc>
              <a:spcPct val="90000"/>
            </a:lnSpc>
            <a:spcBef>
              <a:spcPct val="0"/>
            </a:spcBef>
            <a:spcAft>
              <a:spcPct val="35000"/>
            </a:spcAft>
            <a:buNone/>
          </a:pPr>
          <a:r>
            <a:rPr lang="en-IN" sz="1600" kern="1200" spc="150" baseline="0" dirty="0">
              <a:solidFill>
                <a:prstClr val="black"/>
              </a:solidFill>
              <a:latin typeface="Tenorite"/>
              <a:ea typeface="+mn-ea"/>
              <a:cs typeface="+mn-cs"/>
            </a:rPr>
            <a:t>A BETTER BOTTOM LINE</a:t>
          </a:r>
          <a:endParaRPr lang="en-US" sz="1600" kern="1200" spc="150" baseline="0" dirty="0">
            <a:solidFill>
              <a:prstClr val="black"/>
            </a:solidFill>
            <a:latin typeface="Tenorite"/>
            <a:ea typeface="+mn-ea"/>
            <a:cs typeface="+mn-cs"/>
          </a:endParaRPr>
        </a:p>
      </dsp:txBody>
      <dsp:txXfrm>
        <a:off x="7078966" y="691842"/>
        <a:ext cx="3426543" cy="1027963"/>
      </dsp:txXfrm>
    </dsp:sp>
    <dsp:sp modelId="{C42A8BDE-B838-475D-AFDE-17B60D744AB6}">
      <dsp:nvSpPr>
        <dsp:cNvPr id="0" name=""/>
        <dsp:cNvSpPr/>
      </dsp:nvSpPr>
      <dsp:spPr>
        <a:xfrm>
          <a:off x="7078966" y="1719805"/>
          <a:ext cx="3426543" cy="13332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Increasing retention rates by just 5 percent can increase revenue by 25 percent to 95 percent</a:t>
          </a:r>
        </a:p>
      </dsp:txBody>
      <dsp:txXfrm>
        <a:off x="7078966" y="1719805"/>
        <a:ext cx="3426543" cy="1333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5214" y="379025"/>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CUSTOMER RETENTION RATE</a:t>
          </a:r>
        </a:p>
      </dsp:txBody>
      <dsp:txXfrm>
        <a:off x="15214" y="379025"/>
        <a:ext cx="3423197" cy="1026959"/>
      </dsp:txXfrm>
    </dsp:sp>
    <dsp:sp modelId="{22359DD7-1BFB-4900-BAE6-6084F2F57988}">
      <dsp:nvSpPr>
        <dsp:cNvPr id="0" name=""/>
        <dsp:cNvSpPr/>
      </dsp:nvSpPr>
      <dsp:spPr>
        <a:xfrm>
          <a:off x="15214" y="1405984"/>
          <a:ext cx="3423197" cy="19599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The customer retention rate is the percentage of previous customers who remained loyal to your business over a period</a:t>
          </a:r>
        </a:p>
      </dsp:txBody>
      <dsp:txXfrm>
        <a:off x="15214" y="1405984"/>
        <a:ext cx="3423197" cy="1959902"/>
      </dsp:txXfrm>
    </dsp:sp>
    <dsp:sp modelId="{49B7F8FA-D256-41EF-9327-52A3551D9A60}">
      <dsp:nvSpPr>
        <dsp:cNvPr id="0" name=""/>
        <dsp:cNvSpPr/>
      </dsp:nvSpPr>
      <dsp:spPr>
        <a:xfrm>
          <a:off x="3546201" y="379025"/>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CUSTOMER ATTRITION </a:t>
          </a:r>
        </a:p>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RATE</a:t>
          </a:r>
        </a:p>
      </dsp:txBody>
      <dsp:txXfrm>
        <a:off x="3546201" y="379025"/>
        <a:ext cx="3423197" cy="1026959"/>
      </dsp:txXfrm>
    </dsp:sp>
    <dsp:sp modelId="{6B5FE59C-B471-448A-AA7A-B526DCC4D4CA}">
      <dsp:nvSpPr>
        <dsp:cNvPr id="0" name=""/>
        <dsp:cNvSpPr/>
      </dsp:nvSpPr>
      <dsp:spPr>
        <a:xfrm>
          <a:off x="3546201" y="1405984"/>
          <a:ext cx="3423197" cy="19599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latin typeface="+mn-lt"/>
            </a:rPr>
            <a:t>A less direct indicator of customer retention is your attrition rate—the percentage of customers lost during a period.</a:t>
          </a:r>
          <a:endParaRPr lang="en-US" sz="1400" kern="1200" spc="50" baseline="0" dirty="0">
            <a:solidFill>
              <a:prstClr val="black">
                <a:hueOff val="0"/>
                <a:satOff val="0"/>
                <a:lumOff val="0"/>
                <a:alphaOff val="0"/>
              </a:prstClr>
            </a:solidFill>
            <a:latin typeface="Tenorite"/>
            <a:ea typeface="+mn-ea"/>
            <a:cs typeface="+mn-cs"/>
          </a:endParaRPr>
        </a:p>
      </dsp:txBody>
      <dsp:txXfrm>
        <a:off x="3546201" y="1405984"/>
        <a:ext cx="3423197" cy="1959902"/>
      </dsp:txXfrm>
    </dsp:sp>
    <dsp:sp modelId="{4132ECB1-6BEF-4935-AFA3-B2EAA48FDE7E}">
      <dsp:nvSpPr>
        <dsp:cNvPr id="0" name=""/>
        <dsp:cNvSpPr/>
      </dsp:nvSpPr>
      <dsp:spPr>
        <a:xfrm>
          <a:off x="7077187" y="379025"/>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711200">
            <a:lnSpc>
              <a:spcPct val="90000"/>
            </a:lnSpc>
            <a:spcBef>
              <a:spcPct val="0"/>
            </a:spcBef>
            <a:spcAft>
              <a:spcPct val="35000"/>
            </a:spcAft>
            <a:buNone/>
          </a:pPr>
          <a:r>
            <a:rPr lang="en-IN" sz="1600" kern="1200" spc="150" baseline="0" dirty="0">
              <a:solidFill>
                <a:prstClr val="black"/>
              </a:solidFill>
              <a:latin typeface="Tenorite"/>
              <a:ea typeface="+mn-ea"/>
              <a:cs typeface="+mn-cs"/>
            </a:rPr>
            <a:t>CUSTOMER LIFETIME VALUE</a:t>
          </a:r>
          <a:endParaRPr lang="en-US" sz="1600" kern="1200" spc="150" baseline="0" dirty="0">
            <a:solidFill>
              <a:prstClr val="black"/>
            </a:solidFill>
            <a:latin typeface="Tenorite"/>
            <a:ea typeface="+mn-ea"/>
            <a:cs typeface="+mn-cs"/>
          </a:endParaRPr>
        </a:p>
      </dsp:txBody>
      <dsp:txXfrm>
        <a:off x="7077187" y="379025"/>
        <a:ext cx="3423197" cy="1026959"/>
      </dsp:txXfrm>
    </dsp:sp>
    <dsp:sp modelId="{C42A8BDE-B838-475D-AFDE-17B60D744AB6}">
      <dsp:nvSpPr>
        <dsp:cNvPr id="0" name=""/>
        <dsp:cNvSpPr/>
      </dsp:nvSpPr>
      <dsp:spPr>
        <a:xfrm>
          <a:off x="7077187" y="1405984"/>
          <a:ext cx="3423197" cy="19599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Customer lifetime value measures the total revenue you can expect from a customer, during their lifetime. It helps a business discover its most loyal customers.</a:t>
          </a:r>
        </a:p>
      </dsp:txBody>
      <dsp:txXfrm>
        <a:off x="7077187" y="1405984"/>
        <a:ext cx="3423197" cy="19599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FDE19-3A1D-44DE-A7A0-87B4FE001542}">
      <dsp:nvSpPr>
        <dsp:cNvPr id="0" name=""/>
        <dsp:cNvSpPr/>
      </dsp:nvSpPr>
      <dsp:spPr>
        <a:xfrm>
          <a:off x="8792" y="283801"/>
          <a:ext cx="3511427" cy="210685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We examined ecommerce quality in online businesses and developed new knowledge to better understand the most critical characteristics of the e-retail factor for client activation and retention in this project.</a:t>
          </a:r>
          <a:endParaRPr lang="en-IN" sz="1400" kern="1200" dirty="0"/>
        </a:p>
      </dsp:txBody>
      <dsp:txXfrm>
        <a:off x="8792" y="283801"/>
        <a:ext cx="3511427" cy="2106856"/>
      </dsp:txXfrm>
    </dsp:sp>
    <dsp:sp modelId="{C4FCB382-633B-44F1-BB61-C78574DEDD36}">
      <dsp:nvSpPr>
        <dsp:cNvPr id="0" name=""/>
        <dsp:cNvSpPr/>
      </dsp:nvSpPr>
      <dsp:spPr>
        <a:xfrm>
          <a:off x="3871363" y="283801"/>
          <a:ext cx="3511427" cy="210685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This research aims to improve previous knowledge on how ecommerce websites effect customer happiness, trust, and behavior, such as repurchase intent, loyalty, and site revisit.</a:t>
          </a:r>
          <a:endParaRPr lang="en-IN" sz="1400" kern="1200" dirty="0"/>
        </a:p>
      </dsp:txBody>
      <dsp:txXfrm>
        <a:off x="3871363" y="283801"/>
        <a:ext cx="3511427" cy="2106856"/>
      </dsp:txXfrm>
    </dsp:sp>
    <dsp:sp modelId="{E623ECD1-EB33-4A55-A711-B84C0889B101}">
      <dsp:nvSpPr>
        <dsp:cNvPr id="0" name=""/>
        <dsp:cNvSpPr/>
      </dsp:nvSpPr>
      <dsp:spPr>
        <a:xfrm>
          <a:off x="7733933" y="283801"/>
          <a:ext cx="3511427" cy="210685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Dimensions such as product information, convenient payment methods, trust, fulfilment, website design changes, security/privacy, and many others had a positive impact on ecommerce websites for customers. </a:t>
          </a:r>
          <a:endParaRPr lang="en-IN" sz="1400" kern="1200" dirty="0"/>
        </a:p>
      </dsp:txBody>
      <dsp:txXfrm>
        <a:off x="7733933" y="283801"/>
        <a:ext cx="3511427" cy="2106856"/>
      </dsp:txXfrm>
    </dsp:sp>
    <dsp:sp modelId="{9DCFF4DE-2D8E-4FFF-ABA8-467E85B6C6FB}">
      <dsp:nvSpPr>
        <dsp:cNvPr id="0" name=""/>
        <dsp:cNvSpPr/>
      </dsp:nvSpPr>
      <dsp:spPr>
        <a:xfrm>
          <a:off x="6035" y="2741801"/>
          <a:ext cx="3511427" cy="210685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Furthermore, some features, such as ease of navigation, loading and speed, late delivery, and so on, had no effect on the ecommerce websites. As a result, a company must pay closer attention to these features and seek breakthroughs that can improve its performance and e-service quality.</a:t>
          </a:r>
          <a:endParaRPr lang="en-IN" sz="1400" kern="1200" dirty="0"/>
        </a:p>
      </dsp:txBody>
      <dsp:txXfrm>
        <a:off x="6035" y="2741801"/>
        <a:ext cx="3511427" cy="2106856"/>
      </dsp:txXfrm>
    </dsp:sp>
    <dsp:sp modelId="{FA09B6BB-58E1-44F5-B29F-B3BD25CF0B0A}">
      <dsp:nvSpPr>
        <dsp:cNvPr id="0" name=""/>
        <dsp:cNvSpPr/>
      </dsp:nvSpPr>
      <dsp:spPr>
        <a:xfrm>
          <a:off x="3868606" y="2741801"/>
          <a:ext cx="3516940" cy="210685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Customer satisfaction and trust emerged as outcomes of the overall e-commerce factor. The study's findings indicate that the e-commerce factor has a positive impact on customer satisfaction. According to most research done on the e-retail factor; customer satisfaction is the most important determinant influencing the e-retail factor.</a:t>
          </a:r>
          <a:endParaRPr lang="en-IN" sz="1400" kern="1200" dirty="0"/>
        </a:p>
      </dsp:txBody>
      <dsp:txXfrm>
        <a:off x="3868606" y="2741801"/>
        <a:ext cx="3516940" cy="2106856"/>
      </dsp:txXfrm>
    </dsp:sp>
    <dsp:sp modelId="{44E56C85-9BD6-423A-BB6B-37CD7E33EB61}">
      <dsp:nvSpPr>
        <dsp:cNvPr id="0" name=""/>
        <dsp:cNvSpPr/>
      </dsp:nvSpPr>
      <dsp:spPr>
        <a:xfrm>
          <a:off x="7736690" y="2741801"/>
          <a:ext cx="3511427" cy="210685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It lends credence to the notion that there is a strong link between e-commerce and customer satisfaction. Customer trust increased as a result of the e-commerce factor. Customer trust increases as a company's retail factor improve. Customer satisfaction and trust are increased when services are of high quality.</a:t>
          </a:r>
          <a:endParaRPr lang="en-IN" sz="1400" kern="1200" dirty="0"/>
        </a:p>
      </dsp:txBody>
      <dsp:txXfrm>
        <a:off x="7736690" y="2741801"/>
        <a:ext cx="3511427" cy="2106856"/>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2"/>
            <a:ext cx="4434999" cy="735654"/>
          </a:xfrm>
          <a:prstGeom prst="rect">
            <a:avLst/>
          </a:prstGeom>
        </p:spPr>
        <p:txBody>
          <a:bodyPr vert="horz" lIns="142243" tIns="71122" rIns="142243" bIns="71122" rtlCol="0"/>
          <a:lstStyle>
            <a:lvl1pPr algn="l">
              <a:defRPr sz="18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5797244" y="2"/>
            <a:ext cx="4434999" cy="735654"/>
          </a:xfrm>
          <a:prstGeom prst="rect">
            <a:avLst/>
          </a:prstGeom>
        </p:spPr>
        <p:txBody>
          <a:bodyPr vert="horz" lIns="142243" tIns="71122" rIns="142243" bIns="71122" rtlCol="0"/>
          <a:lstStyle>
            <a:lvl1pPr algn="r">
              <a:defRPr sz="1800"/>
            </a:lvl1pPr>
          </a:lstStyle>
          <a:p>
            <a:fld id="{B56F32FC-4BD9-442A-A8C6-51598C909FE3}" type="datetimeFigureOut">
              <a:rPr lang="en-US" smtClean="0"/>
              <a:t>4/11/2022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13926499"/>
            <a:ext cx="4434999" cy="735652"/>
          </a:xfrm>
          <a:prstGeom prst="rect">
            <a:avLst/>
          </a:prstGeom>
        </p:spPr>
        <p:txBody>
          <a:bodyPr vert="horz" lIns="142243" tIns="71122" rIns="142243" bIns="71122" rtlCol="0" anchor="b"/>
          <a:lstStyle>
            <a:lvl1pPr algn="l">
              <a:defRPr sz="18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5797244" y="13926499"/>
            <a:ext cx="4434999" cy="735652"/>
          </a:xfrm>
          <a:prstGeom prst="rect">
            <a:avLst/>
          </a:prstGeom>
        </p:spPr>
        <p:txBody>
          <a:bodyPr vert="horz" lIns="142243" tIns="71122" rIns="142243" bIns="71122" rtlCol="0" anchor="b"/>
          <a:lstStyle>
            <a:lvl1pPr algn="r">
              <a:defRPr sz="18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434999" cy="735654"/>
          </a:xfrm>
          <a:prstGeom prst="rect">
            <a:avLst/>
          </a:prstGeom>
        </p:spPr>
        <p:txBody>
          <a:bodyPr vert="horz" lIns="142243" tIns="71122" rIns="142243" bIns="71122" rtlCol="0"/>
          <a:lstStyle>
            <a:lvl1pPr algn="l">
              <a:defRPr sz="1800"/>
            </a:lvl1pPr>
          </a:lstStyle>
          <a:p>
            <a:endParaRPr lang="en-US" dirty="0"/>
          </a:p>
        </p:txBody>
      </p:sp>
      <p:sp>
        <p:nvSpPr>
          <p:cNvPr id="3" name="Date Placeholder 2"/>
          <p:cNvSpPr>
            <a:spLocks noGrp="1"/>
          </p:cNvSpPr>
          <p:nvPr>
            <p:ph type="dt" idx="1"/>
          </p:nvPr>
        </p:nvSpPr>
        <p:spPr>
          <a:xfrm>
            <a:off x="5797244" y="2"/>
            <a:ext cx="4434999" cy="735654"/>
          </a:xfrm>
          <a:prstGeom prst="rect">
            <a:avLst/>
          </a:prstGeom>
        </p:spPr>
        <p:txBody>
          <a:bodyPr vert="horz" lIns="142243" tIns="71122" rIns="142243" bIns="71122" rtlCol="0"/>
          <a:lstStyle>
            <a:lvl1pPr algn="r">
              <a:defRPr sz="1800"/>
            </a:lvl1pPr>
          </a:lstStyle>
          <a:p>
            <a:fld id="{056371FA-A98D-41E8-93F4-09945841298A}" type="datetimeFigureOut">
              <a:rPr lang="en-US" smtClean="0"/>
              <a:t>4/11/2022</a:t>
            </a:fld>
            <a:endParaRPr lang="en-US" dirty="0"/>
          </a:p>
        </p:txBody>
      </p:sp>
      <p:sp>
        <p:nvSpPr>
          <p:cNvPr id="4" name="Slide Image Placeholder 3"/>
          <p:cNvSpPr>
            <a:spLocks noGrp="1" noRot="1" noChangeAspect="1"/>
          </p:cNvSpPr>
          <p:nvPr>
            <p:ph type="sldImg" idx="2"/>
          </p:nvPr>
        </p:nvSpPr>
        <p:spPr>
          <a:xfrm>
            <a:off x="719138" y="1833563"/>
            <a:ext cx="8796337" cy="4948237"/>
          </a:xfrm>
          <a:prstGeom prst="rect">
            <a:avLst/>
          </a:prstGeom>
          <a:noFill/>
          <a:ln w="12700">
            <a:solidFill>
              <a:prstClr val="black"/>
            </a:solidFill>
          </a:ln>
        </p:spPr>
        <p:txBody>
          <a:bodyPr vert="horz" lIns="142243" tIns="71122" rIns="142243" bIns="71122" rtlCol="0" anchor="ctr"/>
          <a:lstStyle/>
          <a:p>
            <a:endParaRPr lang="en-US" dirty="0"/>
          </a:p>
        </p:txBody>
      </p:sp>
      <p:sp>
        <p:nvSpPr>
          <p:cNvPr id="5" name="Notes Placeholder 4"/>
          <p:cNvSpPr>
            <a:spLocks noGrp="1"/>
          </p:cNvSpPr>
          <p:nvPr>
            <p:ph type="body" sz="quarter" idx="3"/>
          </p:nvPr>
        </p:nvSpPr>
        <p:spPr>
          <a:xfrm>
            <a:off x="1023462" y="7056161"/>
            <a:ext cx="8187690" cy="5773222"/>
          </a:xfrm>
          <a:prstGeom prst="rect">
            <a:avLst/>
          </a:prstGeom>
        </p:spPr>
        <p:txBody>
          <a:bodyPr vert="horz" lIns="142243" tIns="71122" rIns="142243" bIns="711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926499"/>
            <a:ext cx="4434999" cy="735652"/>
          </a:xfrm>
          <a:prstGeom prst="rect">
            <a:avLst/>
          </a:prstGeom>
        </p:spPr>
        <p:txBody>
          <a:bodyPr vert="horz" lIns="142243" tIns="71122" rIns="142243" bIns="71122" rtlCol="0" anchor="b"/>
          <a:lstStyle>
            <a:lvl1pPr algn="l">
              <a:defRPr sz="1800"/>
            </a:lvl1pPr>
          </a:lstStyle>
          <a:p>
            <a:endParaRPr lang="en-US" dirty="0"/>
          </a:p>
        </p:txBody>
      </p:sp>
      <p:sp>
        <p:nvSpPr>
          <p:cNvPr id="7" name="Slide Number Placeholder 6"/>
          <p:cNvSpPr>
            <a:spLocks noGrp="1"/>
          </p:cNvSpPr>
          <p:nvPr>
            <p:ph type="sldNum" sz="quarter" idx="5"/>
          </p:nvPr>
        </p:nvSpPr>
        <p:spPr>
          <a:xfrm>
            <a:off x="5797244" y="13926499"/>
            <a:ext cx="4434999" cy="735652"/>
          </a:xfrm>
          <a:prstGeom prst="rect">
            <a:avLst/>
          </a:prstGeom>
        </p:spPr>
        <p:txBody>
          <a:bodyPr vert="horz" lIns="142243" tIns="71122" rIns="142243" bIns="71122" rtlCol="0" anchor="b"/>
          <a:lstStyle>
            <a:lvl1pPr algn="r">
              <a:defRPr sz="18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Customer Retention Case Study</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Customer Retention Case Study</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Customer Retention Case Study</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Customer Retention Case Study</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2022</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Customer Retention Case Study</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2022</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Customer Retention Case Study</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Customer Retention Case Study</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Customer Retention Case Study</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Customer Retention Case Study</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Customer Retention Case Study</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Customer Retention Case Study</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Customer Retention Case Study</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Customer Retention Case Study</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2022</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Customer Retention Case Study</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hyperlink" Target="https://www.linkedin.com/in/consult-sahil-kumar/"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7695" y="4867422"/>
            <a:ext cx="6860344" cy="689620"/>
          </a:xfrm>
        </p:spPr>
        <p:txBody>
          <a:bodyPr/>
          <a:lstStyle/>
          <a:p>
            <a:r>
              <a:rPr lang="en-US" dirty="0"/>
              <a:t>Customer retention </a:t>
            </a:r>
            <a:br>
              <a:rPr lang="en-US" dirty="0"/>
            </a:br>
            <a:r>
              <a:rPr lang="en-US" dirty="0"/>
              <a:t>case Study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86381" y="5586890"/>
            <a:ext cx="4941770" cy="335608"/>
          </a:xfrm>
        </p:spPr>
        <p:txBody>
          <a:bodyPr>
            <a:normAutofit/>
          </a:bodyPr>
          <a:lstStyle/>
          <a:p>
            <a:r>
              <a:rPr lang="en-US" dirty="0"/>
              <a:t>Sahil Kumar (Internship Batch 24)</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Understanding customer retention</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5" y="2939118"/>
            <a:ext cx="2882475" cy="489882"/>
          </a:xfrm>
        </p:spPr>
        <p:txBody>
          <a:bodyPr/>
          <a:lstStyle/>
          <a:p>
            <a:r>
              <a:rPr lang="en-US" dirty="0"/>
              <a:t>DEFINITION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178399" y="3790820"/>
            <a:ext cx="2882475" cy="1997867"/>
          </a:xfrm>
        </p:spPr>
        <p:txBody>
          <a:bodyPr>
            <a:normAutofit lnSpcReduction="10000"/>
          </a:bodyPr>
          <a:lstStyle/>
          <a:p>
            <a:r>
              <a:rPr lang="en-US" dirty="0"/>
              <a:t>Customer retention refers to a company’s ability to turn customers into repeat buyers and prevent them from switching to a competitor. </a:t>
            </a:r>
          </a:p>
          <a:p>
            <a:r>
              <a:rPr lang="en-US" dirty="0"/>
              <a:t>It indicates whether your product and the quality of your service please your existing customers.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CUSTOMER RETENTION STRATEGIES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61861" y="3790820"/>
            <a:ext cx="2896671" cy="1997867"/>
          </a:xfrm>
        </p:spPr>
        <p:txBody>
          <a:bodyPr>
            <a:normAutofit/>
          </a:bodyPr>
          <a:lstStyle/>
          <a:p>
            <a:r>
              <a:rPr lang="en-US" dirty="0"/>
              <a:t>Customer retention strategies are the processes and initiatives businesses put in place to build customer loyalty and improve customer lifetime value</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0" y="2980318"/>
            <a:ext cx="2882475" cy="407482"/>
          </a:xfrm>
        </p:spPr>
        <p:txBody>
          <a:bodyPr/>
          <a:lstStyle/>
          <a:p>
            <a:r>
              <a:rPr lang="en-US" dirty="0"/>
              <a:t>IMPORTANCE</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790820"/>
            <a:ext cx="2882475" cy="1997867"/>
          </a:xfrm>
        </p:spPr>
        <p:txBody>
          <a:bodyPr>
            <a:normAutofit lnSpcReduction="10000"/>
          </a:bodyPr>
          <a:lstStyle/>
          <a:p>
            <a:r>
              <a:rPr lang="en-US" dirty="0"/>
              <a:t>Keeping your current customers happy is generally more cost-effective than acquiring first-time customers. According to the Harvard Business Review, acquiring a new customer can be five to 25 times more expensive than holding on to an existing one.</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80558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CUSTOMER RETENTION BENEFITS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058016044"/>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819907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CUSTOMER RETENTION METRICS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9718861"/>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24650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Exploratory data analysis (EDA)</a:t>
            </a:r>
          </a:p>
        </p:txBody>
      </p:sp>
    </p:spTree>
    <p:extLst>
      <p:ext uri="{BB962C8B-B14F-4D97-AF65-F5344CB8AC3E}">
        <p14:creationId xmlns:p14="http://schemas.microsoft.com/office/powerpoint/2010/main" val="2719120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normAutofit fontScale="90000"/>
          </a:bodyPr>
          <a:lstStyle/>
          <a:p>
            <a:r>
              <a:rPr lang="en-US" dirty="0"/>
              <a:t>Data analysis 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sz="2000" dirty="0"/>
              <a:t>Imported necessary libraries</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sz="2000" dirty="0"/>
              <a:t>Loaded the dataset</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sz="2000" dirty="0"/>
              <a:t>Preprocessing, EDA and Visualizations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sz="2000" dirty="0"/>
              <a:t>Outcomes, recommendations and conclusions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2022</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CUSTOMER RETENTION CASE STUDY</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4004908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Dataset description and exploratory data analysis (EDA)</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10" name="TextBox 9">
            <a:extLst>
              <a:ext uri="{FF2B5EF4-FFF2-40B4-BE49-F238E27FC236}">
                <a16:creationId xmlns:a16="http://schemas.microsoft.com/office/drawing/2014/main" id="{88EE75FB-DE55-47D2-AC0F-86C661DD9A27}"/>
              </a:ext>
            </a:extLst>
          </p:cNvPr>
          <p:cNvSpPr txBox="1"/>
          <p:nvPr/>
        </p:nvSpPr>
        <p:spPr>
          <a:xfrm>
            <a:off x="2933700" y="1781641"/>
            <a:ext cx="86158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Imported dataset from excel</a:t>
            </a:r>
          </a:p>
          <a:p>
            <a:pPr marL="285750" indent="-285750">
              <a:buFont typeface="Arial" panose="020B0604020202020204" pitchFamily="34" charset="0"/>
              <a:buChar char="•"/>
            </a:pPr>
            <a:r>
              <a:rPr lang="en-US" dirty="0"/>
              <a:t>Checked dataframe shape. The dataset had 269 records across 71 distinct columns</a:t>
            </a:r>
          </a:p>
          <a:p>
            <a:pPr marL="285750" indent="-285750">
              <a:buFont typeface="Arial" panose="020B0604020202020204" pitchFamily="34" charset="0"/>
              <a:buChar char="•"/>
            </a:pPr>
            <a:r>
              <a:rPr lang="en-US" dirty="0"/>
              <a:t>Documented the columns, which were identified as full-length question, and thereby renamed appropriately and accordingly</a:t>
            </a:r>
          </a:p>
          <a:p>
            <a:pPr marL="285750" indent="-285750">
              <a:buFont typeface="Arial" panose="020B0604020202020204" pitchFamily="34" charset="0"/>
              <a:buChar char="•"/>
            </a:pPr>
            <a:r>
              <a:rPr lang="en-US" dirty="0"/>
              <a:t>Pandas options were set to display maximum rows, and the data types of columns, dataframe info with null value count, and count of unique values in each column were documented</a:t>
            </a:r>
          </a:p>
          <a:p>
            <a:pPr marL="285750" indent="-285750">
              <a:buFont typeface="Arial" panose="020B0604020202020204" pitchFamily="34" charset="0"/>
              <a:buChar char="•"/>
            </a:pPr>
            <a:r>
              <a:rPr lang="en-US" dirty="0"/>
              <a:t>Value counts of unique records in each column were analyzed, and the recurring/redundant unique values were repaired</a:t>
            </a:r>
          </a:p>
          <a:p>
            <a:pPr marL="285750" indent="-285750">
              <a:buFont typeface="Arial" panose="020B0604020202020204" pitchFamily="34" charset="0"/>
              <a:buChar char="•"/>
            </a:pPr>
            <a:r>
              <a:rPr lang="en-IN" dirty="0"/>
              <a:t>Univariate and bivariate analyses were conducted on the relevant columns, visualizations documented, and insights and findings were recorded.</a:t>
            </a:r>
          </a:p>
        </p:txBody>
      </p:sp>
    </p:spTree>
    <p:extLst>
      <p:ext uri="{BB962C8B-B14F-4D97-AF65-F5344CB8AC3E}">
        <p14:creationId xmlns:p14="http://schemas.microsoft.com/office/powerpoint/2010/main" val="1222971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Visualizations and outcomes</a:t>
            </a:r>
          </a:p>
        </p:txBody>
      </p:sp>
    </p:spTree>
    <p:extLst>
      <p:ext uri="{BB962C8B-B14F-4D97-AF65-F5344CB8AC3E}">
        <p14:creationId xmlns:p14="http://schemas.microsoft.com/office/powerpoint/2010/main" val="242141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pic>
        <p:nvPicPr>
          <p:cNvPr id="12" name="Picture 11">
            <a:extLst>
              <a:ext uri="{FF2B5EF4-FFF2-40B4-BE49-F238E27FC236}">
                <a16:creationId xmlns:a16="http://schemas.microsoft.com/office/drawing/2014/main" id="{80B8A267-8A10-44E3-8B13-7F8658031A91}"/>
              </a:ext>
            </a:extLst>
          </p:cNvPr>
          <p:cNvPicPr>
            <a:picLocks noChangeAspect="1"/>
          </p:cNvPicPr>
          <p:nvPr/>
        </p:nvPicPr>
        <p:blipFill>
          <a:blip r:embed="rId2"/>
          <a:stretch>
            <a:fillRect/>
          </a:stretch>
        </p:blipFill>
        <p:spPr>
          <a:xfrm>
            <a:off x="657225" y="1757509"/>
            <a:ext cx="6841571" cy="3953973"/>
          </a:xfrm>
          <a:prstGeom prst="rect">
            <a:avLst/>
          </a:prstGeom>
          <a:ln w="28575">
            <a:solidFill>
              <a:schemeClr val="tx1"/>
            </a:solidFill>
          </a:ln>
        </p:spPr>
      </p:pic>
      <p:sp>
        <p:nvSpPr>
          <p:cNvPr id="13" name="TextBox 12">
            <a:extLst>
              <a:ext uri="{FF2B5EF4-FFF2-40B4-BE49-F238E27FC236}">
                <a16:creationId xmlns:a16="http://schemas.microsoft.com/office/drawing/2014/main" id="{0A1DB643-D63C-4FD7-8D7D-341FEC055F47}"/>
              </a:ext>
            </a:extLst>
          </p:cNvPr>
          <p:cNvSpPr txBox="1"/>
          <p:nvPr/>
        </p:nvSpPr>
        <p:spPr>
          <a:xfrm>
            <a:off x="7849772" y="1757509"/>
            <a:ext cx="3685003" cy="4247317"/>
          </a:xfrm>
          <a:prstGeom prst="rect">
            <a:avLst/>
          </a:prstGeom>
          <a:noFill/>
        </p:spPr>
        <p:txBody>
          <a:bodyPr wrap="square" rtlCol="0">
            <a:spAutoFit/>
          </a:bodyPr>
          <a:lstStyle/>
          <a:p>
            <a:pPr marL="285750" indent="-285750">
              <a:buFont typeface="Arial" panose="020B0604020202020204" pitchFamily="34" charset="0"/>
              <a:buChar char="•"/>
            </a:pPr>
            <a:r>
              <a:rPr lang="en-US" dirty="0"/>
              <a:t>Highest number of shoppers/survey responders from Northern Region - Uttar Pradesh and Uttaranchal - 117 in number</a:t>
            </a:r>
          </a:p>
          <a:p>
            <a:pPr marL="285750" indent="-285750">
              <a:buFont typeface="Arial" panose="020B0604020202020204" pitchFamily="34" charset="0"/>
              <a:buChar char="•"/>
            </a:pPr>
            <a:r>
              <a:rPr lang="en-US" dirty="0"/>
              <a:t>Equally high number of shoppers/survey responders from Northern Region - Delhi, Haryana, Punjab, Himachal Pradesh and Jammu &amp; Kashmir - 115 in number</a:t>
            </a:r>
          </a:p>
          <a:p>
            <a:pPr marL="285750" indent="-285750">
              <a:buFont typeface="Arial" panose="020B0604020202020204" pitchFamily="34" charset="0"/>
              <a:buChar char="•"/>
            </a:pPr>
            <a:r>
              <a:rPr lang="en-US" dirty="0"/>
              <a:t>Only 37 shoppers/survey responders from the Southern Region - Andhra Pradesh and Karnataka</a:t>
            </a:r>
            <a:endParaRPr lang="en-IN" dirty="0"/>
          </a:p>
        </p:txBody>
      </p:sp>
    </p:spTree>
    <p:extLst>
      <p:ext uri="{BB962C8B-B14F-4D97-AF65-F5344CB8AC3E}">
        <p14:creationId xmlns:p14="http://schemas.microsoft.com/office/powerpoint/2010/main" val="2303579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4" name="Picture 3">
            <a:extLst>
              <a:ext uri="{FF2B5EF4-FFF2-40B4-BE49-F238E27FC236}">
                <a16:creationId xmlns:a16="http://schemas.microsoft.com/office/drawing/2014/main" id="{CDDA0944-7BFB-4DC2-8ECD-4BF6CCFDB1B5}"/>
              </a:ext>
            </a:extLst>
          </p:cNvPr>
          <p:cNvPicPr>
            <a:picLocks noChangeAspect="1"/>
          </p:cNvPicPr>
          <p:nvPr/>
        </p:nvPicPr>
        <p:blipFill>
          <a:blip r:embed="rId2"/>
          <a:stretch>
            <a:fillRect/>
          </a:stretch>
        </p:blipFill>
        <p:spPr>
          <a:xfrm>
            <a:off x="343530" y="1783208"/>
            <a:ext cx="5623192" cy="3486223"/>
          </a:xfrm>
          <a:prstGeom prst="rect">
            <a:avLst/>
          </a:prstGeom>
          <a:ln w="28575">
            <a:solidFill>
              <a:schemeClr val="tx1"/>
            </a:solidFill>
          </a:ln>
        </p:spPr>
      </p:pic>
      <p:pic>
        <p:nvPicPr>
          <p:cNvPr id="6" name="Picture 5">
            <a:extLst>
              <a:ext uri="{FF2B5EF4-FFF2-40B4-BE49-F238E27FC236}">
                <a16:creationId xmlns:a16="http://schemas.microsoft.com/office/drawing/2014/main" id="{EAC25BE0-36FE-4D10-8772-38BB3078652B}"/>
              </a:ext>
            </a:extLst>
          </p:cNvPr>
          <p:cNvPicPr>
            <a:picLocks noChangeAspect="1"/>
          </p:cNvPicPr>
          <p:nvPr/>
        </p:nvPicPr>
        <p:blipFill>
          <a:blip r:embed="rId3"/>
          <a:stretch>
            <a:fillRect/>
          </a:stretch>
        </p:blipFill>
        <p:spPr>
          <a:xfrm>
            <a:off x="6461392" y="1685888"/>
            <a:ext cx="5387078" cy="3676064"/>
          </a:xfrm>
          <a:prstGeom prst="rect">
            <a:avLst/>
          </a:prstGeom>
          <a:ln w="28575">
            <a:solidFill>
              <a:schemeClr val="tx1"/>
            </a:solidFill>
          </a:ln>
        </p:spPr>
      </p:pic>
    </p:spTree>
    <p:extLst>
      <p:ext uri="{BB962C8B-B14F-4D97-AF65-F5344CB8AC3E}">
        <p14:creationId xmlns:p14="http://schemas.microsoft.com/office/powerpoint/2010/main" val="31710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4" name="Picture 3">
            <a:extLst>
              <a:ext uri="{FF2B5EF4-FFF2-40B4-BE49-F238E27FC236}">
                <a16:creationId xmlns:a16="http://schemas.microsoft.com/office/drawing/2014/main" id="{748D9B71-8766-4627-B983-C70D062E07CF}"/>
              </a:ext>
            </a:extLst>
          </p:cNvPr>
          <p:cNvPicPr>
            <a:picLocks noChangeAspect="1"/>
          </p:cNvPicPr>
          <p:nvPr/>
        </p:nvPicPr>
        <p:blipFill>
          <a:blip r:embed="rId2"/>
          <a:stretch>
            <a:fillRect/>
          </a:stretch>
        </p:blipFill>
        <p:spPr>
          <a:xfrm>
            <a:off x="381000" y="1465897"/>
            <a:ext cx="6400800" cy="4657725"/>
          </a:xfrm>
          <a:prstGeom prst="rect">
            <a:avLst/>
          </a:prstGeom>
          <a:ln w="28575">
            <a:solidFill>
              <a:schemeClr val="tx1"/>
            </a:solidFill>
          </a:ln>
        </p:spPr>
      </p:pic>
      <p:pic>
        <p:nvPicPr>
          <p:cNvPr id="6" name="Picture 5">
            <a:extLst>
              <a:ext uri="{FF2B5EF4-FFF2-40B4-BE49-F238E27FC236}">
                <a16:creationId xmlns:a16="http://schemas.microsoft.com/office/drawing/2014/main" id="{A5AF2ACA-F070-488E-BAD6-70C6B5039A15}"/>
              </a:ext>
            </a:extLst>
          </p:cNvPr>
          <p:cNvPicPr>
            <a:picLocks noChangeAspect="1"/>
          </p:cNvPicPr>
          <p:nvPr/>
        </p:nvPicPr>
        <p:blipFill>
          <a:blip r:embed="rId3"/>
          <a:stretch>
            <a:fillRect/>
          </a:stretch>
        </p:blipFill>
        <p:spPr>
          <a:xfrm>
            <a:off x="6372225" y="1923416"/>
            <a:ext cx="5438775" cy="3686175"/>
          </a:xfrm>
          <a:prstGeom prst="rect">
            <a:avLst/>
          </a:prstGeom>
          <a:ln w="28575">
            <a:solidFill>
              <a:schemeClr val="tx1"/>
            </a:solidFill>
          </a:ln>
        </p:spPr>
      </p:pic>
    </p:spTree>
    <p:extLst>
      <p:ext uri="{BB962C8B-B14F-4D97-AF65-F5344CB8AC3E}">
        <p14:creationId xmlns:p14="http://schemas.microsoft.com/office/powerpoint/2010/main" val="406650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46720"/>
            <a:ext cx="3819228" cy="1325563"/>
          </a:xfrm>
        </p:spPr>
        <p:txBody>
          <a:bodyPr/>
          <a:lstStyle/>
          <a:p>
            <a:r>
              <a:rPr lang="en-US" dirty="0"/>
              <a:t>Table of 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842866"/>
            <a:ext cx="3819228" cy="4107768"/>
          </a:xfrm>
        </p:spPr>
        <p:txBody>
          <a:bodyPr>
            <a:normAutofit/>
          </a:bodyPr>
          <a:lstStyle/>
          <a:p>
            <a:r>
              <a:rPr lang="en-US" sz="1600" dirty="0"/>
              <a:t>Introduction</a:t>
            </a:r>
          </a:p>
          <a:p>
            <a:r>
              <a:rPr lang="en-US" sz="1600" dirty="0"/>
              <a:t>Problem Statement</a:t>
            </a:r>
          </a:p>
          <a:p>
            <a:r>
              <a:rPr lang="en-US" sz="1600" dirty="0"/>
              <a:t>Problem Understanding</a:t>
            </a:r>
          </a:p>
          <a:p>
            <a:r>
              <a:rPr lang="en-US" sz="1600" dirty="0"/>
              <a:t>Understanding Customer Retention</a:t>
            </a:r>
          </a:p>
          <a:p>
            <a:r>
              <a:rPr lang="en-US" sz="1600" dirty="0"/>
              <a:t>Exploratory Data Analysis</a:t>
            </a:r>
          </a:p>
          <a:p>
            <a:r>
              <a:rPr lang="en-US" sz="1600" dirty="0"/>
              <a:t>Visualizations and Outcomes</a:t>
            </a:r>
          </a:p>
          <a:p>
            <a:r>
              <a:rPr lang="en-US" sz="1600" dirty="0"/>
              <a:t>Assumptions and Recommendations</a:t>
            </a:r>
          </a:p>
          <a:p>
            <a:r>
              <a:rPr lang="en-US" sz="1600" dirty="0"/>
              <a:t>Conclusion</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CUSTOMER RETENTION CASE STUDY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pic>
        <p:nvPicPr>
          <p:cNvPr id="4" name="Picture 3">
            <a:extLst>
              <a:ext uri="{FF2B5EF4-FFF2-40B4-BE49-F238E27FC236}">
                <a16:creationId xmlns:a16="http://schemas.microsoft.com/office/drawing/2014/main" id="{7A68751E-B47C-4EAB-83E3-47684FD15DDF}"/>
              </a:ext>
            </a:extLst>
          </p:cNvPr>
          <p:cNvPicPr>
            <a:picLocks noChangeAspect="1"/>
          </p:cNvPicPr>
          <p:nvPr/>
        </p:nvPicPr>
        <p:blipFill>
          <a:blip r:embed="rId2"/>
          <a:stretch>
            <a:fillRect/>
          </a:stretch>
        </p:blipFill>
        <p:spPr>
          <a:xfrm>
            <a:off x="248162" y="1528762"/>
            <a:ext cx="5534025" cy="3800475"/>
          </a:xfrm>
          <a:prstGeom prst="rect">
            <a:avLst/>
          </a:prstGeom>
          <a:ln w="28575">
            <a:solidFill>
              <a:schemeClr val="tx1"/>
            </a:solidFill>
          </a:ln>
        </p:spPr>
      </p:pic>
      <p:pic>
        <p:nvPicPr>
          <p:cNvPr id="6" name="Picture 5">
            <a:extLst>
              <a:ext uri="{FF2B5EF4-FFF2-40B4-BE49-F238E27FC236}">
                <a16:creationId xmlns:a16="http://schemas.microsoft.com/office/drawing/2014/main" id="{EA53EBA4-9086-4677-B061-BE753E80898F}"/>
              </a:ext>
            </a:extLst>
          </p:cNvPr>
          <p:cNvPicPr>
            <a:picLocks noChangeAspect="1"/>
          </p:cNvPicPr>
          <p:nvPr/>
        </p:nvPicPr>
        <p:blipFill>
          <a:blip r:embed="rId3"/>
          <a:stretch>
            <a:fillRect/>
          </a:stretch>
        </p:blipFill>
        <p:spPr>
          <a:xfrm>
            <a:off x="6209168" y="1609725"/>
            <a:ext cx="5734670" cy="3638549"/>
          </a:xfrm>
          <a:prstGeom prst="rect">
            <a:avLst/>
          </a:prstGeom>
          <a:ln w="28575">
            <a:solidFill>
              <a:schemeClr val="tx1"/>
            </a:solidFill>
          </a:ln>
        </p:spPr>
      </p:pic>
    </p:spTree>
    <p:extLst>
      <p:ext uri="{BB962C8B-B14F-4D97-AF65-F5344CB8AC3E}">
        <p14:creationId xmlns:p14="http://schemas.microsoft.com/office/powerpoint/2010/main" val="1522756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pic>
        <p:nvPicPr>
          <p:cNvPr id="4" name="Picture 3">
            <a:extLst>
              <a:ext uri="{FF2B5EF4-FFF2-40B4-BE49-F238E27FC236}">
                <a16:creationId xmlns:a16="http://schemas.microsoft.com/office/drawing/2014/main" id="{617F8C03-1F40-4287-9606-81C6527DAA32}"/>
              </a:ext>
            </a:extLst>
          </p:cNvPr>
          <p:cNvPicPr>
            <a:picLocks noChangeAspect="1"/>
          </p:cNvPicPr>
          <p:nvPr/>
        </p:nvPicPr>
        <p:blipFill>
          <a:blip r:embed="rId2"/>
          <a:stretch>
            <a:fillRect/>
          </a:stretch>
        </p:blipFill>
        <p:spPr>
          <a:xfrm>
            <a:off x="487240" y="1715306"/>
            <a:ext cx="5514975" cy="3686175"/>
          </a:xfrm>
          <a:prstGeom prst="rect">
            <a:avLst/>
          </a:prstGeom>
          <a:ln w="28575">
            <a:solidFill>
              <a:schemeClr val="tx1"/>
            </a:solidFill>
          </a:ln>
        </p:spPr>
      </p:pic>
      <p:pic>
        <p:nvPicPr>
          <p:cNvPr id="6" name="Picture 5">
            <a:extLst>
              <a:ext uri="{FF2B5EF4-FFF2-40B4-BE49-F238E27FC236}">
                <a16:creationId xmlns:a16="http://schemas.microsoft.com/office/drawing/2014/main" id="{D9193CAD-F2AD-498F-94DE-96C5FDA6EF15}"/>
              </a:ext>
            </a:extLst>
          </p:cNvPr>
          <p:cNvPicPr>
            <a:picLocks noChangeAspect="1"/>
          </p:cNvPicPr>
          <p:nvPr/>
        </p:nvPicPr>
        <p:blipFill>
          <a:blip r:embed="rId3"/>
          <a:stretch>
            <a:fillRect/>
          </a:stretch>
        </p:blipFill>
        <p:spPr>
          <a:xfrm>
            <a:off x="6189787" y="1690688"/>
            <a:ext cx="5543550" cy="3752850"/>
          </a:xfrm>
          <a:prstGeom prst="rect">
            <a:avLst/>
          </a:prstGeom>
          <a:ln w="28575">
            <a:solidFill>
              <a:schemeClr val="tx1"/>
            </a:solidFill>
          </a:ln>
        </p:spPr>
      </p:pic>
    </p:spTree>
    <p:extLst>
      <p:ext uri="{BB962C8B-B14F-4D97-AF65-F5344CB8AC3E}">
        <p14:creationId xmlns:p14="http://schemas.microsoft.com/office/powerpoint/2010/main" val="22798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pic>
        <p:nvPicPr>
          <p:cNvPr id="4" name="Picture 3">
            <a:extLst>
              <a:ext uri="{FF2B5EF4-FFF2-40B4-BE49-F238E27FC236}">
                <a16:creationId xmlns:a16="http://schemas.microsoft.com/office/drawing/2014/main" id="{82CFB198-877B-4763-9055-CF53DF302F58}"/>
              </a:ext>
            </a:extLst>
          </p:cNvPr>
          <p:cNvPicPr>
            <a:picLocks noChangeAspect="1"/>
          </p:cNvPicPr>
          <p:nvPr/>
        </p:nvPicPr>
        <p:blipFill>
          <a:blip r:embed="rId2"/>
          <a:stretch>
            <a:fillRect/>
          </a:stretch>
        </p:blipFill>
        <p:spPr>
          <a:xfrm>
            <a:off x="430381" y="1728787"/>
            <a:ext cx="5553075" cy="3400425"/>
          </a:xfrm>
          <a:prstGeom prst="rect">
            <a:avLst/>
          </a:prstGeom>
          <a:ln w="28575">
            <a:solidFill>
              <a:schemeClr val="tx1"/>
            </a:solidFill>
          </a:ln>
        </p:spPr>
      </p:pic>
      <p:pic>
        <p:nvPicPr>
          <p:cNvPr id="6" name="Picture 5">
            <a:extLst>
              <a:ext uri="{FF2B5EF4-FFF2-40B4-BE49-F238E27FC236}">
                <a16:creationId xmlns:a16="http://schemas.microsoft.com/office/drawing/2014/main" id="{55F54D08-AB4A-43D9-85E9-D3BCD78B66CC}"/>
              </a:ext>
            </a:extLst>
          </p:cNvPr>
          <p:cNvPicPr>
            <a:picLocks noChangeAspect="1"/>
          </p:cNvPicPr>
          <p:nvPr/>
        </p:nvPicPr>
        <p:blipFill>
          <a:blip r:embed="rId3"/>
          <a:stretch>
            <a:fillRect/>
          </a:stretch>
        </p:blipFill>
        <p:spPr>
          <a:xfrm>
            <a:off x="6292954" y="1624011"/>
            <a:ext cx="5486400" cy="3609975"/>
          </a:xfrm>
          <a:prstGeom prst="rect">
            <a:avLst/>
          </a:prstGeom>
          <a:ln w="28575">
            <a:solidFill>
              <a:schemeClr val="tx1"/>
            </a:solidFill>
          </a:ln>
        </p:spPr>
      </p:pic>
    </p:spTree>
    <p:extLst>
      <p:ext uri="{BB962C8B-B14F-4D97-AF65-F5344CB8AC3E}">
        <p14:creationId xmlns:p14="http://schemas.microsoft.com/office/powerpoint/2010/main" val="2647265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pic>
        <p:nvPicPr>
          <p:cNvPr id="4" name="Picture 3">
            <a:extLst>
              <a:ext uri="{FF2B5EF4-FFF2-40B4-BE49-F238E27FC236}">
                <a16:creationId xmlns:a16="http://schemas.microsoft.com/office/drawing/2014/main" id="{95E4E6E3-40EE-4BA2-B5B5-903C3115009C}"/>
              </a:ext>
            </a:extLst>
          </p:cNvPr>
          <p:cNvPicPr>
            <a:picLocks noChangeAspect="1"/>
          </p:cNvPicPr>
          <p:nvPr/>
        </p:nvPicPr>
        <p:blipFill>
          <a:blip r:embed="rId2"/>
          <a:stretch>
            <a:fillRect/>
          </a:stretch>
        </p:blipFill>
        <p:spPr>
          <a:xfrm>
            <a:off x="389060" y="1662112"/>
            <a:ext cx="5505450" cy="3533775"/>
          </a:xfrm>
          <a:prstGeom prst="rect">
            <a:avLst/>
          </a:prstGeom>
          <a:ln w="28575">
            <a:solidFill>
              <a:schemeClr val="tx1"/>
            </a:solidFill>
          </a:ln>
        </p:spPr>
      </p:pic>
      <p:pic>
        <p:nvPicPr>
          <p:cNvPr id="6" name="Picture 5">
            <a:extLst>
              <a:ext uri="{FF2B5EF4-FFF2-40B4-BE49-F238E27FC236}">
                <a16:creationId xmlns:a16="http://schemas.microsoft.com/office/drawing/2014/main" id="{C7EF8040-CE06-4630-AE39-03760EC01CC8}"/>
              </a:ext>
            </a:extLst>
          </p:cNvPr>
          <p:cNvPicPr>
            <a:picLocks noChangeAspect="1"/>
          </p:cNvPicPr>
          <p:nvPr/>
        </p:nvPicPr>
        <p:blipFill>
          <a:blip r:embed="rId3"/>
          <a:stretch>
            <a:fillRect/>
          </a:stretch>
        </p:blipFill>
        <p:spPr>
          <a:xfrm>
            <a:off x="6297492" y="1490661"/>
            <a:ext cx="5524500" cy="3876675"/>
          </a:xfrm>
          <a:prstGeom prst="rect">
            <a:avLst/>
          </a:prstGeom>
          <a:ln w="28575">
            <a:solidFill>
              <a:schemeClr val="tx1"/>
            </a:solidFill>
          </a:ln>
        </p:spPr>
      </p:pic>
    </p:spTree>
    <p:extLst>
      <p:ext uri="{BB962C8B-B14F-4D97-AF65-F5344CB8AC3E}">
        <p14:creationId xmlns:p14="http://schemas.microsoft.com/office/powerpoint/2010/main" val="3546981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pic>
        <p:nvPicPr>
          <p:cNvPr id="4" name="Picture 3">
            <a:extLst>
              <a:ext uri="{FF2B5EF4-FFF2-40B4-BE49-F238E27FC236}">
                <a16:creationId xmlns:a16="http://schemas.microsoft.com/office/drawing/2014/main" id="{64354CE1-0C2D-4616-88BA-F13383CCB7AE}"/>
              </a:ext>
            </a:extLst>
          </p:cNvPr>
          <p:cNvPicPr>
            <a:picLocks noChangeAspect="1"/>
          </p:cNvPicPr>
          <p:nvPr/>
        </p:nvPicPr>
        <p:blipFill>
          <a:blip r:embed="rId2"/>
          <a:stretch>
            <a:fillRect/>
          </a:stretch>
        </p:blipFill>
        <p:spPr>
          <a:xfrm>
            <a:off x="393820" y="1524000"/>
            <a:ext cx="5495925" cy="3810000"/>
          </a:xfrm>
          <a:prstGeom prst="rect">
            <a:avLst/>
          </a:prstGeom>
          <a:ln w="28575">
            <a:solidFill>
              <a:schemeClr val="tx1"/>
            </a:solidFill>
          </a:ln>
        </p:spPr>
      </p:pic>
      <p:pic>
        <p:nvPicPr>
          <p:cNvPr id="6" name="Picture 5">
            <a:extLst>
              <a:ext uri="{FF2B5EF4-FFF2-40B4-BE49-F238E27FC236}">
                <a16:creationId xmlns:a16="http://schemas.microsoft.com/office/drawing/2014/main" id="{9D8EAC82-762E-4B74-A49B-2605B00C1C14}"/>
              </a:ext>
            </a:extLst>
          </p:cNvPr>
          <p:cNvPicPr>
            <a:picLocks noChangeAspect="1"/>
          </p:cNvPicPr>
          <p:nvPr/>
        </p:nvPicPr>
        <p:blipFill>
          <a:blip r:embed="rId3"/>
          <a:stretch>
            <a:fillRect/>
          </a:stretch>
        </p:blipFill>
        <p:spPr>
          <a:xfrm>
            <a:off x="6372593" y="1628775"/>
            <a:ext cx="5429250" cy="3600450"/>
          </a:xfrm>
          <a:prstGeom prst="rect">
            <a:avLst/>
          </a:prstGeom>
          <a:ln w="28575">
            <a:solidFill>
              <a:schemeClr val="tx1"/>
            </a:solidFill>
          </a:ln>
        </p:spPr>
      </p:pic>
    </p:spTree>
    <p:extLst>
      <p:ext uri="{BB962C8B-B14F-4D97-AF65-F5344CB8AC3E}">
        <p14:creationId xmlns:p14="http://schemas.microsoft.com/office/powerpoint/2010/main" val="2687868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4" name="Picture 3">
            <a:extLst>
              <a:ext uri="{FF2B5EF4-FFF2-40B4-BE49-F238E27FC236}">
                <a16:creationId xmlns:a16="http://schemas.microsoft.com/office/drawing/2014/main" id="{2322CB7D-1894-478A-A822-D5B82D7F53DA}"/>
              </a:ext>
            </a:extLst>
          </p:cNvPr>
          <p:cNvPicPr>
            <a:picLocks noChangeAspect="1"/>
          </p:cNvPicPr>
          <p:nvPr/>
        </p:nvPicPr>
        <p:blipFill>
          <a:blip r:embed="rId2"/>
          <a:stretch>
            <a:fillRect/>
          </a:stretch>
        </p:blipFill>
        <p:spPr>
          <a:xfrm>
            <a:off x="350959" y="1600200"/>
            <a:ext cx="5581650" cy="3657600"/>
          </a:xfrm>
          <a:prstGeom prst="rect">
            <a:avLst/>
          </a:prstGeom>
          <a:ln w="28575">
            <a:solidFill>
              <a:schemeClr val="tx1"/>
            </a:solidFill>
          </a:ln>
        </p:spPr>
      </p:pic>
      <p:pic>
        <p:nvPicPr>
          <p:cNvPr id="6" name="Picture 5">
            <a:extLst>
              <a:ext uri="{FF2B5EF4-FFF2-40B4-BE49-F238E27FC236}">
                <a16:creationId xmlns:a16="http://schemas.microsoft.com/office/drawing/2014/main" id="{63F59DB5-9B3C-43CD-8759-A064E901D5A2}"/>
              </a:ext>
            </a:extLst>
          </p:cNvPr>
          <p:cNvPicPr>
            <a:picLocks noChangeAspect="1"/>
          </p:cNvPicPr>
          <p:nvPr/>
        </p:nvPicPr>
        <p:blipFill>
          <a:blip r:embed="rId3"/>
          <a:stretch>
            <a:fillRect/>
          </a:stretch>
        </p:blipFill>
        <p:spPr>
          <a:xfrm>
            <a:off x="6316541" y="1490662"/>
            <a:ext cx="5524500" cy="3876675"/>
          </a:xfrm>
          <a:prstGeom prst="rect">
            <a:avLst/>
          </a:prstGeom>
          <a:ln w="28575">
            <a:solidFill>
              <a:schemeClr val="tx1"/>
            </a:solidFill>
          </a:ln>
        </p:spPr>
      </p:pic>
    </p:spTree>
    <p:extLst>
      <p:ext uri="{BB962C8B-B14F-4D97-AF65-F5344CB8AC3E}">
        <p14:creationId xmlns:p14="http://schemas.microsoft.com/office/powerpoint/2010/main" val="3699219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pic>
        <p:nvPicPr>
          <p:cNvPr id="4" name="Picture 3">
            <a:extLst>
              <a:ext uri="{FF2B5EF4-FFF2-40B4-BE49-F238E27FC236}">
                <a16:creationId xmlns:a16="http://schemas.microsoft.com/office/drawing/2014/main" id="{C51C5F24-0401-4502-B842-AB5C56D49702}"/>
              </a:ext>
            </a:extLst>
          </p:cNvPr>
          <p:cNvPicPr>
            <a:picLocks noChangeAspect="1"/>
          </p:cNvPicPr>
          <p:nvPr/>
        </p:nvPicPr>
        <p:blipFill>
          <a:blip r:embed="rId2"/>
          <a:stretch>
            <a:fillRect/>
          </a:stretch>
        </p:blipFill>
        <p:spPr>
          <a:xfrm>
            <a:off x="416759" y="1528762"/>
            <a:ext cx="5562600" cy="3800475"/>
          </a:xfrm>
          <a:prstGeom prst="rect">
            <a:avLst/>
          </a:prstGeom>
          <a:ln w="28575">
            <a:solidFill>
              <a:schemeClr val="tx1"/>
            </a:solidFill>
          </a:ln>
        </p:spPr>
      </p:pic>
      <p:pic>
        <p:nvPicPr>
          <p:cNvPr id="6" name="Picture 5">
            <a:extLst>
              <a:ext uri="{FF2B5EF4-FFF2-40B4-BE49-F238E27FC236}">
                <a16:creationId xmlns:a16="http://schemas.microsoft.com/office/drawing/2014/main" id="{E58EE2AD-7449-4676-B0E5-6E4EE1E6C7CD}"/>
              </a:ext>
            </a:extLst>
          </p:cNvPr>
          <p:cNvPicPr>
            <a:picLocks noChangeAspect="1"/>
          </p:cNvPicPr>
          <p:nvPr/>
        </p:nvPicPr>
        <p:blipFill>
          <a:blip r:embed="rId3"/>
          <a:stretch>
            <a:fillRect/>
          </a:stretch>
        </p:blipFill>
        <p:spPr>
          <a:xfrm>
            <a:off x="6212643" y="1647824"/>
            <a:ext cx="5495925" cy="3562350"/>
          </a:xfrm>
          <a:prstGeom prst="rect">
            <a:avLst/>
          </a:prstGeom>
          <a:ln w="28575">
            <a:solidFill>
              <a:schemeClr val="tx1"/>
            </a:solidFill>
          </a:ln>
        </p:spPr>
      </p:pic>
    </p:spTree>
    <p:extLst>
      <p:ext uri="{BB962C8B-B14F-4D97-AF65-F5344CB8AC3E}">
        <p14:creationId xmlns:p14="http://schemas.microsoft.com/office/powerpoint/2010/main" val="381807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pic>
        <p:nvPicPr>
          <p:cNvPr id="4" name="Picture 3">
            <a:extLst>
              <a:ext uri="{FF2B5EF4-FFF2-40B4-BE49-F238E27FC236}">
                <a16:creationId xmlns:a16="http://schemas.microsoft.com/office/drawing/2014/main" id="{6490BEE9-108E-45C7-952A-77068D95D58A}"/>
              </a:ext>
            </a:extLst>
          </p:cNvPr>
          <p:cNvPicPr>
            <a:picLocks noChangeAspect="1"/>
          </p:cNvPicPr>
          <p:nvPr/>
        </p:nvPicPr>
        <p:blipFill>
          <a:blip r:embed="rId2"/>
          <a:stretch>
            <a:fillRect/>
          </a:stretch>
        </p:blipFill>
        <p:spPr>
          <a:xfrm>
            <a:off x="425399" y="1514475"/>
            <a:ext cx="5572125" cy="3829050"/>
          </a:xfrm>
          <a:prstGeom prst="rect">
            <a:avLst/>
          </a:prstGeom>
          <a:ln w="28575">
            <a:solidFill>
              <a:schemeClr val="tx1"/>
            </a:solidFill>
          </a:ln>
        </p:spPr>
      </p:pic>
      <p:pic>
        <p:nvPicPr>
          <p:cNvPr id="6" name="Picture 5">
            <a:extLst>
              <a:ext uri="{FF2B5EF4-FFF2-40B4-BE49-F238E27FC236}">
                <a16:creationId xmlns:a16="http://schemas.microsoft.com/office/drawing/2014/main" id="{4915682D-110A-4F38-99D1-40CBAE6E5288}"/>
              </a:ext>
            </a:extLst>
          </p:cNvPr>
          <p:cNvPicPr>
            <a:picLocks noChangeAspect="1"/>
          </p:cNvPicPr>
          <p:nvPr/>
        </p:nvPicPr>
        <p:blipFill>
          <a:blip r:embed="rId3"/>
          <a:stretch>
            <a:fillRect/>
          </a:stretch>
        </p:blipFill>
        <p:spPr>
          <a:xfrm>
            <a:off x="6250084" y="1581297"/>
            <a:ext cx="5572125" cy="3686175"/>
          </a:xfrm>
          <a:prstGeom prst="rect">
            <a:avLst/>
          </a:prstGeom>
          <a:ln w="28575">
            <a:solidFill>
              <a:schemeClr val="tx1"/>
            </a:solidFill>
          </a:ln>
        </p:spPr>
      </p:pic>
    </p:spTree>
    <p:extLst>
      <p:ext uri="{BB962C8B-B14F-4D97-AF65-F5344CB8AC3E}">
        <p14:creationId xmlns:p14="http://schemas.microsoft.com/office/powerpoint/2010/main" val="3037598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pic>
        <p:nvPicPr>
          <p:cNvPr id="4" name="Picture 3">
            <a:extLst>
              <a:ext uri="{FF2B5EF4-FFF2-40B4-BE49-F238E27FC236}">
                <a16:creationId xmlns:a16="http://schemas.microsoft.com/office/drawing/2014/main" id="{FD8CEB89-9753-4A6E-8575-EE588CF889E4}"/>
              </a:ext>
            </a:extLst>
          </p:cNvPr>
          <p:cNvPicPr>
            <a:picLocks noChangeAspect="1"/>
          </p:cNvPicPr>
          <p:nvPr/>
        </p:nvPicPr>
        <p:blipFill>
          <a:blip r:embed="rId2"/>
          <a:stretch>
            <a:fillRect/>
          </a:stretch>
        </p:blipFill>
        <p:spPr>
          <a:xfrm>
            <a:off x="355942" y="1581150"/>
            <a:ext cx="5543550" cy="3695700"/>
          </a:xfrm>
          <a:prstGeom prst="rect">
            <a:avLst/>
          </a:prstGeom>
          <a:ln w="28575">
            <a:solidFill>
              <a:schemeClr val="tx1"/>
            </a:solidFill>
          </a:ln>
        </p:spPr>
      </p:pic>
      <p:pic>
        <p:nvPicPr>
          <p:cNvPr id="6" name="Picture 5">
            <a:extLst>
              <a:ext uri="{FF2B5EF4-FFF2-40B4-BE49-F238E27FC236}">
                <a16:creationId xmlns:a16="http://schemas.microsoft.com/office/drawing/2014/main" id="{4D6A83CB-783C-4577-95BE-A3CF9170A52A}"/>
              </a:ext>
            </a:extLst>
          </p:cNvPr>
          <p:cNvPicPr>
            <a:picLocks noChangeAspect="1"/>
          </p:cNvPicPr>
          <p:nvPr/>
        </p:nvPicPr>
        <p:blipFill>
          <a:blip r:embed="rId3"/>
          <a:stretch>
            <a:fillRect/>
          </a:stretch>
        </p:blipFill>
        <p:spPr>
          <a:xfrm>
            <a:off x="6307020" y="1509712"/>
            <a:ext cx="5524500" cy="3838575"/>
          </a:xfrm>
          <a:prstGeom prst="rect">
            <a:avLst/>
          </a:prstGeom>
          <a:ln w="28575">
            <a:solidFill>
              <a:schemeClr val="tx1"/>
            </a:solidFill>
          </a:ln>
        </p:spPr>
      </p:pic>
    </p:spTree>
    <p:extLst>
      <p:ext uri="{BB962C8B-B14F-4D97-AF65-F5344CB8AC3E}">
        <p14:creationId xmlns:p14="http://schemas.microsoft.com/office/powerpoint/2010/main" val="4080763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pic>
        <p:nvPicPr>
          <p:cNvPr id="5" name="Picture 4">
            <a:extLst>
              <a:ext uri="{FF2B5EF4-FFF2-40B4-BE49-F238E27FC236}">
                <a16:creationId xmlns:a16="http://schemas.microsoft.com/office/drawing/2014/main" id="{1E443780-2F4E-432A-94CE-CC1A5B68D28D}"/>
              </a:ext>
            </a:extLst>
          </p:cNvPr>
          <p:cNvPicPr>
            <a:picLocks noChangeAspect="1"/>
          </p:cNvPicPr>
          <p:nvPr/>
        </p:nvPicPr>
        <p:blipFill>
          <a:blip r:embed="rId2"/>
          <a:stretch>
            <a:fillRect/>
          </a:stretch>
        </p:blipFill>
        <p:spPr>
          <a:xfrm>
            <a:off x="421738" y="1600200"/>
            <a:ext cx="5524500" cy="3657600"/>
          </a:xfrm>
          <a:prstGeom prst="rect">
            <a:avLst/>
          </a:prstGeom>
          <a:ln w="28575">
            <a:solidFill>
              <a:schemeClr val="tx1"/>
            </a:solidFill>
          </a:ln>
        </p:spPr>
      </p:pic>
      <p:pic>
        <p:nvPicPr>
          <p:cNvPr id="8" name="Picture 7">
            <a:extLst>
              <a:ext uri="{FF2B5EF4-FFF2-40B4-BE49-F238E27FC236}">
                <a16:creationId xmlns:a16="http://schemas.microsoft.com/office/drawing/2014/main" id="{C2A1CE5C-DFAF-4330-B404-2AE89C8C1761}"/>
              </a:ext>
            </a:extLst>
          </p:cNvPr>
          <p:cNvPicPr>
            <a:picLocks noChangeAspect="1"/>
          </p:cNvPicPr>
          <p:nvPr/>
        </p:nvPicPr>
        <p:blipFill>
          <a:blip r:embed="rId3"/>
          <a:stretch>
            <a:fillRect/>
          </a:stretch>
        </p:blipFill>
        <p:spPr>
          <a:xfrm>
            <a:off x="6292360" y="1622071"/>
            <a:ext cx="5524500" cy="3648075"/>
          </a:xfrm>
          <a:prstGeom prst="rect">
            <a:avLst/>
          </a:prstGeom>
          <a:ln w="28575">
            <a:solidFill>
              <a:schemeClr val="tx1"/>
            </a:solidFill>
          </a:ln>
        </p:spPr>
      </p:pic>
    </p:spTree>
    <p:extLst>
      <p:ext uri="{BB962C8B-B14F-4D97-AF65-F5344CB8AC3E}">
        <p14:creationId xmlns:p14="http://schemas.microsoft.com/office/powerpoint/2010/main" val="173937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introduction</a:t>
            </a:r>
          </a:p>
        </p:txBody>
      </p:sp>
    </p:spTree>
    <p:extLst>
      <p:ext uri="{BB962C8B-B14F-4D97-AF65-F5344CB8AC3E}">
        <p14:creationId xmlns:p14="http://schemas.microsoft.com/office/powerpoint/2010/main" val="379728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pic>
        <p:nvPicPr>
          <p:cNvPr id="4" name="Picture 3">
            <a:extLst>
              <a:ext uri="{FF2B5EF4-FFF2-40B4-BE49-F238E27FC236}">
                <a16:creationId xmlns:a16="http://schemas.microsoft.com/office/drawing/2014/main" id="{29D60820-D1F3-4171-A643-EA4A00669B3E}"/>
              </a:ext>
            </a:extLst>
          </p:cNvPr>
          <p:cNvPicPr>
            <a:picLocks noChangeAspect="1"/>
          </p:cNvPicPr>
          <p:nvPr/>
        </p:nvPicPr>
        <p:blipFill>
          <a:blip r:embed="rId2"/>
          <a:stretch>
            <a:fillRect/>
          </a:stretch>
        </p:blipFill>
        <p:spPr>
          <a:xfrm>
            <a:off x="374773" y="1619250"/>
            <a:ext cx="5534025" cy="3619500"/>
          </a:xfrm>
          <a:prstGeom prst="rect">
            <a:avLst/>
          </a:prstGeom>
          <a:ln w="28575">
            <a:solidFill>
              <a:schemeClr val="tx1"/>
            </a:solidFill>
          </a:ln>
        </p:spPr>
      </p:pic>
      <p:pic>
        <p:nvPicPr>
          <p:cNvPr id="6" name="Picture 5">
            <a:extLst>
              <a:ext uri="{FF2B5EF4-FFF2-40B4-BE49-F238E27FC236}">
                <a16:creationId xmlns:a16="http://schemas.microsoft.com/office/drawing/2014/main" id="{45753882-6FBC-4EBF-849E-86684905B157}"/>
              </a:ext>
            </a:extLst>
          </p:cNvPr>
          <p:cNvPicPr>
            <a:picLocks noChangeAspect="1"/>
          </p:cNvPicPr>
          <p:nvPr/>
        </p:nvPicPr>
        <p:blipFill>
          <a:blip r:embed="rId3"/>
          <a:stretch>
            <a:fillRect/>
          </a:stretch>
        </p:blipFill>
        <p:spPr>
          <a:xfrm>
            <a:off x="6226492" y="1662112"/>
            <a:ext cx="5534025" cy="3533775"/>
          </a:xfrm>
          <a:prstGeom prst="rect">
            <a:avLst/>
          </a:prstGeom>
          <a:ln w="28575">
            <a:solidFill>
              <a:schemeClr val="tx1"/>
            </a:solidFill>
          </a:ln>
        </p:spPr>
      </p:pic>
    </p:spTree>
    <p:extLst>
      <p:ext uri="{BB962C8B-B14F-4D97-AF65-F5344CB8AC3E}">
        <p14:creationId xmlns:p14="http://schemas.microsoft.com/office/powerpoint/2010/main" val="2332882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pic>
        <p:nvPicPr>
          <p:cNvPr id="4" name="Picture 3">
            <a:extLst>
              <a:ext uri="{FF2B5EF4-FFF2-40B4-BE49-F238E27FC236}">
                <a16:creationId xmlns:a16="http://schemas.microsoft.com/office/drawing/2014/main" id="{28EF31AB-BE30-4F85-B6E6-83D2D5AA2A90}"/>
              </a:ext>
            </a:extLst>
          </p:cNvPr>
          <p:cNvPicPr>
            <a:picLocks noChangeAspect="1"/>
          </p:cNvPicPr>
          <p:nvPr/>
        </p:nvPicPr>
        <p:blipFill>
          <a:blip r:embed="rId2"/>
          <a:stretch>
            <a:fillRect/>
          </a:stretch>
        </p:blipFill>
        <p:spPr>
          <a:xfrm>
            <a:off x="468042" y="1514475"/>
            <a:ext cx="5543550" cy="3829050"/>
          </a:xfrm>
          <a:prstGeom prst="rect">
            <a:avLst/>
          </a:prstGeom>
          <a:ln w="28575">
            <a:solidFill>
              <a:schemeClr val="tx1"/>
            </a:solidFill>
          </a:ln>
        </p:spPr>
      </p:pic>
      <p:pic>
        <p:nvPicPr>
          <p:cNvPr id="6" name="Picture 5">
            <a:extLst>
              <a:ext uri="{FF2B5EF4-FFF2-40B4-BE49-F238E27FC236}">
                <a16:creationId xmlns:a16="http://schemas.microsoft.com/office/drawing/2014/main" id="{D0384A18-4038-488F-9E0E-4847E6726E4C}"/>
              </a:ext>
            </a:extLst>
          </p:cNvPr>
          <p:cNvPicPr>
            <a:picLocks noChangeAspect="1"/>
          </p:cNvPicPr>
          <p:nvPr/>
        </p:nvPicPr>
        <p:blipFill>
          <a:blip r:embed="rId3"/>
          <a:stretch>
            <a:fillRect/>
          </a:stretch>
        </p:blipFill>
        <p:spPr>
          <a:xfrm>
            <a:off x="6199458" y="1576387"/>
            <a:ext cx="5524500" cy="3705225"/>
          </a:xfrm>
          <a:prstGeom prst="rect">
            <a:avLst/>
          </a:prstGeom>
          <a:ln w="28575">
            <a:solidFill>
              <a:schemeClr val="tx1"/>
            </a:solidFill>
          </a:ln>
        </p:spPr>
      </p:pic>
    </p:spTree>
    <p:extLst>
      <p:ext uri="{BB962C8B-B14F-4D97-AF65-F5344CB8AC3E}">
        <p14:creationId xmlns:p14="http://schemas.microsoft.com/office/powerpoint/2010/main" val="241275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pic>
        <p:nvPicPr>
          <p:cNvPr id="4" name="Picture 3">
            <a:extLst>
              <a:ext uri="{FF2B5EF4-FFF2-40B4-BE49-F238E27FC236}">
                <a16:creationId xmlns:a16="http://schemas.microsoft.com/office/drawing/2014/main" id="{80147DB7-06D1-45EF-8B80-AEFB9B2B0703}"/>
              </a:ext>
            </a:extLst>
          </p:cNvPr>
          <p:cNvPicPr>
            <a:picLocks noChangeAspect="1"/>
          </p:cNvPicPr>
          <p:nvPr/>
        </p:nvPicPr>
        <p:blipFill>
          <a:blip r:embed="rId2"/>
          <a:stretch>
            <a:fillRect/>
          </a:stretch>
        </p:blipFill>
        <p:spPr>
          <a:xfrm>
            <a:off x="506142" y="1690688"/>
            <a:ext cx="5505450" cy="3486150"/>
          </a:xfrm>
          <a:prstGeom prst="rect">
            <a:avLst/>
          </a:prstGeom>
          <a:ln w="28575">
            <a:solidFill>
              <a:schemeClr val="tx1"/>
            </a:solidFill>
          </a:ln>
        </p:spPr>
      </p:pic>
      <p:pic>
        <p:nvPicPr>
          <p:cNvPr id="6" name="Picture 5">
            <a:extLst>
              <a:ext uri="{FF2B5EF4-FFF2-40B4-BE49-F238E27FC236}">
                <a16:creationId xmlns:a16="http://schemas.microsoft.com/office/drawing/2014/main" id="{8E8A2B63-C140-4FA6-BF8B-E97DE7DF6036}"/>
              </a:ext>
            </a:extLst>
          </p:cNvPr>
          <p:cNvPicPr>
            <a:picLocks noChangeAspect="1"/>
          </p:cNvPicPr>
          <p:nvPr/>
        </p:nvPicPr>
        <p:blipFill>
          <a:blip r:embed="rId3"/>
          <a:stretch>
            <a:fillRect/>
          </a:stretch>
        </p:blipFill>
        <p:spPr>
          <a:xfrm>
            <a:off x="6231917" y="1590675"/>
            <a:ext cx="5495925" cy="3676650"/>
          </a:xfrm>
          <a:prstGeom prst="rect">
            <a:avLst/>
          </a:prstGeom>
          <a:ln w="28575">
            <a:solidFill>
              <a:schemeClr val="tx1"/>
            </a:solidFill>
          </a:ln>
        </p:spPr>
      </p:pic>
    </p:spTree>
    <p:extLst>
      <p:ext uri="{BB962C8B-B14F-4D97-AF65-F5344CB8AC3E}">
        <p14:creationId xmlns:p14="http://schemas.microsoft.com/office/powerpoint/2010/main" val="4219134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pic>
        <p:nvPicPr>
          <p:cNvPr id="4" name="Picture 3">
            <a:extLst>
              <a:ext uri="{FF2B5EF4-FFF2-40B4-BE49-F238E27FC236}">
                <a16:creationId xmlns:a16="http://schemas.microsoft.com/office/drawing/2014/main" id="{F3CBBB58-599B-4ABC-98F6-C278AB277742}"/>
              </a:ext>
            </a:extLst>
          </p:cNvPr>
          <p:cNvPicPr>
            <a:picLocks noChangeAspect="1"/>
          </p:cNvPicPr>
          <p:nvPr/>
        </p:nvPicPr>
        <p:blipFill>
          <a:blip r:embed="rId2"/>
          <a:stretch>
            <a:fillRect/>
          </a:stretch>
        </p:blipFill>
        <p:spPr>
          <a:xfrm>
            <a:off x="346637" y="1533525"/>
            <a:ext cx="5534025" cy="3790950"/>
          </a:xfrm>
          <a:prstGeom prst="rect">
            <a:avLst/>
          </a:prstGeom>
          <a:ln w="28575">
            <a:solidFill>
              <a:schemeClr val="tx1"/>
            </a:solidFill>
          </a:ln>
        </p:spPr>
      </p:pic>
      <p:pic>
        <p:nvPicPr>
          <p:cNvPr id="6" name="Picture 5">
            <a:extLst>
              <a:ext uri="{FF2B5EF4-FFF2-40B4-BE49-F238E27FC236}">
                <a16:creationId xmlns:a16="http://schemas.microsoft.com/office/drawing/2014/main" id="{D236F860-17BC-4114-96AF-394763496EC0}"/>
              </a:ext>
            </a:extLst>
          </p:cNvPr>
          <p:cNvPicPr>
            <a:picLocks noChangeAspect="1"/>
          </p:cNvPicPr>
          <p:nvPr/>
        </p:nvPicPr>
        <p:blipFill>
          <a:blip r:embed="rId3"/>
          <a:stretch>
            <a:fillRect/>
          </a:stretch>
        </p:blipFill>
        <p:spPr>
          <a:xfrm>
            <a:off x="6292288" y="1533525"/>
            <a:ext cx="5553075" cy="3657600"/>
          </a:xfrm>
          <a:prstGeom prst="rect">
            <a:avLst/>
          </a:prstGeom>
          <a:ln w="28575">
            <a:solidFill>
              <a:schemeClr val="tx1"/>
            </a:solidFill>
          </a:ln>
        </p:spPr>
      </p:pic>
    </p:spTree>
    <p:extLst>
      <p:ext uri="{BB962C8B-B14F-4D97-AF65-F5344CB8AC3E}">
        <p14:creationId xmlns:p14="http://schemas.microsoft.com/office/powerpoint/2010/main" val="6214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Detailed 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10" name="TextBox 9">
            <a:extLst>
              <a:ext uri="{FF2B5EF4-FFF2-40B4-BE49-F238E27FC236}">
                <a16:creationId xmlns:a16="http://schemas.microsoft.com/office/drawing/2014/main" id="{88EE75FB-DE55-47D2-AC0F-86C661DD9A27}"/>
              </a:ext>
            </a:extLst>
          </p:cNvPr>
          <p:cNvSpPr txBox="1"/>
          <p:nvPr/>
        </p:nvSpPr>
        <p:spPr>
          <a:xfrm>
            <a:off x="2933700" y="1781641"/>
            <a:ext cx="861587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About two-thirds (67.29%) of the online shoppers are female, and one-third (32.71%) are male.</a:t>
            </a:r>
          </a:p>
          <a:p>
            <a:pPr marL="285750" indent="-285750">
              <a:buFont typeface="Arial" panose="020B0604020202020204" pitchFamily="34" charset="0"/>
              <a:buChar char="•"/>
            </a:pPr>
            <a:r>
              <a:rPr lang="en-US" dirty="0"/>
              <a:t>Maximum shoppers in the age group of 31-40 years. Almost equitable distribution of percentage of shoppers in the age groups of 21-30, 31-40 and 41-50. Similarly, there appears to be an equitable distribution across the age groups of less than 20, and more than 50.</a:t>
            </a:r>
          </a:p>
          <a:p>
            <a:pPr marL="285750" indent="-285750">
              <a:buFont typeface="Arial" panose="020B0604020202020204" pitchFamily="34" charset="0"/>
              <a:buChar char="•"/>
            </a:pPr>
            <a:r>
              <a:rPr lang="en-US" dirty="0"/>
              <a:t>Almost 64% of shoppers from Delhi/NCR (Delhi, Greater Noida, Noida, Ghaziabad and Gurgaon), with 13.75% from Bangalore.</a:t>
            </a:r>
          </a:p>
          <a:p>
            <a:pPr marL="285750" indent="-285750">
              <a:buFont typeface="Arial" panose="020B0604020202020204" pitchFamily="34" charset="0"/>
              <a:buChar char="•"/>
            </a:pPr>
            <a:r>
              <a:rPr lang="en-US" dirty="0"/>
              <a:t>More than one-third (36.43%) of the online shoppers have been shopping online for more than 4 years, and about 16% have been shopping online for less than a year.</a:t>
            </a:r>
          </a:p>
          <a:p>
            <a:pPr marL="285750" indent="-285750">
              <a:buFont typeface="Arial" panose="020B0604020202020204" pitchFamily="34" charset="0"/>
              <a:buChar char="•"/>
            </a:pPr>
            <a:r>
              <a:rPr lang="en-US" dirty="0"/>
              <a:t>About 42% online shoppers shop less than 10 times in a year, with about 20% shopping more than 40 times.</a:t>
            </a:r>
          </a:p>
          <a:p>
            <a:pPr marL="285750" indent="-285750">
              <a:buFont typeface="Arial" panose="020B0604020202020204" pitchFamily="34" charset="0"/>
              <a:buChar char="•"/>
            </a:pPr>
            <a:r>
              <a:rPr lang="en-US" dirty="0"/>
              <a:t>About 70% shoppers use mobile internet, followed by about 28% who use Wi-Fi. Less than 2% shoppers still use dial-up connections.</a:t>
            </a:r>
          </a:p>
          <a:p>
            <a:pPr marL="285750" indent="-285750">
              <a:buFont typeface="Arial" panose="020B0604020202020204" pitchFamily="34" charset="0"/>
              <a:buChar char="•"/>
            </a:pPr>
            <a:r>
              <a:rPr lang="en-US" dirty="0"/>
              <a:t>About 52% shoppers use smartphones, with 32% of them using laptops. The remaining use either a desktop computer or a tablet.</a:t>
            </a:r>
          </a:p>
        </p:txBody>
      </p:sp>
    </p:spTree>
    <p:extLst>
      <p:ext uri="{BB962C8B-B14F-4D97-AF65-F5344CB8AC3E}">
        <p14:creationId xmlns:p14="http://schemas.microsoft.com/office/powerpoint/2010/main" val="4222022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Detailed 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Almost 50% of the shoppers use screen sizes other than 5.5 inches, 4.7 inches or 5 inches. Interestingly, about 37% shoppers use devices with a screen size of 5.5 inches.</a:t>
            </a:r>
          </a:p>
          <a:p>
            <a:pPr marL="285750" indent="-285750">
              <a:buFont typeface="Arial" panose="020B0604020202020204" pitchFamily="34" charset="0"/>
              <a:buChar char="•"/>
            </a:pPr>
            <a:r>
              <a:rPr lang="en-US" dirty="0"/>
              <a:t>Most shoppers use still use the windows OS, followed by Android, and then iOS/MacOS.</a:t>
            </a:r>
          </a:p>
          <a:p>
            <a:pPr marL="285750" indent="-285750">
              <a:buFont typeface="Arial" panose="020B0604020202020204" pitchFamily="34" charset="0"/>
              <a:buChar char="•"/>
            </a:pPr>
            <a:r>
              <a:rPr lang="en-US" dirty="0"/>
              <a:t>About 80% shoppers use Google Chrome, followed by about 15% who use Safari. The remaining use either Opera or Firefox.</a:t>
            </a:r>
          </a:p>
          <a:p>
            <a:pPr marL="285750" indent="-285750">
              <a:buFont typeface="Arial" panose="020B0604020202020204" pitchFamily="34" charset="0"/>
              <a:buChar char="•"/>
            </a:pPr>
            <a:r>
              <a:rPr lang="en-US" dirty="0"/>
              <a:t>Most shoppers (85.50%) arrived at their favorite online store for the first time using a Search Engine. The remaining were directed to the sites through either Display Adverts or through Content Marketing Ads.</a:t>
            </a:r>
          </a:p>
          <a:p>
            <a:pPr marL="285750" indent="-285750">
              <a:buFont typeface="Arial" panose="020B0604020202020204" pitchFamily="34" charset="0"/>
              <a:buChar char="•"/>
            </a:pPr>
            <a:r>
              <a:rPr lang="en-US" dirty="0"/>
              <a:t>About 32% customers use a Search Engine to logon to the online stores after their first visit, with almost an equal percentage of them start using direct applications of the stores, followed by about 26% who use the store’s direct URL.</a:t>
            </a:r>
          </a:p>
          <a:p>
            <a:pPr marL="285750" indent="-285750">
              <a:buFont typeface="Arial" panose="020B0604020202020204" pitchFamily="34" charset="0"/>
              <a:buChar char="•"/>
            </a:pPr>
            <a:r>
              <a:rPr lang="en-US" dirty="0"/>
              <a:t>Shoppers who spend more than 15 minutes on the online store before making a purchase account for 45.72% of the shoppers, and about 11% of them spend less than 5 minutes.</a:t>
            </a:r>
          </a:p>
        </p:txBody>
      </p:sp>
    </p:spTree>
    <p:extLst>
      <p:ext uri="{BB962C8B-B14F-4D97-AF65-F5344CB8AC3E}">
        <p14:creationId xmlns:p14="http://schemas.microsoft.com/office/powerpoint/2010/main" val="2487990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Detailed 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In terms of payment mode preference, 55.02% prefer Debit/Credit Cards, followed by 28.25% who prefer </a:t>
            </a:r>
            <a:r>
              <a:rPr lang="en-US" dirty="0" err="1"/>
              <a:t>CoD</a:t>
            </a:r>
            <a:r>
              <a:rPr lang="en-US" dirty="0"/>
              <a:t>, and 16.73% who prefer e-wallets.</a:t>
            </a:r>
          </a:p>
          <a:p>
            <a:pPr marL="285750" indent="-285750">
              <a:buFont typeface="Arial" panose="020B0604020202020204" pitchFamily="34" charset="0"/>
              <a:buChar char="•"/>
            </a:pPr>
            <a:r>
              <a:rPr lang="en-US" dirty="0"/>
              <a:t>Almost two-thirds of shoppers sometimes abandon their shopping carts. Interestingly, 18% of the shoppers never abandon their carts (either making a purchase, or never adding items to the cart unless sure).</a:t>
            </a:r>
          </a:p>
          <a:p>
            <a:pPr marL="285750" indent="-285750">
              <a:buFont typeface="Arial" panose="020B0604020202020204" pitchFamily="34" charset="0"/>
              <a:buChar char="•"/>
            </a:pPr>
            <a:r>
              <a:rPr lang="en-US" dirty="0"/>
              <a:t>Almost 50% of the shoppers abandon their shopping carts online because of a better alternative offer. There are about 12% who do so due to lack of trust, on either the seller, or the online store.</a:t>
            </a:r>
          </a:p>
          <a:p>
            <a:pPr marL="285750" indent="-285750">
              <a:buFont typeface="Arial" panose="020B0604020202020204" pitchFamily="34" charset="0"/>
              <a:buChar char="•"/>
            </a:pPr>
            <a:r>
              <a:rPr lang="en-US" dirty="0"/>
              <a:t>More than 90% of the shoppers agree that the content on the website must be easy to read and understand.</a:t>
            </a:r>
          </a:p>
          <a:p>
            <a:pPr marL="285750" indent="-285750">
              <a:buFont typeface="Arial" panose="020B0604020202020204" pitchFamily="34" charset="0"/>
              <a:buChar char="•"/>
            </a:pPr>
            <a:r>
              <a:rPr lang="en-US" dirty="0"/>
              <a:t>More than three-fourths of the shoppers (77.32%) feel that information on similar product to the one highlighted is important for product comparison.</a:t>
            </a:r>
          </a:p>
          <a:p>
            <a:pPr marL="285750" indent="-285750">
              <a:buFont typeface="Arial" panose="020B0604020202020204" pitchFamily="34" charset="0"/>
              <a:buChar char="•"/>
            </a:pPr>
            <a:r>
              <a:rPr lang="en-US" dirty="0"/>
              <a:t>About 70% of the shoppers feel complete information on listed seller and product being offered is important for purchase decision.</a:t>
            </a:r>
          </a:p>
        </p:txBody>
      </p:sp>
    </p:spTree>
    <p:extLst>
      <p:ext uri="{BB962C8B-B14F-4D97-AF65-F5344CB8AC3E}">
        <p14:creationId xmlns:p14="http://schemas.microsoft.com/office/powerpoint/2010/main" val="3771833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Detailed 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Almost 90% of the shoppers feel all relevant information on listed products must be stated clearly.</a:t>
            </a:r>
          </a:p>
          <a:p>
            <a:pPr marL="285750" indent="-285750">
              <a:buFont typeface="Arial" panose="020B0604020202020204" pitchFamily="34" charset="0"/>
              <a:buChar char="•"/>
            </a:pPr>
            <a:r>
              <a:rPr lang="en-US" dirty="0"/>
              <a:t>More than 90% of the shoppers feel that ease of navigation of the website is an important factor.</a:t>
            </a:r>
          </a:p>
          <a:p>
            <a:pPr marL="285750" indent="-285750">
              <a:buFont typeface="Arial" panose="020B0604020202020204" pitchFamily="34" charset="0"/>
              <a:buChar char="•"/>
            </a:pPr>
            <a:r>
              <a:rPr lang="en-US" dirty="0"/>
              <a:t>About 85% of the shoppers consider loading and processing speed while shopping online.</a:t>
            </a:r>
          </a:p>
          <a:p>
            <a:pPr marL="285750" indent="-285750">
              <a:buFont typeface="Arial" panose="020B0604020202020204" pitchFamily="34" charset="0"/>
              <a:buChar char="•"/>
            </a:pPr>
            <a:r>
              <a:rPr lang="en-US" dirty="0"/>
              <a:t>87% of the shoppers prefer a user-friendly interface of the website, of which about 70% feel it is extremely important. About 2% of the shoppers feel indifferently about it.</a:t>
            </a:r>
          </a:p>
          <a:p>
            <a:pPr marL="285750" indent="-285750">
              <a:buFont typeface="Arial" panose="020B0604020202020204" pitchFamily="34" charset="0"/>
              <a:buChar char="•"/>
            </a:pPr>
            <a:r>
              <a:rPr lang="en-US" dirty="0"/>
              <a:t>Only about 11% shoppers did not feel that convenient payment methods are an influencing factor.</a:t>
            </a:r>
          </a:p>
          <a:p>
            <a:pPr marL="285750" indent="-285750">
              <a:buFont typeface="Arial" panose="020B0604020202020204" pitchFamily="34" charset="0"/>
              <a:buChar char="•"/>
            </a:pPr>
            <a:r>
              <a:rPr lang="en-US" dirty="0"/>
              <a:t>Almost 85% of the shoppers' trust that the online retail store will fulfil its part of the transaction at the stipulated time.</a:t>
            </a:r>
          </a:p>
          <a:p>
            <a:pPr marL="285750" indent="-285750">
              <a:buFont typeface="Arial" panose="020B0604020202020204" pitchFamily="34" charset="0"/>
              <a:buChar char="•"/>
            </a:pPr>
            <a:r>
              <a:rPr lang="en-US" dirty="0"/>
              <a:t>Almost 88% of the shoppers feel that the online store’s readiness to assist with queries plays an important role.</a:t>
            </a:r>
          </a:p>
        </p:txBody>
      </p:sp>
    </p:spTree>
    <p:extLst>
      <p:ext uri="{BB962C8B-B14F-4D97-AF65-F5344CB8AC3E}">
        <p14:creationId xmlns:p14="http://schemas.microsoft.com/office/powerpoint/2010/main" val="2875088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Detailed 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38</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Only about 10% of the online shoppers felt indifference about a store’s ability to guarantee the privacy of the customer.</a:t>
            </a:r>
          </a:p>
          <a:p>
            <a:pPr marL="285750" indent="-285750">
              <a:buFont typeface="Arial" panose="020B0604020202020204" pitchFamily="34" charset="0"/>
              <a:buChar char="•"/>
            </a:pPr>
            <a:r>
              <a:rPr lang="en-US" dirty="0"/>
              <a:t>An online store’s availability over several communication channels, along with their responsiveness is an important factor for over 90% of the shoppers.</a:t>
            </a:r>
          </a:p>
          <a:p>
            <a:pPr marL="285750" indent="-285750">
              <a:buFont typeface="Arial" panose="020B0604020202020204" pitchFamily="34" charset="0"/>
              <a:buChar char="•"/>
            </a:pPr>
            <a:r>
              <a:rPr lang="en-US" dirty="0"/>
              <a:t>About 70% of the shoppers agree that online shopping gives monetary benefits and discounts, with about 19% feeling indifference on the matter.</a:t>
            </a:r>
          </a:p>
          <a:p>
            <a:pPr marL="285750" indent="-285750">
              <a:buFont typeface="Arial" panose="020B0604020202020204" pitchFamily="34" charset="0"/>
              <a:buChar char="•"/>
            </a:pPr>
            <a:r>
              <a:rPr lang="en-US" dirty="0"/>
              <a:t>More than 50% of the shoppers feel a sense of enjoyment from online shopping, with about 28% feeling indifferently, and more than 18% who do not agree with the premise.</a:t>
            </a:r>
          </a:p>
          <a:p>
            <a:pPr marL="285750" indent="-285750">
              <a:buFont typeface="Arial" panose="020B0604020202020204" pitchFamily="34" charset="0"/>
              <a:buChar char="•"/>
            </a:pPr>
            <a:r>
              <a:rPr lang="en-US" dirty="0"/>
              <a:t>Convenience and flexibility of online shopping is a major decision factor with more than 80% shoppers. There are about 12% shoppers who feel indifference on the convenience aspect of online shopping.</a:t>
            </a:r>
          </a:p>
          <a:p>
            <a:pPr marL="285750" indent="-285750">
              <a:buFont typeface="Arial" panose="020B0604020202020204" pitchFamily="34" charset="0"/>
              <a:buChar char="•"/>
            </a:pPr>
            <a:r>
              <a:rPr lang="en-US" dirty="0"/>
              <a:t>Only 7.43% of the online shoppers feel that return and replacement policy of the e-tailer IS NOT important for a purchase decision.</a:t>
            </a:r>
          </a:p>
        </p:txBody>
      </p:sp>
    </p:spTree>
    <p:extLst>
      <p:ext uri="{BB962C8B-B14F-4D97-AF65-F5344CB8AC3E}">
        <p14:creationId xmlns:p14="http://schemas.microsoft.com/office/powerpoint/2010/main" val="2380488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Detailed 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Although two-third of the online shoppers feel that access to loyalty programs is a benefit of online shopping, however, a whopping 23.79% of the shoppers feel indifferently about access to loyalty programs.</a:t>
            </a:r>
          </a:p>
          <a:p>
            <a:pPr marL="285750" indent="-285750">
              <a:buFont typeface="Arial" panose="020B0604020202020204" pitchFamily="34" charset="0"/>
              <a:buChar char="•"/>
            </a:pPr>
            <a:r>
              <a:rPr lang="en-US" dirty="0"/>
              <a:t>Almost 80% shoppers believe that displaying quality Information on the website improves satisfaction of customers. The remaining feel indifferently on the matter.</a:t>
            </a:r>
          </a:p>
          <a:p>
            <a:pPr marL="285750" indent="-285750">
              <a:buFont typeface="Arial" panose="020B0604020202020204" pitchFamily="34" charset="0"/>
              <a:buChar char="•"/>
            </a:pPr>
            <a:r>
              <a:rPr lang="en-US" dirty="0"/>
              <a:t>A good quality of the app or website gives satisfaction to over 97% of the online shoppers.</a:t>
            </a:r>
          </a:p>
          <a:p>
            <a:pPr marL="285750" indent="-285750">
              <a:buFont typeface="Arial" panose="020B0604020202020204" pitchFamily="34" charset="0"/>
              <a:buChar char="•"/>
            </a:pPr>
            <a:r>
              <a:rPr lang="en-US" dirty="0"/>
              <a:t>Net Benefit derived from shopping online leads to user satisfaction among 81% of the shoppers, and almost 15% feel indifferently about it.</a:t>
            </a:r>
          </a:p>
          <a:p>
            <a:pPr marL="285750" indent="-285750">
              <a:buFont typeface="Arial" panose="020B0604020202020204" pitchFamily="34" charset="0"/>
              <a:buChar char="•"/>
            </a:pPr>
            <a:r>
              <a:rPr lang="en-US" dirty="0"/>
              <a:t>88.85% shoppers believe that user satisfaction cannot exist without trust.</a:t>
            </a:r>
          </a:p>
          <a:p>
            <a:pPr marL="285750" indent="-285750">
              <a:buFont typeface="Arial" panose="020B0604020202020204" pitchFamily="34" charset="0"/>
              <a:buChar char="•"/>
            </a:pPr>
            <a:r>
              <a:rPr lang="en-US" dirty="0"/>
              <a:t>Offering a wide variety of listed product in several categories is important for more than 75% of the shoppers, and about 21% feel indifferently, while 2.60% disagree with the premise.</a:t>
            </a:r>
          </a:p>
          <a:p>
            <a:pPr marL="285750" indent="-285750">
              <a:buFont typeface="Arial" panose="020B0604020202020204" pitchFamily="34" charset="0"/>
              <a:buChar char="•"/>
            </a:pPr>
            <a:r>
              <a:rPr lang="en-US" dirty="0"/>
              <a:t>Provision of complete and relevant product information is important to over 85% of the shoppers.</a:t>
            </a:r>
          </a:p>
        </p:txBody>
      </p:sp>
    </p:spTree>
    <p:extLst>
      <p:ext uri="{BB962C8B-B14F-4D97-AF65-F5344CB8AC3E}">
        <p14:creationId xmlns:p14="http://schemas.microsoft.com/office/powerpoint/2010/main" val="79303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3168401"/>
            <a:ext cx="6783119" cy="2416473"/>
          </a:xfrm>
        </p:spPr>
        <p:txBody>
          <a:bodyPr>
            <a:normAutofit/>
          </a:bodyPr>
          <a:lstStyle/>
          <a:p>
            <a:r>
              <a:rPr lang="en-US" dirty="0"/>
              <a:t>With the rapid global growth in electronic commerce (e-commerce), businesses are attempting to gain a competitive advantage by using e-commerce to interact with customers.</a:t>
            </a:r>
          </a:p>
          <a:p>
            <a:r>
              <a:rPr lang="en-US" dirty="0"/>
              <a:t>Consumers are increasingly going online to buy goods and services, get product information, or just browse for fun. As a result, online shopping environments are becoming more important in the overall connection between marketers and their customers.</a:t>
            </a:r>
          </a:p>
          <a:p>
            <a:r>
              <a:rPr lang="en-US" dirty="0"/>
              <a:t>We will look at the client retention rate for Indian e-commerce enterprises in this presentation.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CUSTOMER RETENTION CASE STUDY</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Detailed 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40</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Over 55% of shoppers strongly feel that they experience monetary savings from shopping online, with 27.88% additional shoppers who agree to the premise. Almost 12% disagree with monetary savings from online shopping.</a:t>
            </a:r>
          </a:p>
          <a:p>
            <a:pPr marL="285750" indent="-285750">
              <a:buFont typeface="Arial" panose="020B0604020202020204" pitchFamily="34" charset="0"/>
              <a:buChar char="•"/>
            </a:pPr>
            <a:r>
              <a:rPr lang="en-US" dirty="0"/>
              <a:t>The convenience of patronizing the online retailer is a factor for over 70% shoppers, while the remaining feel indifferent towards the factor.</a:t>
            </a:r>
          </a:p>
          <a:p>
            <a:pPr marL="285750" indent="-285750">
              <a:buFont typeface="Arial" panose="020B0604020202020204" pitchFamily="34" charset="0"/>
              <a:buChar char="•"/>
            </a:pPr>
            <a:r>
              <a:rPr lang="en-US" dirty="0"/>
              <a:t>Shopping on the website gives a sense of adventure to about 58% shoppers, and while about 22% feel indifferently, 20% of them disagree, i.e., they do not feel a sense of adventure from online shopping.</a:t>
            </a:r>
          </a:p>
          <a:p>
            <a:pPr marL="285750" indent="-285750">
              <a:buFont typeface="Arial" panose="020B0604020202020204" pitchFamily="34" charset="0"/>
              <a:buChar char="•"/>
            </a:pPr>
            <a:r>
              <a:rPr lang="en-US" dirty="0"/>
              <a:t>Although a strong number of shoppers (37.17%) feel indifferent about an enhancement of social status from online shopping through their preferred e-tailer, 40% of them do agree with the premise.</a:t>
            </a:r>
          </a:p>
          <a:p>
            <a:pPr marL="285750" indent="-285750">
              <a:buFont typeface="Arial" panose="020B0604020202020204" pitchFamily="34" charset="0"/>
              <a:buChar char="•"/>
            </a:pPr>
            <a:r>
              <a:rPr lang="en-US" dirty="0"/>
              <a:t>Almost 48% experience a sense of gratification by shopping on their favorite e-tailer.</a:t>
            </a:r>
          </a:p>
          <a:p>
            <a:pPr marL="285750" indent="-285750">
              <a:buFont typeface="Arial" panose="020B0604020202020204" pitchFamily="34" charset="0"/>
              <a:buChar char="•"/>
            </a:pPr>
            <a:r>
              <a:rPr lang="en-US" dirty="0"/>
              <a:t>Value for money spent is experienced by about 86% of shoppers, while the rest feel indifferently.</a:t>
            </a:r>
          </a:p>
        </p:txBody>
      </p:sp>
    </p:spTree>
    <p:extLst>
      <p:ext uri="{BB962C8B-B14F-4D97-AF65-F5344CB8AC3E}">
        <p14:creationId xmlns:p14="http://schemas.microsoft.com/office/powerpoint/2010/main" val="1828754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Detailed 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41</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4524315"/>
          </a:xfrm>
          <a:prstGeom prst="rect">
            <a:avLst/>
          </a:prstGeom>
          <a:noFill/>
        </p:spPr>
        <p:txBody>
          <a:bodyPr wrap="square" rtlCol="0">
            <a:spAutoFit/>
          </a:bodyPr>
          <a:lstStyle/>
          <a:p>
            <a:r>
              <a:rPr lang="en-US" dirty="0"/>
              <a:t>Based on the </a:t>
            </a:r>
            <a:r>
              <a:rPr lang="en-US" dirty="0" err="1"/>
              <a:t>countplots</a:t>
            </a:r>
            <a:r>
              <a:rPr lang="en-US" dirty="0"/>
              <a:t> visualized based on parameters of website/online store selection preferences of consumers, the following key points were identified:</a:t>
            </a:r>
          </a:p>
          <a:p>
            <a:endParaRPr lang="en-US" dirty="0"/>
          </a:p>
          <a:p>
            <a:pPr marL="285750" indent="-285750">
              <a:buFont typeface="Arial" panose="020B0604020202020204" pitchFamily="34" charset="0"/>
              <a:buChar char="•"/>
            </a:pPr>
            <a:r>
              <a:rPr lang="en-US" dirty="0"/>
              <a:t>Most people shopped from Amazon.in, Flipkart.com, Paytm.com, Myntra.com, and Snapdeal.com companies, and they think that it is easy to use the websites or applications of these companies.</a:t>
            </a:r>
          </a:p>
          <a:p>
            <a:pPr marL="285750" indent="-285750">
              <a:buFont typeface="Arial" panose="020B0604020202020204" pitchFamily="34" charset="0"/>
              <a:buChar char="•"/>
            </a:pPr>
            <a:r>
              <a:rPr lang="en-US" dirty="0"/>
              <a:t>Amazon.in and Flipkart.com have high visually appealing web-page layouts compared to others.</a:t>
            </a:r>
          </a:p>
          <a:p>
            <a:pPr marL="285750" indent="-285750">
              <a:buFont typeface="Arial" panose="020B0604020202020204" pitchFamily="34" charset="0"/>
              <a:buChar char="•"/>
            </a:pPr>
            <a:r>
              <a:rPr lang="en-US" dirty="0"/>
              <a:t>48% of the customers say that Amazon and Flipkart show a wide variety of products on their shopping websites compared to other websites. It's important for the companies to show different types of products to gain customers’ rates.</a:t>
            </a:r>
          </a:p>
          <a:p>
            <a:pPr marL="285750" indent="-285750">
              <a:buFont typeface="Arial" panose="020B0604020202020204" pitchFamily="34" charset="0"/>
              <a:buChar char="•"/>
            </a:pPr>
            <a:r>
              <a:rPr lang="en-US" dirty="0"/>
              <a:t>37% of the customers liked Amazon and Flipkart for displaying complete and relevant information about the products.</a:t>
            </a:r>
          </a:p>
          <a:p>
            <a:pPr marL="285750" indent="-285750">
              <a:buFont typeface="Arial" panose="020B0604020202020204" pitchFamily="34" charset="0"/>
              <a:buChar char="•"/>
            </a:pPr>
            <a:r>
              <a:rPr lang="en-US" dirty="0"/>
              <a:t>Around 51 customers say that Amazon.in is a fast-loading website and application and they liked it. About 44 customers liked the web speed of both Amazon and Paytm followed by Amazon ad Flipkart.</a:t>
            </a:r>
          </a:p>
        </p:txBody>
      </p:sp>
    </p:spTree>
    <p:extLst>
      <p:ext uri="{BB962C8B-B14F-4D97-AF65-F5344CB8AC3E}">
        <p14:creationId xmlns:p14="http://schemas.microsoft.com/office/powerpoint/2010/main" val="4269601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Detailed 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42</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count is high for Amazon followed by Amazon and Flipkart which means most of the customers liked the reliability of the website or application on Amazon and Flipkart.</a:t>
            </a:r>
          </a:p>
          <a:p>
            <a:pPr marL="285750" indent="-285750">
              <a:buFont typeface="Arial" panose="020B0604020202020204" pitchFamily="34" charset="0"/>
              <a:buChar char="•"/>
            </a:pPr>
            <a:r>
              <a:rPr lang="en-US" dirty="0"/>
              <a:t>Most of the customers like Amazon's quickness to complete the purchase followed by Flipkart and only a few of the customers like the Myntra website.</a:t>
            </a:r>
          </a:p>
          <a:p>
            <a:pPr marL="285750" indent="-285750">
              <a:buFont typeface="Arial" panose="020B0604020202020204" pitchFamily="34" charset="0"/>
              <a:buChar char="•"/>
            </a:pPr>
            <a:r>
              <a:rPr lang="en-US" dirty="0"/>
              <a:t>On Amazon and Flipkart websites there are several payment options available compared to the other shopping websites.</a:t>
            </a:r>
          </a:p>
          <a:p>
            <a:pPr marL="285750" indent="-285750">
              <a:buFont typeface="Arial" panose="020B0604020202020204" pitchFamily="34" charset="0"/>
              <a:buChar char="•"/>
            </a:pPr>
            <a:r>
              <a:rPr lang="en-US" dirty="0"/>
              <a:t>Most of the customers liked Amazon's delivery speed followed by Flipkart and Snapdeal.</a:t>
            </a:r>
          </a:p>
          <a:p>
            <a:pPr marL="285750" indent="-285750">
              <a:buFont typeface="Arial" panose="020B0604020202020204" pitchFamily="34" charset="0"/>
              <a:buChar char="•"/>
            </a:pPr>
            <a:r>
              <a:rPr lang="en-US" dirty="0"/>
              <a:t>Most of the customers trust Amazon followed by Flipkart in terms of keeping the privacy of their data information.</a:t>
            </a:r>
          </a:p>
          <a:p>
            <a:pPr marL="285750" indent="-285750">
              <a:buFont typeface="Arial" panose="020B0604020202020204" pitchFamily="34" charset="0"/>
              <a:buChar char="•"/>
            </a:pPr>
            <a:r>
              <a:rPr lang="en-US" dirty="0"/>
              <a:t>The count is high for the customers who believe that the Amazon website keeps their financial information secret also the customers trust Flipkart, Myntra, Snapdeal, and Paytm in terms of keeping their financial information secured.</a:t>
            </a:r>
          </a:p>
        </p:txBody>
      </p:sp>
    </p:spTree>
    <p:extLst>
      <p:ext uri="{BB962C8B-B14F-4D97-AF65-F5344CB8AC3E}">
        <p14:creationId xmlns:p14="http://schemas.microsoft.com/office/powerpoint/2010/main" val="592843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Detailed 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43</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customers believed that Amazon has perceived trustworthiness compared to others. Apart from this, customers believed that Flipkart and Myntra also have perceived trustworthiness.</a:t>
            </a:r>
          </a:p>
          <a:p>
            <a:pPr marL="285750" indent="-285750">
              <a:buFont typeface="Arial" panose="020B0604020202020204" pitchFamily="34" charset="0"/>
              <a:buChar char="•"/>
            </a:pPr>
            <a:r>
              <a:rPr lang="en-US" dirty="0"/>
              <a:t>Most of the customers like Amazon in terms of the presence of online assistance through multi-channel followed by Flipkart, Myntra, and Snapdeal.</a:t>
            </a:r>
          </a:p>
          <a:p>
            <a:pPr marL="285750" indent="-285750">
              <a:buFont typeface="Arial" panose="020B0604020202020204" pitchFamily="34" charset="0"/>
              <a:buChar char="•"/>
            </a:pPr>
            <a:r>
              <a:rPr lang="en-US" dirty="0"/>
              <a:t>Most of the customers agreed that Amazon takes a longer time to get logged in.</a:t>
            </a:r>
          </a:p>
          <a:p>
            <a:pPr marL="285750" indent="-285750">
              <a:buFont typeface="Arial" panose="020B0604020202020204" pitchFamily="34" charset="0"/>
              <a:buChar char="•"/>
            </a:pPr>
            <a:r>
              <a:rPr lang="en-US" dirty="0"/>
              <a:t>Customers believe that Amazon and Flipkart take a longer time to display the graphics and photos during the sales period.</a:t>
            </a:r>
          </a:p>
          <a:p>
            <a:pPr marL="285750" indent="-285750">
              <a:buFont typeface="Arial" panose="020B0604020202020204" pitchFamily="34" charset="0"/>
              <a:buChar char="•"/>
            </a:pPr>
            <a:r>
              <a:rPr lang="en-US" dirty="0"/>
              <a:t>Customers say that Myntra and Paytm have a late declaration of price in the promotion/sales period compared to others.</a:t>
            </a:r>
          </a:p>
          <a:p>
            <a:pPr marL="285750" indent="-285750">
              <a:buFont typeface="Arial" panose="020B0604020202020204" pitchFamily="34" charset="0"/>
              <a:buChar char="•"/>
            </a:pPr>
            <a:r>
              <a:rPr lang="en-US" dirty="0"/>
              <a:t>Also, Myntra and Paytm have longer page loading times.</a:t>
            </a:r>
          </a:p>
          <a:p>
            <a:pPr marL="285750" indent="-285750">
              <a:buFont typeface="Arial" panose="020B0604020202020204" pitchFamily="34" charset="0"/>
              <a:buChar char="•"/>
            </a:pPr>
            <a:r>
              <a:rPr lang="en-US" dirty="0"/>
              <a:t>Snapdeal.com has limited modes of payment on most products, followed by Amazon.in.</a:t>
            </a:r>
          </a:p>
          <a:p>
            <a:pPr marL="285750" indent="-285750">
              <a:buFont typeface="Arial" panose="020B0604020202020204" pitchFamily="34" charset="0"/>
              <a:buChar char="•"/>
            </a:pPr>
            <a:r>
              <a:rPr lang="en-US" dirty="0"/>
              <a:t>In terms of time taken in product delivery, Paytm has the highest count followed by Snapdeal.com.</a:t>
            </a:r>
          </a:p>
        </p:txBody>
      </p:sp>
    </p:spTree>
    <p:extLst>
      <p:ext uri="{BB962C8B-B14F-4D97-AF65-F5344CB8AC3E}">
        <p14:creationId xmlns:p14="http://schemas.microsoft.com/office/powerpoint/2010/main" val="640070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Detailed 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customers disliked changes in website/Application design on Amazon, followed by Paytm.</a:t>
            </a:r>
          </a:p>
          <a:p>
            <a:pPr marL="285750" indent="-285750">
              <a:buFont typeface="Arial" panose="020B0604020202020204" pitchFamily="34" charset="0"/>
              <a:buChar char="•"/>
            </a:pPr>
            <a:r>
              <a:rPr lang="en-US" dirty="0"/>
              <a:t>Most of the customers disliked frequent disruption when moving from one page to another on Amazon, Myntra, and Snapdeal.</a:t>
            </a:r>
          </a:p>
          <a:p>
            <a:pPr marL="285750" indent="-285750">
              <a:buFont typeface="Arial" panose="020B0604020202020204" pitchFamily="34" charset="0"/>
              <a:buChar char="•"/>
            </a:pPr>
            <a:r>
              <a:rPr lang="en-US" dirty="0"/>
              <a:t>Most of the customers believe that Amazon and Flipkart's website is as efficient as before.</a:t>
            </a:r>
          </a:p>
          <a:p>
            <a:pPr marL="285750" indent="-285750">
              <a:buFont typeface="Arial" panose="020B0604020202020204" pitchFamily="34" charset="0"/>
              <a:buChar char="•"/>
            </a:pPr>
            <a:r>
              <a:rPr lang="en-US" dirty="0"/>
              <a:t>Most of the customers would like to recommend Amazon retailer to a friend followed by Flipkart.</a:t>
            </a:r>
          </a:p>
        </p:txBody>
      </p:sp>
    </p:spTree>
    <p:extLst>
      <p:ext uri="{BB962C8B-B14F-4D97-AF65-F5344CB8AC3E}">
        <p14:creationId xmlns:p14="http://schemas.microsoft.com/office/powerpoint/2010/main" val="2040373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45</a:t>
            </a:fld>
            <a:endParaRPr lang="en-US" dirty="0"/>
          </a:p>
        </p:txBody>
      </p:sp>
      <p:pic>
        <p:nvPicPr>
          <p:cNvPr id="8" name="Picture 7">
            <a:extLst>
              <a:ext uri="{FF2B5EF4-FFF2-40B4-BE49-F238E27FC236}">
                <a16:creationId xmlns:a16="http://schemas.microsoft.com/office/drawing/2014/main" id="{10DEAA6A-1684-4571-997A-F6FF318AFDD8}"/>
              </a:ext>
            </a:extLst>
          </p:cNvPr>
          <p:cNvPicPr>
            <a:picLocks noChangeAspect="1"/>
          </p:cNvPicPr>
          <p:nvPr/>
        </p:nvPicPr>
        <p:blipFill>
          <a:blip r:embed="rId2"/>
          <a:stretch>
            <a:fillRect/>
          </a:stretch>
        </p:blipFill>
        <p:spPr>
          <a:xfrm>
            <a:off x="509487" y="1469367"/>
            <a:ext cx="11173025" cy="3919265"/>
          </a:xfrm>
          <a:prstGeom prst="rect">
            <a:avLst/>
          </a:prstGeom>
          <a:ln w="28575">
            <a:solidFill>
              <a:schemeClr val="tx1"/>
            </a:solidFill>
          </a:ln>
        </p:spPr>
      </p:pic>
    </p:spTree>
    <p:extLst>
      <p:ext uri="{BB962C8B-B14F-4D97-AF65-F5344CB8AC3E}">
        <p14:creationId xmlns:p14="http://schemas.microsoft.com/office/powerpoint/2010/main" val="1755318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46</a:t>
            </a:fld>
            <a:endParaRPr lang="en-US" dirty="0"/>
          </a:p>
        </p:txBody>
      </p:sp>
      <p:pic>
        <p:nvPicPr>
          <p:cNvPr id="4" name="Picture 3">
            <a:extLst>
              <a:ext uri="{FF2B5EF4-FFF2-40B4-BE49-F238E27FC236}">
                <a16:creationId xmlns:a16="http://schemas.microsoft.com/office/drawing/2014/main" id="{A8BB0945-9DC7-48D4-B390-8881691D4DFA}"/>
              </a:ext>
            </a:extLst>
          </p:cNvPr>
          <p:cNvPicPr>
            <a:picLocks noChangeAspect="1"/>
          </p:cNvPicPr>
          <p:nvPr/>
        </p:nvPicPr>
        <p:blipFill>
          <a:blip r:embed="rId2"/>
          <a:stretch>
            <a:fillRect/>
          </a:stretch>
        </p:blipFill>
        <p:spPr>
          <a:xfrm>
            <a:off x="838200" y="1435051"/>
            <a:ext cx="10576028" cy="4656260"/>
          </a:xfrm>
          <a:prstGeom prst="rect">
            <a:avLst/>
          </a:prstGeom>
          <a:ln w="28575">
            <a:solidFill>
              <a:schemeClr val="tx1"/>
            </a:solidFill>
          </a:ln>
        </p:spPr>
      </p:pic>
    </p:spTree>
    <p:extLst>
      <p:ext uri="{BB962C8B-B14F-4D97-AF65-F5344CB8AC3E}">
        <p14:creationId xmlns:p14="http://schemas.microsoft.com/office/powerpoint/2010/main" val="3920410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47</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female customers have shopped online for more than 4 years and the count is also high for the females who shopped from 2 to 3 years. And only a few male customers have shopped online for more than 4 years.</a:t>
            </a:r>
          </a:p>
          <a:p>
            <a:pPr marL="285750" indent="-285750">
              <a:buFont typeface="Arial" panose="020B0604020202020204" pitchFamily="34" charset="0"/>
              <a:buChar char="•"/>
            </a:pPr>
            <a:r>
              <a:rPr lang="en-US" dirty="0"/>
              <a:t>Many of the customers access the shopping websites more than 31-40 times in 1 year through Mobile Internet to shop the product also most customers who used mobile internet to access the online shopping website made online purchase less than 10 times in a year. And only a few of the customers used a Wi-Fi network to access the shopping store.</a:t>
            </a:r>
          </a:p>
          <a:p>
            <a:pPr marL="285750" indent="-285750">
              <a:buFont typeface="Arial" panose="020B0604020202020204" pitchFamily="34" charset="0"/>
              <a:buChar char="•"/>
            </a:pPr>
            <a:r>
              <a:rPr lang="en-US" dirty="0"/>
              <a:t>Most customers used e-commerce websites less than 10 times a year from the city of Delhi to shop for the products.</a:t>
            </a:r>
          </a:p>
        </p:txBody>
      </p:sp>
    </p:spTree>
    <p:extLst>
      <p:ext uri="{BB962C8B-B14F-4D97-AF65-F5344CB8AC3E}">
        <p14:creationId xmlns:p14="http://schemas.microsoft.com/office/powerpoint/2010/main" val="385008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48</a:t>
            </a:fld>
            <a:endParaRPr lang="en-US" dirty="0"/>
          </a:p>
        </p:txBody>
      </p:sp>
      <p:pic>
        <p:nvPicPr>
          <p:cNvPr id="4" name="Picture 3">
            <a:extLst>
              <a:ext uri="{FF2B5EF4-FFF2-40B4-BE49-F238E27FC236}">
                <a16:creationId xmlns:a16="http://schemas.microsoft.com/office/drawing/2014/main" id="{8F982202-3152-4295-AAC8-5AAB7B9A74ED}"/>
              </a:ext>
            </a:extLst>
          </p:cNvPr>
          <p:cNvPicPr>
            <a:picLocks noChangeAspect="1"/>
          </p:cNvPicPr>
          <p:nvPr/>
        </p:nvPicPr>
        <p:blipFill>
          <a:blip r:embed="rId2"/>
          <a:stretch>
            <a:fillRect/>
          </a:stretch>
        </p:blipFill>
        <p:spPr>
          <a:xfrm>
            <a:off x="376770" y="1329616"/>
            <a:ext cx="11438459" cy="4198767"/>
          </a:xfrm>
          <a:prstGeom prst="rect">
            <a:avLst/>
          </a:prstGeom>
          <a:ln w="28575">
            <a:solidFill>
              <a:schemeClr val="tx1"/>
            </a:solidFill>
          </a:ln>
        </p:spPr>
      </p:pic>
    </p:spTree>
    <p:extLst>
      <p:ext uri="{BB962C8B-B14F-4D97-AF65-F5344CB8AC3E}">
        <p14:creationId xmlns:p14="http://schemas.microsoft.com/office/powerpoint/2010/main" val="4026046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49</a:t>
            </a:fld>
            <a:endParaRPr lang="en-US" dirty="0"/>
          </a:p>
        </p:txBody>
      </p:sp>
      <p:pic>
        <p:nvPicPr>
          <p:cNvPr id="4" name="Picture 3">
            <a:extLst>
              <a:ext uri="{FF2B5EF4-FFF2-40B4-BE49-F238E27FC236}">
                <a16:creationId xmlns:a16="http://schemas.microsoft.com/office/drawing/2014/main" id="{2A6676BD-4EC0-4C7D-994F-9BBEF7ADF5C5}"/>
              </a:ext>
            </a:extLst>
          </p:cNvPr>
          <p:cNvPicPr>
            <a:picLocks noChangeAspect="1"/>
          </p:cNvPicPr>
          <p:nvPr/>
        </p:nvPicPr>
        <p:blipFill>
          <a:blip r:embed="rId2"/>
          <a:stretch>
            <a:fillRect/>
          </a:stretch>
        </p:blipFill>
        <p:spPr>
          <a:xfrm>
            <a:off x="716933" y="1396108"/>
            <a:ext cx="10758134" cy="4065783"/>
          </a:xfrm>
          <a:prstGeom prst="rect">
            <a:avLst/>
          </a:prstGeom>
          <a:ln w="28575">
            <a:solidFill>
              <a:schemeClr val="tx1"/>
            </a:solidFill>
          </a:ln>
        </p:spPr>
      </p:pic>
    </p:spTree>
    <p:extLst>
      <p:ext uri="{BB962C8B-B14F-4D97-AF65-F5344CB8AC3E}">
        <p14:creationId xmlns:p14="http://schemas.microsoft.com/office/powerpoint/2010/main" val="206227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Problem statement</a:t>
            </a:r>
          </a:p>
        </p:txBody>
      </p:sp>
    </p:spTree>
    <p:extLst>
      <p:ext uri="{BB962C8B-B14F-4D97-AF65-F5344CB8AC3E}">
        <p14:creationId xmlns:p14="http://schemas.microsoft.com/office/powerpoint/2010/main" val="910492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50</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customers having their mobile screen size say 6 inches(others) have followed search engine channels to arrive at their favorite online store for the first time. The customers who have a screen size of 5.5 inches also used search engine channels to access the online shopping store.</a:t>
            </a:r>
          </a:p>
          <a:p>
            <a:pPr marL="285750" indent="-285750">
              <a:buFont typeface="Arial" panose="020B0604020202020204" pitchFamily="34" charset="0"/>
              <a:buChar char="•"/>
            </a:pPr>
            <a:r>
              <a:rPr lang="en-US" dirty="0"/>
              <a:t>Most customers used Smartphones 31-40 times a year to access the eCommerce websites to shop the products.</a:t>
            </a:r>
          </a:p>
          <a:p>
            <a:pPr marL="285750" indent="-285750">
              <a:buFont typeface="Arial" panose="020B0604020202020204" pitchFamily="34" charset="0"/>
              <a:buChar char="•"/>
            </a:pPr>
            <a:r>
              <a:rPr lang="en-US" dirty="0"/>
              <a:t>Many customers having windows operating system on their device ran Google Chrome to access the eCommerce shopping websites and some of the customers having IOS/Mac operating system used Google chrome as well as Safari to reach the online shopping store.</a:t>
            </a:r>
          </a:p>
          <a:p>
            <a:pPr marL="285750" indent="-285750">
              <a:buFont typeface="Arial" panose="020B0604020202020204" pitchFamily="34" charset="0"/>
              <a:buChar char="•"/>
            </a:pPr>
            <a:r>
              <a:rPr lang="en-US" dirty="0"/>
              <a:t>Due to a lack of trust in the eCommerce websites, sometimes most of the customers abandoned the websites and some of the customers abandoned the shopping website due to the promo code not being applicable. which means, if the product is having a special price or some catalog price rule applies to it. Then coupon codes should not apply to the products.</a:t>
            </a:r>
          </a:p>
        </p:txBody>
      </p:sp>
    </p:spTree>
    <p:extLst>
      <p:ext uri="{BB962C8B-B14F-4D97-AF65-F5344CB8AC3E}">
        <p14:creationId xmlns:p14="http://schemas.microsoft.com/office/powerpoint/2010/main" val="2810420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51</a:t>
            </a:fld>
            <a:endParaRPr lang="en-US" dirty="0"/>
          </a:p>
        </p:txBody>
      </p:sp>
      <p:pic>
        <p:nvPicPr>
          <p:cNvPr id="4" name="Picture 3">
            <a:extLst>
              <a:ext uri="{FF2B5EF4-FFF2-40B4-BE49-F238E27FC236}">
                <a16:creationId xmlns:a16="http://schemas.microsoft.com/office/drawing/2014/main" id="{A471B99C-780D-49AD-AA52-D6DB6BBC6CC6}"/>
              </a:ext>
            </a:extLst>
          </p:cNvPr>
          <p:cNvPicPr>
            <a:picLocks noChangeAspect="1"/>
          </p:cNvPicPr>
          <p:nvPr/>
        </p:nvPicPr>
        <p:blipFill>
          <a:blip r:embed="rId2"/>
          <a:stretch>
            <a:fillRect/>
          </a:stretch>
        </p:blipFill>
        <p:spPr>
          <a:xfrm>
            <a:off x="532227" y="1417100"/>
            <a:ext cx="11127545" cy="4023800"/>
          </a:xfrm>
          <a:prstGeom prst="rect">
            <a:avLst/>
          </a:prstGeom>
          <a:ln w="28575">
            <a:solidFill>
              <a:schemeClr val="tx1"/>
            </a:solidFill>
          </a:ln>
        </p:spPr>
      </p:pic>
    </p:spTree>
    <p:extLst>
      <p:ext uri="{BB962C8B-B14F-4D97-AF65-F5344CB8AC3E}">
        <p14:creationId xmlns:p14="http://schemas.microsoft.com/office/powerpoint/2010/main" val="4155761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52</a:t>
            </a:fld>
            <a:endParaRPr lang="en-US" dirty="0"/>
          </a:p>
        </p:txBody>
      </p:sp>
      <p:pic>
        <p:nvPicPr>
          <p:cNvPr id="4" name="Picture 3">
            <a:extLst>
              <a:ext uri="{FF2B5EF4-FFF2-40B4-BE49-F238E27FC236}">
                <a16:creationId xmlns:a16="http://schemas.microsoft.com/office/drawing/2014/main" id="{B656D65A-E1E2-45F4-AE7C-C593DDC84EF6}"/>
              </a:ext>
            </a:extLst>
          </p:cNvPr>
          <p:cNvPicPr>
            <a:picLocks noChangeAspect="1"/>
          </p:cNvPicPr>
          <p:nvPr/>
        </p:nvPicPr>
        <p:blipFill>
          <a:blip r:embed="rId2"/>
          <a:stretch>
            <a:fillRect/>
          </a:stretch>
        </p:blipFill>
        <p:spPr>
          <a:xfrm>
            <a:off x="621599" y="1410506"/>
            <a:ext cx="10948801" cy="4036988"/>
          </a:xfrm>
          <a:prstGeom prst="rect">
            <a:avLst/>
          </a:prstGeom>
          <a:ln w="28575">
            <a:solidFill>
              <a:schemeClr val="tx1"/>
            </a:solidFill>
          </a:ln>
        </p:spPr>
      </p:pic>
    </p:spTree>
    <p:extLst>
      <p:ext uri="{BB962C8B-B14F-4D97-AF65-F5344CB8AC3E}">
        <p14:creationId xmlns:p14="http://schemas.microsoft.com/office/powerpoint/2010/main" val="1243689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53</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Almost all the customers agreed that e-commerce websites have empathy for them and can protect their privacy. That is, online retailers must be able to answer all their customers' questions, and they must assure them that all their credentials are secure and should not be shared with others. Customers will shop more frequently if websites guarantee their privacy. This will increase the company's sales.</a:t>
            </a:r>
          </a:p>
          <a:p>
            <a:pPr marL="285750" indent="-285750">
              <a:buFont typeface="Arial" panose="020B0604020202020204" pitchFamily="34" charset="0"/>
              <a:buChar char="•"/>
            </a:pPr>
            <a:r>
              <a:rPr lang="en-US" dirty="0"/>
              <a:t>Most customers agreed that online shopping provides monetary benefits and responsiveness, as well as the availability of multiple communication channels, which means that if one channel is unavailable, customers can easily reach out to another channel to fulfill their benefits. As a result, online e-tailer companies must provide multiple channels of communication with their customers.</a:t>
            </a:r>
          </a:p>
        </p:txBody>
      </p:sp>
    </p:spTree>
    <p:extLst>
      <p:ext uri="{BB962C8B-B14F-4D97-AF65-F5344CB8AC3E}">
        <p14:creationId xmlns:p14="http://schemas.microsoft.com/office/powerpoint/2010/main" val="17565109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54</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eCommerce websites should solicit feedback on their services, product ratings, reviews, and so on, and they should also attempt to communicate with customers on various social platforms; only then will customers be satisfied with the e-tailer's sites and make more purchases on the specific websites regularly, thereby increasing the company's sales. Customers are more likely to shop at a website that offers a lower price and a larger discount on a specific product. As a result, companies must try to offer lower prices so that customers like their offers and retention increases.</a:t>
            </a:r>
          </a:p>
          <a:p>
            <a:pPr marL="285750" indent="-285750">
              <a:buFont typeface="Arial" panose="020B0604020202020204" pitchFamily="34" charset="0"/>
              <a:buChar char="•"/>
            </a:pPr>
            <a:r>
              <a:rPr lang="en-US" dirty="0"/>
              <a:t>Most customers believe that they enjoy online shopping and that it is convenient and flexible. However, some customers disagree that they enjoy online shopping and that it is not convenient for them. Some customers shop online just for recreation; they are referred to as hedonic; for them, shopping online provides experiential satisfaction. They make significant contributions to e-commerce companies by purchasing all the expensive products at random.</a:t>
            </a:r>
          </a:p>
        </p:txBody>
      </p:sp>
    </p:spTree>
    <p:extLst>
      <p:ext uri="{BB962C8B-B14F-4D97-AF65-F5344CB8AC3E}">
        <p14:creationId xmlns:p14="http://schemas.microsoft.com/office/powerpoint/2010/main" val="4045573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55</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Most customers agreed that the e-return and replacement policy is important for purchase decisions and that having access to loyalty programs is an advantage of shopping online. Many return policies have conditional agreements, such as time limits, that must be clearly defined and expressed at the time of purchase, or else customers will not have the opportunity to return their damaged or dissatisfied products, and they may not be able to access the same website if they want to shop again. It is clear from the fact that the customers do not like the products completely; they simply purchase them and return them if they are dissatisfied. As a result, if online shopping websites want to keep their customers, they must have an easy return and replacement policy. Furthermore, by gaining access to loyalty programs, customers receive increasingly more rewards, increasing their engagement rate and, as a result, bringing more profit to both the company and the customer.</a:t>
            </a:r>
          </a:p>
        </p:txBody>
      </p:sp>
    </p:spTree>
    <p:extLst>
      <p:ext uri="{BB962C8B-B14F-4D97-AF65-F5344CB8AC3E}">
        <p14:creationId xmlns:p14="http://schemas.microsoft.com/office/powerpoint/2010/main" val="3307927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56</a:t>
            </a:fld>
            <a:endParaRPr lang="en-US" dirty="0"/>
          </a:p>
        </p:txBody>
      </p:sp>
      <p:pic>
        <p:nvPicPr>
          <p:cNvPr id="4" name="Picture 3">
            <a:extLst>
              <a:ext uri="{FF2B5EF4-FFF2-40B4-BE49-F238E27FC236}">
                <a16:creationId xmlns:a16="http://schemas.microsoft.com/office/drawing/2014/main" id="{E00B2FAF-2383-47F9-A2BB-9EFA4FDB4F28}"/>
              </a:ext>
            </a:extLst>
          </p:cNvPr>
          <p:cNvPicPr>
            <a:picLocks noChangeAspect="1"/>
          </p:cNvPicPr>
          <p:nvPr/>
        </p:nvPicPr>
        <p:blipFill>
          <a:blip r:embed="rId2"/>
          <a:stretch>
            <a:fillRect/>
          </a:stretch>
        </p:blipFill>
        <p:spPr>
          <a:xfrm>
            <a:off x="370899" y="1330862"/>
            <a:ext cx="11450202" cy="4196275"/>
          </a:xfrm>
          <a:prstGeom prst="rect">
            <a:avLst/>
          </a:prstGeom>
          <a:ln w="28575">
            <a:solidFill>
              <a:schemeClr val="tx1"/>
            </a:solidFill>
          </a:ln>
        </p:spPr>
      </p:pic>
    </p:spTree>
    <p:extLst>
      <p:ext uri="{BB962C8B-B14F-4D97-AF65-F5344CB8AC3E}">
        <p14:creationId xmlns:p14="http://schemas.microsoft.com/office/powerpoint/2010/main" val="2399752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57</a:t>
            </a:fld>
            <a:endParaRPr lang="en-US" dirty="0"/>
          </a:p>
        </p:txBody>
      </p:sp>
      <p:pic>
        <p:nvPicPr>
          <p:cNvPr id="4" name="Picture 3">
            <a:extLst>
              <a:ext uri="{FF2B5EF4-FFF2-40B4-BE49-F238E27FC236}">
                <a16:creationId xmlns:a16="http://schemas.microsoft.com/office/drawing/2014/main" id="{C2EA2C83-A47C-476A-8833-59B9977489DB}"/>
              </a:ext>
            </a:extLst>
          </p:cNvPr>
          <p:cNvPicPr>
            <a:picLocks noChangeAspect="1"/>
          </p:cNvPicPr>
          <p:nvPr/>
        </p:nvPicPr>
        <p:blipFill>
          <a:blip r:embed="rId2"/>
          <a:stretch>
            <a:fillRect/>
          </a:stretch>
        </p:blipFill>
        <p:spPr>
          <a:xfrm>
            <a:off x="459507" y="1336523"/>
            <a:ext cx="11272985" cy="4184954"/>
          </a:xfrm>
          <a:prstGeom prst="rect">
            <a:avLst/>
          </a:prstGeom>
          <a:ln w="28575">
            <a:solidFill>
              <a:schemeClr val="tx1"/>
            </a:solidFill>
          </a:ln>
        </p:spPr>
      </p:pic>
    </p:spTree>
    <p:extLst>
      <p:ext uri="{BB962C8B-B14F-4D97-AF65-F5344CB8AC3E}">
        <p14:creationId xmlns:p14="http://schemas.microsoft.com/office/powerpoint/2010/main" val="12288584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58</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Many customers agreed that displaying quality information on the website improves customer satisfaction because they believe that displaying quality information has a significant association with customer satisfaction and that they are satisfied and happy when shopping on good quality websites. High levels of customer satisfaction necessitate high levels of service quality, which frequently leads to favorable behavioral intentions. A website with good system quality, information quality, and electronic service quality is also essential for e-commerce success. As a result, online e-tailers must display all product information so that customers are enticed to purchase the products regularly.</a:t>
            </a:r>
          </a:p>
        </p:txBody>
      </p:sp>
    </p:spTree>
    <p:extLst>
      <p:ext uri="{BB962C8B-B14F-4D97-AF65-F5344CB8AC3E}">
        <p14:creationId xmlns:p14="http://schemas.microsoft.com/office/powerpoint/2010/main" val="32883686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59</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Most customers believed that the net benefit obtained from online purchasing can lead to user pleasure and that user satisfaction cannot exist without trust. The e-tailer could offer crediting points (net advantages) to encourage clients to purchase regularly to accumulate points. Customers use the trust to determine whether to buy things from online retailers. Trust also helps to eliminate ambiguity when the customer's familiarity with the transaction security mechanism is insufficient. Customers that have a high level of trust in a website are more likely to make a purchase, thus an ecommerce website must earn that trust.</a:t>
            </a:r>
          </a:p>
          <a:p>
            <a:pPr marL="285750" indent="-285750">
              <a:buFont typeface="Arial" panose="020B0604020202020204" pitchFamily="34" charset="0"/>
              <a:buChar char="•"/>
            </a:pPr>
            <a:r>
              <a:rPr lang="en-US" dirty="0"/>
              <a:t>Customers are more likely to buy from the same website if it has a large selection of products in several categories and provides useful information about the products. Having many product lines can help an ecommerce business flourish, and accurate and up-to-date product information must be clearly presented on the website so that people can buy the products without being confused.</a:t>
            </a:r>
          </a:p>
        </p:txBody>
      </p:sp>
    </p:spTree>
    <p:extLst>
      <p:ext uri="{BB962C8B-B14F-4D97-AF65-F5344CB8AC3E}">
        <p14:creationId xmlns:p14="http://schemas.microsoft.com/office/powerpoint/2010/main" val="320055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Problem statement</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8" name="TextBox 17">
            <a:extLst>
              <a:ext uri="{FF2B5EF4-FFF2-40B4-BE49-F238E27FC236}">
                <a16:creationId xmlns:a16="http://schemas.microsoft.com/office/drawing/2014/main" id="{D307BE81-DA85-4470-AD46-41E3CABC0E19}"/>
              </a:ext>
            </a:extLst>
          </p:cNvPr>
          <p:cNvSpPr txBox="1"/>
          <p:nvPr/>
        </p:nvSpPr>
        <p:spPr>
          <a:xfrm>
            <a:off x="2933700" y="1781641"/>
            <a:ext cx="8615875" cy="4524315"/>
          </a:xfrm>
          <a:prstGeom prst="rect">
            <a:avLst/>
          </a:prstGeom>
          <a:noFill/>
        </p:spPr>
        <p:txBody>
          <a:bodyPr wrap="square" rtlCol="0">
            <a:spAutoFit/>
          </a:bodyPr>
          <a:lstStyle/>
          <a:p>
            <a:r>
              <a:rPr lang="en-US" dirty="0"/>
              <a:t>The rate of online purchasing is increasing each day. The satisfaction of customers is critical to every company's business growth. "What unique elements encourage a consumer to purchase online as well as hinder a buyer from purchasing online?" is the first question that comes to mind.</a:t>
            </a:r>
          </a:p>
          <a:p>
            <a:endParaRPr lang="en-US" dirty="0"/>
          </a:p>
          <a:p>
            <a:r>
              <a:rPr lang="en-US" dirty="0"/>
              <a:t>To say that customer satisfaction is important is an understatement. In 2022, it’s a necessity. According to Gartner, 81% of marketers view customer satisfaction as the main competition area in their industry.</a:t>
            </a:r>
          </a:p>
          <a:p>
            <a:endParaRPr lang="en-US" dirty="0"/>
          </a:p>
          <a:p>
            <a:r>
              <a:rPr lang="en-US" dirty="0"/>
              <a:t>Service quality, system quality, information quality, trust, and net benefit have been identified as vital characteristics that contributed to the success of an e-commerce store. The study also investigated the elements that influence the likelihood of repeat purchases by internet clients. To positively influence repeat purchase intention (loyalty), a combination of utilitarian and hedonistic values is required. The information was gathered from Indian online shoppers. The findings reveal the e-retail success characteristics that are crucial for client happiness.</a:t>
            </a:r>
            <a:endParaRPr lang="en-IN" dirty="0"/>
          </a:p>
        </p:txBody>
      </p:sp>
    </p:spTree>
    <p:extLst>
      <p:ext uri="{BB962C8B-B14F-4D97-AF65-F5344CB8AC3E}">
        <p14:creationId xmlns:p14="http://schemas.microsoft.com/office/powerpoint/2010/main" val="16637801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60</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Everyone wants to save money in this digital and competitive world, so e-commerce businesses must understand that the easiest method to sell online is to make the customer believe he is saving money. Not only should consumers feel good about purchasing online, but they should also save a lot of money. For the seller, these savings would be automatically turned into trust and brand equity. To accomplish this, online businesses should use social media channels to provide consumers with the finest prices and bargains. Customers can save money if businesses offer discounted prices, and they are more likely to shop at the same websites frequently. Most customers felt that convenience is the most significant factor in e-commerce.</a:t>
            </a:r>
          </a:p>
        </p:txBody>
      </p:sp>
    </p:spTree>
    <p:extLst>
      <p:ext uri="{BB962C8B-B14F-4D97-AF65-F5344CB8AC3E}">
        <p14:creationId xmlns:p14="http://schemas.microsoft.com/office/powerpoint/2010/main" val="18329951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61</a:t>
            </a:fld>
            <a:endParaRPr lang="en-US" dirty="0"/>
          </a:p>
        </p:txBody>
      </p:sp>
      <p:pic>
        <p:nvPicPr>
          <p:cNvPr id="4" name="Picture 3">
            <a:extLst>
              <a:ext uri="{FF2B5EF4-FFF2-40B4-BE49-F238E27FC236}">
                <a16:creationId xmlns:a16="http://schemas.microsoft.com/office/drawing/2014/main" id="{E00EE98D-EE45-41D9-A658-78BD09081D6B}"/>
              </a:ext>
            </a:extLst>
          </p:cNvPr>
          <p:cNvPicPr>
            <a:picLocks noChangeAspect="1"/>
          </p:cNvPicPr>
          <p:nvPr/>
        </p:nvPicPr>
        <p:blipFill>
          <a:blip r:embed="rId2"/>
          <a:stretch>
            <a:fillRect/>
          </a:stretch>
        </p:blipFill>
        <p:spPr>
          <a:xfrm>
            <a:off x="2081909" y="1291591"/>
            <a:ext cx="8028182" cy="5064759"/>
          </a:xfrm>
          <a:prstGeom prst="rect">
            <a:avLst/>
          </a:prstGeom>
          <a:ln w="28575">
            <a:solidFill>
              <a:schemeClr val="tx1"/>
            </a:solidFill>
          </a:ln>
        </p:spPr>
      </p:pic>
    </p:spTree>
    <p:extLst>
      <p:ext uri="{BB962C8B-B14F-4D97-AF65-F5344CB8AC3E}">
        <p14:creationId xmlns:p14="http://schemas.microsoft.com/office/powerpoint/2010/main" val="3876090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62</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Various websites offer things, including Amazon.in, Flipkart.com, Paytm.com, Myntra.com, and Snapdeal.com, all of which are simple to use and shop on. Most customers used these websites more frequently because they may offer lower-cost products, good discounts, and a large variety of identical products from various brands.</a:t>
            </a:r>
          </a:p>
          <a:p>
            <a:pPr marL="285750" indent="-285750">
              <a:buFont typeface="Arial" panose="020B0604020202020204" pitchFamily="34" charset="0"/>
              <a:buChar char="•"/>
            </a:pPr>
            <a:r>
              <a:rPr lang="en-US" dirty="0"/>
              <a:t>In comparison to other websites, Amazon and Flipkart have a visually appealing web page layout, which means that both websites feature some colorful images on the homepage. The more individuals who find a website appealing, the more likely they are to stay a little longer on that website; also, these websites offer a wide range of products in an appealing style, causing clients to purchase the product.</a:t>
            </a:r>
          </a:p>
        </p:txBody>
      </p:sp>
    </p:spTree>
    <p:extLst>
      <p:ext uri="{BB962C8B-B14F-4D97-AF65-F5344CB8AC3E}">
        <p14:creationId xmlns:p14="http://schemas.microsoft.com/office/powerpoint/2010/main" val="21287109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63</a:t>
            </a:fld>
            <a:endParaRPr lang="en-US" dirty="0"/>
          </a:p>
        </p:txBody>
      </p:sp>
      <p:pic>
        <p:nvPicPr>
          <p:cNvPr id="4" name="Picture 3">
            <a:extLst>
              <a:ext uri="{FF2B5EF4-FFF2-40B4-BE49-F238E27FC236}">
                <a16:creationId xmlns:a16="http://schemas.microsoft.com/office/drawing/2014/main" id="{C2660221-1889-4DD8-A62B-0C0CC4827CCE}"/>
              </a:ext>
            </a:extLst>
          </p:cNvPr>
          <p:cNvPicPr>
            <a:picLocks noChangeAspect="1"/>
          </p:cNvPicPr>
          <p:nvPr/>
        </p:nvPicPr>
        <p:blipFill>
          <a:blip r:embed="rId2"/>
          <a:stretch>
            <a:fillRect/>
          </a:stretch>
        </p:blipFill>
        <p:spPr>
          <a:xfrm>
            <a:off x="435293" y="1406768"/>
            <a:ext cx="6957279" cy="4949581"/>
          </a:xfrm>
          <a:prstGeom prst="rect">
            <a:avLst/>
          </a:prstGeom>
          <a:ln w="28575">
            <a:solidFill>
              <a:schemeClr val="tx1"/>
            </a:solidFill>
          </a:ln>
        </p:spPr>
      </p:pic>
      <p:sp>
        <p:nvSpPr>
          <p:cNvPr id="8" name="TextBox 7">
            <a:extLst>
              <a:ext uri="{FF2B5EF4-FFF2-40B4-BE49-F238E27FC236}">
                <a16:creationId xmlns:a16="http://schemas.microsoft.com/office/drawing/2014/main" id="{FB329B18-FD45-4298-BFD6-45F334D8E88F}"/>
              </a:ext>
            </a:extLst>
          </p:cNvPr>
          <p:cNvSpPr txBox="1"/>
          <p:nvPr/>
        </p:nvSpPr>
        <p:spPr>
          <a:xfrm>
            <a:off x="7849772" y="1757509"/>
            <a:ext cx="3685003" cy="4247317"/>
          </a:xfrm>
          <a:prstGeom prst="rect">
            <a:avLst/>
          </a:prstGeom>
          <a:noFill/>
        </p:spPr>
        <p:txBody>
          <a:bodyPr wrap="square" rtlCol="0">
            <a:spAutoFit/>
          </a:bodyPr>
          <a:lstStyle/>
          <a:p>
            <a:pPr marL="285750" indent="-285750">
              <a:buFont typeface="Arial" panose="020B0604020202020204" pitchFamily="34" charset="0"/>
              <a:buChar char="•"/>
            </a:pPr>
            <a:r>
              <a:rPr lang="en-US" dirty="0"/>
              <a:t>Having a variety of payment methods allows customers to pay their invoices easily using their preferred method of payment, and if the websites have quick delivery methods without a delivery charge, customers are more likely to purchase products from those websites.</a:t>
            </a:r>
          </a:p>
          <a:p>
            <a:pPr marL="285750" indent="-285750">
              <a:buFont typeface="Arial" panose="020B0604020202020204" pitchFamily="34" charset="0"/>
              <a:buChar char="•"/>
            </a:pPr>
            <a:r>
              <a:rPr lang="en-US" dirty="0"/>
              <a:t>Amazon and Flipkart both accept a variety of payment methods, and Amazon does deliver orders faster than other websites.</a:t>
            </a:r>
            <a:endParaRPr lang="en-IN" dirty="0"/>
          </a:p>
        </p:txBody>
      </p:sp>
    </p:spTree>
    <p:extLst>
      <p:ext uri="{BB962C8B-B14F-4D97-AF65-F5344CB8AC3E}">
        <p14:creationId xmlns:p14="http://schemas.microsoft.com/office/powerpoint/2010/main" val="13772613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visualizations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64</a:t>
            </a:fld>
            <a:endParaRPr lang="en-US" dirty="0"/>
          </a:p>
        </p:txBody>
      </p:sp>
      <p:pic>
        <p:nvPicPr>
          <p:cNvPr id="4" name="Picture 3">
            <a:extLst>
              <a:ext uri="{FF2B5EF4-FFF2-40B4-BE49-F238E27FC236}">
                <a16:creationId xmlns:a16="http://schemas.microsoft.com/office/drawing/2014/main" id="{0D1E5148-A470-4E50-B19A-3DF715A7B8C6}"/>
              </a:ext>
            </a:extLst>
          </p:cNvPr>
          <p:cNvPicPr>
            <a:picLocks noChangeAspect="1"/>
          </p:cNvPicPr>
          <p:nvPr/>
        </p:nvPicPr>
        <p:blipFill>
          <a:blip r:embed="rId2"/>
          <a:stretch>
            <a:fillRect/>
          </a:stretch>
        </p:blipFill>
        <p:spPr>
          <a:xfrm>
            <a:off x="2119495" y="1313791"/>
            <a:ext cx="7953009" cy="4903026"/>
          </a:xfrm>
          <a:prstGeom prst="rect">
            <a:avLst/>
          </a:prstGeom>
          <a:ln w="28575">
            <a:solidFill>
              <a:schemeClr val="tx1"/>
            </a:solidFill>
          </a:ln>
        </p:spPr>
      </p:pic>
    </p:spTree>
    <p:extLst>
      <p:ext uri="{BB962C8B-B14F-4D97-AF65-F5344CB8AC3E}">
        <p14:creationId xmlns:p14="http://schemas.microsoft.com/office/powerpoint/2010/main" val="999454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findings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65</a:t>
            </a:fld>
            <a:endParaRPr lang="en-US" dirty="0"/>
          </a:p>
        </p:txBody>
      </p:sp>
      <p:sp>
        <p:nvSpPr>
          <p:cNvPr id="11" name="TextBox 10">
            <a:extLst>
              <a:ext uri="{FF2B5EF4-FFF2-40B4-BE49-F238E27FC236}">
                <a16:creationId xmlns:a16="http://schemas.microsoft.com/office/drawing/2014/main" id="{B1FAC741-242F-4D08-A6AF-B498CDEF01C9}"/>
              </a:ext>
            </a:extLst>
          </p:cNvPr>
          <p:cNvSpPr txBox="1"/>
          <p:nvPr/>
        </p:nvSpPr>
        <p:spPr>
          <a:xfrm>
            <a:off x="2933700" y="1781641"/>
            <a:ext cx="861587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Security and privacy refer to the security of credit card payments as well as the privacy of shared information such as the customer's name, address, and phone number. Customers are always concerned about whether or not the website will protect them from fraud after a transaction. As a result, website security and privacy are critical when evaluating the service quality of online stores. Customers believe that buying online entails taking a risk; in this case, trust is more important for both the merchant and the customer.</a:t>
            </a:r>
          </a:p>
          <a:p>
            <a:pPr marL="285750" indent="-285750">
              <a:buFont typeface="Arial" panose="020B0604020202020204" pitchFamily="34" charset="0"/>
              <a:buChar char="•"/>
            </a:pPr>
            <a:r>
              <a:rPr lang="en-US" dirty="0"/>
              <a:t>Most customers trust Amazon, followed by Flipkart, to keep their data privacy secure, and customers who believe that Amazon's website keeps their financial information private also trust Flipkart, Myntra, Snapdeal, and Paytm to keep their financial information secure. When compared to others, the majority of customers believed that Amazon has a higher perceived trustworthiness. Aside from that, customers believed flip kart and Myntra had a high level of trustworthiness.</a:t>
            </a:r>
          </a:p>
        </p:txBody>
      </p:sp>
    </p:spTree>
    <p:extLst>
      <p:ext uri="{BB962C8B-B14F-4D97-AF65-F5344CB8AC3E}">
        <p14:creationId xmlns:p14="http://schemas.microsoft.com/office/powerpoint/2010/main" val="3463097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outcomes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66</a:t>
            </a:fld>
            <a:endParaRPr lang="en-US" dirty="0"/>
          </a:p>
        </p:txBody>
      </p:sp>
      <p:graphicFrame>
        <p:nvGraphicFramePr>
          <p:cNvPr id="6" name="Diagram 5">
            <a:extLst>
              <a:ext uri="{FF2B5EF4-FFF2-40B4-BE49-F238E27FC236}">
                <a16:creationId xmlns:a16="http://schemas.microsoft.com/office/drawing/2014/main" id="{6C83C1D3-EC6F-439C-8A85-BD88CFBE1BDE}"/>
              </a:ext>
            </a:extLst>
          </p:cNvPr>
          <p:cNvGraphicFramePr/>
          <p:nvPr>
            <p:extLst>
              <p:ext uri="{D42A27DB-BD31-4B8C-83A1-F6EECF244321}">
                <p14:modId xmlns:p14="http://schemas.microsoft.com/office/powerpoint/2010/main" val="2393186584"/>
              </p:ext>
            </p:extLst>
          </p:nvPr>
        </p:nvGraphicFramePr>
        <p:xfrm>
          <a:off x="450166" y="1223890"/>
          <a:ext cx="11254154" cy="5132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13419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925011" y="4315119"/>
            <a:ext cx="6696075" cy="1909763"/>
          </a:xfrm>
        </p:spPr>
        <p:txBody>
          <a:bodyPr>
            <a:normAutofit fontScale="90000"/>
          </a:bodyPr>
          <a:lstStyle/>
          <a:p>
            <a:pPr algn="just"/>
            <a:r>
              <a:rPr lang="en-US" cap="none" dirty="0"/>
              <a:t>According to the findings of the preceding analysis, the prime motives or factors that attract customers to do online shopping and the main reasons or obstacles that discourage consumers from shopping online. As a result of the analysis, it is discovered that most respondents use the internet daily, but most respondents do not use the internet daily to purchase products. Almost half of all respondents said they would only use the internet to buy products if they had to.</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2022</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CUSTOMER RETENTION CASE STUDY</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67</a:t>
            </a:fld>
            <a:endParaRPr lang="en-US" dirty="0"/>
          </a:p>
        </p:txBody>
      </p:sp>
      <p:sp>
        <p:nvSpPr>
          <p:cNvPr id="9" name="Title 1">
            <a:extLst>
              <a:ext uri="{FF2B5EF4-FFF2-40B4-BE49-F238E27FC236}">
                <a16:creationId xmlns:a16="http://schemas.microsoft.com/office/drawing/2014/main" id="{C6E85601-740E-4053-8C06-CD171BE20DA0}"/>
              </a:ext>
            </a:extLst>
          </p:cNvPr>
          <p:cNvSpPr txBox="1">
            <a:spLocks/>
          </p:cNvSpPr>
          <p:nvPr/>
        </p:nvSpPr>
        <p:spPr>
          <a:xfrm>
            <a:off x="4551557" y="633118"/>
            <a:ext cx="7442982" cy="6496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IN" dirty="0"/>
              <a:t>outcomes</a:t>
            </a:r>
          </a:p>
        </p:txBody>
      </p:sp>
    </p:spTree>
    <p:extLst>
      <p:ext uri="{BB962C8B-B14F-4D97-AF65-F5344CB8AC3E}">
        <p14:creationId xmlns:p14="http://schemas.microsoft.com/office/powerpoint/2010/main" val="7443797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49" y="2148840"/>
            <a:ext cx="4656699" cy="1715531"/>
          </a:xfrm>
        </p:spPr>
        <p:txBody>
          <a:bodyPr/>
          <a:lstStyle/>
          <a:p>
            <a:r>
              <a:rPr lang="en-US" dirty="0"/>
              <a:t>Assumptions and recommendations</a:t>
            </a:r>
          </a:p>
        </p:txBody>
      </p:sp>
    </p:spTree>
    <p:extLst>
      <p:ext uri="{BB962C8B-B14F-4D97-AF65-F5344CB8AC3E}">
        <p14:creationId xmlns:p14="http://schemas.microsoft.com/office/powerpoint/2010/main" val="21854446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Assumptions and recommendations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69</a:t>
            </a:fld>
            <a:endParaRPr lang="en-US" dirty="0"/>
          </a:p>
        </p:txBody>
      </p:sp>
      <p:graphicFrame>
        <p:nvGraphicFramePr>
          <p:cNvPr id="6" name="Table 9">
            <a:extLst>
              <a:ext uri="{FF2B5EF4-FFF2-40B4-BE49-F238E27FC236}">
                <a16:creationId xmlns:a16="http://schemas.microsoft.com/office/drawing/2014/main" id="{1BDD8E67-3A95-453C-8921-41C996D86E77}"/>
              </a:ext>
            </a:extLst>
          </p:cNvPr>
          <p:cNvGraphicFramePr>
            <a:graphicFrameLocks noGrp="1"/>
          </p:cNvGraphicFramePr>
          <p:nvPr>
            <p:extLst>
              <p:ext uri="{D42A27DB-BD31-4B8C-83A1-F6EECF244321}">
                <p14:modId xmlns:p14="http://schemas.microsoft.com/office/powerpoint/2010/main" val="1366569891"/>
              </p:ext>
            </p:extLst>
          </p:nvPr>
        </p:nvGraphicFramePr>
        <p:xfrm>
          <a:off x="838200" y="1465254"/>
          <a:ext cx="10515600" cy="4694466"/>
        </p:xfrm>
        <a:graphic>
          <a:graphicData uri="http://schemas.openxmlformats.org/drawingml/2006/table">
            <a:tbl>
              <a:tblPr firstRow="1" bandRow="1">
                <a:tableStyleId>{793D81CF-94F2-401A-BA57-92F5A7B2D0C5}</a:tableStyleId>
              </a:tblPr>
              <a:tblGrid>
                <a:gridCol w="10515600">
                  <a:extLst>
                    <a:ext uri="{9D8B030D-6E8A-4147-A177-3AD203B41FA5}">
                      <a16:colId xmlns:a16="http://schemas.microsoft.com/office/drawing/2014/main" val="217696225"/>
                    </a:ext>
                  </a:extLst>
                </a:gridCol>
              </a:tblGrid>
              <a:tr h="894262">
                <a:tc>
                  <a:txBody>
                    <a:bodyPr/>
                    <a:lstStyle/>
                    <a:p>
                      <a:pPr algn="ctr"/>
                      <a:r>
                        <a:rPr lang="en-US" dirty="0"/>
                        <a:t>Based on the findings and analysis, the following assumptions are presented to online sellers to increase the popularity, convenience, reliability, and trustworthiness of online shopping.</a:t>
                      </a:r>
                      <a:endParaRPr lang="en-IN" dirty="0"/>
                    </a:p>
                  </a:txBody>
                  <a:tcPr anchor="ctr"/>
                </a:tc>
                <a:extLst>
                  <a:ext uri="{0D108BD9-81ED-4DB2-BD59-A6C34878D82A}">
                    <a16:rowId xmlns:a16="http://schemas.microsoft.com/office/drawing/2014/main" val="3746961098"/>
                  </a:ext>
                </a:extLst>
              </a:tr>
              <a:tr h="894262">
                <a:tc>
                  <a:txBody>
                    <a:bodyPr/>
                    <a:lstStyle/>
                    <a:p>
                      <a:pPr algn="l"/>
                      <a:r>
                        <a:rPr lang="en-US" sz="1500" dirty="0"/>
                        <a:t>1. The primary concerns of online customers purchasing products or services online are transaction security and consumer data safety. As a result, by improving their technological systems, online vendors can reassure their customers by providing personal information privacy, a protection policy, and a guarantee for transaction security.</a:t>
                      </a:r>
                      <a:endParaRPr lang="en-IN" sz="1500" dirty="0"/>
                    </a:p>
                  </a:txBody>
                  <a:tcPr anchor="ctr"/>
                </a:tc>
                <a:extLst>
                  <a:ext uri="{0D108BD9-81ED-4DB2-BD59-A6C34878D82A}">
                    <a16:rowId xmlns:a16="http://schemas.microsoft.com/office/drawing/2014/main" val="3012602218"/>
                  </a:ext>
                </a:extLst>
              </a:tr>
              <a:tr h="894262">
                <a:tc>
                  <a:txBody>
                    <a:bodyPr/>
                    <a:lstStyle/>
                    <a:p>
                      <a:pPr algn="l"/>
                      <a:r>
                        <a:rPr lang="en-US" sz="1500" dirty="0"/>
                        <a:t>2. Receiving customer feedback is an important step in improving the company's sales. The e-tailer wants to keep the customer happy in order to build a successful business, but they frequently fall into the trap of assuming that the customers will provide feedback without being asked. If e-tailers make a mistake, most customers will not complain; instead, they will shop somewhere else. As a result, it is critical to inquire as to how customers truly feel about their products and services.</a:t>
                      </a:r>
                      <a:endParaRPr lang="en-IN" sz="1500" dirty="0"/>
                    </a:p>
                  </a:txBody>
                  <a:tcPr anchor="ctr"/>
                </a:tc>
                <a:extLst>
                  <a:ext uri="{0D108BD9-81ED-4DB2-BD59-A6C34878D82A}">
                    <a16:rowId xmlns:a16="http://schemas.microsoft.com/office/drawing/2014/main" val="1183751784"/>
                  </a:ext>
                </a:extLst>
              </a:tr>
              <a:tr h="894262">
                <a:tc>
                  <a:txBody>
                    <a:bodyPr/>
                    <a:lstStyle/>
                    <a:p>
                      <a:pPr algn="l"/>
                      <a:r>
                        <a:rPr lang="en-US" sz="1500" dirty="0"/>
                        <a:t>3. Retailers should be wary of the vexing aspects of online shopping, such as the inability to access the website, lengthy delays in completing online orders, inconsistencies in the items available online, errors in filling orders, and the fuss of returning goods.</a:t>
                      </a:r>
                      <a:endParaRPr lang="en-IN" sz="1500" dirty="0"/>
                    </a:p>
                  </a:txBody>
                  <a:tcPr anchor="ctr"/>
                </a:tc>
                <a:extLst>
                  <a:ext uri="{0D108BD9-81ED-4DB2-BD59-A6C34878D82A}">
                    <a16:rowId xmlns:a16="http://schemas.microsoft.com/office/drawing/2014/main" val="3786475984"/>
                  </a:ext>
                </a:extLst>
              </a:tr>
              <a:tr h="894262">
                <a:tc>
                  <a:txBody>
                    <a:bodyPr/>
                    <a:lstStyle/>
                    <a:p>
                      <a:pPr algn="l"/>
                      <a:r>
                        <a:rPr lang="en-US" sz="1500" dirty="0"/>
                        <a:t>4. Online sellers may be more concerned with delivery times, shipping costs, and product return policies. They can make it easier, faster, and more reliable for customers to enjoy the online shopping experience and return to specific websites regularly. The respondents believed that product mixing or finding different products at the delivery time was the main impediment to online shopping, so sellers must be extremely cautious when it comes to delivery.</a:t>
                      </a:r>
                      <a:endParaRPr lang="en-IN" sz="1500" dirty="0"/>
                    </a:p>
                  </a:txBody>
                  <a:tcPr anchor="ctr"/>
                </a:tc>
                <a:extLst>
                  <a:ext uri="{0D108BD9-81ED-4DB2-BD59-A6C34878D82A}">
                    <a16:rowId xmlns:a16="http://schemas.microsoft.com/office/drawing/2014/main" val="3181839081"/>
                  </a:ext>
                </a:extLst>
              </a:tr>
            </a:tbl>
          </a:graphicData>
        </a:graphic>
      </p:graphicFrame>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Problem understanding</a:t>
            </a:r>
          </a:p>
        </p:txBody>
      </p:sp>
    </p:spTree>
    <p:extLst>
      <p:ext uri="{BB962C8B-B14F-4D97-AF65-F5344CB8AC3E}">
        <p14:creationId xmlns:p14="http://schemas.microsoft.com/office/powerpoint/2010/main" val="11207659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49" y="2148840"/>
            <a:ext cx="4656699" cy="1715531"/>
          </a:xfrm>
        </p:spPr>
        <p:txBody>
          <a:bodyPr/>
          <a:lstStyle/>
          <a:p>
            <a:r>
              <a:rPr lang="en-US" dirty="0"/>
              <a:t>conclusions</a:t>
            </a:r>
          </a:p>
        </p:txBody>
      </p:sp>
    </p:spTree>
    <p:extLst>
      <p:ext uri="{BB962C8B-B14F-4D97-AF65-F5344CB8AC3E}">
        <p14:creationId xmlns:p14="http://schemas.microsoft.com/office/powerpoint/2010/main" val="36380369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conclusions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2048007"/>
            <a:ext cx="2882475" cy="1251333"/>
          </a:xfrm>
          <a:ln w="28575">
            <a:solidFill>
              <a:schemeClr val="tx1"/>
            </a:solidFill>
          </a:ln>
        </p:spPr>
        <p:txBody>
          <a:bodyPr>
            <a:normAutofit/>
          </a:bodyPr>
          <a:lstStyle/>
          <a:p>
            <a:r>
              <a:rPr lang="en-US" dirty="0"/>
              <a:t>The goal of this study is to distinguish the motivators for online shopping and which e-retailer customers are most likely to shop at.</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2048007"/>
            <a:ext cx="2896671" cy="1876880"/>
          </a:xfrm>
          <a:ln w="28575">
            <a:solidFill>
              <a:schemeClr val="tx1"/>
            </a:solidFill>
          </a:ln>
        </p:spPr>
        <p:txBody>
          <a:bodyPr>
            <a:normAutofit lnSpcReduction="10000"/>
          </a:bodyPr>
          <a:lstStyle/>
          <a:p>
            <a:r>
              <a:rPr lang="en-US" dirty="0"/>
              <a:t>The analysis revealed that consumers' purchasing decisions were influenced by a variety of factors. All these factors encourage customers to buy products online. According to consumers, the primary motivating factor for shopping online is "saving time."</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94557" y="2048006"/>
            <a:ext cx="2882475" cy="2861619"/>
          </a:xfrm>
          <a:ln w="28575">
            <a:solidFill>
              <a:schemeClr val="tx1"/>
            </a:solidFill>
          </a:ln>
        </p:spPr>
        <p:txBody>
          <a:bodyPr>
            <a:normAutofit lnSpcReduction="10000"/>
          </a:bodyPr>
          <a:lstStyle/>
          <a:p>
            <a:r>
              <a:rPr lang="en-US" dirty="0"/>
              <a:t>Other motivating factors for online shopping include "information availability," "open 24/7," "huge range of products/brands," "reasonable prices," "various offers for online products," "easy ordering system," and "shopping fun." Respondents' main barriers to online shopping include "online payment system," "personal privacy or security issues," "delivery delays," and "lack of personal customer service."</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71</a:t>
            </a:fld>
            <a:endParaRPr lang="en-US" dirty="0"/>
          </a:p>
        </p:txBody>
      </p:sp>
      <p:sp>
        <p:nvSpPr>
          <p:cNvPr id="18" name="Content Placeholder 5">
            <a:extLst>
              <a:ext uri="{FF2B5EF4-FFF2-40B4-BE49-F238E27FC236}">
                <a16:creationId xmlns:a16="http://schemas.microsoft.com/office/drawing/2014/main" id="{8D050335-75B9-4F52-8F26-594444091CB9}"/>
              </a:ext>
            </a:extLst>
          </p:cNvPr>
          <p:cNvSpPr txBox="1">
            <a:spLocks/>
          </p:cNvSpPr>
          <p:nvPr/>
        </p:nvSpPr>
        <p:spPr>
          <a:xfrm>
            <a:off x="1243104" y="3563682"/>
            <a:ext cx="2896671" cy="2691885"/>
          </a:xfrm>
          <a:prstGeom prst="rect">
            <a:avLst/>
          </a:prstGeom>
          <a:ln w="28575">
            <a:solidFill>
              <a:schemeClr val="tx1"/>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Following the visualization of the data, it was discovered that Amazon is the best online store where customers trust to buy products, and it has a positive impact on the customers. Customers' expectations have also risen as a result of Amazon and Flipkart. As a result, they are the best online retailer that creates loyal customers and satisfies customers.</a:t>
            </a:r>
          </a:p>
        </p:txBody>
      </p:sp>
      <p:sp>
        <p:nvSpPr>
          <p:cNvPr id="20" name="L-Shape 19">
            <a:extLst>
              <a:ext uri="{FF2B5EF4-FFF2-40B4-BE49-F238E27FC236}">
                <a16:creationId xmlns:a16="http://schemas.microsoft.com/office/drawing/2014/main" id="{CB3318F2-FA2F-4D2C-8888-043B15A568E7}"/>
              </a:ext>
            </a:extLst>
          </p:cNvPr>
          <p:cNvSpPr/>
          <p:nvPr/>
        </p:nvSpPr>
        <p:spPr>
          <a:xfrm>
            <a:off x="4647665" y="4135902"/>
            <a:ext cx="6301231" cy="2119665"/>
          </a:xfrm>
          <a:prstGeom prst="corner">
            <a:avLst>
              <a:gd name="adj1" fmla="val 48009"/>
              <a:gd name="adj2" fmla="val 137605"/>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B41D1D64-5C60-4D02-A234-3665A93BE624}"/>
              </a:ext>
            </a:extLst>
          </p:cNvPr>
          <p:cNvSpPr txBox="1"/>
          <p:nvPr/>
        </p:nvSpPr>
        <p:spPr>
          <a:xfrm>
            <a:off x="4647666" y="4135902"/>
            <a:ext cx="2939002" cy="1169551"/>
          </a:xfrm>
          <a:prstGeom prst="rect">
            <a:avLst/>
          </a:prstGeom>
          <a:noFill/>
        </p:spPr>
        <p:txBody>
          <a:bodyPr wrap="square" rtlCol="0">
            <a:spAutoFit/>
          </a:bodyPr>
          <a:lstStyle/>
          <a:p>
            <a:r>
              <a:rPr lang="en-US" sz="1400" dirty="0"/>
              <a:t>It was also discovered that some consumers do not trust and rely on online shopping because of the online payment system and personal privacy.</a:t>
            </a:r>
            <a:endParaRPr lang="en-IN" sz="1400" dirty="0"/>
          </a:p>
        </p:txBody>
      </p:sp>
      <p:sp>
        <p:nvSpPr>
          <p:cNvPr id="22" name="TextBox 21">
            <a:extLst>
              <a:ext uri="{FF2B5EF4-FFF2-40B4-BE49-F238E27FC236}">
                <a16:creationId xmlns:a16="http://schemas.microsoft.com/office/drawing/2014/main" id="{7AAED3DB-5956-4F47-85FA-AF1593A032DB}"/>
              </a:ext>
            </a:extLst>
          </p:cNvPr>
          <p:cNvSpPr txBox="1"/>
          <p:nvPr/>
        </p:nvSpPr>
        <p:spPr>
          <a:xfrm>
            <a:off x="4647663" y="5386262"/>
            <a:ext cx="6301231" cy="738664"/>
          </a:xfrm>
          <a:prstGeom prst="rect">
            <a:avLst/>
          </a:prstGeom>
          <a:noFill/>
        </p:spPr>
        <p:txBody>
          <a:bodyPr wrap="square" rtlCol="0">
            <a:spAutoFit/>
          </a:bodyPr>
          <a:lstStyle/>
          <a:p>
            <a:r>
              <a:rPr lang="en-US" sz="1400" dirty="0"/>
              <a:t>Furthermore, consumers are concerned about online security, particularly in terms of fraud, privacy, and hacking. As a result, the organizers should set up their organization to increase sales.</a:t>
            </a:r>
            <a:endParaRPr lang="en-IN" sz="1400" dirty="0"/>
          </a:p>
        </p:txBody>
      </p:sp>
    </p:spTree>
    <p:extLst>
      <p:ext uri="{BB962C8B-B14F-4D97-AF65-F5344CB8AC3E}">
        <p14:creationId xmlns:p14="http://schemas.microsoft.com/office/powerpoint/2010/main" val="14294294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3238103"/>
            <a:ext cx="4874079" cy="1524735"/>
          </a:xfrm>
        </p:spPr>
        <p:txBody>
          <a:bodyPr>
            <a:normAutofit/>
          </a:bodyPr>
          <a:lstStyle/>
          <a:p>
            <a:r>
              <a:rPr lang="en-US" dirty="0">
                <a:solidFill>
                  <a:srgbClr val="FFFFFF"/>
                </a:solidFill>
              </a:rPr>
              <a:t>Sahil Kumar</a:t>
            </a:r>
          </a:p>
          <a:p>
            <a:r>
              <a:rPr lang="en-US" dirty="0">
                <a:solidFill>
                  <a:srgbClr val="FFFFFF"/>
                </a:solidFill>
              </a:rPr>
              <a:t>sahilshoppingcart@gmail.com</a:t>
            </a:r>
          </a:p>
          <a:p>
            <a:r>
              <a:rPr lang="en-US" dirty="0">
                <a:solidFill>
                  <a:srgbClr val="FFFFFF"/>
                </a:solidFill>
                <a:hlinkClick r:id="rId2">
                  <a:extLst>
                    <a:ext uri="{A12FA001-AC4F-418D-AE19-62706E023703}">
                      <ahyp:hlinkClr xmlns:ahyp="http://schemas.microsoft.com/office/drawing/2018/hyperlinkcolor" val="tx"/>
                    </a:ext>
                  </a:extLst>
                </a:hlinkClick>
              </a:rPr>
              <a:t>https://www.linkedin.com/in/consult-sahil-kumar/</a:t>
            </a:r>
            <a:endParaRPr lang="en-US" dirty="0">
              <a:solidFill>
                <a:srgbClr val="FFFFFF"/>
              </a:solidFill>
            </a:endParaRPr>
          </a:p>
          <a:p>
            <a:endParaRPr lang="en-US" dirty="0">
              <a:solidFill>
                <a:srgbClr val="FFFFFF"/>
              </a:solidFill>
            </a:endParaRP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CUSTOMER RETENTION CASE STUDY</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456078"/>
            <a:ext cx="8421688" cy="1325563"/>
          </a:xfrm>
        </p:spPr>
        <p:txBody>
          <a:bodyPr/>
          <a:lstStyle/>
          <a:p>
            <a:r>
              <a:rPr lang="en-US" dirty="0"/>
              <a:t>Problem understanding</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CUSTOMER RETENTION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8" name="TextBox 17">
            <a:extLst>
              <a:ext uri="{FF2B5EF4-FFF2-40B4-BE49-F238E27FC236}">
                <a16:creationId xmlns:a16="http://schemas.microsoft.com/office/drawing/2014/main" id="{D307BE81-DA85-4470-AD46-41E3CABC0E19}"/>
              </a:ext>
            </a:extLst>
          </p:cNvPr>
          <p:cNvSpPr txBox="1"/>
          <p:nvPr/>
        </p:nvSpPr>
        <p:spPr>
          <a:xfrm>
            <a:off x="2933700" y="1781641"/>
            <a:ext cx="8615875" cy="3139321"/>
          </a:xfrm>
          <a:prstGeom prst="rect">
            <a:avLst/>
          </a:prstGeom>
          <a:noFill/>
        </p:spPr>
        <p:txBody>
          <a:bodyPr wrap="square" rtlCol="0">
            <a:spAutoFit/>
          </a:bodyPr>
          <a:lstStyle/>
          <a:p>
            <a:r>
              <a:rPr lang="en-US" dirty="0"/>
              <a:t>The problem statement looked at how customers create expectations about the quality of technology-based self-service and proposed five primary criteria of ecommerce store quality: service quality, system quality, information quality, trust, and net benefit.</a:t>
            </a:r>
          </a:p>
          <a:p>
            <a:endParaRPr lang="en-US" dirty="0"/>
          </a:p>
          <a:p>
            <a:r>
              <a:rPr lang="en-US" dirty="0"/>
              <a:t>To stay competitive in today's marketplaces, many firms rely on customer loyalty programmes and look for new ways to keep their existing consumers engaged. Customer retention is an easy idea to grasp. However, improving the customer experience and establishing long-term trust frequently necessitates concerted efforts from all departments. So, what exactly is client retention, and why is it so crucial? Let's find out by analyzing the issue.</a:t>
            </a:r>
            <a:endParaRPr lang="en-IN" dirty="0"/>
          </a:p>
        </p:txBody>
      </p:sp>
    </p:spTree>
    <p:extLst>
      <p:ext uri="{BB962C8B-B14F-4D97-AF65-F5344CB8AC3E}">
        <p14:creationId xmlns:p14="http://schemas.microsoft.com/office/powerpoint/2010/main" val="2593242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Understanding customer retention</a:t>
            </a:r>
          </a:p>
        </p:txBody>
      </p:sp>
    </p:spTree>
    <p:extLst>
      <p:ext uri="{BB962C8B-B14F-4D97-AF65-F5344CB8AC3E}">
        <p14:creationId xmlns:p14="http://schemas.microsoft.com/office/powerpoint/2010/main" val="216667231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71af3243-3dd4-4a8d-8c0d-dd76da1f02a5"/>
    <ds:schemaRef ds:uri="http://purl.org/dc/elements/1.1/"/>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schemas.microsoft.com/sharepoint/v3"/>
    <ds:schemaRef ds:uri="http://purl.org/dc/dcmitype/"/>
    <ds:schemaRef ds:uri="230e9df3-be65-4c73-a93b-d1236ebd677e"/>
    <ds:schemaRef ds:uri="16c05727-aa75-4e4a-9b5f-8a80a116589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1058</TotalTime>
  <Words>5653</Words>
  <Application>Microsoft Office PowerPoint</Application>
  <PresentationFormat>Widescreen</PresentationFormat>
  <Paragraphs>431</Paragraphs>
  <Slides>72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Calibri</vt:lpstr>
      <vt:lpstr>Tenorite</vt:lpstr>
      <vt:lpstr>Office Theme</vt:lpstr>
      <vt:lpstr>Customer retention  case Study</vt:lpstr>
      <vt:lpstr>Table of contents</vt:lpstr>
      <vt:lpstr>introduction</vt:lpstr>
      <vt:lpstr>INTRODUCTION</vt:lpstr>
      <vt:lpstr>Problem statement</vt:lpstr>
      <vt:lpstr>Problem statement</vt:lpstr>
      <vt:lpstr>Problem understanding</vt:lpstr>
      <vt:lpstr>Problem understanding</vt:lpstr>
      <vt:lpstr>Understanding customer retention</vt:lpstr>
      <vt:lpstr>Understanding customer retention</vt:lpstr>
      <vt:lpstr>CUSTOMER RETENTION BENEFITS</vt:lpstr>
      <vt:lpstr>CUSTOMER RETENTION METRICS</vt:lpstr>
      <vt:lpstr>Exploratory data analysis (EDA)</vt:lpstr>
      <vt:lpstr>Data analysis TIMELINE</vt:lpstr>
      <vt:lpstr>Dataset description and exploratory data analysis (EDA)</vt:lpstr>
      <vt:lpstr>Visualizations and outcomes</vt:lpstr>
      <vt:lpstr>visualizations</vt:lpstr>
      <vt:lpstr>visualizations</vt:lpstr>
      <vt:lpstr>visualizations</vt:lpstr>
      <vt:lpstr>visualizations</vt:lpstr>
      <vt:lpstr>visualizations</vt:lpstr>
      <vt:lpstr>visualizations</vt:lpstr>
      <vt:lpstr>visualizations</vt:lpstr>
      <vt:lpstr>visualizations</vt:lpstr>
      <vt:lpstr>visualizations</vt:lpstr>
      <vt:lpstr>visualizations</vt:lpstr>
      <vt:lpstr>visualizations</vt:lpstr>
      <vt:lpstr>visualizations</vt:lpstr>
      <vt:lpstr>visualizations</vt:lpstr>
      <vt:lpstr>visualizations</vt:lpstr>
      <vt:lpstr>visualizations</vt:lpstr>
      <vt:lpstr>visualizations</vt:lpstr>
      <vt:lpstr>visualizations</vt:lpstr>
      <vt:lpstr>Detailed findings</vt:lpstr>
      <vt:lpstr>Detailed findings</vt:lpstr>
      <vt:lpstr>Detailed findings</vt:lpstr>
      <vt:lpstr>Detailed findings</vt:lpstr>
      <vt:lpstr>Detailed findings</vt:lpstr>
      <vt:lpstr>Detailed findings</vt:lpstr>
      <vt:lpstr>Detailed findings</vt:lpstr>
      <vt:lpstr>Detailed findings</vt:lpstr>
      <vt:lpstr>Detailed findings</vt:lpstr>
      <vt:lpstr>Detailed findings</vt:lpstr>
      <vt:lpstr>Detailed findings</vt:lpstr>
      <vt:lpstr>visualizations</vt:lpstr>
      <vt:lpstr>visualizations</vt:lpstr>
      <vt:lpstr>findings</vt:lpstr>
      <vt:lpstr>visualizations</vt:lpstr>
      <vt:lpstr>visualizations</vt:lpstr>
      <vt:lpstr>findings</vt:lpstr>
      <vt:lpstr>visualizations</vt:lpstr>
      <vt:lpstr>visualizations</vt:lpstr>
      <vt:lpstr>findings</vt:lpstr>
      <vt:lpstr>findings</vt:lpstr>
      <vt:lpstr>findings</vt:lpstr>
      <vt:lpstr>visualizations</vt:lpstr>
      <vt:lpstr>visualizations</vt:lpstr>
      <vt:lpstr>findings</vt:lpstr>
      <vt:lpstr>findings</vt:lpstr>
      <vt:lpstr>findings</vt:lpstr>
      <vt:lpstr>visualizations</vt:lpstr>
      <vt:lpstr>findings</vt:lpstr>
      <vt:lpstr>visualizations</vt:lpstr>
      <vt:lpstr>visualizations</vt:lpstr>
      <vt:lpstr>findings</vt:lpstr>
      <vt:lpstr>outcomes</vt:lpstr>
      <vt:lpstr>According to the findings of the preceding analysis, the prime motives or factors that attract customers to do online shopping and the main reasons or obstacles that discourage consumers from shopping online. As a result of the analysis, it is discovered that most respondents use the internet daily, but most respondents do not use the internet daily to purchase products. Almost half of all respondents said they would only use the internet to buy products if they had to.</vt:lpstr>
      <vt:lpstr>Assumptions and recommendations</vt:lpstr>
      <vt:lpstr>Assumptions and recommendations</vt:lpstr>
      <vt:lpstr>conclusions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dc:creator>Sahil Kumar</dc:creator>
  <cp:lastModifiedBy>Sahil Kumar</cp:lastModifiedBy>
  <cp:revision>67</cp:revision>
  <dcterms:created xsi:type="dcterms:W3CDTF">2022-04-10T22:26:13Z</dcterms:created>
  <dcterms:modified xsi:type="dcterms:W3CDTF">2022-04-11T16:04:32Z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