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handoutMasterIdLst>
    <p:handoutMasterId r:id="rId7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5" r:id="rId18"/>
    <p:sldId id="276" r:id="rId19"/>
    <p:sldId id="277" r:id="rId20"/>
    <p:sldId id="278" r:id="rId21"/>
    <p:sldId id="279" r:id="rId22"/>
    <p:sldId id="280" r:id="rId23"/>
    <p:sldId id="281" r:id="rId24"/>
    <p:sldId id="282" r:id="rId25"/>
    <p:sldId id="273" r:id="rId26"/>
    <p:sldId id="284" r:id="rId27"/>
    <p:sldId id="285" r:id="rId28"/>
    <p:sldId id="286" r:id="rId29"/>
    <p:sldId id="283"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287" r:id="rId55"/>
    <p:sldId id="312" r:id="rId56"/>
    <p:sldId id="323" r:id="rId57"/>
    <p:sldId id="313" r:id="rId58"/>
    <p:sldId id="314" r:id="rId59"/>
    <p:sldId id="315" r:id="rId60"/>
    <p:sldId id="316" r:id="rId61"/>
    <p:sldId id="317" r:id="rId62"/>
    <p:sldId id="318" r:id="rId63"/>
    <p:sldId id="319" r:id="rId64"/>
    <p:sldId id="320" r:id="rId65"/>
    <p:sldId id="322" r:id="rId66"/>
    <p:sldId id="321" r:id="rId67"/>
    <p:sldId id="324" r:id="rId68"/>
    <p:sldId id="325" r:id="rId69"/>
    <p:sldId id="326" r:id="rId70"/>
    <p:sldId id="327"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68" d="100"/>
          <a:sy n="68" d="100"/>
        </p:scale>
        <p:origin x="738" y="7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ata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A53A72-E46F-4061-84D5-46A19C43829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0E83E2B-05AB-4503-AAA4-45B2D7DBEA4C}">
      <dgm:prSet/>
      <dgm:spPr/>
      <dgm:t>
        <a:bodyPr/>
        <a:lstStyle/>
        <a:p>
          <a:r>
            <a:rPr lang="en-US"/>
            <a:t>Columns dropped because of the presence of zeros or null values did not adversely impact the prediction accuracy from the machine learning model built using the dataset.</a:t>
          </a:r>
        </a:p>
      </dgm:t>
    </dgm:pt>
    <dgm:pt modelId="{01658EA9-1C75-43CA-AED3-8509B95F2F94}" type="parTrans" cxnId="{94238058-F16B-4295-90F1-9CBBE03BDC59}">
      <dgm:prSet/>
      <dgm:spPr/>
      <dgm:t>
        <a:bodyPr/>
        <a:lstStyle/>
        <a:p>
          <a:endParaRPr lang="en-US"/>
        </a:p>
      </dgm:t>
    </dgm:pt>
    <dgm:pt modelId="{5C5BD227-1198-4D3F-A72F-DA440E8095FD}" type="sibTrans" cxnId="{94238058-F16B-4295-90F1-9CBBE03BDC59}">
      <dgm:prSet/>
      <dgm:spPr/>
      <dgm:t>
        <a:bodyPr/>
        <a:lstStyle/>
        <a:p>
          <a:endParaRPr lang="en-US"/>
        </a:p>
      </dgm:t>
    </dgm:pt>
    <dgm:pt modelId="{F3252BBF-AB96-43E2-BF7C-0A06485C9EA6}">
      <dgm:prSet/>
      <dgm:spPr/>
      <dgm:t>
        <a:bodyPr/>
        <a:lstStyle/>
        <a:p>
          <a:r>
            <a:rPr lang="en-US"/>
            <a:t>The imputing techniques used to handle missing or null values in the dataset did not adversely impact the correlations derived post imputing the record values.</a:t>
          </a:r>
        </a:p>
      </dgm:t>
    </dgm:pt>
    <dgm:pt modelId="{C54FB439-188C-4720-8BE9-DF7B3AAE7186}" type="parTrans" cxnId="{DEC7A1C4-B011-41C2-A9A9-AAD015211086}">
      <dgm:prSet/>
      <dgm:spPr/>
      <dgm:t>
        <a:bodyPr/>
        <a:lstStyle/>
        <a:p>
          <a:endParaRPr lang="en-US"/>
        </a:p>
      </dgm:t>
    </dgm:pt>
    <dgm:pt modelId="{3DDC8CAC-478B-45D2-8954-56D81A7F07B0}" type="sibTrans" cxnId="{DEC7A1C4-B011-41C2-A9A9-AAD015211086}">
      <dgm:prSet/>
      <dgm:spPr/>
      <dgm:t>
        <a:bodyPr/>
        <a:lstStyle/>
        <a:p>
          <a:endParaRPr lang="en-US"/>
        </a:p>
      </dgm:t>
    </dgm:pt>
    <dgm:pt modelId="{36D96663-5B84-4377-B6DC-DD016F52C774}" type="pres">
      <dgm:prSet presAssocID="{39A53A72-E46F-4061-84D5-46A19C438296}" presName="root" presStyleCnt="0">
        <dgm:presLayoutVars>
          <dgm:dir/>
          <dgm:resizeHandles val="exact"/>
        </dgm:presLayoutVars>
      </dgm:prSet>
      <dgm:spPr/>
    </dgm:pt>
    <dgm:pt modelId="{4301A0E9-1565-46BE-A314-EB9816719889}" type="pres">
      <dgm:prSet presAssocID="{90E83E2B-05AB-4503-AAA4-45B2D7DBEA4C}" presName="compNode" presStyleCnt="0"/>
      <dgm:spPr/>
    </dgm:pt>
    <dgm:pt modelId="{8FFDA606-03ED-4E98-A5F4-FB4ED3EB46AA}" type="pres">
      <dgm:prSet presAssocID="{90E83E2B-05AB-4503-AAA4-45B2D7DBEA4C}" presName="bgRect" presStyleLbl="bgShp" presStyleIdx="0" presStyleCnt="2"/>
      <dgm:spPr/>
    </dgm:pt>
    <dgm:pt modelId="{8A5B3AC2-71BE-47C0-8462-AB52337662F3}" type="pres">
      <dgm:prSet presAssocID="{90E83E2B-05AB-4503-AAA4-45B2D7DBEA4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4DDDDE6-03E7-444F-A7A7-A92C241E8063}" type="pres">
      <dgm:prSet presAssocID="{90E83E2B-05AB-4503-AAA4-45B2D7DBEA4C}" presName="spaceRect" presStyleCnt="0"/>
      <dgm:spPr/>
    </dgm:pt>
    <dgm:pt modelId="{3170F3A7-15FB-4A04-A1DC-C1038CA2BFE9}" type="pres">
      <dgm:prSet presAssocID="{90E83E2B-05AB-4503-AAA4-45B2D7DBEA4C}" presName="parTx" presStyleLbl="revTx" presStyleIdx="0" presStyleCnt="2">
        <dgm:presLayoutVars>
          <dgm:chMax val="0"/>
          <dgm:chPref val="0"/>
        </dgm:presLayoutVars>
      </dgm:prSet>
      <dgm:spPr/>
    </dgm:pt>
    <dgm:pt modelId="{A650432D-087F-4F35-BD6C-277496A7D35F}" type="pres">
      <dgm:prSet presAssocID="{5C5BD227-1198-4D3F-A72F-DA440E8095FD}" presName="sibTrans" presStyleCnt="0"/>
      <dgm:spPr/>
    </dgm:pt>
    <dgm:pt modelId="{8BA60780-4826-4ED0-946B-C057B11FE712}" type="pres">
      <dgm:prSet presAssocID="{F3252BBF-AB96-43E2-BF7C-0A06485C9EA6}" presName="compNode" presStyleCnt="0"/>
      <dgm:spPr/>
    </dgm:pt>
    <dgm:pt modelId="{E2BD591A-3C7F-49BB-8ED9-19258FAA7092}" type="pres">
      <dgm:prSet presAssocID="{F3252BBF-AB96-43E2-BF7C-0A06485C9EA6}" presName="bgRect" presStyleLbl="bgShp" presStyleIdx="1" presStyleCnt="2"/>
      <dgm:spPr/>
    </dgm:pt>
    <dgm:pt modelId="{EF90C8DD-9A56-40C8-B06A-F2ED206AF950}" type="pres">
      <dgm:prSet presAssocID="{F3252BBF-AB96-43E2-BF7C-0A06485C9E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1E44025-9DB5-406F-BBEC-3F3F99B0DBCC}" type="pres">
      <dgm:prSet presAssocID="{F3252BBF-AB96-43E2-BF7C-0A06485C9EA6}" presName="spaceRect" presStyleCnt="0"/>
      <dgm:spPr/>
    </dgm:pt>
    <dgm:pt modelId="{E2F3287A-1C57-4E64-AF16-F1900989B32D}" type="pres">
      <dgm:prSet presAssocID="{F3252BBF-AB96-43E2-BF7C-0A06485C9EA6}" presName="parTx" presStyleLbl="revTx" presStyleIdx="1" presStyleCnt="2">
        <dgm:presLayoutVars>
          <dgm:chMax val="0"/>
          <dgm:chPref val="0"/>
        </dgm:presLayoutVars>
      </dgm:prSet>
      <dgm:spPr/>
    </dgm:pt>
  </dgm:ptLst>
  <dgm:cxnLst>
    <dgm:cxn modelId="{B92AAB0A-83DB-4752-9349-333C669E236E}" type="presOf" srcId="{90E83E2B-05AB-4503-AAA4-45B2D7DBEA4C}" destId="{3170F3A7-15FB-4A04-A1DC-C1038CA2BFE9}" srcOrd="0" destOrd="0" presId="urn:microsoft.com/office/officeart/2018/2/layout/IconVerticalSolidList"/>
    <dgm:cxn modelId="{CE763D0E-9B86-4C38-AB3D-664F2C07B820}" type="presOf" srcId="{F3252BBF-AB96-43E2-BF7C-0A06485C9EA6}" destId="{E2F3287A-1C57-4E64-AF16-F1900989B32D}" srcOrd="0" destOrd="0" presId="urn:microsoft.com/office/officeart/2018/2/layout/IconVerticalSolidList"/>
    <dgm:cxn modelId="{94238058-F16B-4295-90F1-9CBBE03BDC59}" srcId="{39A53A72-E46F-4061-84D5-46A19C438296}" destId="{90E83E2B-05AB-4503-AAA4-45B2D7DBEA4C}" srcOrd="0" destOrd="0" parTransId="{01658EA9-1C75-43CA-AED3-8509B95F2F94}" sibTransId="{5C5BD227-1198-4D3F-A72F-DA440E8095FD}"/>
    <dgm:cxn modelId="{4D281994-EC36-4581-956E-18B57A1955C2}" type="presOf" srcId="{39A53A72-E46F-4061-84D5-46A19C438296}" destId="{36D96663-5B84-4377-B6DC-DD016F52C774}" srcOrd="0" destOrd="0" presId="urn:microsoft.com/office/officeart/2018/2/layout/IconVerticalSolidList"/>
    <dgm:cxn modelId="{DEC7A1C4-B011-41C2-A9A9-AAD015211086}" srcId="{39A53A72-E46F-4061-84D5-46A19C438296}" destId="{F3252BBF-AB96-43E2-BF7C-0A06485C9EA6}" srcOrd="1" destOrd="0" parTransId="{C54FB439-188C-4720-8BE9-DF7B3AAE7186}" sibTransId="{3DDC8CAC-478B-45D2-8954-56D81A7F07B0}"/>
    <dgm:cxn modelId="{B559C649-3A8B-401B-87AD-AF19D3AF2CA4}" type="presParOf" srcId="{36D96663-5B84-4377-B6DC-DD016F52C774}" destId="{4301A0E9-1565-46BE-A314-EB9816719889}" srcOrd="0" destOrd="0" presId="urn:microsoft.com/office/officeart/2018/2/layout/IconVerticalSolidList"/>
    <dgm:cxn modelId="{49A20826-0AF4-4040-A317-A9310FDD3256}" type="presParOf" srcId="{4301A0E9-1565-46BE-A314-EB9816719889}" destId="{8FFDA606-03ED-4E98-A5F4-FB4ED3EB46AA}" srcOrd="0" destOrd="0" presId="urn:microsoft.com/office/officeart/2018/2/layout/IconVerticalSolidList"/>
    <dgm:cxn modelId="{EB6D2998-8C86-4325-BE00-1A7493E08534}" type="presParOf" srcId="{4301A0E9-1565-46BE-A314-EB9816719889}" destId="{8A5B3AC2-71BE-47C0-8462-AB52337662F3}" srcOrd="1" destOrd="0" presId="urn:microsoft.com/office/officeart/2018/2/layout/IconVerticalSolidList"/>
    <dgm:cxn modelId="{14616941-6370-40DB-B634-42D97C98827B}" type="presParOf" srcId="{4301A0E9-1565-46BE-A314-EB9816719889}" destId="{54DDDDE6-03E7-444F-A7A7-A92C241E8063}" srcOrd="2" destOrd="0" presId="urn:microsoft.com/office/officeart/2018/2/layout/IconVerticalSolidList"/>
    <dgm:cxn modelId="{5A56CE19-34A4-4D6B-B3E9-AB74BD7C8C40}" type="presParOf" srcId="{4301A0E9-1565-46BE-A314-EB9816719889}" destId="{3170F3A7-15FB-4A04-A1DC-C1038CA2BFE9}" srcOrd="3" destOrd="0" presId="urn:microsoft.com/office/officeart/2018/2/layout/IconVerticalSolidList"/>
    <dgm:cxn modelId="{C17A0A05-4FEE-4517-87DF-C0C1AB9ADE84}" type="presParOf" srcId="{36D96663-5B84-4377-B6DC-DD016F52C774}" destId="{A650432D-087F-4F35-BD6C-277496A7D35F}" srcOrd="1" destOrd="0" presId="urn:microsoft.com/office/officeart/2018/2/layout/IconVerticalSolidList"/>
    <dgm:cxn modelId="{3C1B3D09-553E-4796-97AA-86D8EF776D3C}" type="presParOf" srcId="{36D96663-5B84-4377-B6DC-DD016F52C774}" destId="{8BA60780-4826-4ED0-946B-C057B11FE712}" srcOrd="2" destOrd="0" presId="urn:microsoft.com/office/officeart/2018/2/layout/IconVerticalSolidList"/>
    <dgm:cxn modelId="{E9548250-3FC6-4FA8-9C4A-027A49EE4442}" type="presParOf" srcId="{8BA60780-4826-4ED0-946B-C057B11FE712}" destId="{E2BD591A-3C7F-49BB-8ED9-19258FAA7092}" srcOrd="0" destOrd="0" presId="urn:microsoft.com/office/officeart/2018/2/layout/IconVerticalSolidList"/>
    <dgm:cxn modelId="{9A471E4E-025F-44FB-86E4-9BBCCCFF1B78}" type="presParOf" srcId="{8BA60780-4826-4ED0-946B-C057B11FE712}" destId="{EF90C8DD-9A56-40C8-B06A-F2ED206AF950}" srcOrd="1" destOrd="0" presId="urn:microsoft.com/office/officeart/2018/2/layout/IconVerticalSolidList"/>
    <dgm:cxn modelId="{399A0FAD-F3E9-42F1-9901-71E626C862C7}" type="presParOf" srcId="{8BA60780-4826-4ED0-946B-C057B11FE712}" destId="{D1E44025-9DB5-406F-BBEC-3F3F99B0DBCC}" srcOrd="2" destOrd="0" presId="urn:microsoft.com/office/officeart/2018/2/layout/IconVerticalSolidList"/>
    <dgm:cxn modelId="{B1157BEB-B527-4993-A6BC-0F68FCF91BD8}" type="presParOf" srcId="{8BA60780-4826-4ED0-946B-C057B11FE712}" destId="{E2F3287A-1C57-4E64-AF16-F1900989B3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DDF136-7DB1-430D-A90F-9BF7D249EE61}" type="doc">
      <dgm:prSet loTypeId="urn:microsoft.com/office/officeart/2016/7/layout/BasicProcessNew" loCatId="process" qsTypeId="urn:microsoft.com/office/officeart/2005/8/quickstyle/simple2" qsCatId="simple" csTypeId="urn:microsoft.com/office/officeart/2005/8/colors/accent2_2" csCatId="accent2"/>
      <dgm:spPr/>
      <dgm:t>
        <a:bodyPr/>
        <a:lstStyle/>
        <a:p>
          <a:endParaRPr lang="en-US"/>
        </a:p>
      </dgm:t>
    </dgm:pt>
    <dgm:pt modelId="{7026CA26-9A21-4638-9EAB-71A314AC2191}">
      <dgm:prSet custT="1"/>
      <dgm:spPr/>
      <dgm:t>
        <a:bodyPr/>
        <a:lstStyle/>
        <a:p>
          <a:pPr algn="l"/>
          <a:r>
            <a:rPr lang="en-US" sz="2000" dirty="0"/>
            <a:t>The categorical and numerical features were analyzed using appropriate bar and pie plots for conducting a thorough analysis of the features, and eventually understanding the importance of each attribute in relation to the target, as well as on its own. This helped to draw some unexpected insights, especially from attributes that provided a rating for certain factors affecting sale prices of houses.</a:t>
          </a:r>
        </a:p>
      </dgm:t>
    </dgm:pt>
    <dgm:pt modelId="{FB454808-5D1E-460E-9C2F-E5CECABF71C6}" type="parTrans" cxnId="{8024E9CB-088A-40C4-BED7-923074757A19}">
      <dgm:prSet/>
      <dgm:spPr/>
      <dgm:t>
        <a:bodyPr/>
        <a:lstStyle/>
        <a:p>
          <a:endParaRPr lang="en-US"/>
        </a:p>
      </dgm:t>
    </dgm:pt>
    <dgm:pt modelId="{825E0E02-3F96-4020-AA4A-5003D068F4DD}" type="sibTrans" cxnId="{8024E9CB-088A-40C4-BED7-923074757A19}">
      <dgm:prSet/>
      <dgm:spPr/>
      <dgm:t>
        <a:bodyPr/>
        <a:lstStyle/>
        <a:p>
          <a:endParaRPr lang="en-US"/>
        </a:p>
      </dgm:t>
    </dgm:pt>
    <dgm:pt modelId="{23ABF8AE-ACCE-4361-9501-2246ABCEF8F9}">
      <dgm:prSet custT="1"/>
      <dgm:spPr/>
      <dgm:t>
        <a:bodyPr/>
        <a:lstStyle/>
        <a:p>
          <a:pPr algn="l"/>
          <a:r>
            <a:rPr lang="en-US" sz="2000" dirty="0"/>
            <a:t>Moreover, the statistical summary was obtained through the description function to gain some meaningful insights about the features in the dataset, including the presence of skewness, distribution of data, and outliers. The heatmap and bar plot help establish an understanding of the correlation of various features with each other, as well as with the target variable.</a:t>
          </a:r>
        </a:p>
      </dgm:t>
    </dgm:pt>
    <dgm:pt modelId="{B6B24C6A-C3EF-4CA5-9606-BC56C2B3CAB0}" type="parTrans" cxnId="{9BF35561-A05B-44EF-8C59-8CC453595140}">
      <dgm:prSet/>
      <dgm:spPr/>
      <dgm:t>
        <a:bodyPr/>
        <a:lstStyle/>
        <a:p>
          <a:endParaRPr lang="en-US"/>
        </a:p>
      </dgm:t>
    </dgm:pt>
    <dgm:pt modelId="{A7E2856F-7BC2-4F3D-8E66-B83B126DD2B4}" type="sibTrans" cxnId="{9BF35561-A05B-44EF-8C59-8CC453595140}">
      <dgm:prSet/>
      <dgm:spPr/>
      <dgm:t>
        <a:bodyPr/>
        <a:lstStyle/>
        <a:p>
          <a:endParaRPr lang="en-US"/>
        </a:p>
      </dgm:t>
    </dgm:pt>
    <dgm:pt modelId="{DDE45F06-D29F-43EC-BD15-D9D3D966A90A}">
      <dgm:prSet custT="1"/>
      <dgm:spPr/>
      <dgm:t>
        <a:bodyPr/>
        <a:lstStyle/>
        <a:p>
          <a:pPr algn="l"/>
          <a:r>
            <a:rPr lang="en-US" sz="2000" dirty="0"/>
            <a:t>The training dataset was used to train the machine learning model for prediction of sale prices of houses, and the accuracy and cross validation scores were verified for four different algorithms – linear regression, random forest, support vector regression and decision tree. Based on the results, hyperparameter tuning was carried out for improving the accuracy of the prediction model, which was also plotted. The best model was used to predict the sale prices in the test dataset, post bringing the test dataset at the same level as the training dataset.</a:t>
          </a:r>
        </a:p>
      </dgm:t>
    </dgm:pt>
    <dgm:pt modelId="{E2EE981A-4A5A-4BE3-86C9-C6D48FB33CE3}" type="parTrans" cxnId="{E81D80CD-AB59-4EE0-9381-FBC0F6AE9D75}">
      <dgm:prSet/>
      <dgm:spPr/>
      <dgm:t>
        <a:bodyPr/>
        <a:lstStyle/>
        <a:p>
          <a:endParaRPr lang="en-US"/>
        </a:p>
      </dgm:t>
    </dgm:pt>
    <dgm:pt modelId="{77E96ADF-22BE-4A63-AEFE-C43433D71DD6}" type="sibTrans" cxnId="{E81D80CD-AB59-4EE0-9381-FBC0F6AE9D75}">
      <dgm:prSet/>
      <dgm:spPr/>
      <dgm:t>
        <a:bodyPr/>
        <a:lstStyle/>
        <a:p>
          <a:endParaRPr lang="en-US"/>
        </a:p>
      </dgm:t>
    </dgm:pt>
    <dgm:pt modelId="{499954F9-784E-4128-86B8-464B232C1D0D}" type="pres">
      <dgm:prSet presAssocID="{3FDDF136-7DB1-430D-A90F-9BF7D249EE61}" presName="Name0" presStyleCnt="0">
        <dgm:presLayoutVars>
          <dgm:dir/>
          <dgm:resizeHandles val="exact"/>
        </dgm:presLayoutVars>
      </dgm:prSet>
      <dgm:spPr/>
    </dgm:pt>
    <dgm:pt modelId="{2E08BC3D-C305-4352-8288-252F23B3DC62}" type="pres">
      <dgm:prSet presAssocID="{7026CA26-9A21-4638-9EAB-71A314AC2191}" presName="node" presStyleLbl="node1" presStyleIdx="0" presStyleCnt="5">
        <dgm:presLayoutVars>
          <dgm:bulletEnabled val="1"/>
        </dgm:presLayoutVars>
      </dgm:prSet>
      <dgm:spPr/>
    </dgm:pt>
    <dgm:pt modelId="{D2556B7F-8A4C-46E8-857A-998FCC306623}" type="pres">
      <dgm:prSet presAssocID="{825E0E02-3F96-4020-AA4A-5003D068F4DD}" presName="sibTransSpacerBeforeConnector" presStyleCnt="0"/>
      <dgm:spPr/>
    </dgm:pt>
    <dgm:pt modelId="{EE5BBF00-4CFD-46EE-BF13-99EE57E7F2D0}" type="pres">
      <dgm:prSet presAssocID="{825E0E02-3F96-4020-AA4A-5003D068F4DD}" presName="sibTrans" presStyleLbl="node1" presStyleIdx="1" presStyleCnt="5"/>
      <dgm:spPr/>
    </dgm:pt>
    <dgm:pt modelId="{87712F81-A050-415D-AFD5-9B8150DC701C}" type="pres">
      <dgm:prSet presAssocID="{825E0E02-3F96-4020-AA4A-5003D068F4DD}" presName="sibTransSpacerAfterConnector" presStyleCnt="0"/>
      <dgm:spPr/>
    </dgm:pt>
    <dgm:pt modelId="{F628C7AC-7DFE-45C4-B551-74E8690E0071}" type="pres">
      <dgm:prSet presAssocID="{23ABF8AE-ACCE-4361-9501-2246ABCEF8F9}" presName="node" presStyleLbl="node1" presStyleIdx="2" presStyleCnt="5">
        <dgm:presLayoutVars>
          <dgm:bulletEnabled val="1"/>
        </dgm:presLayoutVars>
      </dgm:prSet>
      <dgm:spPr/>
    </dgm:pt>
    <dgm:pt modelId="{2AC3EC8A-719D-4EA6-B111-095609C36A1B}" type="pres">
      <dgm:prSet presAssocID="{A7E2856F-7BC2-4F3D-8E66-B83B126DD2B4}" presName="sibTransSpacerBeforeConnector" presStyleCnt="0"/>
      <dgm:spPr/>
    </dgm:pt>
    <dgm:pt modelId="{48262F94-510B-4F14-90BC-88276B55D358}" type="pres">
      <dgm:prSet presAssocID="{A7E2856F-7BC2-4F3D-8E66-B83B126DD2B4}" presName="sibTrans" presStyleLbl="node1" presStyleIdx="3" presStyleCnt="5"/>
      <dgm:spPr/>
    </dgm:pt>
    <dgm:pt modelId="{5BCD2FAD-6A21-4631-8AEE-9A45498171CF}" type="pres">
      <dgm:prSet presAssocID="{A7E2856F-7BC2-4F3D-8E66-B83B126DD2B4}" presName="sibTransSpacerAfterConnector" presStyleCnt="0"/>
      <dgm:spPr/>
    </dgm:pt>
    <dgm:pt modelId="{B0DCA30C-F809-478F-89C0-7BE02171BD56}" type="pres">
      <dgm:prSet presAssocID="{DDE45F06-D29F-43EC-BD15-D9D3D966A90A}" presName="node" presStyleLbl="node1" presStyleIdx="4" presStyleCnt="5">
        <dgm:presLayoutVars>
          <dgm:bulletEnabled val="1"/>
        </dgm:presLayoutVars>
      </dgm:prSet>
      <dgm:spPr/>
    </dgm:pt>
  </dgm:ptLst>
  <dgm:cxnLst>
    <dgm:cxn modelId="{E6639F5F-A720-44B6-9D26-2CC13416F255}" type="presOf" srcId="{23ABF8AE-ACCE-4361-9501-2246ABCEF8F9}" destId="{F628C7AC-7DFE-45C4-B551-74E8690E0071}" srcOrd="0" destOrd="0" presId="urn:microsoft.com/office/officeart/2016/7/layout/BasicProcessNew"/>
    <dgm:cxn modelId="{9BF35561-A05B-44EF-8C59-8CC453595140}" srcId="{3FDDF136-7DB1-430D-A90F-9BF7D249EE61}" destId="{23ABF8AE-ACCE-4361-9501-2246ABCEF8F9}" srcOrd="1" destOrd="0" parTransId="{B6B24C6A-C3EF-4CA5-9606-BC56C2B3CAB0}" sibTransId="{A7E2856F-7BC2-4F3D-8E66-B83B126DD2B4}"/>
    <dgm:cxn modelId="{1BAFA459-61BD-465C-A340-52BE4552D726}" type="presOf" srcId="{DDE45F06-D29F-43EC-BD15-D9D3D966A90A}" destId="{B0DCA30C-F809-478F-89C0-7BE02171BD56}" srcOrd="0" destOrd="0" presId="urn:microsoft.com/office/officeart/2016/7/layout/BasicProcessNew"/>
    <dgm:cxn modelId="{166230A9-8E77-4DEC-AA6F-7BE33F12796F}" type="presOf" srcId="{7026CA26-9A21-4638-9EAB-71A314AC2191}" destId="{2E08BC3D-C305-4352-8288-252F23B3DC62}" srcOrd="0" destOrd="0" presId="urn:microsoft.com/office/officeart/2016/7/layout/BasicProcessNew"/>
    <dgm:cxn modelId="{780ACEB6-48A7-4C2E-B0F2-9C477C354633}" type="presOf" srcId="{A7E2856F-7BC2-4F3D-8E66-B83B126DD2B4}" destId="{48262F94-510B-4F14-90BC-88276B55D358}" srcOrd="0" destOrd="0" presId="urn:microsoft.com/office/officeart/2016/7/layout/BasicProcessNew"/>
    <dgm:cxn modelId="{8024E9CB-088A-40C4-BED7-923074757A19}" srcId="{3FDDF136-7DB1-430D-A90F-9BF7D249EE61}" destId="{7026CA26-9A21-4638-9EAB-71A314AC2191}" srcOrd="0" destOrd="0" parTransId="{FB454808-5D1E-460E-9C2F-E5CECABF71C6}" sibTransId="{825E0E02-3F96-4020-AA4A-5003D068F4DD}"/>
    <dgm:cxn modelId="{E81D80CD-AB59-4EE0-9381-FBC0F6AE9D75}" srcId="{3FDDF136-7DB1-430D-A90F-9BF7D249EE61}" destId="{DDE45F06-D29F-43EC-BD15-D9D3D966A90A}" srcOrd="2" destOrd="0" parTransId="{E2EE981A-4A5A-4BE3-86C9-C6D48FB33CE3}" sibTransId="{77E96ADF-22BE-4A63-AEFE-C43433D71DD6}"/>
    <dgm:cxn modelId="{5639C2F5-C6B3-4326-AFD3-835CD54A5262}" type="presOf" srcId="{825E0E02-3F96-4020-AA4A-5003D068F4DD}" destId="{EE5BBF00-4CFD-46EE-BF13-99EE57E7F2D0}" srcOrd="0" destOrd="0" presId="urn:microsoft.com/office/officeart/2016/7/layout/BasicProcessNew"/>
    <dgm:cxn modelId="{5DF6ADFE-B841-4211-B9F3-8C981468B98D}" type="presOf" srcId="{3FDDF136-7DB1-430D-A90F-9BF7D249EE61}" destId="{499954F9-784E-4128-86B8-464B232C1D0D}" srcOrd="0" destOrd="0" presId="urn:microsoft.com/office/officeart/2016/7/layout/BasicProcessNew"/>
    <dgm:cxn modelId="{D3BF96C7-A483-4D44-B6ED-A7BCA7E0BC37}" type="presParOf" srcId="{499954F9-784E-4128-86B8-464B232C1D0D}" destId="{2E08BC3D-C305-4352-8288-252F23B3DC62}" srcOrd="0" destOrd="0" presId="urn:microsoft.com/office/officeart/2016/7/layout/BasicProcessNew"/>
    <dgm:cxn modelId="{1F3D0D39-CB48-4143-A24E-4CBA2B90BBE3}" type="presParOf" srcId="{499954F9-784E-4128-86B8-464B232C1D0D}" destId="{D2556B7F-8A4C-46E8-857A-998FCC306623}" srcOrd="1" destOrd="0" presId="urn:microsoft.com/office/officeart/2016/7/layout/BasicProcessNew"/>
    <dgm:cxn modelId="{10F51119-FEF7-4C57-98FA-6DD62E3ED9CA}" type="presParOf" srcId="{499954F9-784E-4128-86B8-464B232C1D0D}" destId="{EE5BBF00-4CFD-46EE-BF13-99EE57E7F2D0}" srcOrd="2" destOrd="0" presId="urn:microsoft.com/office/officeart/2016/7/layout/BasicProcessNew"/>
    <dgm:cxn modelId="{712E74D7-C749-4C50-872F-BCEA6B77742D}" type="presParOf" srcId="{499954F9-784E-4128-86B8-464B232C1D0D}" destId="{87712F81-A050-415D-AFD5-9B8150DC701C}" srcOrd="3" destOrd="0" presId="urn:microsoft.com/office/officeart/2016/7/layout/BasicProcessNew"/>
    <dgm:cxn modelId="{0460B462-087C-42CF-A0DB-6DB936EFB3D6}" type="presParOf" srcId="{499954F9-784E-4128-86B8-464B232C1D0D}" destId="{F628C7AC-7DFE-45C4-B551-74E8690E0071}" srcOrd="4" destOrd="0" presId="urn:microsoft.com/office/officeart/2016/7/layout/BasicProcessNew"/>
    <dgm:cxn modelId="{4C751CA0-3231-4F07-BDA4-374F97674AFC}" type="presParOf" srcId="{499954F9-784E-4128-86B8-464B232C1D0D}" destId="{2AC3EC8A-719D-4EA6-B111-095609C36A1B}" srcOrd="5" destOrd="0" presId="urn:microsoft.com/office/officeart/2016/7/layout/BasicProcessNew"/>
    <dgm:cxn modelId="{6BEC498B-C8F5-4DFA-8C33-EB8355991950}" type="presParOf" srcId="{499954F9-784E-4128-86B8-464B232C1D0D}" destId="{48262F94-510B-4F14-90BC-88276B55D358}" srcOrd="6" destOrd="0" presId="urn:microsoft.com/office/officeart/2016/7/layout/BasicProcessNew"/>
    <dgm:cxn modelId="{608A2BBF-4E19-4C5C-AEDE-1E7C5C55B0BC}" type="presParOf" srcId="{499954F9-784E-4128-86B8-464B232C1D0D}" destId="{5BCD2FAD-6A21-4631-8AEE-9A45498171CF}" srcOrd="7" destOrd="0" presId="urn:microsoft.com/office/officeart/2016/7/layout/BasicProcessNew"/>
    <dgm:cxn modelId="{065AFEAB-7D42-4FD3-ABB6-C2D352A1AA99}" type="presParOf" srcId="{499954F9-784E-4128-86B8-464B232C1D0D}" destId="{B0DCA30C-F809-478F-89C0-7BE02171BD56}" srcOrd="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3428A0-EECC-4EC1-A645-DE3C6CC8769D}" type="doc">
      <dgm:prSet loTypeId="urn:microsoft.com/office/officeart/2005/8/layout/process4" loCatId="process" qsTypeId="urn:microsoft.com/office/officeart/2005/8/quickstyle/simple1" qsCatId="simple" csTypeId="urn:microsoft.com/office/officeart/2005/8/colors/accent2_2" csCatId="accent2" phldr="1"/>
      <dgm:spPr/>
      <dgm:t>
        <a:bodyPr/>
        <a:lstStyle/>
        <a:p>
          <a:endParaRPr lang="en-US"/>
        </a:p>
      </dgm:t>
    </dgm:pt>
    <dgm:pt modelId="{B2B9D204-3BB1-465E-A0D3-535F5B3E6035}">
      <dgm:prSet custT="1"/>
      <dgm:spPr/>
      <dgm:t>
        <a:bodyPr/>
        <a:lstStyle/>
        <a:p>
          <a:r>
            <a:rPr lang="en-US" sz="1800" dirty="0"/>
            <a:t>Once the training dataset was ready for building the prediction model, a 70:30 train test split was created. The best random state was also computed for the purpose of training the model on Random Forest Regression Algorithm and document an initial R2 accuracy score. </a:t>
          </a:r>
        </a:p>
      </dgm:t>
    </dgm:pt>
    <dgm:pt modelId="{A0401239-DF0C-49B5-B111-CB577F223B96}" type="parTrans" cxnId="{4EC5C9BD-B521-4D4A-A2F3-4C21D68CFC5E}">
      <dgm:prSet/>
      <dgm:spPr/>
      <dgm:t>
        <a:bodyPr/>
        <a:lstStyle/>
        <a:p>
          <a:endParaRPr lang="en-US"/>
        </a:p>
      </dgm:t>
    </dgm:pt>
    <dgm:pt modelId="{B554CA44-8F28-4D58-A066-2FBD7E4D401C}" type="sibTrans" cxnId="{4EC5C9BD-B521-4D4A-A2F3-4C21D68CFC5E}">
      <dgm:prSet/>
      <dgm:spPr/>
      <dgm:t>
        <a:bodyPr/>
        <a:lstStyle/>
        <a:p>
          <a:endParaRPr lang="en-US"/>
        </a:p>
      </dgm:t>
    </dgm:pt>
    <dgm:pt modelId="{6A09EB0F-C67D-4D0E-839B-0BBF63685AF1}">
      <dgm:prSet custT="1"/>
      <dgm:spPr/>
      <dgm:t>
        <a:bodyPr/>
        <a:lstStyle/>
        <a:p>
          <a:r>
            <a:rPr lang="en-US" sz="1800" dirty="0"/>
            <a:t>Four different algorithms (LR, RF, SVR and DT) were trained on the dataset, following which, their R2 scores, mean squared errors and cross validation scores were computed and documented. It was evident from the results that random forest regression would provide us with the best accuracy in predicting the sale prices of houses. Post the hyperparameter tuning, we had our best model for predicting the sale prices of houses.</a:t>
          </a:r>
        </a:p>
      </dgm:t>
    </dgm:pt>
    <dgm:pt modelId="{F456FCA8-9124-45CB-A486-0BC61619A186}" type="parTrans" cxnId="{7EB36D59-C9F3-4ADA-9E26-25C60934E6C0}">
      <dgm:prSet/>
      <dgm:spPr/>
      <dgm:t>
        <a:bodyPr/>
        <a:lstStyle/>
        <a:p>
          <a:endParaRPr lang="en-US"/>
        </a:p>
      </dgm:t>
    </dgm:pt>
    <dgm:pt modelId="{785B0221-49B6-48BD-BAAB-F1F4A5EFE2EF}" type="sibTrans" cxnId="{7EB36D59-C9F3-4ADA-9E26-25C60934E6C0}">
      <dgm:prSet/>
      <dgm:spPr/>
      <dgm:t>
        <a:bodyPr/>
        <a:lstStyle/>
        <a:p>
          <a:endParaRPr lang="en-US"/>
        </a:p>
      </dgm:t>
    </dgm:pt>
    <dgm:pt modelId="{8A9CBC49-BC50-4A83-9DD9-3C3EB2A02C64}">
      <dgm:prSet custT="1"/>
      <dgm:spPr/>
      <dgm:t>
        <a:bodyPr/>
        <a:lstStyle/>
        <a:p>
          <a:r>
            <a:rPr lang="en-US" sz="1800" dirty="0"/>
            <a:t>The best prediction model from the steps undertaken was saved for predicting the housing prices on the training dataset.</a:t>
          </a:r>
        </a:p>
      </dgm:t>
    </dgm:pt>
    <dgm:pt modelId="{45B679B2-5315-47F2-8A38-576A36AFCE9C}" type="parTrans" cxnId="{B21DAC65-8D84-46A4-A2E7-8488069D9D17}">
      <dgm:prSet/>
      <dgm:spPr/>
      <dgm:t>
        <a:bodyPr/>
        <a:lstStyle/>
        <a:p>
          <a:endParaRPr lang="en-US"/>
        </a:p>
      </dgm:t>
    </dgm:pt>
    <dgm:pt modelId="{B4A366E2-B128-4BF0-BCF8-2C86BD1BC469}" type="sibTrans" cxnId="{B21DAC65-8D84-46A4-A2E7-8488069D9D17}">
      <dgm:prSet/>
      <dgm:spPr/>
      <dgm:t>
        <a:bodyPr/>
        <a:lstStyle/>
        <a:p>
          <a:endParaRPr lang="en-US"/>
        </a:p>
      </dgm:t>
    </dgm:pt>
    <dgm:pt modelId="{0F418D70-372D-44D4-BC89-CBAE6DC09C8C}">
      <dgm:prSet custT="1"/>
      <dgm:spPr/>
      <dgm:t>
        <a:bodyPr/>
        <a:lstStyle/>
        <a:p>
          <a:r>
            <a:rPr lang="en-US" sz="1800" dirty="0"/>
            <a:t>Once the test dataset was evaluated and pre-processed and ready for prediction, the prediction model saved was reloaded and the predictions were processed and documented on the test dataset.</a:t>
          </a:r>
        </a:p>
      </dgm:t>
    </dgm:pt>
    <dgm:pt modelId="{FBA589AE-0F47-4E75-8011-62922A4063F5}" type="parTrans" cxnId="{D2371B1B-05B3-4338-B382-574F971AE66D}">
      <dgm:prSet/>
      <dgm:spPr/>
      <dgm:t>
        <a:bodyPr/>
        <a:lstStyle/>
        <a:p>
          <a:endParaRPr lang="en-US"/>
        </a:p>
      </dgm:t>
    </dgm:pt>
    <dgm:pt modelId="{679649F3-A4B8-408E-9331-C07585D0F70E}" type="sibTrans" cxnId="{D2371B1B-05B3-4338-B382-574F971AE66D}">
      <dgm:prSet/>
      <dgm:spPr/>
      <dgm:t>
        <a:bodyPr/>
        <a:lstStyle/>
        <a:p>
          <a:endParaRPr lang="en-US"/>
        </a:p>
      </dgm:t>
    </dgm:pt>
    <dgm:pt modelId="{8A1FB3C2-9399-46FD-82CD-D34C0C0F7DD3}" type="pres">
      <dgm:prSet presAssocID="{133428A0-EECC-4EC1-A645-DE3C6CC8769D}" presName="Name0" presStyleCnt="0">
        <dgm:presLayoutVars>
          <dgm:dir/>
          <dgm:animLvl val="lvl"/>
          <dgm:resizeHandles val="exact"/>
        </dgm:presLayoutVars>
      </dgm:prSet>
      <dgm:spPr/>
    </dgm:pt>
    <dgm:pt modelId="{4032DD58-2C4E-496A-BA68-14C632479E66}" type="pres">
      <dgm:prSet presAssocID="{0F418D70-372D-44D4-BC89-CBAE6DC09C8C}" presName="boxAndChildren" presStyleCnt="0"/>
      <dgm:spPr/>
    </dgm:pt>
    <dgm:pt modelId="{CD85C10C-6FBB-4CB4-96CE-5AD4258125E5}" type="pres">
      <dgm:prSet presAssocID="{0F418D70-372D-44D4-BC89-CBAE6DC09C8C}" presName="parentTextBox" presStyleLbl="node1" presStyleIdx="0" presStyleCnt="4"/>
      <dgm:spPr/>
    </dgm:pt>
    <dgm:pt modelId="{D00167F8-47CD-4635-9350-99F797C64ADC}" type="pres">
      <dgm:prSet presAssocID="{B4A366E2-B128-4BF0-BCF8-2C86BD1BC469}" presName="sp" presStyleCnt="0"/>
      <dgm:spPr/>
    </dgm:pt>
    <dgm:pt modelId="{1EBF7564-69E8-4F77-BC9F-03D60C99CE40}" type="pres">
      <dgm:prSet presAssocID="{8A9CBC49-BC50-4A83-9DD9-3C3EB2A02C64}" presName="arrowAndChildren" presStyleCnt="0"/>
      <dgm:spPr/>
    </dgm:pt>
    <dgm:pt modelId="{B6E26BED-78DA-49AA-9CC2-6EBB0551207C}" type="pres">
      <dgm:prSet presAssocID="{8A9CBC49-BC50-4A83-9DD9-3C3EB2A02C64}" presName="parentTextArrow" presStyleLbl="node1" presStyleIdx="1" presStyleCnt="4" custScaleY="126629"/>
      <dgm:spPr/>
    </dgm:pt>
    <dgm:pt modelId="{0A6AB25F-0E78-45EE-8A91-49C6C3E27A02}" type="pres">
      <dgm:prSet presAssocID="{785B0221-49B6-48BD-BAAB-F1F4A5EFE2EF}" presName="sp" presStyleCnt="0"/>
      <dgm:spPr/>
    </dgm:pt>
    <dgm:pt modelId="{8BC687B7-1B93-4C92-BD28-2449369C946F}" type="pres">
      <dgm:prSet presAssocID="{6A09EB0F-C67D-4D0E-839B-0BBF63685AF1}" presName="arrowAndChildren" presStyleCnt="0"/>
      <dgm:spPr/>
    </dgm:pt>
    <dgm:pt modelId="{0DD4B490-C75C-47E2-ACF6-218B5347C7D3}" type="pres">
      <dgm:prSet presAssocID="{6A09EB0F-C67D-4D0E-839B-0BBF63685AF1}" presName="parentTextArrow" presStyleLbl="node1" presStyleIdx="2" presStyleCnt="4" custScaleY="158329"/>
      <dgm:spPr/>
    </dgm:pt>
    <dgm:pt modelId="{56ACF129-C6B9-4663-BB11-1F6E580E1905}" type="pres">
      <dgm:prSet presAssocID="{B554CA44-8F28-4D58-A066-2FBD7E4D401C}" presName="sp" presStyleCnt="0"/>
      <dgm:spPr/>
    </dgm:pt>
    <dgm:pt modelId="{B1542011-3DA6-4861-9D29-D3020136EF30}" type="pres">
      <dgm:prSet presAssocID="{B2B9D204-3BB1-465E-A0D3-535F5B3E6035}" presName="arrowAndChildren" presStyleCnt="0"/>
      <dgm:spPr/>
    </dgm:pt>
    <dgm:pt modelId="{26ADB16B-C081-446E-BD46-0774BB4B76CF}" type="pres">
      <dgm:prSet presAssocID="{B2B9D204-3BB1-465E-A0D3-535F5B3E6035}" presName="parentTextArrow" presStyleLbl="node1" presStyleIdx="3" presStyleCnt="4" custScaleY="143979"/>
      <dgm:spPr/>
    </dgm:pt>
  </dgm:ptLst>
  <dgm:cxnLst>
    <dgm:cxn modelId="{4F1A320D-A035-452A-8C25-87F87B25794A}" type="presOf" srcId="{6A09EB0F-C67D-4D0E-839B-0BBF63685AF1}" destId="{0DD4B490-C75C-47E2-ACF6-218B5347C7D3}" srcOrd="0" destOrd="0" presId="urn:microsoft.com/office/officeart/2005/8/layout/process4"/>
    <dgm:cxn modelId="{D2371B1B-05B3-4338-B382-574F971AE66D}" srcId="{133428A0-EECC-4EC1-A645-DE3C6CC8769D}" destId="{0F418D70-372D-44D4-BC89-CBAE6DC09C8C}" srcOrd="3" destOrd="0" parTransId="{FBA589AE-0F47-4E75-8011-62922A4063F5}" sibTransId="{679649F3-A4B8-408E-9331-C07585D0F70E}"/>
    <dgm:cxn modelId="{59DD9B23-03D1-424D-A56D-5C814F19F109}" type="presOf" srcId="{8A9CBC49-BC50-4A83-9DD9-3C3EB2A02C64}" destId="{B6E26BED-78DA-49AA-9CC2-6EBB0551207C}" srcOrd="0" destOrd="0" presId="urn:microsoft.com/office/officeart/2005/8/layout/process4"/>
    <dgm:cxn modelId="{6F537231-105A-4CE6-9F85-C7729D060F45}" type="presOf" srcId="{133428A0-EECC-4EC1-A645-DE3C6CC8769D}" destId="{8A1FB3C2-9399-46FD-82CD-D34C0C0F7DD3}" srcOrd="0" destOrd="0" presId="urn:microsoft.com/office/officeart/2005/8/layout/process4"/>
    <dgm:cxn modelId="{41613A65-7CA0-4266-81A3-7BF7D4635AF0}" type="presOf" srcId="{0F418D70-372D-44D4-BC89-CBAE6DC09C8C}" destId="{CD85C10C-6FBB-4CB4-96CE-5AD4258125E5}" srcOrd="0" destOrd="0" presId="urn:microsoft.com/office/officeart/2005/8/layout/process4"/>
    <dgm:cxn modelId="{B21DAC65-8D84-46A4-A2E7-8488069D9D17}" srcId="{133428A0-EECC-4EC1-A645-DE3C6CC8769D}" destId="{8A9CBC49-BC50-4A83-9DD9-3C3EB2A02C64}" srcOrd="2" destOrd="0" parTransId="{45B679B2-5315-47F2-8A38-576A36AFCE9C}" sibTransId="{B4A366E2-B128-4BF0-BCF8-2C86BD1BC469}"/>
    <dgm:cxn modelId="{7EB36D59-C9F3-4ADA-9E26-25C60934E6C0}" srcId="{133428A0-EECC-4EC1-A645-DE3C6CC8769D}" destId="{6A09EB0F-C67D-4D0E-839B-0BBF63685AF1}" srcOrd="1" destOrd="0" parTransId="{F456FCA8-9124-45CB-A486-0BC61619A186}" sibTransId="{785B0221-49B6-48BD-BAAB-F1F4A5EFE2EF}"/>
    <dgm:cxn modelId="{8A95E5AE-213E-4558-9FBD-16438C448B9C}" type="presOf" srcId="{B2B9D204-3BB1-465E-A0D3-535F5B3E6035}" destId="{26ADB16B-C081-446E-BD46-0774BB4B76CF}" srcOrd="0" destOrd="0" presId="urn:microsoft.com/office/officeart/2005/8/layout/process4"/>
    <dgm:cxn modelId="{4EC5C9BD-B521-4D4A-A2F3-4C21D68CFC5E}" srcId="{133428A0-EECC-4EC1-A645-DE3C6CC8769D}" destId="{B2B9D204-3BB1-465E-A0D3-535F5B3E6035}" srcOrd="0" destOrd="0" parTransId="{A0401239-DF0C-49B5-B111-CB577F223B96}" sibTransId="{B554CA44-8F28-4D58-A066-2FBD7E4D401C}"/>
    <dgm:cxn modelId="{E1DBD952-30C1-4593-BFE7-029E83C13889}" type="presParOf" srcId="{8A1FB3C2-9399-46FD-82CD-D34C0C0F7DD3}" destId="{4032DD58-2C4E-496A-BA68-14C632479E66}" srcOrd="0" destOrd="0" presId="urn:microsoft.com/office/officeart/2005/8/layout/process4"/>
    <dgm:cxn modelId="{2D72D914-8694-4B8C-BB67-52F02883B8D5}" type="presParOf" srcId="{4032DD58-2C4E-496A-BA68-14C632479E66}" destId="{CD85C10C-6FBB-4CB4-96CE-5AD4258125E5}" srcOrd="0" destOrd="0" presId="urn:microsoft.com/office/officeart/2005/8/layout/process4"/>
    <dgm:cxn modelId="{35F818B7-0613-42CD-AF47-AE205AB4A2E2}" type="presParOf" srcId="{8A1FB3C2-9399-46FD-82CD-D34C0C0F7DD3}" destId="{D00167F8-47CD-4635-9350-99F797C64ADC}" srcOrd="1" destOrd="0" presId="urn:microsoft.com/office/officeart/2005/8/layout/process4"/>
    <dgm:cxn modelId="{40BA970F-3C30-4AC3-A2A2-B777A4CC279D}" type="presParOf" srcId="{8A1FB3C2-9399-46FD-82CD-D34C0C0F7DD3}" destId="{1EBF7564-69E8-4F77-BC9F-03D60C99CE40}" srcOrd="2" destOrd="0" presId="urn:microsoft.com/office/officeart/2005/8/layout/process4"/>
    <dgm:cxn modelId="{1AE69AAF-0DBF-4DF5-AC3A-0018E3DE702C}" type="presParOf" srcId="{1EBF7564-69E8-4F77-BC9F-03D60C99CE40}" destId="{B6E26BED-78DA-49AA-9CC2-6EBB0551207C}" srcOrd="0" destOrd="0" presId="urn:microsoft.com/office/officeart/2005/8/layout/process4"/>
    <dgm:cxn modelId="{EB75851A-F2A9-49C4-AEBE-6E0AA4AA80D4}" type="presParOf" srcId="{8A1FB3C2-9399-46FD-82CD-D34C0C0F7DD3}" destId="{0A6AB25F-0E78-45EE-8A91-49C6C3E27A02}" srcOrd="3" destOrd="0" presId="urn:microsoft.com/office/officeart/2005/8/layout/process4"/>
    <dgm:cxn modelId="{55D79177-60C5-4634-BF98-5CFCDB96CC79}" type="presParOf" srcId="{8A1FB3C2-9399-46FD-82CD-D34C0C0F7DD3}" destId="{8BC687B7-1B93-4C92-BD28-2449369C946F}" srcOrd="4" destOrd="0" presId="urn:microsoft.com/office/officeart/2005/8/layout/process4"/>
    <dgm:cxn modelId="{D2FDCE90-3995-4188-BFC7-93EB17BD032D}" type="presParOf" srcId="{8BC687B7-1B93-4C92-BD28-2449369C946F}" destId="{0DD4B490-C75C-47E2-ACF6-218B5347C7D3}" srcOrd="0" destOrd="0" presId="urn:microsoft.com/office/officeart/2005/8/layout/process4"/>
    <dgm:cxn modelId="{1EF5F804-5D9A-49B2-8E55-44DA3669CECA}" type="presParOf" srcId="{8A1FB3C2-9399-46FD-82CD-D34C0C0F7DD3}" destId="{56ACF129-C6B9-4663-BB11-1F6E580E1905}" srcOrd="5" destOrd="0" presId="urn:microsoft.com/office/officeart/2005/8/layout/process4"/>
    <dgm:cxn modelId="{925AB0ED-9365-4CB6-BA84-D59FC8323AC2}" type="presParOf" srcId="{8A1FB3C2-9399-46FD-82CD-D34C0C0F7DD3}" destId="{B1542011-3DA6-4861-9D29-D3020136EF30}" srcOrd="6" destOrd="0" presId="urn:microsoft.com/office/officeart/2005/8/layout/process4"/>
    <dgm:cxn modelId="{47AE373B-0C3B-4521-A54D-718E63990647}" type="presParOf" srcId="{B1542011-3DA6-4861-9D29-D3020136EF30}" destId="{26ADB16B-C081-446E-BD46-0774BB4B76C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633ECF-8DEA-4808-BCB8-A22FBEBE293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A6DEA62-C4A8-467D-BCCE-54D429E8054B}">
      <dgm:prSet/>
      <dgm:spPr/>
      <dgm:t>
        <a:bodyPr/>
        <a:lstStyle/>
        <a:p>
          <a:r>
            <a:rPr lang="en-US" b="1"/>
            <a:t>Linear Regression</a:t>
          </a:r>
          <a:r>
            <a:rPr lang="en-US"/>
            <a:t>: It is one of the easiest and most popular Machine Learning algorithms. It is a statistical method that is used for predictive analysis. Linear regression makes predictions for continuous/real or numeric variables such as sales, salary, age, product price, etc.</a:t>
          </a:r>
        </a:p>
      </dgm:t>
    </dgm:pt>
    <dgm:pt modelId="{1970ECB4-6F04-45EF-9298-305A009E2A25}" type="parTrans" cxnId="{79E8C80D-17B4-4690-9F29-5137F65E1B43}">
      <dgm:prSet/>
      <dgm:spPr/>
      <dgm:t>
        <a:bodyPr/>
        <a:lstStyle/>
        <a:p>
          <a:endParaRPr lang="en-US"/>
        </a:p>
      </dgm:t>
    </dgm:pt>
    <dgm:pt modelId="{5B1867AC-3C2E-46EC-B2B7-AB7397B28A9A}" type="sibTrans" cxnId="{79E8C80D-17B4-4690-9F29-5137F65E1B43}">
      <dgm:prSet/>
      <dgm:spPr/>
      <dgm:t>
        <a:bodyPr/>
        <a:lstStyle/>
        <a:p>
          <a:endParaRPr lang="en-US"/>
        </a:p>
      </dgm:t>
    </dgm:pt>
    <dgm:pt modelId="{ED18D1FD-B1EE-484B-8C11-A9A9D9508BB9}">
      <dgm:prSet/>
      <dgm:spPr/>
      <dgm:t>
        <a:bodyPr/>
        <a:lstStyle/>
        <a:p>
          <a:r>
            <a:rPr lang="en-US" b="1"/>
            <a:t>Random Forest Regression</a:t>
          </a:r>
          <a:r>
            <a:rPr lang="en-US"/>
            <a:t>: It is a supervised learning algorithm that uses ensemble learning method for regression. Ensemble learning method is a technique that combines predictions from multiple machine learning algorithms to make a more accurate prediction than a single model.</a:t>
          </a:r>
        </a:p>
      </dgm:t>
    </dgm:pt>
    <dgm:pt modelId="{E94EC06C-B837-4E09-AA54-55980A985774}" type="parTrans" cxnId="{F842CC37-E0D6-48BD-B0E8-828E66C06502}">
      <dgm:prSet/>
      <dgm:spPr/>
      <dgm:t>
        <a:bodyPr/>
        <a:lstStyle/>
        <a:p>
          <a:endParaRPr lang="en-US"/>
        </a:p>
      </dgm:t>
    </dgm:pt>
    <dgm:pt modelId="{985ABF3E-A9DA-4EE9-BF23-5F33D94B633B}" type="sibTrans" cxnId="{F842CC37-E0D6-48BD-B0E8-828E66C06502}">
      <dgm:prSet/>
      <dgm:spPr/>
      <dgm:t>
        <a:bodyPr/>
        <a:lstStyle/>
        <a:p>
          <a:endParaRPr lang="en-US"/>
        </a:p>
      </dgm:t>
    </dgm:pt>
    <dgm:pt modelId="{D088BDB7-3183-401A-AD79-5B73A62145A1}">
      <dgm:prSet/>
      <dgm:spPr/>
      <dgm:t>
        <a:bodyPr/>
        <a:lstStyle/>
        <a:p>
          <a:r>
            <a:rPr lang="en-US" b="1"/>
            <a:t>Support Vector Regression (SVR)</a:t>
          </a:r>
          <a:r>
            <a:rPr lang="en-US"/>
            <a:t>: It is a supervised learning algorithm that is used to predict discrete values. Support Vector Regression uses the same principle as the SVMs. The basic idea behind SVR is to find the best fit line. In SVR, the best fit line is the hyperplane that has the maximum number of points.</a:t>
          </a:r>
        </a:p>
      </dgm:t>
    </dgm:pt>
    <dgm:pt modelId="{5D50BD10-3BA9-4FF0-88DB-76796D1A9EFE}" type="parTrans" cxnId="{95E0076D-5E25-4F10-AE8C-A04A7B0A2E64}">
      <dgm:prSet/>
      <dgm:spPr/>
      <dgm:t>
        <a:bodyPr/>
        <a:lstStyle/>
        <a:p>
          <a:endParaRPr lang="en-US"/>
        </a:p>
      </dgm:t>
    </dgm:pt>
    <dgm:pt modelId="{E269A5D4-D5A3-4ADF-B8C0-EE872A537939}" type="sibTrans" cxnId="{95E0076D-5E25-4F10-AE8C-A04A7B0A2E64}">
      <dgm:prSet/>
      <dgm:spPr/>
      <dgm:t>
        <a:bodyPr/>
        <a:lstStyle/>
        <a:p>
          <a:endParaRPr lang="en-US"/>
        </a:p>
      </dgm:t>
    </dgm:pt>
    <dgm:pt modelId="{F90D5980-376C-4EA9-86E2-FC477ECF56E8}">
      <dgm:prSet/>
      <dgm:spPr/>
      <dgm:t>
        <a:bodyPr/>
        <a:lstStyle/>
        <a:p>
          <a:r>
            <a:rPr lang="en-US" b="1"/>
            <a:t>Decision Tree Regression</a:t>
          </a:r>
          <a:r>
            <a:rPr lang="en-US"/>
            <a:t>: Decision tree regression observes features of an object and trains a model in the structure of a tree to predict data in the future to produce meaningful continuous output. Continuous output means that the output/result is not discrete, i.e., it is not represented just by a discrete, known set of numbers or values.</a:t>
          </a:r>
        </a:p>
      </dgm:t>
    </dgm:pt>
    <dgm:pt modelId="{3564C7FA-0C03-43FB-9733-1E7774296D56}" type="parTrans" cxnId="{5B64DCD5-02E1-4469-993E-D09795DB3184}">
      <dgm:prSet/>
      <dgm:spPr/>
      <dgm:t>
        <a:bodyPr/>
        <a:lstStyle/>
        <a:p>
          <a:endParaRPr lang="en-US"/>
        </a:p>
      </dgm:t>
    </dgm:pt>
    <dgm:pt modelId="{1CB1CC53-E8F1-448B-B6C6-F736076E8F78}" type="sibTrans" cxnId="{5B64DCD5-02E1-4469-993E-D09795DB3184}">
      <dgm:prSet/>
      <dgm:spPr/>
      <dgm:t>
        <a:bodyPr/>
        <a:lstStyle/>
        <a:p>
          <a:endParaRPr lang="en-US"/>
        </a:p>
      </dgm:t>
    </dgm:pt>
    <dgm:pt modelId="{B651031A-2614-4384-BB45-80ED7635B6F3}" type="pres">
      <dgm:prSet presAssocID="{65633ECF-8DEA-4808-BCB8-A22FBEBE2938}" presName="root" presStyleCnt="0">
        <dgm:presLayoutVars>
          <dgm:dir/>
          <dgm:resizeHandles val="exact"/>
        </dgm:presLayoutVars>
      </dgm:prSet>
      <dgm:spPr/>
    </dgm:pt>
    <dgm:pt modelId="{CEABC6BB-C49E-4C24-820C-8F3307AE305B}" type="pres">
      <dgm:prSet presAssocID="{FA6DEA62-C4A8-467D-BCCE-54D429E8054B}" presName="compNode" presStyleCnt="0"/>
      <dgm:spPr/>
    </dgm:pt>
    <dgm:pt modelId="{80A182C1-FADB-470A-9E37-9D46638ECB3C}" type="pres">
      <dgm:prSet presAssocID="{FA6DEA62-C4A8-467D-BCCE-54D429E8054B}" presName="bgRect" presStyleLbl="bgShp" presStyleIdx="0" presStyleCnt="4"/>
      <dgm:spPr/>
    </dgm:pt>
    <dgm:pt modelId="{8C07C1D9-3863-4AD6-A0BA-6BCA33BF50CF}" type="pres">
      <dgm:prSet presAssocID="{FA6DEA62-C4A8-467D-BCCE-54D429E805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D7C16FB-C26A-4516-8B7C-0362FF667AA5}" type="pres">
      <dgm:prSet presAssocID="{FA6DEA62-C4A8-467D-BCCE-54D429E8054B}" presName="spaceRect" presStyleCnt="0"/>
      <dgm:spPr/>
    </dgm:pt>
    <dgm:pt modelId="{96C81AC9-57FF-420C-B8C2-4F2F10F84FD1}" type="pres">
      <dgm:prSet presAssocID="{FA6DEA62-C4A8-467D-BCCE-54D429E8054B}" presName="parTx" presStyleLbl="revTx" presStyleIdx="0" presStyleCnt="4">
        <dgm:presLayoutVars>
          <dgm:chMax val="0"/>
          <dgm:chPref val="0"/>
        </dgm:presLayoutVars>
      </dgm:prSet>
      <dgm:spPr/>
    </dgm:pt>
    <dgm:pt modelId="{945474CC-4C94-491C-A003-A04EDC05C22D}" type="pres">
      <dgm:prSet presAssocID="{5B1867AC-3C2E-46EC-B2B7-AB7397B28A9A}" presName="sibTrans" presStyleCnt="0"/>
      <dgm:spPr/>
    </dgm:pt>
    <dgm:pt modelId="{A75E01C5-B83D-4C14-A15F-1A42D87893DC}" type="pres">
      <dgm:prSet presAssocID="{ED18D1FD-B1EE-484B-8C11-A9A9D9508BB9}" presName="compNode" presStyleCnt="0"/>
      <dgm:spPr/>
    </dgm:pt>
    <dgm:pt modelId="{290CEE90-5487-4AF9-8F69-1466DE72D1B4}" type="pres">
      <dgm:prSet presAssocID="{ED18D1FD-B1EE-484B-8C11-A9A9D9508BB9}" presName="bgRect" presStyleLbl="bgShp" presStyleIdx="1" presStyleCnt="4"/>
      <dgm:spPr/>
    </dgm:pt>
    <dgm:pt modelId="{4AFE6CC5-CC50-49D2-B268-32ACE0BFB487}" type="pres">
      <dgm:prSet presAssocID="{ED18D1FD-B1EE-484B-8C11-A9A9D9508B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E53D118E-1657-4EC9-90C6-3C10352D0F45}" type="pres">
      <dgm:prSet presAssocID="{ED18D1FD-B1EE-484B-8C11-A9A9D9508BB9}" presName="spaceRect" presStyleCnt="0"/>
      <dgm:spPr/>
    </dgm:pt>
    <dgm:pt modelId="{BC4C5C2A-51BC-47CA-838A-42E36E6C36E3}" type="pres">
      <dgm:prSet presAssocID="{ED18D1FD-B1EE-484B-8C11-A9A9D9508BB9}" presName="parTx" presStyleLbl="revTx" presStyleIdx="1" presStyleCnt="4">
        <dgm:presLayoutVars>
          <dgm:chMax val="0"/>
          <dgm:chPref val="0"/>
        </dgm:presLayoutVars>
      </dgm:prSet>
      <dgm:spPr/>
    </dgm:pt>
    <dgm:pt modelId="{E66DF560-207B-444A-8BBA-3848D87C8BFD}" type="pres">
      <dgm:prSet presAssocID="{985ABF3E-A9DA-4EE9-BF23-5F33D94B633B}" presName="sibTrans" presStyleCnt="0"/>
      <dgm:spPr/>
    </dgm:pt>
    <dgm:pt modelId="{1EEF5733-4957-4760-8AEA-F96329FC7DB2}" type="pres">
      <dgm:prSet presAssocID="{D088BDB7-3183-401A-AD79-5B73A62145A1}" presName="compNode" presStyleCnt="0"/>
      <dgm:spPr/>
    </dgm:pt>
    <dgm:pt modelId="{2F339A39-63D3-482D-B85A-9B3FC08F0FB1}" type="pres">
      <dgm:prSet presAssocID="{D088BDB7-3183-401A-AD79-5B73A62145A1}" presName="bgRect" presStyleLbl="bgShp" presStyleIdx="2" presStyleCnt="4"/>
      <dgm:spPr/>
    </dgm:pt>
    <dgm:pt modelId="{AB10641E-8619-4E6B-B694-AE40A4354179}" type="pres">
      <dgm:prSet presAssocID="{D088BDB7-3183-401A-AD79-5B73A62145A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B932FCE0-0EE7-4AFD-BA0F-7561705B55C6}" type="pres">
      <dgm:prSet presAssocID="{D088BDB7-3183-401A-AD79-5B73A62145A1}" presName="spaceRect" presStyleCnt="0"/>
      <dgm:spPr/>
    </dgm:pt>
    <dgm:pt modelId="{12E3B6CC-0564-45B6-BD2B-E0CF23F341DA}" type="pres">
      <dgm:prSet presAssocID="{D088BDB7-3183-401A-AD79-5B73A62145A1}" presName="parTx" presStyleLbl="revTx" presStyleIdx="2" presStyleCnt="4">
        <dgm:presLayoutVars>
          <dgm:chMax val="0"/>
          <dgm:chPref val="0"/>
        </dgm:presLayoutVars>
      </dgm:prSet>
      <dgm:spPr/>
    </dgm:pt>
    <dgm:pt modelId="{A59A062B-0B34-4DD9-BC2F-27362F11887C}" type="pres">
      <dgm:prSet presAssocID="{E269A5D4-D5A3-4ADF-B8C0-EE872A537939}" presName="sibTrans" presStyleCnt="0"/>
      <dgm:spPr/>
    </dgm:pt>
    <dgm:pt modelId="{3D9BBE23-228F-4D29-8E78-7B05B807D8D9}" type="pres">
      <dgm:prSet presAssocID="{F90D5980-376C-4EA9-86E2-FC477ECF56E8}" presName="compNode" presStyleCnt="0"/>
      <dgm:spPr/>
    </dgm:pt>
    <dgm:pt modelId="{DBDA67C7-6CD4-4BEE-B9F6-BD3489C0780F}" type="pres">
      <dgm:prSet presAssocID="{F90D5980-376C-4EA9-86E2-FC477ECF56E8}" presName="bgRect" presStyleLbl="bgShp" presStyleIdx="3" presStyleCnt="4"/>
      <dgm:spPr/>
    </dgm:pt>
    <dgm:pt modelId="{774E96F5-5544-4408-8BB5-BD296723FEE0}" type="pres">
      <dgm:prSet presAssocID="{F90D5980-376C-4EA9-86E2-FC477ECF56E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2B42808B-D049-4CE7-8B32-4066E01E35BA}" type="pres">
      <dgm:prSet presAssocID="{F90D5980-376C-4EA9-86E2-FC477ECF56E8}" presName="spaceRect" presStyleCnt="0"/>
      <dgm:spPr/>
    </dgm:pt>
    <dgm:pt modelId="{3660B480-7A8E-4B6E-9B88-BC0E97AE8421}" type="pres">
      <dgm:prSet presAssocID="{F90D5980-376C-4EA9-86E2-FC477ECF56E8}" presName="parTx" presStyleLbl="revTx" presStyleIdx="3" presStyleCnt="4">
        <dgm:presLayoutVars>
          <dgm:chMax val="0"/>
          <dgm:chPref val="0"/>
        </dgm:presLayoutVars>
      </dgm:prSet>
      <dgm:spPr/>
    </dgm:pt>
  </dgm:ptLst>
  <dgm:cxnLst>
    <dgm:cxn modelId="{79E8C80D-17B4-4690-9F29-5137F65E1B43}" srcId="{65633ECF-8DEA-4808-BCB8-A22FBEBE2938}" destId="{FA6DEA62-C4A8-467D-BCCE-54D429E8054B}" srcOrd="0" destOrd="0" parTransId="{1970ECB4-6F04-45EF-9298-305A009E2A25}" sibTransId="{5B1867AC-3C2E-46EC-B2B7-AB7397B28A9A}"/>
    <dgm:cxn modelId="{F842CC37-E0D6-48BD-B0E8-828E66C06502}" srcId="{65633ECF-8DEA-4808-BCB8-A22FBEBE2938}" destId="{ED18D1FD-B1EE-484B-8C11-A9A9D9508BB9}" srcOrd="1" destOrd="0" parTransId="{E94EC06C-B837-4E09-AA54-55980A985774}" sibTransId="{985ABF3E-A9DA-4EE9-BF23-5F33D94B633B}"/>
    <dgm:cxn modelId="{7301B43E-5ABA-4FC9-9E8D-63A4143BA106}" type="presOf" srcId="{FA6DEA62-C4A8-467D-BCCE-54D429E8054B}" destId="{96C81AC9-57FF-420C-B8C2-4F2F10F84FD1}" srcOrd="0" destOrd="0" presId="urn:microsoft.com/office/officeart/2018/2/layout/IconVerticalSolidList"/>
    <dgm:cxn modelId="{95E0076D-5E25-4F10-AE8C-A04A7B0A2E64}" srcId="{65633ECF-8DEA-4808-BCB8-A22FBEBE2938}" destId="{D088BDB7-3183-401A-AD79-5B73A62145A1}" srcOrd="2" destOrd="0" parTransId="{5D50BD10-3BA9-4FF0-88DB-76796D1A9EFE}" sibTransId="{E269A5D4-D5A3-4ADF-B8C0-EE872A537939}"/>
    <dgm:cxn modelId="{3165C652-4F49-4990-985B-AF591C5DFF11}" type="presOf" srcId="{F90D5980-376C-4EA9-86E2-FC477ECF56E8}" destId="{3660B480-7A8E-4B6E-9B88-BC0E97AE8421}" srcOrd="0" destOrd="0" presId="urn:microsoft.com/office/officeart/2018/2/layout/IconVerticalSolidList"/>
    <dgm:cxn modelId="{24B1AF87-8D17-4906-8148-B8E72C863A36}" type="presOf" srcId="{65633ECF-8DEA-4808-BCB8-A22FBEBE2938}" destId="{B651031A-2614-4384-BB45-80ED7635B6F3}" srcOrd="0" destOrd="0" presId="urn:microsoft.com/office/officeart/2018/2/layout/IconVerticalSolidList"/>
    <dgm:cxn modelId="{B7781691-13B7-402B-8945-18483AF613AB}" type="presOf" srcId="{ED18D1FD-B1EE-484B-8C11-A9A9D9508BB9}" destId="{BC4C5C2A-51BC-47CA-838A-42E36E6C36E3}" srcOrd="0" destOrd="0" presId="urn:microsoft.com/office/officeart/2018/2/layout/IconVerticalSolidList"/>
    <dgm:cxn modelId="{5B64DCD5-02E1-4469-993E-D09795DB3184}" srcId="{65633ECF-8DEA-4808-BCB8-A22FBEBE2938}" destId="{F90D5980-376C-4EA9-86E2-FC477ECF56E8}" srcOrd="3" destOrd="0" parTransId="{3564C7FA-0C03-43FB-9733-1E7774296D56}" sibTransId="{1CB1CC53-E8F1-448B-B6C6-F736076E8F78}"/>
    <dgm:cxn modelId="{7B84F3FD-8C52-4670-A0F5-FB6C1B670106}" type="presOf" srcId="{D088BDB7-3183-401A-AD79-5B73A62145A1}" destId="{12E3B6CC-0564-45B6-BD2B-E0CF23F341DA}" srcOrd="0" destOrd="0" presId="urn:microsoft.com/office/officeart/2018/2/layout/IconVerticalSolidList"/>
    <dgm:cxn modelId="{F19292CC-217B-407D-8090-DDAE485E75C3}" type="presParOf" srcId="{B651031A-2614-4384-BB45-80ED7635B6F3}" destId="{CEABC6BB-C49E-4C24-820C-8F3307AE305B}" srcOrd="0" destOrd="0" presId="urn:microsoft.com/office/officeart/2018/2/layout/IconVerticalSolidList"/>
    <dgm:cxn modelId="{CF91D762-3552-4B53-A91F-DA51A4AEB13A}" type="presParOf" srcId="{CEABC6BB-C49E-4C24-820C-8F3307AE305B}" destId="{80A182C1-FADB-470A-9E37-9D46638ECB3C}" srcOrd="0" destOrd="0" presId="urn:microsoft.com/office/officeart/2018/2/layout/IconVerticalSolidList"/>
    <dgm:cxn modelId="{7D544935-88F1-49CC-B550-989064905E12}" type="presParOf" srcId="{CEABC6BB-C49E-4C24-820C-8F3307AE305B}" destId="{8C07C1D9-3863-4AD6-A0BA-6BCA33BF50CF}" srcOrd="1" destOrd="0" presId="urn:microsoft.com/office/officeart/2018/2/layout/IconVerticalSolidList"/>
    <dgm:cxn modelId="{0149E152-D023-46B3-923A-72B118DED8AE}" type="presParOf" srcId="{CEABC6BB-C49E-4C24-820C-8F3307AE305B}" destId="{5D7C16FB-C26A-4516-8B7C-0362FF667AA5}" srcOrd="2" destOrd="0" presId="urn:microsoft.com/office/officeart/2018/2/layout/IconVerticalSolidList"/>
    <dgm:cxn modelId="{3B52AE25-EC57-4D99-A6AA-07E15BDEB3AB}" type="presParOf" srcId="{CEABC6BB-C49E-4C24-820C-8F3307AE305B}" destId="{96C81AC9-57FF-420C-B8C2-4F2F10F84FD1}" srcOrd="3" destOrd="0" presId="urn:microsoft.com/office/officeart/2018/2/layout/IconVerticalSolidList"/>
    <dgm:cxn modelId="{9B6996A5-6E84-4EAA-A6FD-3735CE3100CD}" type="presParOf" srcId="{B651031A-2614-4384-BB45-80ED7635B6F3}" destId="{945474CC-4C94-491C-A003-A04EDC05C22D}" srcOrd="1" destOrd="0" presId="urn:microsoft.com/office/officeart/2018/2/layout/IconVerticalSolidList"/>
    <dgm:cxn modelId="{98CB8730-FE73-468E-880A-3F9CE416BAD5}" type="presParOf" srcId="{B651031A-2614-4384-BB45-80ED7635B6F3}" destId="{A75E01C5-B83D-4C14-A15F-1A42D87893DC}" srcOrd="2" destOrd="0" presId="urn:microsoft.com/office/officeart/2018/2/layout/IconVerticalSolidList"/>
    <dgm:cxn modelId="{907FA7C9-AE65-4C63-A580-5056AC0423E7}" type="presParOf" srcId="{A75E01C5-B83D-4C14-A15F-1A42D87893DC}" destId="{290CEE90-5487-4AF9-8F69-1466DE72D1B4}" srcOrd="0" destOrd="0" presId="urn:microsoft.com/office/officeart/2018/2/layout/IconVerticalSolidList"/>
    <dgm:cxn modelId="{537A456F-D4CD-4DBE-B713-2BFDB6EDC8B8}" type="presParOf" srcId="{A75E01C5-B83D-4C14-A15F-1A42D87893DC}" destId="{4AFE6CC5-CC50-49D2-B268-32ACE0BFB487}" srcOrd="1" destOrd="0" presId="urn:microsoft.com/office/officeart/2018/2/layout/IconVerticalSolidList"/>
    <dgm:cxn modelId="{FEE601D6-F2B3-47C5-935B-5120BCB2C24D}" type="presParOf" srcId="{A75E01C5-B83D-4C14-A15F-1A42D87893DC}" destId="{E53D118E-1657-4EC9-90C6-3C10352D0F45}" srcOrd="2" destOrd="0" presId="urn:microsoft.com/office/officeart/2018/2/layout/IconVerticalSolidList"/>
    <dgm:cxn modelId="{A4ADEE5D-A0ED-4654-BDB1-453CC379C0D0}" type="presParOf" srcId="{A75E01C5-B83D-4C14-A15F-1A42D87893DC}" destId="{BC4C5C2A-51BC-47CA-838A-42E36E6C36E3}" srcOrd="3" destOrd="0" presId="urn:microsoft.com/office/officeart/2018/2/layout/IconVerticalSolidList"/>
    <dgm:cxn modelId="{6C2E4EEE-4419-40E1-B90E-90E7E0F40E19}" type="presParOf" srcId="{B651031A-2614-4384-BB45-80ED7635B6F3}" destId="{E66DF560-207B-444A-8BBA-3848D87C8BFD}" srcOrd="3" destOrd="0" presId="urn:microsoft.com/office/officeart/2018/2/layout/IconVerticalSolidList"/>
    <dgm:cxn modelId="{D4310196-F6A7-424E-93F4-F8630952BCAA}" type="presParOf" srcId="{B651031A-2614-4384-BB45-80ED7635B6F3}" destId="{1EEF5733-4957-4760-8AEA-F96329FC7DB2}" srcOrd="4" destOrd="0" presId="urn:microsoft.com/office/officeart/2018/2/layout/IconVerticalSolidList"/>
    <dgm:cxn modelId="{BC6A2F39-BE82-4136-9CA3-5AA9C1B0F35B}" type="presParOf" srcId="{1EEF5733-4957-4760-8AEA-F96329FC7DB2}" destId="{2F339A39-63D3-482D-B85A-9B3FC08F0FB1}" srcOrd="0" destOrd="0" presId="urn:microsoft.com/office/officeart/2018/2/layout/IconVerticalSolidList"/>
    <dgm:cxn modelId="{55DA5B29-363B-4434-8FB0-06C491C8334F}" type="presParOf" srcId="{1EEF5733-4957-4760-8AEA-F96329FC7DB2}" destId="{AB10641E-8619-4E6B-B694-AE40A4354179}" srcOrd="1" destOrd="0" presId="urn:microsoft.com/office/officeart/2018/2/layout/IconVerticalSolidList"/>
    <dgm:cxn modelId="{1FEE3D16-05FF-4E6C-8DB3-4722947C3BCD}" type="presParOf" srcId="{1EEF5733-4957-4760-8AEA-F96329FC7DB2}" destId="{B932FCE0-0EE7-4AFD-BA0F-7561705B55C6}" srcOrd="2" destOrd="0" presId="urn:microsoft.com/office/officeart/2018/2/layout/IconVerticalSolidList"/>
    <dgm:cxn modelId="{56FBB5E9-14AD-4B16-83D1-3BFEA10E7D8B}" type="presParOf" srcId="{1EEF5733-4957-4760-8AEA-F96329FC7DB2}" destId="{12E3B6CC-0564-45B6-BD2B-E0CF23F341DA}" srcOrd="3" destOrd="0" presId="urn:microsoft.com/office/officeart/2018/2/layout/IconVerticalSolidList"/>
    <dgm:cxn modelId="{8A2DAABE-8298-48A3-9B52-5B99EC5D8DB8}" type="presParOf" srcId="{B651031A-2614-4384-BB45-80ED7635B6F3}" destId="{A59A062B-0B34-4DD9-BC2F-27362F11887C}" srcOrd="5" destOrd="0" presId="urn:microsoft.com/office/officeart/2018/2/layout/IconVerticalSolidList"/>
    <dgm:cxn modelId="{D540AC75-EE40-467D-90C7-426ABB06C591}" type="presParOf" srcId="{B651031A-2614-4384-BB45-80ED7635B6F3}" destId="{3D9BBE23-228F-4D29-8E78-7B05B807D8D9}" srcOrd="6" destOrd="0" presId="urn:microsoft.com/office/officeart/2018/2/layout/IconVerticalSolidList"/>
    <dgm:cxn modelId="{195376A6-8C18-456F-B559-6376FCEEBB1F}" type="presParOf" srcId="{3D9BBE23-228F-4D29-8E78-7B05B807D8D9}" destId="{DBDA67C7-6CD4-4BEE-B9F6-BD3489C0780F}" srcOrd="0" destOrd="0" presId="urn:microsoft.com/office/officeart/2018/2/layout/IconVerticalSolidList"/>
    <dgm:cxn modelId="{7CF5738A-D00C-4F91-871E-B03A34FAFCD3}" type="presParOf" srcId="{3D9BBE23-228F-4D29-8E78-7B05B807D8D9}" destId="{774E96F5-5544-4408-8BB5-BD296723FEE0}" srcOrd="1" destOrd="0" presId="urn:microsoft.com/office/officeart/2018/2/layout/IconVerticalSolidList"/>
    <dgm:cxn modelId="{D4163D8F-2D99-4308-9024-F190D6DEFC64}" type="presParOf" srcId="{3D9BBE23-228F-4D29-8E78-7B05B807D8D9}" destId="{2B42808B-D049-4CE7-8B32-4066E01E35BA}" srcOrd="2" destOrd="0" presId="urn:microsoft.com/office/officeart/2018/2/layout/IconVerticalSolidList"/>
    <dgm:cxn modelId="{698DD16E-A67A-4009-9550-9536B865C930}" type="presParOf" srcId="{3D9BBE23-228F-4D29-8E78-7B05B807D8D9}" destId="{3660B480-7A8E-4B6E-9B88-BC0E97AE84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F2EE0B-293F-47A0-A9A6-D37E6B9C87A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B2E4E68-D7F1-4C48-9722-0E400AB41A9B}">
      <dgm:prSet custT="1"/>
      <dgm:spPr/>
      <dgm:t>
        <a:bodyPr/>
        <a:lstStyle/>
        <a:p>
          <a:r>
            <a:rPr lang="en-US" sz="1800" dirty="0"/>
            <a:t>In this study, we have used multiple machine learning models to predict the house sale price. We have gone through the data analysis by performing feature engineering and finding the relation between features and labels. And got the important feature and predicted the price by building ML models.</a:t>
          </a:r>
        </a:p>
      </dgm:t>
    </dgm:pt>
    <dgm:pt modelId="{171CF2A0-C73B-4ED3-B526-0C26FD2A0DDB}" type="parTrans" cxnId="{AE47C67D-C0AC-46B8-89E1-F0258D483A8A}">
      <dgm:prSet/>
      <dgm:spPr/>
      <dgm:t>
        <a:bodyPr/>
        <a:lstStyle/>
        <a:p>
          <a:endParaRPr lang="en-US"/>
        </a:p>
      </dgm:t>
    </dgm:pt>
    <dgm:pt modelId="{9B860DAC-4D89-4CB7-AD82-19F7539007C4}" type="sibTrans" cxnId="{AE47C67D-C0AC-46B8-89E1-F0258D483A8A}">
      <dgm:prSet/>
      <dgm:spPr/>
      <dgm:t>
        <a:bodyPr/>
        <a:lstStyle/>
        <a:p>
          <a:endParaRPr lang="en-US"/>
        </a:p>
      </dgm:t>
    </dgm:pt>
    <dgm:pt modelId="{DA21B9AB-53D7-4138-B3BB-7EE5A1AD7AA2}">
      <dgm:prSet custT="1"/>
      <dgm:spPr/>
      <dgm:t>
        <a:bodyPr/>
        <a:lstStyle/>
        <a:p>
          <a:r>
            <a:rPr lang="en-US" sz="1800" dirty="0"/>
            <a:t>The house's structural features the structural attributes of the house, such as lot size, lot shape, quality and condition of the house, garage capacity, rooms, Lot frontage, number of bedrooms, bathrooms, overall finishing of the house, and so on, all have a significant impact on the house price. The characteristics of the neighborhood can be considered when determining the price of a home. </a:t>
          </a:r>
        </a:p>
      </dgm:t>
    </dgm:pt>
    <dgm:pt modelId="{7B7D05E5-6DCE-4F6E-94C3-656CAFFA4CD5}" type="parTrans" cxnId="{3715F14E-2349-49F4-9D0A-FEEA581186A2}">
      <dgm:prSet/>
      <dgm:spPr/>
      <dgm:t>
        <a:bodyPr/>
        <a:lstStyle/>
        <a:p>
          <a:endParaRPr lang="en-US"/>
        </a:p>
      </dgm:t>
    </dgm:pt>
    <dgm:pt modelId="{6D4D070D-164F-405E-9F85-5DCD2A526E9C}" type="sibTrans" cxnId="{3715F14E-2349-49F4-9D0A-FEEA581186A2}">
      <dgm:prSet/>
      <dgm:spPr/>
      <dgm:t>
        <a:bodyPr/>
        <a:lstStyle/>
        <a:p>
          <a:endParaRPr lang="en-US"/>
        </a:p>
      </dgm:t>
    </dgm:pt>
    <dgm:pt modelId="{D1371A47-4C4B-44AD-BD65-2A94BCCD4E81}">
      <dgm:prSet custT="1"/>
      <dgm:spPr/>
      <dgm:t>
        <a:bodyPr/>
        <a:lstStyle/>
        <a:p>
          <a:r>
            <a:rPr lang="en-US" sz="1800" dirty="0"/>
            <a:t>Various plots aided in visualizing the feature-label relationships, confirming the significance of structural and locational attributes in estimating Sale Prices. Because the Training dataset was so small, some of the outliers had to be kept for the models to be properly trained. Despite working on a small dataset, the Random Forest Regressor performed well due to its robustness to outliers and indifference to nonlinear features.</a:t>
          </a:r>
        </a:p>
      </dgm:t>
    </dgm:pt>
    <dgm:pt modelId="{3951F36B-6813-49E9-A123-B5E89E32C5FB}" type="parTrans" cxnId="{1FFE996A-DDFC-4536-8CC7-A89F3C38E7C0}">
      <dgm:prSet/>
      <dgm:spPr/>
      <dgm:t>
        <a:bodyPr/>
        <a:lstStyle/>
        <a:p>
          <a:endParaRPr lang="en-US"/>
        </a:p>
      </dgm:t>
    </dgm:pt>
    <dgm:pt modelId="{3BE9211B-7466-4455-8757-A3234143C998}" type="sibTrans" cxnId="{1FFE996A-DDFC-4536-8CC7-A89F3C38E7C0}">
      <dgm:prSet/>
      <dgm:spPr/>
      <dgm:t>
        <a:bodyPr/>
        <a:lstStyle/>
        <a:p>
          <a:endParaRPr lang="en-US"/>
        </a:p>
      </dgm:t>
    </dgm:pt>
    <dgm:pt modelId="{6B53CE6B-A9CB-4016-9829-079D805724D2}" type="pres">
      <dgm:prSet presAssocID="{56F2EE0B-293F-47A0-A9A6-D37E6B9C87AD}" presName="root" presStyleCnt="0">
        <dgm:presLayoutVars>
          <dgm:dir/>
          <dgm:resizeHandles val="exact"/>
        </dgm:presLayoutVars>
      </dgm:prSet>
      <dgm:spPr/>
    </dgm:pt>
    <dgm:pt modelId="{2D6DA224-8DD8-4E87-8D72-35B91C05B92B}" type="pres">
      <dgm:prSet presAssocID="{9B2E4E68-D7F1-4C48-9722-0E400AB41A9B}" presName="compNode" presStyleCnt="0"/>
      <dgm:spPr/>
    </dgm:pt>
    <dgm:pt modelId="{363A23C1-C22D-47C8-8E44-28A5D052639B}" type="pres">
      <dgm:prSet presAssocID="{9B2E4E68-D7F1-4C48-9722-0E400AB41A9B}" presName="bgRect" presStyleLbl="bgShp" presStyleIdx="0" presStyleCnt="3"/>
      <dgm:spPr/>
    </dgm:pt>
    <dgm:pt modelId="{0D1E9379-4415-495D-BCDD-435631DE97A6}" type="pres">
      <dgm:prSet presAssocID="{9B2E4E68-D7F1-4C48-9722-0E400AB41A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326F799-2FBE-4556-99F6-960FF2896A63}" type="pres">
      <dgm:prSet presAssocID="{9B2E4E68-D7F1-4C48-9722-0E400AB41A9B}" presName="spaceRect" presStyleCnt="0"/>
      <dgm:spPr/>
    </dgm:pt>
    <dgm:pt modelId="{E282B5CE-CD9D-416C-A916-197582A3F27C}" type="pres">
      <dgm:prSet presAssocID="{9B2E4E68-D7F1-4C48-9722-0E400AB41A9B}" presName="parTx" presStyleLbl="revTx" presStyleIdx="0" presStyleCnt="3">
        <dgm:presLayoutVars>
          <dgm:chMax val="0"/>
          <dgm:chPref val="0"/>
        </dgm:presLayoutVars>
      </dgm:prSet>
      <dgm:spPr/>
    </dgm:pt>
    <dgm:pt modelId="{8FCC6CDA-3253-423E-B22E-3E6339847836}" type="pres">
      <dgm:prSet presAssocID="{9B860DAC-4D89-4CB7-AD82-19F7539007C4}" presName="sibTrans" presStyleCnt="0"/>
      <dgm:spPr/>
    </dgm:pt>
    <dgm:pt modelId="{CEA92127-C3CC-460A-B438-BFDEE7478B14}" type="pres">
      <dgm:prSet presAssocID="{DA21B9AB-53D7-4138-B3BB-7EE5A1AD7AA2}" presName="compNode" presStyleCnt="0"/>
      <dgm:spPr/>
    </dgm:pt>
    <dgm:pt modelId="{3515BA11-C573-4451-819F-8730ADAEBC43}" type="pres">
      <dgm:prSet presAssocID="{DA21B9AB-53D7-4138-B3BB-7EE5A1AD7AA2}" presName="bgRect" presStyleLbl="bgShp" presStyleIdx="1" presStyleCnt="3"/>
      <dgm:spPr/>
    </dgm:pt>
    <dgm:pt modelId="{A6A2DB28-C067-411F-81D5-F75D8B2C3526}" type="pres">
      <dgm:prSet presAssocID="{DA21B9AB-53D7-4138-B3BB-7EE5A1AD7A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6CEBD5B1-4171-488D-900D-09E53869B6B9}" type="pres">
      <dgm:prSet presAssocID="{DA21B9AB-53D7-4138-B3BB-7EE5A1AD7AA2}" presName="spaceRect" presStyleCnt="0"/>
      <dgm:spPr/>
    </dgm:pt>
    <dgm:pt modelId="{DAD85B5A-C93F-4942-A54F-2457058BE5D4}" type="pres">
      <dgm:prSet presAssocID="{DA21B9AB-53D7-4138-B3BB-7EE5A1AD7AA2}" presName="parTx" presStyleLbl="revTx" presStyleIdx="1" presStyleCnt="3">
        <dgm:presLayoutVars>
          <dgm:chMax val="0"/>
          <dgm:chPref val="0"/>
        </dgm:presLayoutVars>
      </dgm:prSet>
      <dgm:spPr/>
    </dgm:pt>
    <dgm:pt modelId="{5AC40E17-4C10-488D-9B68-4EBBF3F4EA9B}" type="pres">
      <dgm:prSet presAssocID="{6D4D070D-164F-405E-9F85-5DCD2A526E9C}" presName="sibTrans" presStyleCnt="0"/>
      <dgm:spPr/>
    </dgm:pt>
    <dgm:pt modelId="{5B6D2A2B-7CAE-4719-9F29-24C23B3726D5}" type="pres">
      <dgm:prSet presAssocID="{D1371A47-4C4B-44AD-BD65-2A94BCCD4E81}" presName="compNode" presStyleCnt="0"/>
      <dgm:spPr/>
    </dgm:pt>
    <dgm:pt modelId="{9FE58D3D-6B5A-4816-8F36-C7242E25F5BB}" type="pres">
      <dgm:prSet presAssocID="{D1371A47-4C4B-44AD-BD65-2A94BCCD4E81}" presName="bgRect" presStyleLbl="bgShp" presStyleIdx="2" presStyleCnt="3"/>
      <dgm:spPr/>
    </dgm:pt>
    <dgm:pt modelId="{6AB59CCA-FCE7-4C79-BBA8-2FA8BCF8665C}" type="pres">
      <dgm:prSet presAssocID="{D1371A47-4C4B-44AD-BD65-2A94BCCD4E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472E7BCF-1DD3-4EB9-AD52-700C4A63C6E2}" type="pres">
      <dgm:prSet presAssocID="{D1371A47-4C4B-44AD-BD65-2A94BCCD4E81}" presName="spaceRect" presStyleCnt="0"/>
      <dgm:spPr/>
    </dgm:pt>
    <dgm:pt modelId="{C75CCBA3-80AC-4D51-AB56-A2D4D3DBE68A}" type="pres">
      <dgm:prSet presAssocID="{D1371A47-4C4B-44AD-BD65-2A94BCCD4E81}" presName="parTx" presStyleLbl="revTx" presStyleIdx="2" presStyleCnt="3">
        <dgm:presLayoutVars>
          <dgm:chMax val="0"/>
          <dgm:chPref val="0"/>
        </dgm:presLayoutVars>
      </dgm:prSet>
      <dgm:spPr/>
    </dgm:pt>
  </dgm:ptLst>
  <dgm:cxnLst>
    <dgm:cxn modelId="{29945C00-C346-468C-ACB9-14F06496AFB4}" type="presOf" srcId="{D1371A47-4C4B-44AD-BD65-2A94BCCD4E81}" destId="{C75CCBA3-80AC-4D51-AB56-A2D4D3DBE68A}" srcOrd="0" destOrd="0" presId="urn:microsoft.com/office/officeart/2018/2/layout/IconVerticalSolidList"/>
    <dgm:cxn modelId="{1FFE996A-DDFC-4536-8CC7-A89F3C38E7C0}" srcId="{56F2EE0B-293F-47A0-A9A6-D37E6B9C87AD}" destId="{D1371A47-4C4B-44AD-BD65-2A94BCCD4E81}" srcOrd="2" destOrd="0" parTransId="{3951F36B-6813-49E9-A123-B5E89E32C5FB}" sibTransId="{3BE9211B-7466-4455-8757-A3234143C998}"/>
    <dgm:cxn modelId="{3715F14E-2349-49F4-9D0A-FEEA581186A2}" srcId="{56F2EE0B-293F-47A0-A9A6-D37E6B9C87AD}" destId="{DA21B9AB-53D7-4138-B3BB-7EE5A1AD7AA2}" srcOrd="1" destOrd="0" parTransId="{7B7D05E5-6DCE-4F6E-94C3-656CAFFA4CD5}" sibTransId="{6D4D070D-164F-405E-9F85-5DCD2A526E9C}"/>
    <dgm:cxn modelId="{AE47C67D-C0AC-46B8-89E1-F0258D483A8A}" srcId="{56F2EE0B-293F-47A0-A9A6-D37E6B9C87AD}" destId="{9B2E4E68-D7F1-4C48-9722-0E400AB41A9B}" srcOrd="0" destOrd="0" parTransId="{171CF2A0-C73B-4ED3-B526-0C26FD2A0DDB}" sibTransId="{9B860DAC-4D89-4CB7-AD82-19F7539007C4}"/>
    <dgm:cxn modelId="{337AFF89-7BD4-4501-B3FF-40D3B94A037B}" type="presOf" srcId="{DA21B9AB-53D7-4138-B3BB-7EE5A1AD7AA2}" destId="{DAD85B5A-C93F-4942-A54F-2457058BE5D4}" srcOrd="0" destOrd="0" presId="urn:microsoft.com/office/officeart/2018/2/layout/IconVerticalSolidList"/>
    <dgm:cxn modelId="{99074D8D-B354-4A8E-A065-D1277020BCE4}" type="presOf" srcId="{9B2E4E68-D7F1-4C48-9722-0E400AB41A9B}" destId="{E282B5CE-CD9D-416C-A916-197582A3F27C}" srcOrd="0" destOrd="0" presId="urn:microsoft.com/office/officeart/2018/2/layout/IconVerticalSolidList"/>
    <dgm:cxn modelId="{B154D0AC-17FA-4167-81E6-C8EF1FDE19F3}" type="presOf" srcId="{56F2EE0B-293F-47A0-A9A6-D37E6B9C87AD}" destId="{6B53CE6B-A9CB-4016-9829-079D805724D2}" srcOrd="0" destOrd="0" presId="urn:microsoft.com/office/officeart/2018/2/layout/IconVerticalSolidList"/>
    <dgm:cxn modelId="{70F04990-11D0-42D8-8061-CCBEFAD3D8A3}" type="presParOf" srcId="{6B53CE6B-A9CB-4016-9829-079D805724D2}" destId="{2D6DA224-8DD8-4E87-8D72-35B91C05B92B}" srcOrd="0" destOrd="0" presId="urn:microsoft.com/office/officeart/2018/2/layout/IconVerticalSolidList"/>
    <dgm:cxn modelId="{C8CEA3C2-AA9A-4594-BD67-4AD4B91AEFA3}" type="presParOf" srcId="{2D6DA224-8DD8-4E87-8D72-35B91C05B92B}" destId="{363A23C1-C22D-47C8-8E44-28A5D052639B}" srcOrd="0" destOrd="0" presId="urn:microsoft.com/office/officeart/2018/2/layout/IconVerticalSolidList"/>
    <dgm:cxn modelId="{5B3F7F35-2D30-434E-A8D2-71FD6C0EE8C4}" type="presParOf" srcId="{2D6DA224-8DD8-4E87-8D72-35B91C05B92B}" destId="{0D1E9379-4415-495D-BCDD-435631DE97A6}" srcOrd="1" destOrd="0" presId="urn:microsoft.com/office/officeart/2018/2/layout/IconVerticalSolidList"/>
    <dgm:cxn modelId="{F3B7D32B-6004-4980-A875-664A253BB6B3}" type="presParOf" srcId="{2D6DA224-8DD8-4E87-8D72-35B91C05B92B}" destId="{9326F799-2FBE-4556-99F6-960FF2896A63}" srcOrd="2" destOrd="0" presId="urn:microsoft.com/office/officeart/2018/2/layout/IconVerticalSolidList"/>
    <dgm:cxn modelId="{3B0EE40D-82E0-4383-856C-10B26AF078A8}" type="presParOf" srcId="{2D6DA224-8DD8-4E87-8D72-35B91C05B92B}" destId="{E282B5CE-CD9D-416C-A916-197582A3F27C}" srcOrd="3" destOrd="0" presId="urn:microsoft.com/office/officeart/2018/2/layout/IconVerticalSolidList"/>
    <dgm:cxn modelId="{6F2C051C-9B3D-4B69-BE60-65B13F48CE77}" type="presParOf" srcId="{6B53CE6B-A9CB-4016-9829-079D805724D2}" destId="{8FCC6CDA-3253-423E-B22E-3E6339847836}" srcOrd="1" destOrd="0" presId="urn:microsoft.com/office/officeart/2018/2/layout/IconVerticalSolidList"/>
    <dgm:cxn modelId="{846598CA-E7FD-40AB-B8FD-4B389B875BCB}" type="presParOf" srcId="{6B53CE6B-A9CB-4016-9829-079D805724D2}" destId="{CEA92127-C3CC-460A-B438-BFDEE7478B14}" srcOrd="2" destOrd="0" presId="urn:microsoft.com/office/officeart/2018/2/layout/IconVerticalSolidList"/>
    <dgm:cxn modelId="{3EBDFEE0-5A0C-437D-BA18-26958105C069}" type="presParOf" srcId="{CEA92127-C3CC-460A-B438-BFDEE7478B14}" destId="{3515BA11-C573-4451-819F-8730ADAEBC43}" srcOrd="0" destOrd="0" presId="urn:microsoft.com/office/officeart/2018/2/layout/IconVerticalSolidList"/>
    <dgm:cxn modelId="{0EC169E7-F9DA-413F-B211-65BA4C11C219}" type="presParOf" srcId="{CEA92127-C3CC-460A-B438-BFDEE7478B14}" destId="{A6A2DB28-C067-411F-81D5-F75D8B2C3526}" srcOrd="1" destOrd="0" presId="urn:microsoft.com/office/officeart/2018/2/layout/IconVerticalSolidList"/>
    <dgm:cxn modelId="{B1C69E34-4670-4B38-B674-EF0422F09A45}" type="presParOf" srcId="{CEA92127-C3CC-460A-B438-BFDEE7478B14}" destId="{6CEBD5B1-4171-488D-900D-09E53869B6B9}" srcOrd="2" destOrd="0" presId="urn:microsoft.com/office/officeart/2018/2/layout/IconVerticalSolidList"/>
    <dgm:cxn modelId="{E184706F-F578-456C-926F-6E6DAB45A12C}" type="presParOf" srcId="{CEA92127-C3CC-460A-B438-BFDEE7478B14}" destId="{DAD85B5A-C93F-4942-A54F-2457058BE5D4}" srcOrd="3" destOrd="0" presId="urn:microsoft.com/office/officeart/2018/2/layout/IconVerticalSolidList"/>
    <dgm:cxn modelId="{D4B91D7D-789D-475F-81F6-C38A5BF6F606}" type="presParOf" srcId="{6B53CE6B-A9CB-4016-9829-079D805724D2}" destId="{5AC40E17-4C10-488D-9B68-4EBBF3F4EA9B}" srcOrd="3" destOrd="0" presId="urn:microsoft.com/office/officeart/2018/2/layout/IconVerticalSolidList"/>
    <dgm:cxn modelId="{E85D653E-6FB4-4ECE-996B-8B9010FB22B4}" type="presParOf" srcId="{6B53CE6B-A9CB-4016-9829-079D805724D2}" destId="{5B6D2A2B-7CAE-4719-9F29-24C23B3726D5}" srcOrd="4" destOrd="0" presId="urn:microsoft.com/office/officeart/2018/2/layout/IconVerticalSolidList"/>
    <dgm:cxn modelId="{46674EC5-6A74-4A13-8D07-27C94036BC60}" type="presParOf" srcId="{5B6D2A2B-7CAE-4719-9F29-24C23B3726D5}" destId="{9FE58D3D-6B5A-4816-8F36-C7242E25F5BB}" srcOrd="0" destOrd="0" presId="urn:microsoft.com/office/officeart/2018/2/layout/IconVerticalSolidList"/>
    <dgm:cxn modelId="{FB1798B3-62E0-4B77-869A-30B995C3A37F}" type="presParOf" srcId="{5B6D2A2B-7CAE-4719-9F29-24C23B3726D5}" destId="{6AB59CCA-FCE7-4C79-BBA8-2FA8BCF8665C}" srcOrd="1" destOrd="0" presId="urn:microsoft.com/office/officeart/2018/2/layout/IconVerticalSolidList"/>
    <dgm:cxn modelId="{10F354FA-AB41-4EA7-9355-6FCDA7FA17C4}" type="presParOf" srcId="{5B6D2A2B-7CAE-4719-9F29-24C23B3726D5}" destId="{472E7BCF-1DD3-4EB9-AD52-700C4A63C6E2}" srcOrd="2" destOrd="0" presId="urn:microsoft.com/office/officeart/2018/2/layout/IconVerticalSolidList"/>
    <dgm:cxn modelId="{204F75A9-8287-4D22-998B-0B15F8F5214F}" type="presParOf" srcId="{5B6D2A2B-7CAE-4719-9F29-24C23B3726D5}" destId="{C75CCBA3-80AC-4D51-AB56-A2D4D3DBE6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2EE121-B1EA-49C5-9421-D081BB86B0CC}" type="doc">
      <dgm:prSet loTypeId="urn:microsoft.com/office/officeart/2005/8/layout/list1" loCatId="list" qsTypeId="urn:microsoft.com/office/officeart/2005/8/quickstyle/simple5" qsCatId="simple" csTypeId="urn:microsoft.com/office/officeart/2005/8/colors/accent3_2" csCatId="accent3"/>
      <dgm:spPr/>
      <dgm:t>
        <a:bodyPr/>
        <a:lstStyle/>
        <a:p>
          <a:endParaRPr lang="en-US"/>
        </a:p>
      </dgm:t>
    </dgm:pt>
    <dgm:pt modelId="{E0D1F784-B6F4-4F05-BE2C-A5728D0AFAE1}">
      <dgm:prSet/>
      <dgm:spPr/>
      <dgm:t>
        <a:bodyPr/>
        <a:lstStyle/>
        <a:p>
          <a:r>
            <a:rPr lang="en-US" b="1"/>
            <a:t>Which variables are important to predict the price of the house?</a:t>
          </a:r>
          <a:endParaRPr lang="en-US"/>
        </a:p>
      </dgm:t>
    </dgm:pt>
    <dgm:pt modelId="{55D38FCF-0975-4BB8-B24D-A39D1ED3E8BD}" type="parTrans" cxnId="{6062CB4E-9423-48C4-88E5-0DA63FE4F6B1}">
      <dgm:prSet/>
      <dgm:spPr/>
      <dgm:t>
        <a:bodyPr/>
        <a:lstStyle/>
        <a:p>
          <a:endParaRPr lang="en-US"/>
        </a:p>
      </dgm:t>
    </dgm:pt>
    <dgm:pt modelId="{6F829709-2426-4310-8CA7-E73005CB40DC}" type="sibTrans" cxnId="{6062CB4E-9423-48C4-88E5-0DA63FE4F6B1}">
      <dgm:prSet/>
      <dgm:spPr/>
      <dgm:t>
        <a:bodyPr/>
        <a:lstStyle/>
        <a:p>
          <a:endParaRPr lang="en-US"/>
        </a:p>
      </dgm:t>
    </dgm:pt>
    <dgm:pt modelId="{AAC052D2-D27C-4030-B63D-64894FE963E5}">
      <dgm:prSet/>
      <dgm:spPr/>
      <dgm:t>
        <a:bodyPr/>
        <a:lstStyle/>
        <a:p>
          <a:r>
            <a:rPr lang="en-US"/>
            <a:t>Overall quality is the most important and has the greatest positive impact. Furthermore, features such as GarageArea, LotArea, 1stFlrSF, TotalBsmtSF, and so on have a somewhat linear relationship with the price variable.</a:t>
          </a:r>
        </a:p>
      </dgm:t>
    </dgm:pt>
    <dgm:pt modelId="{66238250-83E5-44F9-A676-EF0F33EDE8BB}" type="parTrans" cxnId="{02A42DF1-D742-4575-BE2D-56ADBCB4B0A3}">
      <dgm:prSet/>
      <dgm:spPr/>
      <dgm:t>
        <a:bodyPr/>
        <a:lstStyle/>
        <a:p>
          <a:endParaRPr lang="en-US"/>
        </a:p>
      </dgm:t>
    </dgm:pt>
    <dgm:pt modelId="{46882616-F22E-4500-9625-21136813D115}" type="sibTrans" cxnId="{02A42DF1-D742-4575-BE2D-56ADBCB4B0A3}">
      <dgm:prSet/>
      <dgm:spPr/>
      <dgm:t>
        <a:bodyPr/>
        <a:lstStyle/>
        <a:p>
          <a:endParaRPr lang="en-US"/>
        </a:p>
      </dgm:t>
    </dgm:pt>
    <dgm:pt modelId="{084A0952-DBDE-4D9D-9BE3-3E54DCFF5F6B}">
      <dgm:prSet/>
      <dgm:spPr/>
      <dgm:t>
        <a:bodyPr/>
        <a:lstStyle/>
        <a:p>
          <a:r>
            <a:rPr lang="en-US" b="1"/>
            <a:t>How do these variables describe the price of the house?</a:t>
          </a:r>
          <a:endParaRPr lang="en-US"/>
        </a:p>
      </dgm:t>
    </dgm:pt>
    <dgm:pt modelId="{524540D4-2934-4985-843E-4AB12D896B86}" type="parTrans" cxnId="{E5CB7D0E-46A6-447A-9B8E-BFF67C3F9DFD}">
      <dgm:prSet/>
      <dgm:spPr/>
      <dgm:t>
        <a:bodyPr/>
        <a:lstStyle/>
        <a:p>
          <a:endParaRPr lang="en-US"/>
        </a:p>
      </dgm:t>
    </dgm:pt>
    <dgm:pt modelId="{5AF1074D-6566-4893-A30E-6F4F6165681E}" type="sibTrans" cxnId="{E5CB7D0E-46A6-447A-9B8E-BFF67C3F9DFD}">
      <dgm:prSet/>
      <dgm:spPr/>
      <dgm:t>
        <a:bodyPr/>
        <a:lstStyle/>
        <a:p>
          <a:endParaRPr lang="en-US"/>
        </a:p>
      </dgm:t>
    </dgm:pt>
    <dgm:pt modelId="{AA0E4C16-38AD-4C2F-90EB-2F3E276A26B7}">
      <dgm:prSet/>
      <dgm:spPr/>
      <dgm:t>
        <a:bodyPr/>
        <a:lstStyle/>
        <a:p>
          <a:r>
            <a:rPr lang="en-US"/>
            <a:t>Houses with very high overall quality, such as material and finish, have a high sale price. Also, we can see from the plot that as the overall quality of the house improves, so does the sale price. That is, there is a strong linear relationship between the SalePrice and the OverallQual. As a result, if the seller constructs the house with these qualities in mind, the house's sale price will rise.</a:t>
          </a:r>
        </a:p>
      </dgm:t>
    </dgm:pt>
    <dgm:pt modelId="{7DCF650A-AC6D-4CED-BEEC-7CAFD1C88FC5}" type="parTrans" cxnId="{BDC4E943-184B-42EA-9F56-1F0A367771F6}">
      <dgm:prSet/>
      <dgm:spPr/>
      <dgm:t>
        <a:bodyPr/>
        <a:lstStyle/>
        <a:p>
          <a:endParaRPr lang="en-US"/>
        </a:p>
      </dgm:t>
    </dgm:pt>
    <dgm:pt modelId="{04263DAB-0D2D-4660-B2B9-61085A55BC5D}" type="sibTrans" cxnId="{BDC4E943-184B-42EA-9F56-1F0A367771F6}">
      <dgm:prSet/>
      <dgm:spPr/>
      <dgm:t>
        <a:bodyPr/>
        <a:lstStyle/>
        <a:p>
          <a:endParaRPr lang="en-US"/>
        </a:p>
      </dgm:t>
    </dgm:pt>
    <dgm:pt modelId="{BFD44989-3955-42F8-B802-50E16CA70D2E}">
      <dgm:prSet/>
      <dgm:spPr/>
      <dgm:t>
        <a:bodyPr/>
        <a:lstStyle/>
        <a:p>
          <a:r>
            <a:rPr lang="en-US"/>
            <a:t>The SalePrice and 1stFlrSF have a linear relationship. As we can see, as the size of the first-floor increases, so does the price. As a result, people prefer to live in houses with only 1-2 floors, and the cost of the house rises as a result.</a:t>
          </a:r>
        </a:p>
      </dgm:t>
    </dgm:pt>
    <dgm:pt modelId="{F8376C44-D31D-4BE0-8595-9E04C9C13C4D}" type="parTrans" cxnId="{6CCCE7DF-E9E0-4135-ADE0-52B0B09AC654}">
      <dgm:prSet/>
      <dgm:spPr/>
      <dgm:t>
        <a:bodyPr/>
        <a:lstStyle/>
        <a:p>
          <a:endParaRPr lang="en-US"/>
        </a:p>
      </dgm:t>
    </dgm:pt>
    <dgm:pt modelId="{2F686242-7A4A-4FE8-A66B-B8A411B20CA4}" type="sibTrans" cxnId="{6CCCE7DF-E9E0-4135-ADE0-52B0B09AC654}">
      <dgm:prSet/>
      <dgm:spPr/>
      <dgm:t>
        <a:bodyPr/>
        <a:lstStyle/>
        <a:p>
          <a:endParaRPr lang="en-US"/>
        </a:p>
      </dgm:t>
    </dgm:pt>
    <dgm:pt modelId="{586086C1-178E-4228-B105-8389D67C983F}">
      <dgm:prSet/>
      <dgm:spPr/>
      <dgm:t>
        <a:bodyPr/>
        <a:lstStyle/>
        <a:p>
          <a:r>
            <a:rPr lang="en-US"/>
            <a:t>We've also seen a positive linear relationship between the SalePrice and the GarageArea. As the size of the garage increases, so does the sale price.</a:t>
          </a:r>
        </a:p>
      </dgm:t>
    </dgm:pt>
    <dgm:pt modelId="{23567326-DD5D-41FE-A263-EBDCA4E41495}" type="parTrans" cxnId="{29DC6F7A-71F5-459B-8061-588F8BDE0D09}">
      <dgm:prSet/>
      <dgm:spPr/>
      <dgm:t>
        <a:bodyPr/>
        <a:lstStyle/>
        <a:p>
          <a:endParaRPr lang="en-US"/>
        </a:p>
      </dgm:t>
    </dgm:pt>
    <dgm:pt modelId="{4D4D5B6A-FDE5-42B2-B72A-6CE95117BBB0}" type="sibTrans" cxnId="{29DC6F7A-71F5-459B-8061-588F8BDE0D09}">
      <dgm:prSet/>
      <dgm:spPr/>
      <dgm:t>
        <a:bodyPr/>
        <a:lstStyle/>
        <a:p>
          <a:endParaRPr lang="en-US"/>
        </a:p>
      </dgm:t>
    </dgm:pt>
    <dgm:pt modelId="{32F10B93-44A3-47D6-B473-4BAA1835973E}">
      <dgm:prSet/>
      <dgm:spPr/>
      <dgm:t>
        <a:bodyPr/>
        <a:lstStyle/>
        <a:p>
          <a:r>
            <a:rPr lang="en-US"/>
            <a:t>There is positive linear relation between sale price and TotalBsmtSF. As total basement area increases, sale price also increases.</a:t>
          </a:r>
        </a:p>
      </dgm:t>
    </dgm:pt>
    <dgm:pt modelId="{45747A8F-FF5C-45ED-841F-0745E837B59F}" type="parTrans" cxnId="{27B689B4-4B68-49AB-A7FE-80BC160728FB}">
      <dgm:prSet/>
      <dgm:spPr/>
      <dgm:t>
        <a:bodyPr/>
        <a:lstStyle/>
        <a:p>
          <a:endParaRPr lang="en-US"/>
        </a:p>
      </dgm:t>
    </dgm:pt>
    <dgm:pt modelId="{FF2B9F00-463C-4F9F-ADF1-44D091C28EA0}" type="sibTrans" cxnId="{27B689B4-4B68-49AB-A7FE-80BC160728FB}">
      <dgm:prSet/>
      <dgm:spPr/>
      <dgm:t>
        <a:bodyPr/>
        <a:lstStyle/>
        <a:p>
          <a:endParaRPr lang="en-US"/>
        </a:p>
      </dgm:t>
    </dgm:pt>
    <dgm:pt modelId="{2EE78A3A-7689-4D81-8567-54977E50B912}">
      <dgm:prSet/>
      <dgm:spPr/>
      <dgm:t>
        <a:bodyPr/>
        <a:lstStyle/>
        <a:p>
          <a:r>
            <a:rPr lang="en-US"/>
            <a:t>We have built many ML models using features that have some relationship with the target and have seen an increase in the accuracy of the best model.</a:t>
          </a:r>
        </a:p>
      </dgm:t>
    </dgm:pt>
    <dgm:pt modelId="{1C83A9C0-A185-4F13-A40D-B1C8BB1F316A}" type="parTrans" cxnId="{767097F5-B257-4620-8839-F81B3800ED47}">
      <dgm:prSet/>
      <dgm:spPr/>
      <dgm:t>
        <a:bodyPr/>
        <a:lstStyle/>
        <a:p>
          <a:endParaRPr lang="en-US"/>
        </a:p>
      </dgm:t>
    </dgm:pt>
    <dgm:pt modelId="{93035B8D-B144-47AA-9858-0377E65D2FDA}" type="sibTrans" cxnId="{767097F5-B257-4620-8839-F81B3800ED47}">
      <dgm:prSet/>
      <dgm:spPr/>
      <dgm:t>
        <a:bodyPr/>
        <a:lstStyle/>
        <a:p>
          <a:endParaRPr lang="en-US"/>
        </a:p>
      </dgm:t>
    </dgm:pt>
    <dgm:pt modelId="{ACA926F4-AC88-4695-B6A3-4F60B08E05FA}" type="pres">
      <dgm:prSet presAssocID="{022EE121-B1EA-49C5-9421-D081BB86B0CC}" presName="linear" presStyleCnt="0">
        <dgm:presLayoutVars>
          <dgm:dir/>
          <dgm:animLvl val="lvl"/>
          <dgm:resizeHandles val="exact"/>
        </dgm:presLayoutVars>
      </dgm:prSet>
      <dgm:spPr/>
    </dgm:pt>
    <dgm:pt modelId="{014C9869-EDAE-4C15-9254-9FD17CA45020}" type="pres">
      <dgm:prSet presAssocID="{E0D1F784-B6F4-4F05-BE2C-A5728D0AFAE1}" presName="parentLin" presStyleCnt="0"/>
      <dgm:spPr/>
    </dgm:pt>
    <dgm:pt modelId="{DF1BD284-FE2B-4214-A6FC-2350F84EE60C}" type="pres">
      <dgm:prSet presAssocID="{E0D1F784-B6F4-4F05-BE2C-A5728D0AFAE1}" presName="parentLeftMargin" presStyleLbl="node1" presStyleIdx="0" presStyleCnt="2"/>
      <dgm:spPr/>
    </dgm:pt>
    <dgm:pt modelId="{2B85C315-1139-48A5-AAA1-A50B52D8B144}" type="pres">
      <dgm:prSet presAssocID="{E0D1F784-B6F4-4F05-BE2C-A5728D0AFAE1}" presName="parentText" presStyleLbl="node1" presStyleIdx="0" presStyleCnt="2">
        <dgm:presLayoutVars>
          <dgm:chMax val="0"/>
          <dgm:bulletEnabled val="1"/>
        </dgm:presLayoutVars>
      </dgm:prSet>
      <dgm:spPr/>
    </dgm:pt>
    <dgm:pt modelId="{6148B049-ECCD-468B-8DA5-557B498271C4}" type="pres">
      <dgm:prSet presAssocID="{E0D1F784-B6F4-4F05-BE2C-A5728D0AFAE1}" presName="negativeSpace" presStyleCnt="0"/>
      <dgm:spPr/>
    </dgm:pt>
    <dgm:pt modelId="{D492AB99-BB2D-4F13-AAEA-695429D8BA1F}" type="pres">
      <dgm:prSet presAssocID="{E0D1F784-B6F4-4F05-BE2C-A5728D0AFAE1}" presName="childText" presStyleLbl="conFgAcc1" presStyleIdx="0" presStyleCnt="2">
        <dgm:presLayoutVars>
          <dgm:bulletEnabled val="1"/>
        </dgm:presLayoutVars>
      </dgm:prSet>
      <dgm:spPr/>
    </dgm:pt>
    <dgm:pt modelId="{F86BB1FC-CCC8-421D-85D8-1B7E08CD1CD3}" type="pres">
      <dgm:prSet presAssocID="{6F829709-2426-4310-8CA7-E73005CB40DC}" presName="spaceBetweenRectangles" presStyleCnt="0"/>
      <dgm:spPr/>
    </dgm:pt>
    <dgm:pt modelId="{E02B4793-D0E5-42D7-8C8C-859DBCB257EC}" type="pres">
      <dgm:prSet presAssocID="{084A0952-DBDE-4D9D-9BE3-3E54DCFF5F6B}" presName="parentLin" presStyleCnt="0"/>
      <dgm:spPr/>
    </dgm:pt>
    <dgm:pt modelId="{130CAD92-1691-4C68-878A-E05EF915B6BD}" type="pres">
      <dgm:prSet presAssocID="{084A0952-DBDE-4D9D-9BE3-3E54DCFF5F6B}" presName="parentLeftMargin" presStyleLbl="node1" presStyleIdx="0" presStyleCnt="2"/>
      <dgm:spPr/>
    </dgm:pt>
    <dgm:pt modelId="{4CA7CE58-CED5-42F5-9C01-373CE36DA010}" type="pres">
      <dgm:prSet presAssocID="{084A0952-DBDE-4D9D-9BE3-3E54DCFF5F6B}" presName="parentText" presStyleLbl="node1" presStyleIdx="1" presStyleCnt="2">
        <dgm:presLayoutVars>
          <dgm:chMax val="0"/>
          <dgm:bulletEnabled val="1"/>
        </dgm:presLayoutVars>
      </dgm:prSet>
      <dgm:spPr/>
    </dgm:pt>
    <dgm:pt modelId="{5D9C30C0-BCA3-4E38-A512-C9E025792BF1}" type="pres">
      <dgm:prSet presAssocID="{084A0952-DBDE-4D9D-9BE3-3E54DCFF5F6B}" presName="negativeSpace" presStyleCnt="0"/>
      <dgm:spPr/>
    </dgm:pt>
    <dgm:pt modelId="{292596A9-7082-43D0-A298-DAA3AE0E15FD}" type="pres">
      <dgm:prSet presAssocID="{084A0952-DBDE-4D9D-9BE3-3E54DCFF5F6B}" presName="childText" presStyleLbl="conFgAcc1" presStyleIdx="1" presStyleCnt="2">
        <dgm:presLayoutVars>
          <dgm:bulletEnabled val="1"/>
        </dgm:presLayoutVars>
      </dgm:prSet>
      <dgm:spPr/>
    </dgm:pt>
  </dgm:ptLst>
  <dgm:cxnLst>
    <dgm:cxn modelId="{0231CB04-9646-4D41-8695-5EE3BEE71A81}" type="presOf" srcId="{BFD44989-3955-42F8-B802-50E16CA70D2E}" destId="{292596A9-7082-43D0-A298-DAA3AE0E15FD}" srcOrd="0" destOrd="1" presId="urn:microsoft.com/office/officeart/2005/8/layout/list1"/>
    <dgm:cxn modelId="{E5CB7D0E-46A6-447A-9B8E-BFF67C3F9DFD}" srcId="{022EE121-B1EA-49C5-9421-D081BB86B0CC}" destId="{084A0952-DBDE-4D9D-9BE3-3E54DCFF5F6B}" srcOrd="1" destOrd="0" parTransId="{524540D4-2934-4985-843E-4AB12D896B86}" sibTransId="{5AF1074D-6566-4893-A30E-6F4F6165681E}"/>
    <dgm:cxn modelId="{70106F28-91EF-4932-A74D-D37FD216AC7D}" type="presOf" srcId="{586086C1-178E-4228-B105-8389D67C983F}" destId="{292596A9-7082-43D0-A298-DAA3AE0E15FD}" srcOrd="0" destOrd="2" presId="urn:microsoft.com/office/officeart/2005/8/layout/list1"/>
    <dgm:cxn modelId="{B6479C61-68C8-44E1-B8FD-2571BE8C1D53}" type="presOf" srcId="{084A0952-DBDE-4D9D-9BE3-3E54DCFF5F6B}" destId="{130CAD92-1691-4C68-878A-E05EF915B6BD}" srcOrd="0" destOrd="0" presId="urn:microsoft.com/office/officeart/2005/8/layout/list1"/>
    <dgm:cxn modelId="{BDC4E943-184B-42EA-9F56-1F0A367771F6}" srcId="{084A0952-DBDE-4D9D-9BE3-3E54DCFF5F6B}" destId="{AA0E4C16-38AD-4C2F-90EB-2F3E276A26B7}" srcOrd="0" destOrd="0" parTransId="{7DCF650A-AC6D-4CED-BEEC-7CAFD1C88FC5}" sibTransId="{04263DAB-0D2D-4660-B2B9-61085A55BC5D}"/>
    <dgm:cxn modelId="{6062CB4E-9423-48C4-88E5-0DA63FE4F6B1}" srcId="{022EE121-B1EA-49C5-9421-D081BB86B0CC}" destId="{E0D1F784-B6F4-4F05-BE2C-A5728D0AFAE1}" srcOrd="0" destOrd="0" parTransId="{55D38FCF-0975-4BB8-B24D-A39D1ED3E8BD}" sibTransId="{6F829709-2426-4310-8CA7-E73005CB40DC}"/>
    <dgm:cxn modelId="{C124D575-BDF5-49D1-89AD-6A03AC1A7B7C}" type="presOf" srcId="{084A0952-DBDE-4D9D-9BE3-3E54DCFF5F6B}" destId="{4CA7CE58-CED5-42F5-9C01-373CE36DA010}" srcOrd="1" destOrd="0" presId="urn:microsoft.com/office/officeart/2005/8/layout/list1"/>
    <dgm:cxn modelId="{29DC6F7A-71F5-459B-8061-588F8BDE0D09}" srcId="{084A0952-DBDE-4D9D-9BE3-3E54DCFF5F6B}" destId="{586086C1-178E-4228-B105-8389D67C983F}" srcOrd="2" destOrd="0" parTransId="{23567326-DD5D-41FE-A263-EBDCA4E41495}" sibTransId="{4D4D5B6A-FDE5-42B2-B72A-6CE95117BBB0}"/>
    <dgm:cxn modelId="{21AA197D-C2D2-46CB-9494-4CED0C4F8159}" type="presOf" srcId="{E0D1F784-B6F4-4F05-BE2C-A5728D0AFAE1}" destId="{DF1BD284-FE2B-4214-A6FC-2350F84EE60C}" srcOrd="0" destOrd="0" presId="urn:microsoft.com/office/officeart/2005/8/layout/list1"/>
    <dgm:cxn modelId="{3F1E478B-F54E-442C-AA77-97CBE5C61D0D}" type="presOf" srcId="{E0D1F784-B6F4-4F05-BE2C-A5728D0AFAE1}" destId="{2B85C315-1139-48A5-AAA1-A50B52D8B144}" srcOrd="1" destOrd="0" presId="urn:microsoft.com/office/officeart/2005/8/layout/list1"/>
    <dgm:cxn modelId="{A462A29F-FB8F-4C27-861A-06DEA68591E9}" type="presOf" srcId="{AA0E4C16-38AD-4C2F-90EB-2F3E276A26B7}" destId="{292596A9-7082-43D0-A298-DAA3AE0E15FD}" srcOrd="0" destOrd="0" presId="urn:microsoft.com/office/officeart/2005/8/layout/list1"/>
    <dgm:cxn modelId="{27B689B4-4B68-49AB-A7FE-80BC160728FB}" srcId="{084A0952-DBDE-4D9D-9BE3-3E54DCFF5F6B}" destId="{32F10B93-44A3-47D6-B473-4BAA1835973E}" srcOrd="3" destOrd="0" parTransId="{45747A8F-FF5C-45ED-841F-0745E837B59F}" sibTransId="{FF2B9F00-463C-4F9F-ADF1-44D091C28EA0}"/>
    <dgm:cxn modelId="{E42D2BB8-0A87-4C00-9349-456BEDA4F6E4}" type="presOf" srcId="{32F10B93-44A3-47D6-B473-4BAA1835973E}" destId="{292596A9-7082-43D0-A298-DAA3AE0E15FD}" srcOrd="0" destOrd="3" presId="urn:microsoft.com/office/officeart/2005/8/layout/list1"/>
    <dgm:cxn modelId="{2BC27DBF-CE74-4288-902E-3D1B003C591D}" type="presOf" srcId="{2EE78A3A-7689-4D81-8567-54977E50B912}" destId="{292596A9-7082-43D0-A298-DAA3AE0E15FD}" srcOrd="0" destOrd="4" presId="urn:microsoft.com/office/officeart/2005/8/layout/list1"/>
    <dgm:cxn modelId="{067BB7D3-C352-4507-8CF5-61F1123B0985}" type="presOf" srcId="{022EE121-B1EA-49C5-9421-D081BB86B0CC}" destId="{ACA926F4-AC88-4695-B6A3-4F60B08E05FA}" srcOrd="0" destOrd="0" presId="urn:microsoft.com/office/officeart/2005/8/layout/list1"/>
    <dgm:cxn modelId="{71B67FDF-701B-4207-9405-5DFF042B75EC}" type="presOf" srcId="{AAC052D2-D27C-4030-B63D-64894FE963E5}" destId="{D492AB99-BB2D-4F13-AAEA-695429D8BA1F}" srcOrd="0" destOrd="0" presId="urn:microsoft.com/office/officeart/2005/8/layout/list1"/>
    <dgm:cxn modelId="{6CCCE7DF-E9E0-4135-ADE0-52B0B09AC654}" srcId="{084A0952-DBDE-4D9D-9BE3-3E54DCFF5F6B}" destId="{BFD44989-3955-42F8-B802-50E16CA70D2E}" srcOrd="1" destOrd="0" parTransId="{F8376C44-D31D-4BE0-8595-9E04C9C13C4D}" sibTransId="{2F686242-7A4A-4FE8-A66B-B8A411B20CA4}"/>
    <dgm:cxn modelId="{02A42DF1-D742-4575-BE2D-56ADBCB4B0A3}" srcId="{E0D1F784-B6F4-4F05-BE2C-A5728D0AFAE1}" destId="{AAC052D2-D27C-4030-B63D-64894FE963E5}" srcOrd="0" destOrd="0" parTransId="{66238250-83E5-44F9-A676-EF0F33EDE8BB}" sibTransId="{46882616-F22E-4500-9625-21136813D115}"/>
    <dgm:cxn modelId="{767097F5-B257-4620-8839-F81B3800ED47}" srcId="{084A0952-DBDE-4D9D-9BE3-3E54DCFF5F6B}" destId="{2EE78A3A-7689-4D81-8567-54977E50B912}" srcOrd="4" destOrd="0" parTransId="{1C83A9C0-A185-4F13-A40D-B1C8BB1F316A}" sibTransId="{93035B8D-B144-47AA-9858-0377E65D2FDA}"/>
    <dgm:cxn modelId="{8EAC382D-0434-40C7-B2D4-BBCA46053D02}" type="presParOf" srcId="{ACA926F4-AC88-4695-B6A3-4F60B08E05FA}" destId="{014C9869-EDAE-4C15-9254-9FD17CA45020}" srcOrd="0" destOrd="0" presId="urn:microsoft.com/office/officeart/2005/8/layout/list1"/>
    <dgm:cxn modelId="{20B26599-37B0-461F-B494-0E206BBB545E}" type="presParOf" srcId="{014C9869-EDAE-4C15-9254-9FD17CA45020}" destId="{DF1BD284-FE2B-4214-A6FC-2350F84EE60C}" srcOrd="0" destOrd="0" presId="urn:microsoft.com/office/officeart/2005/8/layout/list1"/>
    <dgm:cxn modelId="{86B5FE46-55B6-4A34-AEC3-A1C038751396}" type="presParOf" srcId="{014C9869-EDAE-4C15-9254-9FD17CA45020}" destId="{2B85C315-1139-48A5-AAA1-A50B52D8B144}" srcOrd="1" destOrd="0" presId="urn:microsoft.com/office/officeart/2005/8/layout/list1"/>
    <dgm:cxn modelId="{358ADC5D-2ECB-4622-968E-7F5DBDE8F8B6}" type="presParOf" srcId="{ACA926F4-AC88-4695-B6A3-4F60B08E05FA}" destId="{6148B049-ECCD-468B-8DA5-557B498271C4}" srcOrd="1" destOrd="0" presId="urn:microsoft.com/office/officeart/2005/8/layout/list1"/>
    <dgm:cxn modelId="{08B4DD9B-ABB0-43E5-89AB-E29A37627C09}" type="presParOf" srcId="{ACA926F4-AC88-4695-B6A3-4F60B08E05FA}" destId="{D492AB99-BB2D-4F13-AAEA-695429D8BA1F}" srcOrd="2" destOrd="0" presId="urn:microsoft.com/office/officeart/2005/8/layout/list1"/>
    <dgm:cxn modelId="{ED653398-2DCD-42D3-902D-B76B923360C0}" type="presParOf" srcId="{ACA926F4-AC88-4695-B6A3-4F60B08E05FA}" destId="{F86BB1FC-CCC8-421D-85D8-1B7E08CD1CD3}" srcOrd="3" destOrd="0" presId="urn:microsoft.com/office/officeart/2005/8/layout/list1"/>
    <dgm:cxn modelId="{147E06B4-3D54-4B30-A412-B1FE1C84F116}" type="presParOf" srcId="{ACA926F4-AC88-4695-B6A3-4F60B08E05FA}" destId="{E02B4793-D0E5-42D7-8C8C-859DBCB257EC}" srcOrd="4" destOrd="0" presId="urn:microsoft.com/office/officeart/2005/8/layout/list1"/>
    <dgm:cxn modelId="{4D6B565C-AE88-4D42-AE5F-6DB3223B7889}" type="presParOf" srcId="{E02B4793-D0E5-42D7-8C8C-859DBCB257EC}" destId="{130CAD92-1691-4C68-878A-E05EF915B6BD}" srcOrd="0" destOrd="0" presId="urn:microsoft.com/office/officeart/2005/8/layout/list1"/>
    <dgm:cxn modelId="{71A1D257-2CA4-478B-846B-2D4E086DBDAC}" type="presParOf" srcId="{E02B4793-D0E5-42D7-8C8C-859DBCB257EC}" destId="{4CA7CE58-CED5-42F5-9C01-373CE36DA010}" srcOrd="1" destOrd="0" presId="urn:microsoft.com/office/officeart/2005/8/layout/list1"/>
    <dgm:cxn modelId="{4DD0C2B1-BD39-476E-805B-EB05E8795E02}" type="presParOf" srcId="{ACA926F4-AC88-4695-B6A3-4F60B08E05FA}" destId="{5D9C30C0-BCA3-4E38-A512-C9E025792BF1}" srcOrd="5" destOrd="0" presId="urn:microsoft.com/office/officeart/2005/8/layout/list1"/>
    <dgm:cxn modelId="{D1010EA6-23FC-473F-8B2C-107E96C3A601}" type="presParOf" srcId="{ACA926F4-AC88-4695-B6A3-4F60B08E05FA}" destId="{292596A9-7082-43D0-A298-DAA3AE0E15F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DA606-03ED-4E98-A5F4-FB4ED3EB46AA}">
      <dsp:nvSpPr>
        <dsp:cNvPr id="0" name=""/>
        <dsp:cNvSpPr/>
      </dsp:nvSpPr>
      <dsp:spPr>
        <a:xfrm>
          <a:off x="0" y="803314"/>
          <a:ext cx="11520487" cy="14830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B3AC2-71BE-47C0-8462-AB52337662F3}">
      <dsp:nvSpPr>
        <dsp:cNvPr id="0" name=""/>
        <dsp:cNvSpPr/>
      </dsp:nvSpPr>
      <dsp:spPr>
        <a:xfrm>
          <a:off x="448620" y="1136999"/>
          <a:ext cx="815673" cy="8156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70F3A7-15FB-4A04-A1DC-C1038CA2BFE9}">
      <dsp:nvSpPr>
        <dsp:cNvPr id="0" name=""/>
        <dsp:cNvSpPr/>
      </dsp:nvSpPr>
      <dsp:spPr>
        <a:xfrm>
          <a:off x="1712914" y="803314"/>
          <a:ext cx="9807572" cy="1483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955" tIns="156955" rIns="156955" bIns="156955" numCol="1" spcCol="1270" anchor="ctr" anchorCtr="0">
          <a:noAutofit/>
        </a:bodyPr>
        <a:lstStyle/>
        <a:p>
          <a:pPr marL="0" lvl="0" indent="0" algn="l" defTabSz="1111250">
            <a:lnSpc>
              <a:spcPct val="90000"/>
            </a:lnSpc>
            <a:spcBef>
              <a:spcPct val="0"/>
            </a:spcBef>
            <a:spcAft>
              <a:spcPct val="35000"/>
            </a:spcAft>
            <a:buNone/>
          </a:pPr>
          <a:r>
            <a:rPr lang="en-US" sz="2500" kern="1200"/>
            <a:t>Columns dropped because of the presence of zeros or null values did not adversely impact the prediction accuracy from the machine learning model built using the dataset.</a:t>
          </a:r>
        </a:p>
      </dsp:txBody>
      <dsp:txXfrm>
        <a:off x="1712914" y="803314"/>
        <a:ext cx="9807572" cy="1483042"/>
      </dsp:txXfrm>
    </dsp:sp>
    <dsp:sp modelId="{E2BD591A-3C7F-49BB-8ED9-19258FAA7092}">
      <dsp:nvSpPr>
        <dsp:cNvPr id="0" name=""/>
        <dsp:cNvSpPr/>
      </dsp:nvSpPr>
      <dsp:spPr>
        <a:xfrm>
          <a:off x="0" y="2657117"/>
          <a:ext cx="11520487" cy="14830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0C8DD-9A56-40C8-B06A-F2ED206AF950}">
      <dsp:nvSpPr>
        <dsp:cNvPr id="0" name=""/>
        <dsp:cNvSpPr/>
      </dsp:nvSpPr>
      <dsp:spPr>
        <a:xfrm>
          <a:off x="448620" y="2990802"/>
          <a:ext cx="815673" cy="8156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3287A-1C57-4E64-AF16-F1900989B32D}">
      <dsp:nvSpPr>
        <dsp:cNvPr id="0" name=""/>
        <dsp:cNvSpPr/>
      </dsp:nvSpPr>
      <dsp:spPr>
        <a:xfrm>
          <a:off x="1712914" y="2657117"/>
          <a:ext cx="9807572" cy="1483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955" tIns="156955" rIns="156955" bIns="156955" numCol="1" spcCol="1270" anchor="ctr" anchorCtr="0">
          <a:noAutofit/>
        </a:bodyPr>
        <a:lstStyle/>
        <a:p>
          <a:pPr marL="0" lvl="0" indent="0" algn="l" defTabSz="1111250">
            <a:lnSpc>
              <a:spcPct val="90000"/>
            </a:lnSpc>
            <a:spcBef>
              <a:spcPct val="0"/>
            </a:spcBef>
            <a:spcAft>
              <a:spcPct val="35000"/>
            </a:spcAft>
            <a:buNone/>
          </a:pPr>
          <a:r>
            <a:rPr lang="en-US" sz="2500" kern="1200"/>
            <a:t>The imputing techniques used to handle missing or null values in the dataset did not adversely impact the correlations derived post imputing the record values.</a:t>
          </a:r>
        </a:p>
      </dsp:txBody>
      <dsp:txXfrm>
        <a:off x="1712914" y="2657117"/>
        <a:ext cx="9807572" cy="1483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8BC3D-C305-4352-8288-252F23B3DC62}">
      <dsp:nvSpPr>
        <dsp:cNvPr id="0" name=""/>
        <dsp:cNvSpPr/>
      </dsp:nvSpPr>
      <dsp:spPr>
        <a:xfrm>
          <a:off x="7561" y="0"/>
          <a:ext cx="3428044" cy="49434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889000">
            <a:lnSpc>
              <a:spcPct val="90000"/>
            </a:lnSpc>
            <a:spcBef>
              <a:spcPct val="0"/>
            </a:spcBef>
            <a:spcAft>
              <a:spcPct val="35000"/>
            </a:spcAft>
            <a:buNone/>
          </a:pPr>
          <a:r>
            <a:rPr lang="en-US" sz="2000" kern="1200" dirty="0"/>
            <a:t>The categorical and numerical features were analyzed using appropriate bar and pie plots for conducting a thorough analysis of the features, and eventually understanding the importance of each attribute in relation to the target, as well as on its own. This helped to draw some unexpected insights, especially from attributes that provided a rating for certain factors affecting sale prices of houses.</a:t>
          </a:r>
        </a:p>
      </dsp:txBody>
      <dsp:txXfrm>
        <a:off x="7561" y="0"/>
        <a:ext cx="3428044" cy="4943475"/>
      </dsp:txXfrm>
    </dsp:sp>
    <dsp:sp modelId="{EE5BBF00-4CFD-46EE-BF13-99EE57E7F2D0}">
      <dsp:nvSpPr>
        <dsp:cNvPr id="0" name=""/>
        <dsp:cNvSpPr/>
      </dsp:nvSpPr>
      <dsp:spPr>
        <a:xfrm>
          <a:off x="3483810" y="2350237"/>
          <a:ext cx="514206" cy="243000"/>
        </a:xfrm>
        <a:prstGeom prst="rightArrow">
          <a:avLst>
            <a:gd name="adj1" fmla="val 50000"/>
            <a:gd name="adj2" fmla="val 5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628C7AC-7DFE-45C4-B551-74E8690E0071}">
      <dsp:nvSpPr>
        <dsp:cNvPr id="0" name=""/>
        <dsp:cNvSpPr/>
      </dsp:nvSpPr>
      <dsp:spPr>
        <a:xfrm>
          <a:off x="4046221" y="0"/>
          <a:ext cx="3428044" cy="49434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889000">
            <a:lnSpc>
              <a:spcPct val="90000"/>
            </a:lnSpc>
            <a:spcBef>
              <a:spcPct val="0"/>
            </a:spcBef>
            <a:spcAft>
              <a:spcPct val="35000"/>
            </a:spcAft>
            <a:buNone/>
          </a:pPr>
          <a:r>
            <a:rPr lang="en-US" sz="2000" kern="1200" dirty="0"/>
            <a:t>Moreover, the statistical summary was obtained through the description function to gain some meaningful insights about the features in the dataset, including the presence of skewness, distribution of data, and outliers. The heatmap and bar plot help establish an understanding of the correlation of various features with each other, as well as with the target variable.</a:t>
          </a:r>
        </a:p>
      </dsp:txBody>
      <dsp:txXfrm>
        <a:off x="4046221" y="0"/>
        <a:ext cx="3428044" cy="4943475"/>
      </dsp:txXfrm>
    </dsp:sp>
    <dsp:sp modelId="{48262F94-510B-4F14-90BC-88276B55D358}">
      <dsp:nvSpPr>
        <dsp:cNvPr id="0" name=""/>
        <dsp:cNvSpPr/>
      </dsp:nvSpPr>
      <dsp:spPr>
        <a:xfrm>
          <a:off x="7522470" y="2350237"/>
          <a:ext cx="514206" cy="243000"/>
        </a:xfrm>
        <a:prstGeom prst="rightArrow">
          <a:avLst>
            <a:gd name="adj1" fmla="val 50000"/>
            <a:gd name="adj2" fmla="val 5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0DCA30C-F809-478F-89C0-7BE02171BD56}">
      <dsp:nvSpPr>
        <dsp:cNvPr id="0" name=""/>
        <dsp:cNvSpPr/>
      </dsp:nvSpPr>
      <dsp:spPr>
        <a:xfrm>
          <a:off x="8084881" y="0"/>
          <a:ext cx="3428044" cy="49434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889000">
            <a:lnSpc>
              <a:spcPct val="90000"/>
            </a:lnSpc>
            <a:spcBef>
              <a:spcPct val="0"/>
            </a:spcBef>
            <a:spcAft>
              <a:spcPct val="35000"/>
            </a:spcAft>
            <a:buNone/>
          </a:pPr>
          <a:r>
            <a:rPr lang="en-US" sz="2000" kern="1200" dirty="0"/>
            <a:t>The training dataset was used to train the machine learning model for prediction of sale prices of houses, and the accuracy and cross validation scores were verified for four different algorithms – linear regression, random forest, support vector regression and decision tree. Based on the results, hyperparameter tuning was carried out for improving the accuracy of the prediction model, which was also plotted. The best model was used to predict the sale prices in the test dataset, post bringing the test dataset at the same level as the training dataset.</a:t>
          </a:r>
        </a:p>
      </dsp:txBody>
      <dsp:txXfrm>
        <a:off x="8084881" y="0"/>
        <a:ext cx="3428044" cy="49434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5C10C-6FBB-4CB4-96CE-5AD4258125E5}">
      <dsp:nvSpPr>
        <dsp:cNvPr id="0" name=""/>
        <dsp:cNvSpPr/>
      </dsp:nvSpPr>
      <dsp:spPr>
        <a:xfrm>
          <a:off x="0" y="4287650"/>
          <a:ext cx="11520487" cy="6541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Once the test dataset was evaluated and pre-processed and ready for prediction, the prediction model saved was reloaded and the predictions were processed and documented on the test dataset.</a:t>
          </a:r>
        </a:p>
      </dsp:txBody>
      <dsp:txXfrm>
        <a:off x="0" y="4287650"/>
        <a:ext cx="11520487" cy="654141"/>
      </dsp:txXfrm>
    </dsp:sp>
    <dsp:sp modelId="{B6E26BED-78DA-49AA-9CC2-6EBB0551207C}">
      <dsp:nvSpPr>
        <dsp:cNvPr id="0" name=""/>
        <dsp:cNvSpPr/>
      </dsp:nvSpPr>
      <dsp:spPr>
        <a:xfrm rot="10800000">
          <a:off x="0" y="3023487"/>
          <a:ext cx="11520487" cy="1273975"/>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The best prediction model from the steps undertaken was saved for predicting the housing prices on the training dataset.</a:t>
          </a:r>
        </a:p>
      </dsp:txBody>
      <dsp:txXfrm rot="10800000">
        <a:off x="0" y="3023487"/>
        <a:ext cx="11520487" cy="827791"/>
      </dsp:txXfrm>
    </dsp:sp>
    <dsp:sp modelId="{0DD4B490-C75C-47E2-ACF6-218B5347C7D3}">
      <dsp:nvSpPr>
        <dsp:cNvPr id="0" name=""/>
        <dsp:cNvSpPr/>
      </dsp:nvSpPr>
      <dsp:spPr>
        <a:xfrm rot="10800000">
          <a:off x="0" y="1440399"/>
          <a:ext cx="11520487" cy="1592899"/>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Four different algorithms (LR, RF, SVR and DT) were trained on the dataset, following which, their R2 scores, mean squared errors and cross validation scores were computed and documented. It was evident from the results that random forest regression would provide us with the best accuracy in predicting the sale prices of houses. Post the hyperparameter tuning, we had our best model for predicting the sale prices of houses.</a:t>
          </a:r>
        </a:p>
      </dsp:txBody>
      <dsp:txXfrm rot="10800000">
        <a:off x="0" y="1440399"/>
        <a:ext cx="11520487" cy="1035018"/>
      </dsp:txXfrm>
    </dsp:sp>
    <dsp:sp modelId="{26ADB16B-C081-446E-BD46-0774BB4B76CF}">
      <dsp:nvSpPr>
        <dsp:cNvPr id="0" name=""/>
        <dsp:cNvSpPr/>
      </dsp:nvSpPr>
      <dsp:spPr>
        <a:xfrm rot="10800000">
          <a:off x="0" y="1682"/>
          <a:ext cx="11520487" cy="1448528"/>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Once the training dataset was ready for building the prediction model, a 70:30 train test split was created. The best random state was also computed for the purpose of training the model on Random Forest Regression Algorithm and document an initial R2 accuracy score. </a:t>
          </a:r>
        </a:p>
      </dsp:txBody>
      <dsp:txXfrm rot="10800000">
        <a:off x="0" y="1682"/>
        <a:ext cx="11520487" cy="9412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82C1-FADB-470A-9E37-9D46638ECB3C}">
      <dsp:nvSpPr>
        <dsp:cNvPr id="0" name=""/>
        <dsp:cNvSpPr/>
      </dsp:nvSpPr>
      <dsp:spPr>
        <a:xfrm>
          <a:off x="0" y="2051"/>
          <a:ext cx="11520487" cy="1039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07C1D9-3863-4AD6-A0BA-6BCA33BF50CF}">
      <dsp:nvSpPr>
        <dsp:cNvPr id="0" name=""/>
        <dsp:cNvSpPr/>
      </dsp:nvSpPr>
      <dsp:spPr>
        <a:xfrm>
          <a:off x="314559" y="236021"/>
          <a:ext cx="571927" cy="5719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C81AC9-57FF-420C-B8C2-4F2F10F84FD1}">
      <dsp:nvSpPr>
        <dsp:cNvPr id="0" name=""/>
        <dsp:cNvSpPr/>
      </dsp:nvSpPr>
      <dsp:spPr>
        <a:xfrm>
          <a:off x="1201047" y="2051"/>
          <a:ext cx="10319439" cy="103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53" tIns="110053" rIns="110053" bIns="110053" numCol="1" spcCol="1270" anchor="ctr" anchorCtr="0">
          <a:noAutofit/>
        </a:bodyPr>
        <a:lstStyle/>
        <a:p>
          <a:pPr marL="0" lvl="0" indent="0" algn="l" defTabSz="755650">
            <a:lnSpc>
              <a:spcPct val="90000"/>
            </a:lnSpc>
            <a:spcBef>
              <a:spcPct val="0"/>
            </a:spcBef>
            <a:spcAft>
              <a:spcPct val="35000"/>
            </a:spcAft>
            <a:buNone/>
          </a:pPr>
          <a:r>
            <a:rPr lang="en-US" sz="1700" b="1" kern="1200"/>
            <a:t>Linear Regression</a:t>
          </a:r>
          <a:r>
            <a:rPr lang="en-US" sz="1700" kern="1200"/>
            <a:t>: It is one of the easiest and most popular Machine Learning algorithms. It is a statistical method that is used for predictive analysis. Linear regression makes predictions for continuous/real or numeric variables such as sales, salary, age, product price, etc.</a:t>
          </a:r>
        </a:p>
      </dsp:txBody>
      <dsp:txXfrm>
        <a:off x="1201047" y="2051"/>
        <a:ext cx="10319439" cy="1039867"/>
      </dsp:txXfrm>
    </dsp:sp>
    <dsp:sp modelId="{290CEE90-5487-4AF9-8F69-1466DE72D1B4}">
      <dsp:nvSpPr>
        <dsp:cNvPr id="0" name=""/>
        <dsp:cNvSpPr/>
      </dsp:nvSpPr>
      <dsp:spPr>
        <a:xfrm>
          <a:off x="0" y="1301886"/>
          <a:ext cx="11520487" cy="1039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E6CC5-CC50-49D2-B268-32ACE0BFB487}">
      <dsp:nvSpPr>
        <dsp:cNvPr id="0" name=""/>
        <dsp:cNvSpPr/>
      </dsp:nvSpPr>
      <dsp:spPr>
        <a:xfrm>
          <a:off x="314559" y="1535856"/>
          <a:ext cx="571927" cy="5719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4C5C2A-51BC-47CA-838A-42E36E6C36E3}">
      <dsp:nvSpPr>
        <dsp:cNvPr id="0" name=""/>
        <dsp:cNvSpPr/>
      </dsp:nvSpPr>
      <dsp:spPr>
        <a:xfrm>
          <a:off x="1201047" y="1301886"/>
          <a:ext cx="10319439" cy="103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53" tIns="110053" rIns="110053" bIns="110053" numCol="1" spcCol="1270" anchor="ctr" anchorCtr="0">
          <a:noAutofit/>
        </a:bodyPr>
        <a:lstStyle/>
        <a:p>
          <a:pPr marL="0" lvl="0" indent="0" algn="l" defTabSz="755650">
            <a:lnSpc>
              <a:spcPct val="90000"/>
            </a:lnSpc>
            <a:spcBef>
              <a:spcPct val="0"/>
            </a:spcBef>
            <a:spcAft>
              <a:spcPct val="35000"/>
            </a:spcAft>
            <a:buNone/>
          </a:pPr>
          <a:r>
            <a:rPr lang="en-US" sz="1700" b="1" kern="1200"/>
            <a:t>Random Forest Regression</a:t>
          </a:r>
          <a:r>
            <a:rPr lang="en-US" sz="1700" kern="1200"/>
            <a:t>: It is a supervised learning algorithm that uses ensemble learning method for regression. Ensemble learning method is a technique that combines predictions from multiple machine learning algorithms to make a more accurate prediction than a single model.</a:t>
          </a:r>
        </a:p>
      </dsp:txBody>
      <dsp:txXfrm>
        <a:off x="1201047" y="1301886"/>
        <a:ext cx="10319439" cy="1039867"/>
      </dsp:txXfrm>
    </dsp:sp>
    <dsp:sp modelId="{2F339A39-63D3-482D-B85A-9B3FC08F0FB1}">
      <dsp:nvSpPr>
        <dsp:cNvPr id="0" name=""/>
        <dsp:cNvSpPr/>
      </dsp:nvSpPr>
      <dsp:spPr>
        <a:xfrm>
          <a:off x="0" y="2601720"/>
          <a:ext cx="11520487" cy="1039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10641E-8619-4E6B-B694-AE40A4354179}">
      <dsp:nvSpPr>
        <dsp:cNvPr id="0" name=""/>
        <dsp:cNvSpPr/>
      </dsp:nvSpPr>
      <dsp:spPr>
        <a:xfrm>
          <a:off x="314559" y="2835691"/>
          <a:ext cx="571927" cy="5719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E3B6CC-0564-45B6-BD2B-E0CF23F341DA}">
      <dsp:nvSpPr>
        <dsp:cNvPr id="0" name=""/>
        <dsp:cNvSpPr/>
      </dsp:nvSpPr>
      <dsp:spPr>
        <a:xfrm>
          <a:off x="1201047" y="2601720"/>
          <a:ext cx="10319439" cy="103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53" tIns="110053" rIns="110053" bIns="110053" numCol="1" spcCol="1270" anchor="ctr" anchorCtr="0">
          <a:noAutofit/>
        </a:bodyPr>
        <a:lstStyle/>
        <a:p>
          <a:pPr marL="0" lvl="0" indent="0" algn="l" defTabSz="755650">
            <a:lnSpc>
              <a:spcPct val="90000"/>
            </a:lnSpc>
            <a:spcBef>
              <a:spcPct val="0"/>
            </a:spcBef>
            <a:spcAft>
              <a:spcPct val="35000"/>
            </a:spcAft>
            <a:buNone/>
          </a:pPr>
          <a:r>
            <a:rPr lang="en-US" sz="1700" b="1" kern="1200"/>
            <a:t>Support Vector Regression (SVR)</a:t>
          </a:r>
          <a:r>
            <a:rPr lang="en-US" sz="1700" kern="1200"/>
            <a:t>: It is a supervised learning algorithm that is used to predict discrete values. Support Vector Regression uses the same principle as the SVMs. The basic idea behind SVR is to find the best fit line. In SVR, the best fit line is the hyperplane that has the maximum number of points.</a:t>
          </a:r>
        </a:p>
      </dsp:txBody>
      <dsp:txXfrm>
        <a:off x="1201047" y="2601720"/>
        <a:ext cx="10319439" cy="1039867"/>
      </dsp:txXfrm>
    </dsp:sp>
    <dsp:sp modelId="{DBDA67C7-6CD4-4BEE-B9F6-BD3489C0780F}">
      <dsp:nvSpPr>
        <dsp:cNvPr id="0" name=""/>
        <dsp:cNvSpPr/>
      </dsp:nvSpPr>
      <dsp:spPr>
        <a:xfrm>
          <a:off x="0" y="3901555"/>
          <a:ext cx="11520487" cy="1039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4E96F5-5544-4408-8BB5-BD296723FEE0}">
      <dsp:nvSpPr>
        <dsp:cNvPr id="0" name=""/>
        <dsp:cNvSpPr/>
      </dsp:nvSpPr>
      <dsp:spPr>
        <a:xfrm>
          <a:off x="314559" y="4135525"/>
          <a:ext cx="571927" cy="5719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60B480-7A8E-4B6E-9B88-BC0E97AE8421}">
      <dsp:nvSpPr>
        <dsp:cNvPr id="0" name=""/>
        <dsp:cNvSpPr/>
      </dsp:nvSpPr>
      <dsp:spPr>
        <a:xfrm>
          <a:off x="1201047" y="3901555"/>
          <a:ext cx="10319439" cy="103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53" tIns="110053" rIns="110053" bIns="110053" numCol="1" spcCol="1270" anchor="ctr" anchorCtr="0">
          <a:noAutofit/>
        </a:bodyPr>
        <a:lstStyle/>
        <a:p>
          <a:pPr marL="0" lvl="0" indent="0" algn="l" defTabSz="755650">
            <a:lnSpc>
              <a:spcPct val="90000"/>
            </a:lnSpc>
            <a:spcBef>
              <a:spcPct val="0"/>
            </a:spcBef>
            <a:spcAft>
              <a:spcPct val="35000"/>
            </a:spcAft>
            <a:buNone/>
          </a:pPr>
          <a:r>
            <a:rPr lang="en-US" sz="1700" b="1" kern="1200"/>
            <a:t>Decision Tree Regression</a:t>
          </a:r>
          <a:r>
            <a:rPr lang="en-US" sz="1700" kern="1200"/>
            <a:t>: Decision tree regression observes features of an object and trains a model in the structure of a tree to predict data in the future to produce meaningful continuous output. Continuous output means that the output/result is not discrete, i.e., it is not represented just by a discrete, known set of numbers or values.</a:t>
          </a:r>
        </a:p>
      </dsp:txBody>
      <dsp:txXfrm>
        <a:off x="1201047" y="3901555"/>
        <a:ext cx="10319439" cy="10398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A23C1-C22D-47C8-8E44-28A5D052639B}">
      <dsp:nvSpPr>
        <dsp:cNvPr id="0" name=""/>
        <dsp:cNvSpPr/>
      </dsp:nvSpPr>
      <dsp:spPr>
        <a:xfrm>
          <a:off x="0" y="3016"/>
          <a:ext cx="11520487" cy="13277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E9379-4415-495D-BCDD-435631DE97A6}">
      <dsp:nvSpPr>
        <dsp:cNvPr id="0" name=""/>
        <dsp:cNvSpPr/>
      </dsp:nvSpPr>
      <dsp:spPr>
        <a:xfrm>
          <a:off x="401633" y="301752"/>
          <a:ext cx="730957" cy="7302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2B5CE-CD9D-416C-A916-197582A3F27C}">
      <dsp:nvSpPr>
        <dsp:cNvPr id="0" name=""/>
        <dsp:cNvSpPr/>
      </dsp:nvSpPr>
      <dsp:spPr>
        <a:xfrm>
          <a:off x="1534225" y="3016"/>
          <a:ext cx="9939791" cy="1410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99" tIns="149299" rIns="149299" bIns="149299" numCol="1" spcCol="1270" anchor="ctr" anchorCtr="0">
          <a:noAutofit/>
        </a:bodyPr>
        <a:lstStyle/>
        <a:p>
          <a:pPr marL="0" lvl="0" indent="0" algn="l" defTabSz="800100">
            <a:lnSpc>
              <a:spcPct val="90000"/>
            </a:lnSpc>
            <a:spcBef>
              <a:spcPct val="0"/>
            </a:spcBef>
            <a:spcAft>
              <a:spcPct val="35000"/>
            </a:spcAft>
            <a:buNone/>
          </a:pPr>
          <a:r>
            <a:rPr lang="en-US" sz="1800" kern="1200" dirty="0"/>
            <a:t>In this study, we have used multiple machine learning models to predict the house sale price. We have gone through the data analysis by performing feature engineering and finding the relation between features and labels. And got the important feature and predicted the price by building ML models.</a:t>
          </a:r>
        </a:p>
      </dsp:txBody>
      <dsp:txXfrm>
        <a:off x="1534225" y="3016"/>
        <a:ext cx="9939791" cy="1410697"/>
      </dsp:txXfrm>
    </dsp:sp>
    <dsp:sp modelId="{3515BA11-C573-4451-819F-8730ADAEBC43}">
      <dsp:nvSpPr>
        <dsp:cNvPr id="0" name=""/>
        <dsp:cNvSpPr/>
      </dsp:nvSpPr>
      <dsp:spPr>
        <a:xfrm>
          <a:off x="0" y="1766388"/>
          <a:ext cx="11520487" cy="13277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2DB28-C067-411F-81D5-F75D8B2C3526}">
      <dsp:nvSpPr>
        <dsp:cNvPr id="0" name=""/>
        <dsp:cNvSpPr/>
      </dsp:nvSpPr>
      <dsp:spPr>
        <a:xfrm>
          <a:off x="401633" y="2065124"/>
          <a:ext cx="730957" cy="7302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D85B5A-C93F-4942-A54F-2457058BE5D4}">
      <dsp:nvSpPr>
        <dsp:cNvPr id="0" name=""/>
        <dsp:cNvSpPr/>
      </dsp:nvSpPr>
      <dsp:spPr>
        <a:xfrm>
          <a:off x="1534225" y="1766388"/>
          <a:ext cx="9939791" cy="1410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99" tIns="149299" rIns="149299" bIns="149299" numCol="1" spcCol="1270" anchor="ctr" anchorCtr="0">
          <a:noAutofit/>
        </a:bodyPr>
        <a:lstStyle/>
        <a:p>
          <a:pPr marL="0" lvl="0" indent="0" algn="l" defTabSz="800100">
            <a:lnSpc>
              <a:spcPct val="90000"/>
            </a:lnSpc>
            <a:spcBef>
              <a:spcPct val="0"/>
            </a:spcBef>
            <a:spcAft>
              <a:spcPct val="35000"/>
            </a:spcAft>
            <a:buNone/>
          </a:pPr>
          <a:r>
            <a:rPr lang="en-US" sz="1800" kern="1200" dirty="0"/>
            <a:t>The house's structural features the structural attributes of the house, such as lot size, lot shape, quality and condition of the house, garage capacity, rooms, Lot frontage, number of bedrooms, bathrooms, overall finishing of the house, and so on, all have a significant impact on the house price. The characteristics of the neighborhood can be considered when determining the price of a home. </a:t>
          </a:r>
        </a:p>
      </dsp:txBody>
      <dsp:txXfrm>
        <a:off x="1534225" y="1766388"/>
        <a:ext cx="9939791" cy="1410697"/>
      </dsp:txXfrm>
    </dsp:sp>
    <dsp:sp modelId="{9FE58D3D-6B5A-4816-8F36-C7242E25F5BB}">
      <dsp:nvSpPr>
        <dsp:cNvPr id="0" name=""/>
        <dsp:cNvSpPr/>
      </dsp:nvSpPr>
      <dsp:spPr>
        <a:xfrm>
          <a:off x="0" y="3529760"/>
          <a:ext cx="11520487" cy="13277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59CCA-FCE7-4C79-BBA8-2FA8BCF8665C}">
      <dsp:nvSpPr>
        <dsp:cNvPr id="0" name=""/>
        <dsp:cNvSpPr/>
      </dsp:nvSpPr>
      <dsp:spPr>
        <a:xfrm>
          <a:off x="402026" y="3828496"/>
          <a:ext cx="730957" cy="7302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5CCBA3-80AC-4D51-AB56-A2D4D3DBE68A}">
      <dsp:nvSpPr>
        <dsp:cNvPr id="0" name=""/>
        <dsp:cNvSpPr/>
      </dsp:nvSpPr>
      <dsp:spPr>
        <a:xfrm>
          <a:off x="1535010" y="3529760"/>
          <a:ext cx="9889538" cy="1410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99" tIns="149299" rIns="149299" bIns="149299" numCol="1" spcCol="1270" anchor="ctr" anchorCtr="0">
          <a:noAutofit/>
        </a:bodyPr>
        <a:lstStyle/>
        <a:p>
          <a:pPr marL="0" lvl="0" indent="0" algn="l" defTabSz="800100">
            <a:lnSpc>
              <a:spcPct val="90000"/>
            </a:lnSpc>
            <a:spcBef>
              <a:spcPct val="0"/>
            </a:spcBef>
            <a:spcAft>
              <a:spcPct val="35000"/>
            </a:spcAft>
            <a:buNone/>
          </a:pPr>
          <a:r>
            <a:rPr lang="en-US" sz="1800" kern="1200" dirty="0"/>
            <a:t>Various plots aided in visualizing the feature-label relationships, confirming the significance of structural and locational attributes in estimating Sale Prices. Because the Training dataset was so small, some of the outliers had to be kept for the models to be properly trained. Despite working on a small dataset, the Random Forest Regressor performed well due to its robustness to outliers and indifference to nonlinear features.</a:t>
          </a:r>
        </a:p>
      </dsp:txBody>
      <dsp:txXfrm>
        <a:off x="1535010" y="3529760"/>
        <a:ext cx="9889538" cy="14106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2AB99-BB2D-4F13-AAEA-695429D8BA1F}">
      <dsp:nvSpPr>
        <dsp:cNvPr id="0" name=""/>
        <dsp:cNvSpPr/>
      </dsp:nvSpPr>
      <dsp:spPr>
        <a:xfrm>
          <a:off x="0" y="450337"/>
          <a:ext cx="11520487" cy="882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94118" tIns="333248" rIns="89411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Overall quality is the most important and has the greatest positive impact. Furthermore, features such as GarageArea, LotArea, 1stFlrSF, TotalBsmtSF, and so on have a somewhat linear relationship with the price variable.</a:t>
          </a:r>
        </a:p>
      </dsp:txBody>
      <dsp:txXfrm>
        <a:off x="0" y="450337"/>
        <a:ext cx="11520487" cy="882000"/>
      </dsp:txXfrm>
    </dsp:sp>
    <dsp:sp modelId="{2B85C315-1139-48A5-AAA1-A50B52D8B144}">
      <dsp:nvSpPr>
        <dsp:cNvPr id="0" name=""/>
        <dsp:cNvSpPr/>
      </dsp:nvSpPr>
      <dsp:spPr>
        <a:xfrm>
          <a:off x="576024" y="214177"/>
          <a:ext cx="8064340" cy="4723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13" tIns="0" rIns="304813" bIns="0" numCol="1" spcCol="1270" anchor="ctr" anchorCtr="0">
          <a:noAutofit/>
        </a:bodyPr>
        <a:lstStyle/>
        <a:p>
          <a:pPr marL="0" lvl="0" indent="0" algn="l" defTabSz="711200">
            <a:lnSpc>
              <a:spcPct val="90000"/>
            </a:lnSpc>
            <a:spcBef>
              <a:spcPct val="0"/>
            </a:spcBef>
            <a:spcAft>
              <a:spcPct val="35000"/>
            </a:spcAft>
            <a:buNone/>
          </a:pPr>
          <a:r>
            <a:rPr lang="en-US" sz="1600" b="1" kern="1200"/>
            <a:t>Which variables are important to predict the price of the house?</a:t>
          </a:r>
          <a:endParaRPr lang="en-US" sz="1600" kern="1200"/>
        </a:p>
      </dsp:txBody>
      <dsp:txXfrm>
        <a:off x="599081" y="237234"/>
        <a:ext cx="8018226" cy="426206"/>
      </dsp:txXfrm>
    </dsp:sp>
    <dsp:sp modelId="{292596A9-7082-43D0-A298-DAA3AE0E15FD}">
      <dsp:nvSpPr>
        <dsp:cNvPr id="0" name=""/>
        <dsp:cNvSpPr/>
      </dsp:nvSpPr>
      <dsp:spPr>
        <a:xfrm>
          <a:off x="0" y="1654897"/>
          <a:ext cx="11520487" cy="3074399"/>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94118" tIns="333248" rIns="89411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Houses with very high overall quality, such as material and finish, have a high sale price. Also, we can see from the plot that as the overall quality of the house improves, so does the sale price. That is, there is a strong linear relationship between the SalePrice and the OverallQual. As a result, if the seller constructs the house with these qualities in mind, the house's sale price will rise.</a:t>
          </a:r>
        </a:p>
        <a:p>
          <a:pPr marL="171450" lvl="1" indent="-171450" algn="l" defTabSz="711200">
            <a:lnSpc>
              <a:spcPct val="90000"/>
            </a:lnSpc>
            <a:spcBef>
              <a:spcPct val="0"/>
            </a:spcBef>
            <a:spcAft>
              <a:spcPct val="15000"/>
            </a:spcAft>
            <a:buChar char="•"/>
          </a:pPr>
          <a:r>
            <a:rPr lang="en-US" sz="1600" kern="1200"/>
            <a:t>The SalePrice and 1stFlrSF have a linear relationship. As we can see, as the size of the first-floor increases, so does the price. As a result, people prefer to live in houses with only 1-2 floors, and the cost of the house rises as a result.</a:t>
          </a:r>
        </a:p>
        <a:p>
          <a:pPr marL="171450" lvl="1" indent="-171450" algn="l" defTabSz="711200">
            <a:lnSpc>
              <a:spcPct val="90000"/>
            </a:lnSpc>
            <a:spcBef>
              <a:spcPct val="0"/>
            </a:spcBef>
            <a:spcAft>
              <a:spcPct val="15000"/>
            </a:spcAft>
            <a:buChar char="•"/>
          </a:pPr>
          <a:r>
            <a:rPr lang="en-US" sz="1600" kern="1200"/>
            <a:t>We've also seen a positive linear relationship between the SalePrice and the GarageArea. As the size of the garage increases, so does the sale price.</a:t>
          </a:r>
        </a:p>
        <a:p>
          <a:pPr marL="171450" lvl="1" indent="-171450" algn="l" defTabSz="711200">
            <a:lnSpc>
              <a:spcPct val="90000"/>
            </a:lnSpc>
            <a:spcBef>
              <a:spcPct val="0"/>
            </a:spcBef>
            <a:spcAft>
              <a:spcPct val="15000"/>
            </a:spcAft>
            <a:buChar char="•"/>
          </a:pPr>
          <a:r>
            <a:rPr lang="en-US" sz="1600" kern="1200"/>
            <a:t>There is positive linear relation between sale price and TotalBsmtSF. As total basement area increases, sale price also increases.</a:t>
          </a:r>
        </a:p>
        <a:p>
          <a:pPr marL="171450" lvl="1" indent="-171450" algn="l" defTabSz="711200">
            <a:lnSpc>
              <a:spcPct val="90000"/>
            </a:lnSpc>
            <a:spcBef>
              <a:spcPct val="0"/>
            </a:spcBef>
            <a:spcAft>
              <a:spcPct val="15000"/>
            </a:spcAft>
            <a:buChar char="•"/>
          </a:pPr>
          <a:r>
            <a:rPr lang="en-US" sz="1600" kern="1200"/>
            <a:t>We have built many ML models using features that have some relationship with the target and have seen an increase in the accuracy of the best model.</a:t>
          </a:r>
        </a:p>
      </dsp:txBody>
      <dsp:txXfrm>
        <a:off x="0" y="1654897"/>
        <a:ext cx="11520487" cy="3074399"/>
      </dsp:txXfrm>
    </dsp:sp>
    <dsp:sp modelId="{4CA7CE58-CED5-42F5-9C01-373CE36DA010}">
      <dsp:nvSpPr>
        <dsp:cNvPr id="0" name=""/>
        <dsp:cNvSpPr/>
      </dsp:nvSpPr>
      <dsp:spPr>
        <a:xfrm>
          <a:off x="576024" y="1418737"/>
          <a:ext cx="8064340" cy="4723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13" tIns="0" rIns="304813" bIns="0" numCol="1" spcCol="1270" anchor="ctr" anchorCtr="0">
          <a:noAutofit/>
        </a:bodyPr>
        <a:lstStyle/>
        <a:p>
          <a:pPr marL="0" lvl="0" indent="0" algn="l" defTabSz="711200">
            <a:lnSpc>
              <a:spcPct val="90000"/>
            </a:lnSpc>
            <a:spcBef>
              <a:spcPct val="0"/>
            </a:spcBef>
            <a:spcAft>
              <a:spcPct val="35000"/>
            </a:spcAft>
            <a:buNone/>
          </a:pPr>
          <a:r>
            <a:rPr lang="en-US" sz="1600" b="1" kern="1200"/>
            <a:t>How do these variables describe the price of the house?</a:t>
          </a:r>
          <a:endParaRPr lang="en-US" sz="1600" kern="1200"/>
        </a:p>
      </dsp:txBody>
      <dsp:txXfrm>
        <a:off x="599081" y="1441794"/>
        <a:ext cx="8018226" cy="4262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4/29/2022</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2.xml"/><Relationship Id="rId5" Type="http://schemas.openxmlformats.org/officeDocument/2006/relationships/image" Target="../media/image55.png"/><Relationship Id="rId4" Type="http://schemas.openxmlformats.org/officeDocument/2006/relationships/image" Target="../media/image54.png"/></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a:latin typeface="Garamond" panose="02020404030301010803" pitchFamily="18" charset="0"/>
              </a:rPr>
              <a:t>Housing Price Prediction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905625" y="5701323"/>
            <a:ext cx="4986338" cy="976311"/>
          </a:xfrm>
        </p:spPr>
        <p:txBody>
          <a:bodyPr/>
          <a:lstStyle/>
          <a:p>
            <a:r>
              <a:rPr lang="en-US" dirty="0">
                <a:latin typeface="Garamond" panose="02020404030301010803" pitchFamily="18" charset="0"/>
              </a:rPr>
              <a:t>Sahil Kumar</a:t>
            </a:r>
          </a:p>
        </p:txBody>
      </p:sp>
      <p:pic>
        <p:nvPicPr>
          <p:cNvPr id="5" name="Picture 4">
            <a:extLst>
              <a:ext uri="{FF2B5EF4-FFF2-40B4-BE49-F238E27FC236}">
                <a16:creationId xmlns:a16="http://schemas.microsoft.com/office/drawing/2014/main" id="{8E55510E-52F2-433B-B3AF-B248EEEC0EC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29295" y="1651000"/>
            <a:ext cx="2929890" cy="2133600"/>
          </a:xfrm>
          <a:prstGeom prst="rect">
            <a:avLst/>
          </a:prstGeom>
          <a:noFill/>
          <a:ln>
            <a:noFill/>
          </a:ln>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normAutofit fontScale="90000"/>
          </a:bodyPr>
          <a:lstStyle/>
          <a:p>
            <a:r>
              <a:rPr lang="en-US" dirty="0"/>
              <a:t>EDA steps, pre-processing and preparation for model building</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normAutofit/>
          </a:bodyPr>
          <a:lstStyle/>
          <a:p>
            <a:r>
              <a:rPr lang="en-US" dirty="0"/>
              <a:t>Assessed the shape of the dataframe</a:t>
            </a:r>
          </a:p>
          <a:p>
            <a:r>
              <a:rPr lang="en-US" dirty="0"/>
              <a:t>Studied a concise summary of a DataFrame using df.info( ), listing all the columns, their data types, and the sum of null values in each column</a:t>
            </a:r>
          </a:p>
          <a:p>
            <a:r>
              <a:rPr lang="en-US" dirty="0"/>
              <a:t>Analyzed the unique values in each column, based on which we dropped “Id” and “Utilities” as they contained all unique values and only one unique value, respectively</a:t>
            </a:r>
          </a:p>
          <a:p>
            <a:r>
              <a:rPr lang="en-US" dirty="0"/>
              <a:t>Printed the value counts of each unique record from all columns</a:t>
            </a:r>
          </a:p>
          <a:p>
            <a:r>
              <a:rPr lang="en-US" dirty="0"/>
              <a:t>Created a dataframe to assess the count and percentage of zero values in each column, following which all columns with records containing more than 85% zero values were dropped</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10</a:t>
            </a:fld>
            <a:endParaRPr lang="en-US" dirty="0"/>
          </a:p>
        </p:txBody>
      </p:sp>
    </p:spTree>
    <p:extLst>
      <p:ext uri="{BB962C8B-B14F-4D97-AF65-F5344CB8AC3E}">
        <p14:creationId xmlns:p14="http://schemas.microsoft.com/office/powerpoint/2010/main" val="76291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normAutofit fontScale="90000"/>
          </a:bodyPr>
          <a:lstStyle/>
          <a:p>
            <a:r>
              <a:rPr lang="en-US" dirty="0"/>
              <a:t>EDA steps, pre-processing and preparation for model building</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normAutofit/>
          </a:bodyPr>
          <a:lstStyle/>
          <a:p>
            <a:r>
              <a:rPr lang="en-US" dirty="0"/>
              <a:t>Time variables containing value in terms of years converted into age by subtracting each value from the year in which a house was sold</a:t>
            </a:r>
          </a:p>
          <a:p>
            <a:r>
              <a:rPr lang="en-US" dirty="0"/>
              <a:t>Dropped the columns containing values in terms of years (except for year in which the house was sold) since the relevant age values had been extracted</a:t>
            </a:r>
          </a:p>
          <a:p>
            <a:r>
              <a:rPr lang="en-US" dirty="0"/>
              <a:t>Analyzed the skewness in the training dataset before processing, normalization and cleaning of data</a:t>
            </a:r>
          </a:p>
          <a:p>
            <a:r>
              <a:rPr lang="en-US" dirty="0"/>
              <a:t>The quantum of null values across each independent feature was analyzed, and columns containing mostly null values (over 75%) were dropped as no independent and collective method for filling these values could be ascertained</a:t>
            </a:r>
          </a:p>
          <a:p>
            <a:r>
              <a:rPr lang="en-US" dirty="0"/>
              <a:t>Null values in the remaining columns were filled using appropriate imputation techniques, i.e., using mean for numerical values and mode for categorical values</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11</a:t>
            </a:fld>
            <a:endParaRPr lang="en-US" dirty="0"/>
          </a:p>
        </p:txBody>
      </p:sp>
    </p:spTree>
    <p:extLst>
      <p:ext uri="{BB962C8B-B14F-4D97-AF65-F5344CB8AC3E}">
        <p14:creationId xmlns:p14="http://schemas.microsoft.com/office/powerpoint/2010/main" val="2727811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normAutofit fontScale="90000"/>
          </a:bodyPr>
          <a:lstStyle/>
          <a:p>
            <a:r>
              <a:rPr lang="en-US" dirty="0"/>
              <a:t>EDA steps, pre-processing and preparation for model building</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normAutofit/>
          </a:bodyPr>
          <a:lstStyle/>
          <a:p>
            <a:r>
              <a:rPr lang="en-US" dirty="0"/>
              <a:t>The </a:t>
            </a:r>
            <a:r>
              <a:rPr lang="en-US" dirty="0" err="1"/>
              <a:t>df.describe</a:t>
            </a:r>
            <a:r>
              <a:rPr lang="en-US" dirty="0"/>
              <a:t>( ) method used to return the description of the data in the DataFrame, and findings from the dataset description were documented</a:t>
            </a:r>
          </a:p>
          <a:p>
            <a:r>
              <a:rPr lang="en-US" dirty="0"/>
              <a:t>Post data visualization and the extraction of relevant insights therein, outliers were checked and removed to a great extent using the percentile method, since both z-score and IQR methods were resulting in massive data losses</a:t>
            </a:r>
          </a:p>
          <a:p>
            <a:r>
              <a:rPr lang="en-US" dirty="0"/>
              <a:t>Skewness in the features was removed by using the power transformer with the Yeo-Johnson method</a:t>
            </a:r>
          </a:p>
          <a:p>
            <a:r>
              <a:rPr lang="en-US" dirty="0"/>
              <a:t>The column “</a:t>
            </a:r>
            <a:r>
              <a:rPr lang="en-US" dirty="0" err="1"/>
              <a:t>KitchenAbvGr</a:t>
            </a:r>
            <a:r>
              <a:rPr lang="en-US" dirty="0"/>
              <a:t>” was dropped due to all zero values being present in the column post the steps carried out above, leaving us with 66 columns of data</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12</a:t>
            </a:fld>
            <a:endParaRPr lang="en-US" dirty="0"/>
          </a:p>
        </p:txBody>
      </p:sp>
    </p:spTree>
    <p:extLst>
      <p:ext uri="{BB962C8B-B14F-4D97-AF65-F5344CB8AC3E}">
        <p14:creationId xmlns:p14="http://schemas.microsoft.com/office/powerpoint/2010/main" val="256093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normAutofit fontScale="90000"/>
          </a:bodyPr>
          <a:lstStyle/>
          <a:p>
            <a:r>
              <a:rPr lang="en-US" dirty="0"/>
              <a:t>EDA steps, pre-processing and preparation for model building</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normAutofit/>
          </a:bodyPr>
          <a:lstStyle/>
          <a:p>
            <a:r>
              <a:rPr lang="en-US" dirty="0"/>
              <a:t>The data in categorical columns was encoded using the Ordinal Encoder, and post establishing the relevant correlations, Standard Scaler was applied to scale the data</a:t>
            </a:r>
          </a:p>
          <a:p>
            <a:r>
              <a:rPr lang="en-US" dirty="0"/>
              <a:t>A principal component analysis was carried out and 50 independent variables were selected covering around 95% of the variance %</a:t>
            </a:r>
          </a:p>
          <a:p>
            <a:r>
              <a:rPr lang="en-US" dirty="0"/>
              <a:t>Similar pre-processing was carried out on the test dataset for the purpose of predicting the sale price of the houses, after the best prediction model had been built, i.e., using the Random Forest Regression algorithm</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13</a:t>
            </a:fld>
            <a:endParaRPr lang="en-US" dirty="0"/>
          </a:p>
        </p:txBody>
      </p:sp>
    </p:spTree>
    <p:extLst>
      <p:ext uri="{BB962C8B-B14F-4D97-AF65-F5344CB8AC3E}">
        <p14:creationId xmlns:p14="http://schemas.microsoft.com/office/powerpoint/2010/main" val="160475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normAutofit/>
          </a:bodyPr>
          <a:lstStyle/>
          <a:p>
            <a:pPr marL="0" indent="0">
              <a:buNone/>
            </a:pPr>
            <a:r>
              <a:rPr lang="en-US" dirty="0"/>
              <a:t>The relationship between the features and the target was analyzed through exploratory data analysis and through various </a:t>
            </a:r>
            <a:r>
              <a:rPr lang="en-US" b="1" dirty="0"/>
              <a:t>data visualizations</a:t>
            </a:r>
            <a:r>
              <a:rPr lang="en-US" dirty="0"/>
              <a:t> (univariate, bivariate and multivariate). </a:t>
            </a:r>
          </a:p>
          <a:p>
            <a:pPr marL="0" indent="0">
              <a:buNone/>
            </a:pPr>
            <a:r>
              <a:rPr lang="en-US" dirty="0"/>
              <a:t>The </a:t>
            </a:r>
            <a:r>
              <a:rPr lang="en-US" b="1" dirty="0"/>
              <a:t>univariate data visualizations</a:t>
            </a:r>
            <a:r>
              <a:rPr lang="en-US" dirty="0"/>
              <a:t> involved deriving insights on the distribution and count of various unique records across distinct columns/features in the dataset. </a:t>
            </a:r>
          </a:p>
          <a:p>
            <a:pPr marL="0" indent="0">
              <a:buNone/>
            </a:pPr>
            <a:r>
              <a:rPr lang="en-US" dirty="0"/>
              <a:t>Visualizations for </a:t>
            </a:r>
            <a:r>
              <a:rPr lang="en-US" b="1" dirty="0"/>
              <a:t>bivariate analysis</a:t>
            </a:r>
            <a:r>
              <a:rPr lang="en-US" dirty="0"/>
              <a:t> included understanding the relationships between sale price of a house and the various features provided in the dataset. </a:t>
            </a:r>
          </a:p>
          <a:p>
            <a:pPr marL="0" indent="0">
              <a:buNone/>
            </a:pPr>
            <a:r>
              <a:rPr lang="en-US" dirty="0"/>
              <a:t>Using a pair plot, </a:t>
            </a:r>
            <a:r>
              <a:rPr lang="en-US" b="1" dirty="0"/>
              <a:t>multivariate analysis</a:t>
            </a:r>
            <a:r>
              <a:rPr lang="en-US" dirty="0"/>
              <a:t> was conducted to understand the relationships of various features with each other.</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14</a:t>
            </a:fld>
            <a:endParaRPr lang="en-US" dirty="0"/>
          </a:p>
        </p:txBody>
      </p:sp>
    </p:spTree>
    <p:extLst>
      <p:ext uri="{BB962C8B-B14F-4D97-AF65-F5344CB8AC3E}">
        <p14:creationId xmlns:p14="http://schemas.microsoft.com/office/powerpoint/2010/main" val="313658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 histogram&#10;&#10;Description automatically generated">
            <a:extLst>
              <a:ext uri="{FF2B5EF4-FFF2-40B4-BE49-F238E27FC236}">
                <a16:creationId xmlns:a16="http://schemas.microsoft.com/office/drawing/2014/main" id="{8F858DF1-4C72-446E-B61A-D601025ABB17}"/>
              </a:ext>
            </a:extLst>
          </p:cNvPr>
          <p:cNvPicPr>
            <a:picLocks noGrp="1"/>
          </p:cNvPicPr>
          <p:nvPr>
            <p:ph type="pic" sz="quarter" idx="10"/>
          </p:nvPr>
        </p:nvPicPr>
        <p:blipFill rotWithShape="1">
          <a:blip r:embed="rId2"/>
          <a:stretch/>
        </p:blipFill>
        <p:spPr>
          <a:xfrm>
            <a:off x="5125756" y="472281"/>
            <a:ext cx="6956987" cy="5913439"/>
          </a:xfrm>
          <a:prstGeom prst="rect">
            <a:avLst/>
          </a:prstGeom>
          <a:noFill/>
          <a:ln w="12700">
            <a:solidFill>
              <a:schemeClr val="tx1"/>
            </a:solidFill>
          </a:ln>
        </p:spPr>
      </p:pic>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fontScale="90000"/>
          </a:bodyPr>
          <a:lstStyle/>
          <a:p>
            <a:r>
              <a:rPr lang="en-US" sz="5000" dirty="0"/>
              <a:t>Key visualizations for univariate analysis</a:t>
            </a:r>
            <a:endParaRPr lang="en-IN" sz="5000" dirty="0"/>
          </a:p>
        </p:txBody>
      </p:sp>
      <p:sp>
        <p:nvSpPr>
          <p:cNvPr id="10" name="Subtitle 3">
            <a:extLst>
              <a:ext uri="{FF2B5EF4-FFF2-40B4-BE49-F238E27FC236}">
                <a16:creationId xmlns:a16="http://schemas.microsoft.com/office/drawing/2014/main" id="{B471034C-5591-5648-3672-CC20CE6540C7}"/>
              </a:ext>
            </a:extLst>
          </p:cNvPr>
          <p:cNvSpPr>
            <a:spLocks noGrp="1"/>
          </p:cNvSpPr>
          <p:nvPr>
            <p:ph type="subTitle" idx="1"/>
          </p:nvPr>
        </p:nvSpPr>
        <p:spPr>
          <a:xfrm>
            <a:off x="371476" y="4079083"/>
            <a:ext cx="4416424" cy="976311"/>
          </a:xfrm>
        </p:spPr>
        <p:txBody>
          <a:bodyPr>
            <a:normAutofit/>
          </a:bodyPr>
          <a:lstStyle/>
          <a:p>
            <a:r>
              <a:rPr lang="en-US" sz="1600" dirty="0"/>
              <a:t>North Ames has the highest numbers, followed by College Creek, Old Town and Edwards. </a:t>
            </a:r>
            <a:r>
              <a:rPr lang="en-US" sz="1600" dirty="0" err="1"/>
              <a:t>Northpark</a:t>
            </a:r>
            <a:r>
              <a:rPr lang="en-US" sz="1600" dirty="0"/>
              <a:t> Villa, </a:t>
            </a:r>
            <a:r>
              <a:rPr lang="en-US" sz="1600" dirty="0" err="1"/>
              <a:t>Briardale,Veenker</a:t>
            </a:r>
            <a:r>
              <a:rPr lang="en-US" sz="1600" dirty="0"/>
              <a:t>, Meadow Village and Bluestem have the lowest numbers in houses sold</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15</a:t>
            </a:fld>
            <a:endParaRPr lang="en-US"/>
          </a:p>
        </p:txBody>
      </p:sp>
    </p:spTree>
    <p:extLst>
      <p:ext uri="{BB962C8B-B14F-4D97-AF65-F5344CB8AC3E}">
        <p14:creationId xmlns:p14="http://schemas.microsoft.com/office/powerpoint/2010/main" val="26645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fontScale="90000"/>
          </a:bodyPr>
          <a:lstStyle/>
          <a:p>
            <a:r>
              <a:rPr lang="en-US" sz="5000" dirty="0"/>
              <a:t>Key visualizations for univariate analysis</a:t>
            </a:r>
            <a:endParaRPr lang="en-IN" sz="5000" dirty="0"/>
          </a:p>
        </p:txBody>
      </p:sp>
      <p:sp>
        <p:nvSpPr>
          <p:cNvPr id="10" name="Subtitle 3">
            <a:extLst>
              <a:ext uri="{FF2B5EF4-FFF2-40B4-BE49-F238E27FC236}">
                <a16:creationId xmlns:a16="http://schemas.microsoft.com/office/drawing/2014/main" id="{B471034C-5591-5648-3672-CC20CE6540C7}"/>
              </a:ext>
            </a:extLst>
          </p:cNvPr>
          <p:cNvSpPr>
            <a:spLocks noGrp="1"/>
          </p:cNvSpPr>
          <p:nvPr>
            <p:ph type="subTitle" idx="1"/>
          </p:nvPr>
        </p:nvSpPr>
        <p:spPr>
          <a:xfrm>
            <a:off x="371476" y="4079083"/>
            <a:ext cx="4416424" cy="976311"/>
          </a:xfrm>
        </p:spPr>
        <p:txBody>
          <a:bodyPr>
            <a:normAutofit/>
          </a:bodyPr>
          <a:lstStyle/>
          <a:p>
            <a:r>
              <a:rPr lang="en-US" sz="1600" dirty="0"/>
              <a:t>One story styled dwelling have the highest numbers, followed by Two story, One and one-half story: 2nd level finished, and </a:t>
            </a:r>
            <a:r>
              <a:rPr lang="en-US" sz="1600" dirty="0" err="1"/>
              <a:t>SplitLevel</a:t>
            </a:r>
            <a:r>
              <a:rPr lang="en-US" sz="1600" dirty="0"/>
              <a:t>. All other styles of dwelling have lower numbers</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16</a:t>
            </a:fld>
            <a:endParaRPr lang="en-US"/>
          </a:p>
        </p:txBody>
      </p:sp>
      <p:pic>
        <p:nvPicPr>
          <p:cNvPr id="8" name="Picture Placeholder 7">
            <a:extLst>
              <a:ext uri="{FF2B5EF4-FFF2-40B4-BE49-F238E27FC236}">
                <a16:creationId xmlns:a16="http://schemas.microsoft.com/office/drawing/2014/main" id="{4CA04061-9604-467C-A883-31A03DC23089}"/>
              </a:ext>
            </a:extLst>
          </p:cNvPr>
          <p:cNvPicPr>
            <a:picLocks noGrp="1"/>
          </p:cNvPicPr>
          <p:nvPr>
            <p:ph type="pic" sz="quarter" idx="10"/>
          </p:nvPr>
        </p:nvPicPr>
        <p:blipFill rotWithShape="1">
          <a:blip r:embed="rId2"/>
          <a:srcRect t="-259" b="68"/>
          <a:stretch/>
        </p:blipFill>
        <p:spPr>
          <a:xfrm>
            <a:off x="5016500" y="182879"/>
            <a:ext cx="7175500" cy="6471139"/>
          </a:xfrm>
          <a:prstGeom prst="rect">
            <a:avLst/>
          </a:prstGeom>
          <a:ln w="12700">
            <a:solidFill>
              <a:schemeClr val="tx1"/>
            </a:solidFill>
          </a:ln>
        </p:spPr>
      </p:pic>
    </p:spTree>
    <p:extLst>
      <p:ext uri="{BB962C8B-B14F-4D97-AF65-F5344CB8AC3E}">
        <p14:creationId xmlns:p14="http://schemas.microsoft.com/office/powerpoint/2010/main" val="1092013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fontScale="90000"/>
          </a:bodyPr>
          <a:lstStyle/>
          <a:p>
            <a:r>
              <a:rPr lang="en-US" sz="5000" dirty="0"/>
              <a:t>Key visualizations for univariate analysis</a:t>
            </a:r>
            <a:endParaRPr lang="en-IN" sz="5000" dirty="0"/>
          </a:p>
        </p:txBody>
      </p:sp>
      <p:sp>
        <p:nvSpPr>
          <p:cNvPr id="10" name="Subtitle 3">
            <a:extLst>
              <a:ext uri="{FF2B5EF4-FFF2-40B4-BE49-F238E27FC236}">
                <a16:creationId xmlns:a16="http://schemas.microsoft.com/office/drawing/2014/main" id="{B471034C-5591-5648-3672-CC20CE6540C7}"/>
              </a:ext>
            </a:extLst>
          </p:cNvPr>
          <p:cNvSpPr>
            <a:spLocks noGrp="1"/>
          </p:cNvSpPr>
          <p:nvPr>
            <p:ph type="subTitle" idx="1"/>
          </p:nvPr>
        </p:nvSpPr>
        <p:spPr>
          <a:xfrm>
            <a:off x="371476" y="4079083"/>
            <a:ext cx="4416424" cy="976311"/>
          </a:xfrm>
        </p:spPr>
        <p:txBody>
          <a:bodyPr>
            <a:normAutofit/>
          </a:bodyPr>
          <a:lstStyle/>
          <a:p>
            <a:r>
              <a:rPr lang="en-US" sz="1600" dirty="0"/>
              <a:t>In terms of Exterior covering on house, Vinyl Siding is the highest in number, followed by Hard Board, Metal Siding and </a:t>
            </a:r>
            <a:r>
              <a:rPr lang="en-US" sz="1600" dirty="0" err="1"/>
              <a:t>WoodSiding</a:t>
            </a:r>
            <a:r>
              <a:rPr lang="en-US" sz="1600" dirty="0"/>
              <a:t>.</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17</a:t>
            </a:fld>
            <a:endParaRPr lang="en-US"/>
          </a:p>
        </p:txBody>
      </p:sp>
      <p:pic>
        <p:nvPicPr>
          <p:cNvPr id="9" name="Picture Placeholder 8">
            <a:extLst>
              <a:ext uri="{FF2B5EF4-FFF2-40B4-BE49-F238E27FC236}">
                <a16:creationId xmlns:a16="http://schemas.microsoft.com/office/drawing/2014/main" id="{A5D01A10-E11F-4DE9-9EE3-DF2EC7CEA6F9}"/>
              </a:ext>
            </a:extLst>
          </p:cNvPr>
          <p:cNvPicPr>
            <a:picLocks noGrp="1"/>
          </p:cNvPicPr>
          <p:nvPr>
            <p:ph type="pic" sz="quarter" idx="10"/>
          </p:nvPr>
        </p:nvPicPr>
        <p:blipFill rotWithShape="1">
          <a:blip r:embed="rId2"/>
          <a:srcRect t="90" b="202"/>
          <a:stretch/>
        </p:blipFill>
        <p:spPr>
          <a:xfrm>
            <a:off x="4946160" y="295423"/>
            <a:ext cx="7175500" cy="6260122"/>
          </a:xfrm>
          <a:prstGeom prst="rect">
            <a:avLst/>
          </a:prstGeom>
          <a:ln w="12700">
            <a:solidFill>
              <a:schemeClr val="tx1"/>
            </a:solidFill>
          </a:ln>
        </p:spPr>
      </p:pic>
    </p:spTree>
    <p:extLst>
      <p:ext uri="{BB962C8B-B14F-4D97-AF65-F5344CB8AC3E}">
        <p14:creationId xmlns:p14="http://schemas.microsoft.com/office/powerpoint/2010/main" val="1299228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fontScale="90000"/>
          </a:bodyPr>
          <a:lstStyle/>
          <a:p>
            <a:r>
              <a:rPr lang="en-US" sz="5000" dirty="0"/>
              <a:t>Key visualizations for univariate analysis</a:t>
            </a:r>
            <a:endParaRPr lang="en-IN" sz="5000" dirty="0"/>
          </a:p>
        </p:txBody>
      </p:sp>
      <p:sp>
        <p:nvSpPr>
          <p:cNvPr id="10" name="Subtitle 3">
            <a:extLst>
              <a:ext uri="{FF2B5EF4-FFF2-40B4-BE49-F238E27FC236}">
                <a16:creationId xmlns:a16="http://schemas.microsoft.com/office/drawing/2014/main" id="{B471034C-5591-5648-3672-CC20CE6540C7}"/>
              </a:ext>
            </a:extLst>
          </p:cNvPr>
          <p:cNvSpPr>
            <a:spLocks noGrp="1"/>
          </p:cNvSpPr>
          <p:nvPr>
            <p:ph type="subTitle" idx="1"/>
          </p:nvPr>
        </p:nvSpPr>
        <p:spPr>
          <a:xfrm>
            <a:off x="371476" y="4079083"/>
            <a:ext cx="4416424" cy="976311"/>
          </a:xfrm>
        </p:spPr>
        <p:txBody>
          <a:bodyPr>
            <a:normAutofit/>
          </a:bodyPr>
          <a:lstStyle/>
          <a:p>
            <a:r>
              <a:rPr lang="en-US" sz="1600" dirty="0"/>
              <a:t>Cinder Block and Poured Concrete have almost equal numbers, followed by Brick &amp; Tile type of foundation</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18</a:t>
            </a:fld>
            <a:endParaRPr lang="en-US"/>
          </a:p>
        </p:txBody>
      </p:sp>
      <p:pic>
        <p:nvPicPr>
          <p:cNvPr id="8" name="Picture Placeholder 7">
            <a:extLst>
              <a:ext uri="{FF2B5EF4-FFF2-40B4-BE49-F238E27FC236}">
                <a16:creationId xmlns:a16="http://schemas.microsoft.com/office/drawing/2014/main" id="{2A524E0D-DD28-4B68-BB8C-201B5C994CFB}"/>
              </a:ext>
            </a:extLst>
          </p:cNvPr>
          <p:cNvPicPr>
            <a:picLocks noGrp="1"/>
          </p:cNvPicPr>
          <p:nvPr>
            <p:ph type="pic" sz="quarter" idx="10"/>
          </p:nvPr>
        </p:nvPicPr>
        <p:blipFill rotWithShape="1">
          <a:blip r:embed="rId2"/>
          <a:srcRect t="-82" b="32"/>
          <a:stretch/>
        </p:blipFill>
        <p:spPr>
          <a:xfrm>
            <a:off x="5016500" y="337625"/>
            <a:ext cx="7175500" cy="6175717"/>
          </a:xfrm>
          <a:prstGeom prst="rect">
            <a:avLst/>
          </a:prstGeom>
          <a:ln w="12700">
            <a:solidFill>
              <a:schemeClr val="tx1"/>
            </a:solidFill>
          </a:ln>
        </p:spPr>
      </p:pic>
    </p:spTree>
    <p:extLst>
      <p:ext uri="{BB962C8B-B14F-4D97-AF65-F5344CB8AC3E}">
        <p14:creationId xmlns:p14="http://schemas.microsoft.com/office/powerpoint/2010/main" val="1412175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fontScale="90000"/>
          </a:bodyPr>
          <a:lstStyle/>
          <a:p>
            <a:r>
              <a:rPr lang="en-US" sz="5000" dirty="0"/>
              <a:t>Key visualizations for univariate analysis</a:t>
            </a:r>
            <a:endParaRPr lang="en-IN" sz="5000" dirty="0"/>
          </a:p>
        </p:txBody>
      </p:sp>
      <p:sp>
        <p:nvSpPr>
          <p:cNvPr id="10" name="Subtitle 3">
            <a:extLst>
              <a:ext uri="{FF2B5EF4-FFF2-40B4-BE49-F238E27FC236}">
                <a16:creationId xmlns:a16="http://schemas.microsoft.com/office/drawing/2014/main" id="{B471034C-5591-5648-3672-CC20CE6540C7}"/>
              </a:ext>
            </a:extLst>
          </p:cNvPr>
          <p:cNvSpPr>
            <a:spLocks noGrp="1"/>
          </p:cNvSpPr>
          <p:nvPr>
            <p:ph type="subTitle" idx="1"/>
          </p:nvPr>
        </p:nvSpPr>
        <p:spPr>
          <a:xfrm>
            <a:off x="371476" y="4079083"/>
            <a:ext cx="4416424" cy="976311"/>
          </a:xfrm>
        </p:spPr>
        <p:txBody>
          <a:bodyPr>
            <a:normAutofit fontScale="92500"/>
          </a:bodyPr>
          <a:lstStyle/>
          <a:p>
            <a:r>
              <a:rPr lang="en-US" sz="1600" dirty="0"/>
              <a:t>The basement finished area of most houses are rated </a:t>
            </a:r>
            <a:r>
              <a:rPr lang="en-US" sz="1600" dirty="0" err="1"/>
              <a:t>Unfinshed</a:t>
            </a:r>
            <a:r>
              <a:rPr lang="en-US" sz="1600" dirty="0"/>
              <a:t> or Good Living Quarters, followed by Average </a:t>
            </a:r>
            <a:r>
              <a:rPr lang="en-US" sz="1600" dirty="0" err="1"/>
              <a:t>LivingQuarters</a:t>
            </a:r>
            <a:r>
              <a:rPr lang="en-US" sz="1600" dirty="0"/>
              <a:t>, Below Average Living Quarters, Average Rec Room, Low Quality, respectively.</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19</a:t>
            </a:fld>
            <a:endParaRPr lang="en-US"/>
          </a:p>
        </p:txBody>
      </p:sp>
      <p:pic>
        <p:nvPicPr>
          <p:cNvPr id="9" name="Picture Placeholder 8">
            <a:extLst>
              <a:ext uri="{FF2B5EF4-FFF2-40B4-BE49-F238E27FC236}">
                <a16:creationId xmlns:a16="http://schemas.microsoft.com/office/drawing/2014/main" id="{5E5399D7-C046-46C6-8542-E21E19FDB98F}"/>
              </a:ext>
            </a:extLst>
          </p:cNvPr>
          <p:cNvPicPr>
            <a:picLocks noGrp="1"/>
          </p:cNvPicPr>
          <p:nvPr>
            <p:ph type="pic" sz="quarter" idx="10"/>
          </p:nvPr>
        </p:nvPicPr>
        <p:blipFill rotWithShape="1">
          <a:blip r:embed="rId2"/>
          <a:srcRect t="299" b="888"/>
          <a:stretch/>
        </p:blipFill>
        <p:spPr>
          <a:xfrm>
            <a:off x="4932093" y="464235"/>
            <a:ext cx="7175500" cy="5894362"/>
          </a:xfrm>
          <a:prstGeom prst="rect">
            <a:avLst/>
          </a:prstGeom>
          <a:ln w="12700">
            <a:solidFill>
              <a:schemeClr val="tx1"/>
            </a:solidFill>
          </a:ln>
        </p:spPr>
      </p:pic>
    </p:spTree>
    <p:extLst>
      <p:ext uri="{BB962C8B-B14F-4D97-AF65-F5344CB8AC3E}">
        <p14:creationId xmlns:p14="http://schemas.microsoft.com/office/powerpoint/2010/main" val="46105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A5FF-5D01-4526-9E63-6F523C1A06B8}"/>
              </a:ext>
            </a:extLst>
          </p:cNvPr>
          <p:cNvSpPr>
            <a:spLocks noGrp="1"/>
          </p:cNvSpPr>
          <p:nvPr>
            <p:ph type="title"/>
          </p:nvPr>
        </p:nvSpPr>
        <p:spPr>
          <a:xfrm>
            <a:off x="831850" y="2247180"/>
            <a:ext cx="10515600" cy="946188"/>
          </a:xfrm>
        </p:spPr>
        <p:txBody>
          <a:bodyPr>
            <a:normAutofit/>
          </a:bodyPr>
          <a:lstStyle/>
          <a:p>
            <a:r>
              <a:rPr lang="en-US" sz="4800" dirty="0">
                <a:latin typeface="Garamond" panose="02020404030301010803" pitchFamily="18" charset="0"/>
              </a:rPr>
              <a:t>Acknowledgement</a:t>
            </a:r>
            <a:endParaRPr lang="en-IN" sz="4800" dirty="0">
              <a:latin typeface="Garamond" panose="02020404030301010803" pitchFamily="18" charset="0"/>
            </a:endParaRPr>
          </a:p>
        </p:txBody>
      </p:sp>
      <p:sp>
        <p:nvSpPr>
          <p:cNvPr id="3" name="Text Placeholder 2">
            <a:extLst>
              <a:ext uri="{FF2B5EF4-FFF2-40B4-BE49-F238E27FC236}">
                <a16:creationId xmlns:a16="http://schemas.microsoft.com/office/drawing/2014/main" id="{DC849920-7E6D-4B56-801E-69A660173C3F}"/>
              </a:ext>
            </a:extLst>
          </p:cNvPr>
          <p:cNvSpPr>
            <a:spLocks noGrp="1"/>
          </p:cNvSpPr>
          <p:nvPr>
            <p:ph type="body" idx="1"/>
          </p:nvPr>
        </p:nvSpPr>
        <p:spPr>
          <a:xfrm>
            <a:off x="831850" y="3193368"/>
            <a:ext cx="11060112" cy="2106082"/>
          </a:xfrm>
        </p:spPr>
        <p:txBody>
          <a:bodyPr>
            <a:normAutofit fontScale="92500" lnSpcReduction="20000"/>
          </a:bodyPr>
          <a:lstStyle/>
          <a:p>
            <a:r>
              <a:rPr lang="en-US" dirty="0">
                <a:latin typeface="Garamond" panose="02020404030301010803" pitchFamily="18" charset="0"/>
              </a:rPr>
              <a:t>I would like to express my heartfelt appreciation to Flip Robo Technologies for providing me with the opportunity to work on this project on housing price prediction using machine learning algorithms. I'd also like to thank Flip Robo Technologies for providing me with the necessary datasets.</a:t>
            </a:r>
            <a:endParaRPr lang="en-US" sz="1300" dirty="0">
              <a:latin typeface="Garamond" panose="02020404030301010803" pitchFamily="18" charset="0"/>
            </a:endParaRPr>
          </a:p>
          <a:p>
            <a:r>
              <a:rPr lang="en-US" dirty="0">
                <a:latin typeface="Garamond" panose="02020404030301010803" pitchFamily="18" charset="0"/>
              </a:rPr>
              <a:t>I'd like to thank the Data Trained Academy and FlipRobo Technologies teams for their invaluable assistance in providing guidance to work on real-time data projects, which also helped me do a lot of research and gain insights.</a:t>
            </a:r>
            <a:endParaRPr lang="en-IN"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E32F2961-F16D-44A7-BF55-FB9B92D319F7}"/>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5" name="Picture 4">
            <a:extLst>
              <a:ext uri="{FF2B5EF4-FFF2-40B4-BE49-F238E27FC236}">
                <a16:creationId xmlns:a16="http://schemas.microsoft.com/office/drawing/2014/main" id="{56210F49-59F5-4108-90DA-45783B35B9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3240" y="682088"/>
            <a:ext cx="1966742" cy="1297803"/>
          </a:xfrm>
          <a:prstGeom prst="rect">
            <a:avLst/>
          </a:prstGeom>
          <a:noFill/>
          <a:ln w="12700">
            <a:solidFill>
              <a:schemeClr val="tx1"/>
            </a:solidFill>
          </a:ln>
        </p:spPr>
      </p:pic>
    </p:spTree>
    <p:extLst>
      <p:ext uri="{BB962C8B-B14F-4D97-AF65-F5344CB8AC3E}">
        <p14:creationId xmlns:p14="http://schemas.microsoft.com/office/powerpoint/2010/main" val="2036440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fontScale="90000"/>
          </a:bodyPr>
          <a:lstStyle/>
          <a:p>
            <a:r>
              <a:rPr lang="en-US" sz="5000" dirty="0"/>
              <a:t>Key visualizations for univariate analysis</a:t>
            </a:r>
            <a:endParaRPr lang="en-IN" sz="5000" dirty="0"/>
          </a:p>
        </p:txBody>
      </p:sp>
      <p:sp>
        <p:nvSpPr>
          <p:cNvPr id="10" name="Subtitle 3">
            <a:extLst>
              <a:ext uri="{FF2B5EF4-FFF2-40B4-BE49-F238E27FC236}">
                <a16:creationId xmlns:a16="http://schemas.microsoft.com/office/drawing/2014/main" id="{B471034C-5591-5648-3672-CC20CE6540C7}"/>
              </a:ext>
            </a:extLst>
          </p:cNvPr>
          <p:cNvSpPr>
            <a:spLocks noGrp="1"/>
          </p:cNvSpPr>
          <p:nvPr>
            <p:ph type="subTitle" idx="1"/>
          </p:nvPr>
        </p:nvSpPr>
        <p:spPr>
          <a:xfrm>
            <a:off x="371476" y="4079083"/>
            <a:ext cx="4416424" cy="976311"/>
          </a:xfrm>
        </p:spPr>
        <p:txBody>
          <a:bodyPr>
            <a:normAutofit/>
          </a:bodyPr>
          <a:lstStyle/>
          <a:p>
            <a:r>
              <a:rPr lang="en-US" sz="1600" dirty="0"/>
              <a:t>In terms of Heating quality and condition, most houses have a rating of Excellent, followed by either typical/average, or Good.</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20</a:t>
            </a:fld>
            <a:endParaRPr lang="en-US"/>
          </a:p>
        </p:txBody>
      </p:sp>
      <p:pic>
        <p:nvPicPr>
          <p:cNvPr id="8" name="Picture Placeholder 7">
            <a:extLst>
              <a:ext uri="{FF2B5EF4-FFF2-40B4-BE49-F238E27FC236}">
                <a16:creationId xmlns:a16="http://schemas.microsoft.com/office/drawing/2014/main" id="{7339F026-6E51-4852-A27F-FE6D0F84B2E5}"/>
              </a:ext>
            </a:extLst>
          </p:cNvPr>
          <p:cNvPicPr>
            <a:picLocks noGrp="1"/>
          </p:cNvPicPr>
          <p:nvPr>
            <p:ph type="pic" sz="quarter" idx="10"/>
          </p:nvPr>
        </p:nvPicPr>
        <p:blipFill rotWithShape="1">
          <a:blip r:embed="rId2"/>
          <a:srcRect l="751" r="2358"/>
          <a:stretch/>
        </p:blipFill>
        <p:spPr>
          <a:xfrm>
            <a:off x="4895557" y="472281"/>
            <a:ext cx="7296443" cy="5913439"/>
          </a:xfrm>
          <a:prstGeom prst="rect">
            <a:avLst/>
          </a:prstGeom>
          <a:ln w="12700">
            <a:solidFill>
              <a:schemeClr val="tx1"/>
            </a:solidFill>
          </a:ln>
        </p:spPr>
      </p:pic>
    </p:spTree>
    <p:extLst>
      <p:ext uri="{BB962C8B-B14F-4D97-AF65-F5344CB8AC3E}">
        <p14:creationId xmlns:p14="http://schemas.microsoft.com/office/powerpoint/2010/main" val="1025633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fontScale="90000"/>
          </a:bodyPr>
          <a:lstStyle/>
          <a:p>
            <a:r>
              <a:rPr lang="en-US" sz="5000" dirty="0"/>
              <a:t>Key visualizations for univariate analysis</a:t>
            </a:r>
            <a:endParaRPr lang="en-IN" sz="5000" dirty="0"/>
          </a:p>
        </p:txBody>
      </p:sp>
      <p:sp>
        <p:nvSpPr>
          <p:cNvPr id="10" name="Subtitle 3">
            <a:extLst>
              <a:ext uri="{FF2B5EF4-FFF2-40B4-BE49-F238E27FC236}">
                <a16:creationId xmlns:a16="http://schemas.microsoft.com/office/drawing/2014/main" id="{B471034C-5591-5648-3672-CC20CE6540C7}"/>
              </a:ext>
            </a:extLst>
          </p:cNvPr>
          <p:cNvSpPr>
            <a:spLocks noGrp="1"/>
          </p:cNvSpPr>
          <p:nvPr>
            <p:ph type="subTitle" idx="1"/>
          </p:nvPr>
        </p:nvSpPr>
        <p:spPr>
          <a:xfrm>
            <a:off x="371476" y="4079083"/>
            <a:ext cx="4416424" cy="976311"/>
          </a:xfrm>
        </p:spPr>
        <p:txBody>
          <a:bodyPr>
            <a:normAutofit/>
          </a:bodyPr>
          <a:lstStyle/>
          <a:p>
            <a:r>
              <a:rPr lang="en-US" sz="1600" dirty="0"/>
              <a:t>In terms of Home functionality, most homes have a Typical Functionality, with few numbers having minor to moderate deductions, 15 homes with major deductions, and 1 with severe damage</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21</a:t>
            </a:fld>
            <a:endParaRPr lang="en-US"/>
          </a:p>
        </p:txBody>
      </p:sp>
      <p:pic>
        <p:nvPicPr>
          <p:cNvPr id="9" name="Picture Placeholder 8">
            <a:extLst>
              <a:ext uri="{FF2B5EF4-FFF2-40B4-BE49-F238E27FC236}">
                <a16:creationId xmlns:a16="http://schemas.microsoft.com/office/drawing/2014/main" id="{9F050761-18AC-4495-A5B7-D022FCE29769}"/>
              </a:ext>
            </a:extLst>
          </p:cNvPr>
          <p:cNvPicPr>
            <a:picLocks noGrp="1"/>
          </p:cNvPicPr>
          <p:nvPr>
            <p:ph type="pic" sz="quarter" idx="10"/>
          </p:nvPr>
        </p:nvPicPr>
        <p:blipFill rotWithShape="1">
          <a:blip r:embed="rId2"/>
          <a:srcRect t="363" b="1168"/>
          <a:stretch/>
        </p:blipFill>
        <p:spPr>
          <a:xfrm>
            <a:off x="5016500" y="393895"/>
            <a:ext cx="7175500" cy="6020973"/>
          </a:xfrm>
          <a:prstGeom prst="rect">
            <a:avLst/>
          </a:prstGeom>
          <a:ln w="12700">
            <a:solidFill>
              <a:schemeClr val="tx1"/>
            </a:solidFill>
          </a:ln>
        </p:spPr>
      </p:pic>
    </p:spTree>
    <p:extLst>
      <p:ext uri="{BB962C8B-B14F-4D97-AF65-F5344CB8AC3E}">
        <p14:creationId xmlns:p14="http://schemas.microsoft.com/office/powerpoint/2010/main" val="252931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fontScale="90000"/>
          </a:bodyPr>
          <a:lstStyle/>
          <a:p>
            <a:r>
              <a:rPr lang="en-US" sz="5000" dirty="0"/>
              <a:t>Key visualizations for univariate analysis</a:t>
            </a:r>
            <a:endParaRPr lang="en-IN" sz="5000" dirty="0"/>
          </a:p>
        </p:txBody>
      </p:sp>
      <p:sp>
        <p:nvSpPr>
          <p:cNvPr id="10" name="Subtitle 3">
            <a:extLst>
              <a:ext uri="{FF2B5EF4-FFF2-40B4-BE49-F238E27FC236}">
                <a16:creationId xmlns:a16="http://schemas.microsoft.com/office/drawing/2014/main" id="{B471034C-5591-5648-3672-CC20CE6540C7}"/>
              </a:ext>
            </a:extLst>
          </p:cNvPr>
          <p:cNvSpPr>
            <a:spLocks noGrp="1"/>
          </p:cNvSpPr>
          <p:nvPr>
            <p:ph type="subTitle" idx="1"/>
          </p:nvPr>
        </p:nvSpPr>
        <p:spPr>
          <a:xfrm>
            <a:off x="371476" y="4079083"/>
            <a:ext cx="4416424" cy="976311"/>
          </a:xfrm>
        </p:spPr>
        <p:txBody>
          <a:bodyPr>
            <a:normAutofit/>
          </a:bodyPr>
          <a:lstStyle/>
          <a:p>
            <a:r>
              <a:rPr lang="en-US" sz="1600" dirty="0"/>
              <a:t>Garages in most homes are attached, followed by houses having detached garages</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22</a:t>
            </a:fld>
            <a:endParaRPr lang="en-US"/>
          </a:p>
        </p:txBody>
      </p:sp>
      <p:pic>
        <p:nvPicPr>
          <p:cNvPr id="8" name="Picture Placeholder 7">
            <a:extLst>
              <a:ext uri="{FF2B5EF4-FFF2-40B4-BE49-F238E27FC236}">
                <a16:creationId xmlns:a16="http://schemas.microsoft.com/office/drawing/2014/main" id="{D5B1F621-DB6F-4606-8466-8D0C42F482CA}"/>
              </a:ext>
            </a:extLst>
          </p:cNvPr>
          <p:cNvPicPr>
            <a:picLocks noGrp="1"/>
          </p:cNvPicPr>
          <p:nvPr>
            <p:ph type="pic" sz="quarter" idx="10"/>
          </p:nvPr>
        </p:nvPicPr>
        <p:blipFill rotWithShape="1">
          <a:blip r:embed="rId2"/>
          <a:srcRect t="299" b="414"/>
          <a:stretch/>
        </p:blipFill>
        <p:spPr>
          <a:xfrm>
            <a:off x="5016500" y="365760"/>
            <a:ext cx="7175500" cy="6119445"/>
          </a:xfrm>
          <a:prstGeom prst="rect">
            <a:avLst/>
          </a:prstGeom>
          <a:ln w="12700">
            <a:solidFill>
              <a:schemeClr val="tx1"/>
            </a:solidFill>
          </a:ln>
        </p:spPr>
      </p:pic>
    </p:spTree>
    <p:extLst>
      <p:ext uri="{BB962C8B-B14F-4D97-AF65-F5344CB8AC3E}">
        <p14:creationId xmlns:p14="http://schemas.microsoft.com/office/powerpoint/2010/main" val="574273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fontScale="90000"/>
          </a:bodyPr>
          <a:lstStyle/>
          <a:p>
            <a:r>
              <a:rPr lang="en-US" sz="5000" dirty="0"/>
              <a:t>Key visualizations for univariate analysis</a:t>
            </a:r>
            <a:endParaRPr lang="en-IN" sz="5000" dirty="0"/>
          </a:p>
        </p:txBody>
      </p:sp>
      <p:sp>
        <p:nvSpPr>
          <p:cNvPr id="10" name="Subtitle 3">
            <a:extLst>
              <a:ext uri="{FF2B5EF4-FFF2-40B4-BE49-F238E27FC236}">
                <a16:creationId xmlns:a16="http://schemas.microsoft.com/office/drawing/2014/main" id="{B471034C-5591-5648-3672-CC20CE6540C7}"/>
              </a:ext>
            </a:extLst>
          </p:cNvPr>
          <p:cNvSpPr>
            <a:spLocks noGrp="1"/>
          </p:cNvSpPr>
          <p:nvPr>
            <p:ph type="subTitle" idx="1"/>
          </p:nvPr>
        </p:nvSpPr>
        <p:spPr>
          <a:xfrm>
            <a:off x="371476" y="4079083"/>
            <a:ext cx="4416424" cy="976311"/>
          </a:xfrm>
        </p:spPr>
        <p:txBody>
          <a:bodyPr>
            <a:normAutofit/>
          </a:bodyPr>
          <a:lstStyle/>
          <a:p>
            <a:r>
              <a:rPr lang="en-US" sz="1600" dirty="0"/>
              <a:t>The sale of most houses was through a conventional warranty deed, followed by homes that were recently constructed and sold</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23</a:t>
            </a:fld>
            <a:endParaRPr lang="en-US"/>
          </a:p>
        </p:txBody>
      </p:sp>
      <p:pic>
        <p:nvPicPr>
          <p:cNvPr id="9" name="Picture Placeholder 8">
            <a:extLst>
              <a:ext uri="{FF2B5EF4-FFF2-40B4-BE49-F238E27FC236}">
                <a16:creationId xmlns:a16="http://schemas.microsoft.com/office/drawing/2014/main" id="{442AD7EB-9CAB-4D0D-B1E1-851396450AE1}"/>
              </a:ext>
            </a:extLst>
          </p:cNvPr>
          <p:cNvPicPr>
            <a:picLocks noGrp="1"/>
          </p:cNvPicPr>
          <p:nvPr>
            <p:ph type="pic" sz="quarter" idx="10"/>
          </p:nvPr>
        </p:nvPicPr>
        <p:blipFill rotWithShape="1">
          <a:blip r:embed="rId2"/>
          <a:srcRect t="315" b="630"/>
          <a:stretch/>
        </p:blipFill>
        <p:spPr>
          <a:xfrm>
            <a:off x="5016500" y="422032"/>
            <a:ext cx="6768000" cy="6300000"/>
          </a:xfrm>
          <a:prstGeom prst="rect">
            <a:avLst/>
          </a:prstGeom>
          <a:ln w="12700">
            <a:solidFill>
              <a:schemeClr val="tx1"/>
            </a:solidFill>
          </a:ln>
        </p:spPr>
      </p:pic>
    </p:spTree>
    <p:extLst>
      <p:ext uri="{BB962C8B-B14F-4D97-AF65-F5344CB8AC3E}">
        <p14:creationId xmlns:p14="http://schemas.microsoft.com/office/powerpoint/2010/main" val="4218042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fontScale="90000"/>
          </a:bodyPr>
          <a:lstStyle/>
          <a:p>
            <a:r>
              <a:rPr lang="en-US" sz="5000" dirty="0"/>
              <a:t>Key visualizations for univariate analysis</a:t>
            </a:r>
            <a:endParaRPr lang="en-IN" sz="5000" dirty="0"/>
          </a:p>
        </p:txBody>
      </p:sp>
      <p:sp>
        <p:nvSpPr>
          <p:cNvPr id="10" name="Subtitle 3">
            <a:extLst>
              <a:ext uri="{FF2B5EF4-FFF2-40B4-BE49-F238E27FC236}">
                <a16:creationId xmlns:a16="http://schemas.microsoft.com/office/drawing/2014/main" id="{B471034C-5591-5648-3672-CC20CE6540C7}"/>
              </a:ext>
            </a:extLst>
          </p:cNvPr>
          <p:cNvSpPr>
            <a:spLocks noGrp="1"/>
          </p:cNvSpPr>
          <p:nvPr>
            <p:ph type="subTitle" idx="1"/>
          </p:nvPr>
        </p:nvSpPr>
        <p:spPr>
          <a:xfrm>
            <a:off x="371476" y="4079083"/>
            <a:ext cx="4416424" cy="976311"/>
          </a:xfrm>
        </p:spPr>
        <p:txBody>
          <a:bodyPr>
            <a:normAutofit/>
          </a:bodyPr>
          <a:lstStyle/>
          <a:p>
            <a:r>
              <a:rPr lang="en-US" sz="1600" dirty="0"/>
              <a:t>Most homes had normal conditions of sale, followed by comparatively low numbers of homes which were not completed when last assessed, and abnormal sales through trade, foreclosure or short sale</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24</a:t>
            </a:fld>
            <a:endParaRPr lang="en-US"/>
          </a:p>
        </p:txBody>
      </p:sp>
      <p:pic>
        <p:nvPicPr>
          <p:cNvPr id="8" name="Picture Placeholder 7">
            <a:extLst>
              <a:ext uri="{FF2B5EF4-FFF2-40B4-BE49-F238E27FC236}">
                <a16:creationId xmlns:a16="http://schemas.microsoft.com/office/drawing/2014/main" id="{70C2D69A-2224-4A03-A3DA-BA6A0B3C3A50}"/>
              </a:ext>
            </a:extLst>
          </p:cNvPr>
          <p:cNvPicPr>
            <a:picLocks noGrp="1"/>
          </p:cNvPicPr>
          <p:nvPr>
            <p:ph type="pic" sz="quarter" idx="10"/>
          </p:nvPr>
        </p:nvPicPr>
        <p:blipFill rotWithShape="1">
          <a:blip r:embed="rId2"/>
          <a:srcRect t="735" b="1075"/>
          <a:stretch/>
        </p:blipFill>
        <p:spPr>
          <a:xfrm>
            <a:off x="5016500" y="436098"/>
            <a:ext cx="7011377" cy="6035039"/>
          </a:xfrm>
          <a:prstGeom prst="rect">
            <a:avLst/>
          </a:prstGeom>
          <a:ln w="12700">
            <a:solidFill>
              <a:schemeClr val="tx1"/>
            </a:solidFill>
          </a:ln>
        </p:spPr>
      </p:pic>
    </p:spTree>
    <p:extLst>
      <p:ext uri="{BB962C8B-B14F-4D97-AF65-F5344CB8AC3E}">
        <p14:creationId xmlns:p14="http://schemas.microsoft.com/office/powerpoint/2010/main" val="3800175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6619197" y="1296176"/>
            <a:ext cx="5272764" cy="1551573"/>
          </a:xfrm>
        </p:spPr>
        <p:txBody>
          <a:bodyPr anchor="b">
            <a:normAutofit/>
          </a:bodyPr>
          <a:lstStyle/>
          <a:p>
            <a:r>
              <a:rPr lang="en-US"/>
              <a:t>Key visualizations for univariate analysis</a:t>
            </a:r>
            <a:endParaRPr lang="en-IN" dirty="0"/>
          </a:p>
        </p:txBody>
      </p:sp>
      <p:sp>
        <p:nvSpPr>
          <p:cNvPr id="10" name="Content Placeholder 2">
            <a:extLst>
              <a:ext uri="{FF2B5EF4-FFF2-40B4-BE49-F238E27FC236}">
                <a16:creationId xmlns:a16="http://schemas.microsoft.com/office/drawing/2014/main" id="{61FCB7A4-B540-2C79-EB26-6DDC7CE52105}"/>
              </a:ext>
            </a:extLst>
          </p:cNvPr>
          <p:cNvSpPr>
            <a:spLocks noGrp="1"/>
          </p:cNvSpPr>
          <p:nvPr>
            <p:ph idx="1"/>
          </p:nvPr>
        </p:nvSpPr>
        <p:spPr>
          <a:xfrm>
            <a:off x="6619198" y="3073967"/>
            <a:ext cx="5272764" cy="2557463"/>
          </a:xfrm>
        </p:spPr>
        <p:txBody>
          <a:bodyPr/>
          <a:lstStyle/>
          <a:p>
            <a:pPr marL="0" indent="0">
              <a:buNone/>
            </a:pPr>
            <a:r>
              <a:rPr lang="en-US" dirty="0"/>
              <a:t>Most properties have a regular shape, followed by those that are slightly irregular. There are few properties that are moderately or completely irregular</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25</a:t>
            </a:fld>
            <a:endParaRPr lang="en-US" sz="800"/>
          </a:p>
        </p:txBody>
      </p:sp>
      <p:pic>
        <p:nvPicPr>
          <p:cNvPr id="5" name="Content Placeholder 4">
            <a:extLst>
              <a:ext uri="{FF2B5EF4-FFF2-40B4-BE49-F238E27FC236}">
                <a16:creationId xmlns:a16="http://schemas.microsoft.com/office/drawing/2014/main" id="{293C925C-0F6D-471D-BE2C-47814BB1E5C7}"/>
              </a:ext>
            </a:extLst>
          </p:cNvPr>
          <p:cNvPicPr>
            <a:picLocks noGrp="1"/>
          </p:cNvPicPr>
          <p:nvPr>
            <p:ph type="pic" sz="quarter" idx="13"/>
          </p:nvPr>
        </p:nvPicPr>
        <p:blipFill rotWithShape="1">
          <a:blip r:embed="rId2"/>
          <a:stretch/>
        </p:blipFill>
        <p:spPr>
          <a:xfrm>
            <a:off x="356609" y="969777"/>
            <a:ext cx="6096002" cy="4011427"/>
          </a:xfrm>
          <a:prstGeom prst="rect">
            <a:avLst/>
          </a:prstGeom>
          <a:noFill/>
          <a:ln w="12700">
            <a:solidFill>
              <a:schemeClr val="tx1"/>
            </a:solidFill>
          </a:ln>
        </p:spPr>
      </p:pic>
    </p:spTree>
    <p:extLst>
      <p:ext uri="{BB962C8B-B14F-4D97-AF65-F5344CB8AC3E}">
        <p14:creationId xmlns:p14="http://schemas.microsoft.com/office/powerpoint/2010/main" val="1965270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6619197" y="1296176"/>
            <a:ext cx="5272764" cy="1551573"/>
          </a:xfrm>
        </p:spPr>
        <p:txBody>
          <a:bodyPr anchor="b">
            <a:normAutofit/>
          </a:bodyPr>
          <a:lstStyle/>
          <a:p>
            <a:r>
              <a:rPr lang="en-US"/>
              <a:t>Key visualizations for univariate analysis</a:t>
            </a:r>
            <a:endParaRPr lang="en-IN" dirty="0"/>
          </a:p>
        </p:txBody>
      </p:sp>
      <p:sp>
        <p:nvSpPr>
          <p:cNvPr id="10" name="Content Placeholder 2">
            <a:extLst>
              <a:ext uri="{FF2B5EF4-FFF2-40B4-BE49-F238E27FC236}">
                <a16:creationId xmlns:a16="http://schemas.microsoft.com/office/drawing/2014/main" id="{61FCB7A4-B540-2C79-EB26-6DDC7CE52105}"/>
              </a:ext>
            </a:extLst>
          </p:cNvPr>
          <p:cNvSpPr>
            <a:spLocks noGrp="1"/>
          </p:cNvSpPr>
          <p:nvPr>
            <p:ph idx="1"/>
          </p:nvPr>
        </p:nvSpPr>
        <p:spPr>
          <a:xfrm>
            <a:off x="6619198" y="3073967"/>
            <a:ext cx="5272764" cy="2557463"/>
          </a:xfrm>
        </p:spPr>
        <p:txBody>
          <a:bodyPr/>
          <a:lstStyle/>
          <a:p>
            <a:pPr marL="0" indent="0">
              <a:buNone/>
            </a:pPr>
            <a:r>
              <a:rPr lang="en-US" dirty="0"/>
              <a:t>Although most homes have no masonry veneers, there are quite a few that have a brick face veneer, followed by stone or brick commons</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26</a:t>
            </a:fld>
            <a:endParaRPr lang="en-US" sz="800"/>
          </a:p>
        </p:txBody>
      </p:sp>
      <p:pic>
        <p:nvPicPr>
          <p:cNvPr id="8" name="Picture Placeholder 7">
            <a:extLst>
              <a:ext uri="{FF2B5EF4-FFF2-40B4-BE49-F238E27FC236}">
                <a16:creationId xmlns:a16="http://schemas.microsoft.com/office/drawing/2014/main" id="{9D2C4EE5-099D-499B-8AA8-1733602D5E1A}"/>
              </a:ext>
            </a:extLst>
          </p:cNvPr>
          <p:cNvPicPr>
            <a:picLocks noGrp="1"/>
          </p:cNvPicPr>
          <p:nvPr>
            <p:ph type="pic" sz="quarter" idx="13"/>
          </p:nvPr>
        </p:nvPicPr>
        <p:blipFill rotWithShape="1">
          <a:blip r:embed="rId2"/>
          <a:srcRect l="435" r="458"/>
          <a:stretch/>
        </p:blipFill>
        <p:spPr>
          <a:xfrm>
            <a:off x="422029" y="972187"/>
            <a:ext cx="6126828" cy="4203559"/>
          </a:xfrm>
          <a:prstGeom prst="rect">
            <a:avLst/>
          </a:prstGeom>
          <a:ln w="12700">
            <a:solidFill>
              <a:schemeClr val="tx1"/>
            </a:solidFill>
          </a:ln>
        </p:spPr>
      </p:pic>
    </p:spTree>
    <p:extLst>
      <p:ext uri="{BB962C8B-B14F-4D97-AF65-F5344CB8AC3E}">
        <p14:creationId xmlns:p14="http://schemas.microsoft.com/office/powerpoint/2010/main" val="97313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6619197" y="1296176"/>
            <a:ext cx="5272764" cy="1551573"/>
          </a:xfrm>
        </p:spPr>
        <p:txBody>
          <a:bodyPr anchor="b">
            <a:normAutofit/>
          </a:bodyPr>
          <a:lstStyle/>
          <a:p>
            <a:r>
              <a:rPr lang="en-US"/>
              <a:t>Key visualizations for univariate analysis</a:t>
            </a:r>
            <a:endParaRPr lang="en-IN" dirty="0"/>
          </a:p>
        </p:txBody>
      </p:sp>
      <p:sp>
        <p:nvSpPr>
          <p:cNvPr id="10" name="Content Placeholder 2">
            <a:extLst>
              <a:ext uri="{FF2B5EF4-FFF2-40B4-BE49-F238E27FC236}">
                <a16:creationId xmlns:a16="http://schemas.microsoft.com/office/drawing/2014/main" id="{61FCB7A4-B540-2C79-EB26-6DDC7CE52105}"/>
              </a:ext>
            </a:extLst>
          </p:cNvPr>
          <p:cNvSpPr>
            <a:spLocks noGrp="1"/>
          </p:cNvSpPr>
          <p:nvPr>
            <p:ph idx="1"/>
          </p:nvPr>
        </p:nvSpPr>
        <p:spPr>
          <a:xfrm>
            <a:off x="6619198" y="3073967"/>
            <a:ext cx="5272764" cy="2557463"/>
          </a:xfrm>
        </p:spPr>
        <p:txBody>
          <a:bodyPr/>
          <a:lstStyle/>
          <a:p>
            <a:pPr marL="0" indent="0">
              <a:buNone/>
            </a:pPr>
            <a:r>
              <a:rPr lang="en-US" dirty="0"/>
              <a:t>Most homes have no exposure to walkout or garden level walls, followed by those with average exposure, good exposure and minimum exposure</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27</a:t>
            </a:fld>
            <a:endParaRPr lang="en-US" sz="800"/>
          </a:p>
        </p:txBody>
      </p:sp>
      <p:pic>
        <p:nvPicPr>
          <p:cNvPr id="9" name="Picture Placeholder 8">
            <a:extLst>
              <a:ext uri="{FF2B5EF4-FFF2-40B4-BE49-F238E27FC236}">
                <a16:creationId xmlns:a16="http://schemas.microsoft.com/office/drawing/2014/main" id="{81A9071E-D7D2-4901-A941-A3153E12D15E}"/>
              </a:ext>
            </a:extLst>
          </p:cNvPr>
          <p:cNvPicPr>
            <a:picLocks noGrp="1"/>
          </p:cNvPicPr>
          <p:nvPr>
            <p:ph type="pic" sz="quarter" idx="13"/>
          </p:nvPr>
        </p:nvPicPr>
        <p:blipFill rotWithShape="1">
          <a:blip r:embed="rId2"/>
          <a:srcRect l="-109" r="104"/>
          <a:stretch/>
        </p:blipFill>
        <p:spPr>
          <a:xfrm>
            <a:off x="98473" y="984738"/>
            <a:ext cx="6400803" cy="4304713"/>
          </a:xfrm>
          <a:prstGeom prst="rect">
            <a:avLst/>
          </a:prstGeom>
          <a:ln w="12700">
            <a:solidFill>
              <a:schemeClr val="tx1"/>
            </a:solidFill>
          </a:ln>
        </p:spPr>
      </p:pic>
    </p:spTree>
    <p:extLst>
      <p:ext uri="{BB962C8B-B14F-4D97-AF65-F5344CB8AC3E}">
        <p14:creationId xmlns:p14="http://schemas.microsoft.com/office/powerpoint/2010/main" val="1685551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6619197" y="1296176"/>
            <a:ext cx="5272764" cy="1551573"/>
          </a:xfrm>
        </p:spPr>
        <p:txBody>
          <a:bodyPr anchor="b">
            <a:normAutofit/>
          </a:bodyPr>
          <a:lstStyle/>
          <a:p>
            <a:r>
              <a:rPr lang="en-US" dirty="0"/>
              <a:t>Key visualizations for univariate analysis</a:t>
            </a:r>
            <a:endParaRPr lang="en-IN" dirty="0"/>
          </a:p>
        </p:txBody>
      </p:sp>
      <p:sp>
        <p:nvSpPr>
          <p:cNvPr id="10" name="Content Placeholder 2">
            <a:extLst>
              <a:ext uri="{FF2B5EF4-FFF2-40B4-BE49-F238E27FC236}">
                <a16:creationId xmlns:a16="http://schemas.microsoft.com/office/drawing/2014/main" id="{61FCB7A4-B540-2C79-EB26-6DDC7CE52105}"/>
              </a:ext>
            </a:extLst>
          </p:cNvPr>
          <p:cNvSpPr>
            <a:spLocks noGrp="1"/>
          </p:cNvSpPr>
          <p:nvPr>
            <p:ph idx="1"/>
          </p:nvPr>
        </p:nvSpPr>
        <p:spPr>
          <a:xfrm>
            <a:off x="6619198" y="3073967"/>
            <a:ext cx="5272764" cy="2557463"/>
          </a:xfrm>
        </p:spPr>
        <p:txBody>
          <a:bodyPr/>
          <a:lstStyle/>
          <a:p>
            <a:pPr marL="0" indent="0">
              <a:buNone/>
            </a:pPr>
            <a:r>
              <a:rPr lang="en-US" dirty="0"/>
              <a:t>The interior finish of garages in most homes is unfinished, followed by those with a rough finish, or are completely finished</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28</a:t>
            </a:fld>
            <a:endParaRPr lang="en-US" sz="800"/>
          </a:p>
        </p:txBody>
      </p:sp>
      <p:pic>
        <p:nvPicPr>
          <p:cNvPr id="8" name="Picture Placeholder 7">
            <a:extLst>
              <a:ext uri="{FF2B5EF4-FFF2-40B4-BE49-F238E27FC236}">
                <a16:creationId xmlns:a16="http://schemas.microsoft.com/office/drawing/2014/main" id="{486BE171-BFB2-46ED-BAD1-7C4A9A367B29}"/>
              </a:ext>
            </a:extLst>
          </p:cNvPr>
          <p:cNvPicPr>
            <a:picLocks noGrp="1"/>
          </p:cNvPicPr>
          <p:nvPr>
            <p:ph type="pic" sz="quarter" idx="13"/>
          </p:nvPr>
        </p:nvPicPr>
        <p:blipFill rotWithShape="1">
          <a:blip r:embed="rId2"/>
          <a:srcRect l="380" r="582"/>
          <a:stretch/>
        </p:blipFill>
        <p:spPr>
          <a:xfrm>
            <a:off x="300038" y="963812"/>
            <a:ext cx="6171101" cy="4107766"/>
          </a:xfrm>
          <a:prstGeom prst="rect">
            <a:avLst/>
          </a:prstGeom>
          <a:ln w="12700">
            <a:solidFill>
              <a:schemeClr val="tx1"/>
            </a:solidFill>
          </a:ln>
        </p:spPr>
      </p:pic>
    </p:spTree>
    <p:extLst>
      <p:ext uri="{BB962C8B-B14F-4D97-AF65-F5344CB8AC3E}">
        <p14:creationId xmlns:p14="http://schemas.microsoft.com/office/powerpoint/2010/main" val="531392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a:extLst>
              <a:ext uri="{FF2B5EF4-FFF2-40B4-BE49-F238E27FC236}">
                <a16:creationId xmlns:a16="http://schemas.microsoft.com/office/drawing/2014/main" id="{49A0D158-B519-4542-A492-4EEF4564015C}"/>
              </a:ext>
            </a:extLst>
          </p:cNvPr>
          <p:cNvPicPr/>
          <p:nvPr/>
        </p:nvPicPr>
        <p:blipFill>
          <a:blip r:embed="rId2"/>
          <a:stretch>
            <a:fillRect/>
          </a:stretch>
        </p:blipFill>
        <p:spPr>
          <a:xfrm>
            <a:off x="371474" y="1890748"/>
            <a:ext cx="11520487" cy="3628954"/>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29</a:t>
            </a:fld>
            <a:endParaRPr lang="en-US" sz="800"/>
          </a:p>
        </p:txBody>
      </p:sp>
    </p:spTree>
    <p:extLst>
      <p:ext uri="{BB962C8B-B14F-4D97-AF65-F5344CB8AC3E}">
        <p14:creationId xmlns:p14="http://schemas.microsoft.com/office/powerpoint/2010/main" val="220732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lstStyle/>
          <a:p>
            <a:pPr marL="0" indent="0">
              <a:buNone/>
            </a:pPr>
            <a:r>
              <a:rPr lang="en-US" dirty="0"/>
              <a:t>Houses are one of the necessary needs of every person around the globe and therefore housing and real estate market is one of the markets which is one of the major contributors in the world’s economy. It is a very large market and there are various companies working in the domain.</a:t>
            </a:r>
          </a:p>
          <a:p>
            <a:pPr marL="0" indent="0">
              <a:buNone/>
            </a:pPr>
            <a:endParaRPr lang="en-US" dirty="0"/>
          </a:p>
          <a:p>
            <a:pPr marL="0" indent="0">
              <a:buNone/>
            </a:pPr>
            <a:r>
              <a:rPr lang="en-US" dirty="0"/>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3</a:t>
            </a:fld>
            <a:endParaRPr lang="en-US" dirty="0"/>
          </a:p>
        </p:txBody>
      </p:sp>
    </p:spTree>
    <p:extLst>
      <p:ext uri="{BB962C8B-B14F-4D97-AF65-F5344CB8AC3E}">
        <p14:creationId xmlns:p14="http://schemas.microsoft.com/office/powerpoint/2010/main" val="3433357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6" name="Picture 5">
            <a:extLst>
              <a:ext uri="{FF2B5EF4-FFF2-40B4-BE49-F238E27FC236}">
                <a16:creationId xmlns:a16="http://schemas.microsoft.com/office/drawing/2014/main" id="{301E22C9-EECC-4CE6-874D-EAE53E7FC72C}"/>
              </a:ext>
            </a:extLst>
          </p:cNvPr>
          <p:cNvPicPr/>
          <p:nvPr/>
        </p:nvPicPr>
        <p:blipFill>
          <a:blip r:embed="rId2"/>
          <a:stretch>
            <a:fillRect/>
          </a:stretch>
        </p:blipFill>
        <p:spPr>
          <a:xfrm>
            <a:off x="371474" y="1717942"/>
            <a:ext cx="11520487" cy="3974566"/>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30</a:t>
            </a:fld>
            <a:endParaRPr lang="en-US" sz="800"/>
          </a:p>
        </p:txBody>
      </p:sp>
    </p:spTree>
    <p:extLst>
      <p:ext uri="{BB962C8B-B14F-4D97-AF65-F5344CB8AC3E}">
        <p14:creationId xmlns:p14="http://schemas.microsoft.com/office/powerpoint/2010/main" val="2965087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descr="Chart, bar chart&#10;&#10;Description automatically generated">
            <a:extLst>
              <a:ext uri="{FF2B5EF4-FFF2-40B4-BE49-F238E27FC236}">
                <a16:creationId xmlns:a16="http://schemas.microsoft.com/office/drawing/2014/main" id="{2902D518-DE20-4996-BDF4-EE9B59CD2F8F}"/>
              </a:ext>
            </a:extLst>
          </p:cNvPr>
          <p:cNvPicPr/>
          <p:nvPr/>
        </p:nvPicPr>
        <p:blipFill>
          <a:blip r:embed="rId2"/>
          <a:stretch>
            <a:fillRect/>
          </a:stretch>
        </p:blipFill>
        <p:spPr>
          <a:xfrm>
            <a:off x="371474" y="1717942"/>
            <a:ext cx="11520487" cy="3974566"/>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31</a:t>
            </a:fld>
            <a:endParaRPr lang="en-US" sz="800"/>
          </a:p>
        </p:txBody>
      </p:sp>
    </p:spTree>
    <p:extLst>
      <p:ext uri="{BB962C8B-B14F-4D97-AF65-F5344CB8AC3E}">
        <p14:creationId xmlns:p14="http://schemas.microsoft.com/office/powerpoint/2010/main" val="3512438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a:extLst>
              <a:ext uri="{FF2B5EF4-FFF2-40B4-BE49-F238E27FC236}">
                <a16:creationId xmlns:a16="http://schemas.microsoft.com/office/drawing/2014/main" id="{B0BA58A5-EE22-4531-B0E4-DC077C5D7C3D}"/>
              </a:ext>
            </a:extLst>
          </p:cNvPr>
          <p:cNvPicPr/>
          <p:nvPr/>
        </p:nvPicPr>
        <p:blipFill>
          <a:blip r:embed="rId2"/>
          <a:stretch>
            <a:fillRect/>
          </a:stretch>
        </p:blipFill>
        <p:spPr>
          <a:xfrm>
            <a:off x="371474" y="1818746"/>
            <a:ext cx="11520487" cy="3772958"/>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32</a:t>
            </a:fld>
            <a:endParaRPr lang="en-US" sz="800"/>
          </a:p>
        </p:txBody>
      </p:sp>
    </p:spTree>
    <p:extLst>
      <p:ext uri="{BB962C8B-B14F-4D97-AF65-F5344CB8AC3E}">
        <p14:creationId xmlns:p14="http://schemas.microsoft.com/office/powerpoint/2010/main" val="1654906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a:extLst>
              <a:ext uri="{FF2B5EF4-FFF2-40B4-BE49-F238E27FC236}">
                <a16:creationId xmlns:a16="http://schemas.microsoft.com/office/drawing/2014/main" id="{0A4E9FA9-5F41-4B1D-9840-4A201E762FE6}"/>
              </a:ext>
            </a:extLst>
          </p:cNvPr>
          <p:cNvPicPr/>
          <p:nvPr/>
        </p:nvPicPr>
        <p:blipFill>
          <a:blip r:embed="rId2"/>
          <a:stretch>
            <a:fillRect/>
          </a:stretch>
        </p:blipFill>
        <p:spPr>
          <a:xfrm>
            <a:off x="371474" y="1804346"/>
            <a:ext cx="11520487" cy="3801759"/>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33</a:t>
            </a:fld>
            <a:endParaRPr lang="en-US" sz="800"/>
          </a:p>
        </p:txBody>
      </p:sp>
    </p:spTree>
    <p:extLst>
      <p:ext uri="{BB962C8B-B14F-4D97-AF65-F5344CB8AC3E}">
        <p14:creationId xmlns:p14="http://schemas.microsoft.com/office/powerpoint/2010/main" val="2331952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34</a:t>
            </a:fld>
            <a:endParaRPr lang="en-US" sz="800"/>
          </a:p>
        </p:txBody>
      </p:sp>
      <p:sp>
        <p:nvSpPr>
          <p:cNvPr id="5" name="Content Placeholder 2">
            <a:extLst>
              <a:ext uri="{FF2B5EF4-FFF2-40B4-BE49-F238E27FC236}">
                <a16:creationId xmlns:a16="http://schemas.microsoft.com/office/drawing/2014/main" id="{08A78562-F508-4912-9932-53C6F327ABAD}"/>
              </a:ext>
            </a:extLst>
          </p:cNvPr>
          <p:cNvSpPr>
            <a:spLocks noGrp="1"/>
          </p:cNvSpPr>
          <p:nvPr>
            <p:ph idx="1"/>
          </p:nvPr>
        </p:nvSpPr>
        <p:spPr>
          <a:xfrm>
            <a:off x="371474" y="1233488"/>
            <a:ext cx="11520487" cy="4943475"/>
          </a:xfrm>
        </p:spPr>
        <p:txBody>
          <a:bodyPr>
            <a:normAutofit/>
          </a:bodyPr>
          <a:lstStyle/>
          <a:p>
            <a:pPr marL="0" indent="0">
              <a:buNone/>
            </a:pPr>
            <a:r>
              <a:rPr lang="en-US" dirty="0">
                <a:solidFill>
                  <a:schemeClr val="tx1">
                    <a:lumMod val="50000"/>
                  </a:schemeClr>
                </a:solidFill>
              </a:rPr>
              <a:t>Observations</a:t>
            </a:r>
          </a:p>
          <a:p>
            <a:r>
              <a:rPr lang="en-US" sz="1800" dirty="0">
                <a:solidFill>
                  <a:schemeClr val="tx1">
                    <a:lumMod val="50000"/>
                  </a:schemeClr>
                </a:solidFill>
              </a:rPr>
              <a:t>Floating Village Residential have the highest sale prices, followed by Residential Low Density. Residential Medium Density and Residential High Density are similar in terms of highest prices, finally followed by Commercial properties.</a:t>
            </a:r>
          </a:p>
          <a:p>
            <a:r>
              <a:rPr lang="en-US" sz="1800" dirty="0">
                <a:solidFill>
                  <a:schemeClr val="tx1">
                    <a:lumMod val="50000"/>
                  </a:schemeClr>
                </a:solidFill>
              </a:rPr>
              <a:t>Properties with Paved Road access to property have higher sale prices</a:t>
            </a:r>
          </a:p>
          <a:p>
            <a:r>
              <a:rPr lang="en-US" sz="1800" dirty="0">
                <a:solidFill>
                  <a:schemeClr val="tx1">
                    <a:lumMod val="50000"/>
                  </a:schemeClr>
                </a:solidFill>
              </a:rPr>
              <a:t>Sale prices for regularly shaped properties are lower as compared to irregularly shaped properties.</a:t>
            </a:r>
          </a:p>
          <a:p>
            <a:r>
              <a:rPr lang="en-US" sz="1800" dirty="0">
                <a:solidFill>
                  <a:schemeClr val="tx1">
                    <a:lumMod val="50000"/>
                  </a:schemeClr>
                </a:solidFill>
              </a:rPr>
              <a:t>Hillside properties are sold at higher prices, compared to banked, depressed or near flat properties</a:t>
            </a:r>
          </a:p>
          <a:p>
            <a:r>
              <a:rPr lang="en-US" sz="1800" dirty="0">
                <a:solidFill>
                  <a:schemeClr val="tx1">
                    <a:lumMod val="50000"/>
                  </a:schemeClr>
                </a:solidFill>
              </a:rPr>
              <a:t>Properties with frontage on 3 sides have highest prices, with Cul-de-sacs having higher sale prices in general.</a:t>
            </a:r>
          </a:p>
          <a:p>
            <a:r>
              <a:rPr lang="en-US" sz="1800" dirty="0">
                <a:solidFill>
                  <a:schemeClr val="tx1">
                    <a:lumMod val="50000"/>
                  </a:schemeClr>
                </a:solidFill>
              </a:rPr>
              <a:t>Properties have similar sale pricing irrespective of slope of the property</a:t>
            </a:r>
          </a:p>
          <a:p>
            <a:r>
              <a:rPr lang="en-US" sz="1800" dirty="0">
                <a:solidFill>
                  <a:schemeClr val="tx1">
                    <a:lumMod val="50000"/>
                  </a:schemeClr>
                </a:solidFill>
              </a:rPr>
              <a:t>Houses in the neighborhoods of Northridge, Stone Brook and Northridge Heights have higher sale prices, while the neighborhoods of Iowa DOT and Railroad, </a:t>
            </a:r>
            <a:r>
              <a:rPr lang="en-US" sz="1800" dirty="0" err="1">
                <a:solidFill>
                  <a:schemeClr val="tx1">
                    <a:lumMod val="50000"/>
                  </a:schemeClr>
                </a:solidFill>
              </a:rPr>
              <a:t>Briardale</a:t>
            </a:r>
            <a:r>
              <a:rPr lang="en-US" sz="1800" dirty="0">
                <a:solidFill>
                  <a:schemeClr val="tx1">
                    <a:lumMod val="50000"/>
                  </a:schemeClr>
                </a:solidFill>
              </a:rPr>
              <a:t> and Meadow Village have sale prices on the lower end of the price spectrum.</a:t>
            </a:r>
          </a:p>
          <a:p>
            <a:r>
              <a:rPr lang="en-US" sz="1800" dirty="0">
                <a:solidFill>
                  <a:schemeClr val="tx1">
                    <a:lumMod val="50000"/>
                  </a:schemeClr>
                </a:solidFill>
              </a:rPr>
              <a:t>Houses within 200' of North-South Railroad and those Adjacent to positive off-site feature have higher sale prices, combined with secondary conditions of Near positive off-site feature--park, greenbelt, etc., or Adjacent to positive off-site feature also have higher sale prices</a:t>
            </a:r>
          </a:p>
        </p:txBody>
      </p:sp>
    </p:spTree>
    <p:extLst>
      <p:ext uri="{BB962C8B-B14F-4D97-AF65-F5344CB8AC3E}">
        <p14:creationId xmlns:p14="http://schemas.microsoft.com/office/powerpoint/2010/main" val="1475832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35</a:t>
            </a:fld>
            <a:endParaRPr lang="en-US" sz="800"/>
          </a:p>
        </p:txBody>
      </p:sp>
      <p:sp>
        <p:nvSpPr>
          <p:cNvPr id="5" name="Content Placeholder 2">
            <a:extLst>
              <a:ext uri="{FF2B5EF4-FFF2-40B4-BE49-F238E27FC236}">
                <a16:creationId xmlns:a16="http://schemas.microsoft.com/office/drawing/2014/main" id="{08A78562-F508-4912-9932-53C6F327ABAD}"/>
              </a:ext>
            </a:extLst>
          </p:cNvPr>
          <p:cNvSpPr>
            <a:spLocks noGrp="1"/>
          </p:cNvSpPr>
          <p:nvPr>
            <p:ph idx="1"/>
          </p:nvPr>
        </p:nvSpPr>
        <p:spPr>
          <a:xfrm>
            <a:off x="371474" y="1233488"/>
            <a:ext cx="11520487" cy="4943475"/>
          </a:xfrm>
        </p:spPr>
        <p:txBody>
          <a:bodyPr>
            <a:normAutofit/>
          </a:bodyPr>
          <a:lstStyle/>
          <a:p>
            <a:pPr marL="0" indent="0">
              <a:buNone/>
            </a:pPr>
            <a:r>
              <a:rPr lang="en-US" dirty="0">
                <a:solidFill>
                  <a:schemeClr val="tx1">
                    <a:lumMod val="50000"/>
                  </a:schemeClr>
                </a:solidFill>
              </a:rPr>
              <a:t>Observations</a:t>
            </a:r>
          </a:p>
          <a:p>
            <a:r>
              <a:rPr lang="en-US" sz="1800" dirty="0">
                <a:solidFill>
                  <a:schemeClr val="tx1">
                    <a:lumMod val="50000"/>
                  </a:schemeClr>
                </a:solidFill>
              </a:rPr>
              <a:t>Townhouse End Units and Single-family Detached dwellings have similar and high sale prices, followed by similar pricing for Townhouse Inside Units, Duplex and Two-family Conversion units.</a:t>
            </a:r>
          </a:p>
          <a:p>
            <a:r>
              <a:rPr lang="en-US" sz="1800" dirty="0">
                <a:solidFill>
                  <a:schemeClr val="tx1">
                    <a:lumMod val="50000"/>
                  </a:schemeClr>
                </a:solidFill>
              </a:rPr>
              <a:t>Two and one-half story: 2nd level finished has the highest sale pricing, followed by Two story houses.</a:t>
            </a:r>
          </a:p>
          <a:p>
            <a:r>
              <a:rPr lang="en-US" sz="1800" dirty="0">
                <a:solidFill>
                  <a:schemeClr val="tx1">
                    <a:lumMod val="50000"/>
                  </a:schemeClr>
                </a:solidFill>
              </a:rPr>
              <a:t>The houses having the roof style Flat, Hip and Shed have high sale price and the houses having gravel roof style have less sale price.</a:t>
            </a:r>
          </a:p>
          <a:p>
            <a:r>
              <a:rPr lang="en-US" sz="1800" dirty="0">
                <a:solidFill>
                  <a:schemeClr val="tx1">
                    <a:lumMod val="50000"/>
                  </a:schemeClr>
                </a:solidFill>
              </a:rPr>
              <a:t>Houses with Wood Shingles root materials have high sale prices.</a:t>
            </a:r>
          </a:p>
          <a:p>
            <a:r>
              <a:rPr lang="en-US" sz="1800" dirty="0">
                <a:solidFill>
                  <a:schemeClr val="tx1">
                    <a:lumMod val="50000"/>
                  </a:schemeClr>
                </a:solidFill>
              </a:rPr>
              <a:t>Houses having Imitation Stucco, Stone and Cement Board as 1st exterior cover have high sale price.</a:t>
            </a:r>
          </a:p>
          <a:p>
            <a:r>
              <a:rPr lang="en-US" sz="1800" dirty="0">
                <a:solidFill>
                  <a:schemeClr val="tx1">
                    <a:lumMod val="50000"/>
                  </a:schemeClr>
                </a:solidFill>
              </a:rPr>
              <a:t>Houses having Imitation Stucco and other as 2nd cover have high sale price.</a:t>
            </a:r>
          </a:p>
        </p:txBody>
      </p:sp>
    </p:spTree>
    <p:extLst>
      <p:ext uri="{BB962C8B-B14F-4D97-AF65-F5344CB8AC3E}">
        <p14:creationId xmlns:p14="http://schemas.microsoft.com/office/powerpoint/2010/main" val="4066965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6" name="Picture 5">
            <a:extLst>
              <a:ext uri="{FF2B5EF4-FFF2-40B4-BE49-F238E27FC236}">
                <a16:creationId xmlns:a16="http://schemas.microsoft.com/office/drawing/2014/main" id="{10D45F09-D306-4031-BDB9-9BC2ED21EA79}"/>
              </a:ext>
            </a:extLst>
          </p:cNvPr>
          <p:cNvPicPr/>
          <p:nvPr/>
        </p:nvPicPr>
        <p:blipFill>
          <a:blip r:embed="rId2"/>
          <a:stretch>
            <a:fillRect/>
          </a:stretch>
        </p:blipFill>
        <p:spPr>
          <a:xfrm>
            <a:off x="371474" y="1789944"/>
            <a:ext cx="11520487" cy="3830562"/>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36</a:t>
            </a:fld>
            <a:endParaRPr lang="en-US" sz="800"/>
          </a:p>
        </p:txBody>
      </p:sp>
    </p:spTree>
    <p:extLst>
      <p:ext uri="{BB962C8B-B14F-4D97-AF65-F5344CB8AC3E}">
        <p14:creationId xmlns:p14="http://schemas.microsoft.com/office/powerpoint/2010/main" val="1454625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a:extLst>
              <a:ext uri="{FF2B5EF4-FFF2-40B4-BE49-F238E27FC236}">
                <a16:creationId xmlns:a16="http://schemas.microsoft.com/office/drawing/2014/main" id="{70BF5656-56C8-42D8-89D8-D0B97C2370CE}"/>
              </a:ext>
            </a:extLst>
          </p:cNvPr>
          <p:cNvPicPr/>
          <p:nvPr/>
        </p:nvPicPr>
        <p:blipFill>
          <a:blip r:embed="rId2"/>
          <a:stretch>
            <a:fillRect/>
          </a:stretch>
        </p:blipFill>
        <p:spPr>
          <a:xfrm>
            <a:off x="371474" y="1833146"/>
            <a:ext cx="11520487" cy="3744158"/>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37</a:t>
            </a:fld>
            <a:endParaRPr lang="en-US" sz="800"/>
          </a:p>
        </p:txBody>
      </p:sp>
    </p:spTree>
    <p:extLst>
      <p:ext uri="{BB962C8B-B14F-4D97-AF65-F5344CB8AC3E}">
        <p14:creationId xmlns:p14="http://schemas.microsoft.com/office/powerpoint/2010/main" val="95843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a:extLst>
              <a:ext uri="{FF2B5EF4-FFF2-40B4-BE49-F238E27FC236}">
                <a16:creationId xmlns:a16="http://schemas.microsoft.com/office/drawing/2014/main" id="{1AB60B26-C38F-4F79-98AC-292B189F5511}"/>
              </a:ext>
            </a:extLst>
          </p:cNvPr>
          <p:cNvPicPr/>
          <p:nvPr/>
        </p:nvPicPr>
        <p:blipFill>
          <a:blip r:embed="rId2"/>
          <a:stretch>
            <a:fillRect/>
          </a:stretch>
        </p:blipFill>
        <p:spPr>
          <a:xfrm>
            <a:off x="371474" y="1833146"/>
            <a:ext cx="11520487" cy="3744158"/>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38</a:t>
            </a:fld>
            <a:endParaRPr lang="en-US" sz="800"/>
          </a:p>
        </p:txBody>
      </p:sp>
    </p:spTree>
    <p:extLst>
      <p:ext uri="{BB962C8B-B14F-4D97-AF65-F5344CB8AC3E}">
        <p14:creationId xmlns:p14="http://schemas.microsoft.com/office/powerpoint/2010/main" val="3734384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a:extLst>
              <a:ext uri="{FF2B5EF4-FFF2-40B4-BE49-F238E27FC236}">
                <a16:creationId xmlns:a16="http://schemas.microsoft.com/office/drawing/2014/main" id="{BB81239A-54AF-4E0D-99BF-3D3F50BA3BA0}"/>
              </a:ext>
            </a:extLst>
          </p:cNvPr>
          <p:cNvPicPr/>
          <p:nvPr/>
        </p:nvPicPr>
        <p:blipFill>
          <a:blip r:embed="rId2"/>
          <a:stretch>
            <a:fillRect/>
          </a:stretch>
        </p:blipFill>
        <p:spPr>
          <a:xfrm>
            <a:off x="371474" y="1746743"/>
            <a:ext cx="11520487" cy="3916965"/>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39</a:t>
            </a:fld>
            <a:endParaRPr lang="en-US" sz="800"/>
          </a:p>
        </p:txBody>
      </p:sp>
    </p:spTree>
    <p:extLst>
      <p:ext uri="{BB962C8B-B14F-4D97-AF65-F5344CB8AC3E}">
        <p14:creationId xmlns:p14="http://schemas.microsoft.com/office/powerpoint/2010/main" val="3743360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lstStyle/>
          <a:p>
            <a:pPr marL="0" indent="0">
              <a:buNone/>
            </a:pPr>
            <a:r>
              <a:rPr lang="en-US"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a:p>
            <a:pPr marL="0" indent="0">
              <a:buNone/>
            </a:pPr>
            <a:endParaRPr lang="en-US" dirty="0"/>
          </a:p>
          <a:p>
            <a:pPr marL="0" indent="0">
              <a:buNone/>
            </a:pPr>
            <a:r>
              <a:rPr lang="en-US" dirty="0"/>
              <a:t>The requirement is to build a model using Machine Learning to predict the actual value of the prospective properties and decide whether to invest in them or not. The primary questions that needed answering were:</a:t>
            </a:r>
          </a:p>
          <a:p>
            <a:pPr marL="633413" indent="-633413"/>
            <a:r>
              <a:rPr lang="en-US" dirty="0"/>
              <a:t>Which variables are important to predict the price of variable?</a:t>
            </a:r>
          </a:p>
          <a:p>
            <a:pPr marL="633413" indent="-633413"/>
            <a:r>
              <a:rPr lang="en-US" dirty="0"/>
              <a:t>How do these variables describe the price of the house?</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4</a:t>
            </a:fld>
            <a:endParaRPr lang="en-US" dirty="0"/>
          </a:p>
        </p:txBody>
      </p:sp>
    </p:spTree>
    <p:extLst>
      <p:ext uri="{BB962C8B-B14F-4D97-AF65-F5344CB8AC3E}">
        <p14:creationId xmlns:p14="http://schemas.microsoft.com/office/powerpoint/2010/main" val="1175325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a:extLst>
              <a:ext uri="{FF2B5EF4-FFF2-40B4-BE49-F238E27FC236}">
                <a16:creationId xmlns:a16="http://schemas.microsoft.com/office/drawing/2014/main" id="{867AB357-C264-4C35-B03E-1A12992248AC}"/>
              </a:ext>
            </a:extLst>
          </p:cNvPr>
          <p:cNvPicPr/>
          <p:nvPr/>
        </p:nvPicPr>
        <p:blipFill>
          <a:blip r:embed="rId2"/>
          <a:stretch>
            <a:fillRect/>
          </a:stretch>
        </p:blipFill>
        <p:spPr>
          <a:xfrm>
            <a:off x="371474" y="1789944"/>
            <a:ext cx="11520487" cy="3830562"/>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40</a:t>
            </a:fld>
            <a:endParaRPr lang="en-US" sz="800"/>
          </a:p>
        </p:txBody>
      </p:sp>
    </p:spTree>
    <p:extLst>
      <p:ext uri="{BB962C8B-B14F-4D97-AF65-F5344CB8AC3E}">
        <p14:creationId xmlns:p14="http://schemas.microsoft.com/office/powerpoint/2010/main" val="77721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41</a:t>
            </a:fld>
            <a:endParaRPr lang="en-US" sz="800"/>
          </a:p>
        </p:txBody>
      </p:sp>
      <p:sp>
        <p:nvSpPr>
          <p:cNvPr id="5" name="Content Placeholder 2">
            <a:extLst>
              <a:ext uri="{FF2B5EF4-FFF2-40B4-BE49-F238E27FC236}">
                <a16:creationId xmlns:a16="http://schemas.microsoft.com/office/drawing/2014/main" id="{08A78562-F508-4912-9932-53C6F327ABAD}"/>
              </a:ext>
            </a:extLst>
          </p:cNvPr>
          <p:cNvSpPr>
            <a:spLocks noGrp="1"/>
          </p:cNvSpPr>
          <p:nvPr>
            <p:ph idx="1"/>
          </p:nvPr>
        </p:nvSpPr>
        <p:spPr>
          <a:xfrm>
            <a:off x="371474" y="1233488"/>
            <a:ext cx="11520487" cy="4943475"/>
          </a:xfrm>
        </p:spPr>
        <p:txBody>
          <a:bodyPr>
            <a:normAutofit lnSpcReduction="10000"/>
          </a:bodyPr>
          <a:lstStyle/>
          <a:p>
            <a:pPr marL="0" indent="0">
              <a:buNone/>
            </a:pPr>
            <a:r>
              <a:rPr lang="en-US" dirty="0">
                <a:solidFill>
                  <a:schemeClr val="tx1">
                    <a:lumMod val="50000"/>
                  </a:schemeClr>
                </a:solidFill>
              </a:rPr>
              <a:t>Observations</a:t>
            </a:r>
          </a:p>
          <a:p>
            <a:r>
              <a:rPr lang="en-US" sz="1800" dirty="0">
                <a:solidFill>
                  <a:schemeClr val="tx1">
                    <a:lumMod val="50000"/>
                  </a:schemeClr>
                </a:solidFill>
              </a:rPr>
              <a:t>Homes with Stone masonry veneers have highest prices, followed by those with Brick Face. Houses with no masonry veneers and those with brick commons have similar sale prices.</a:t>
            </a:r>
          </a:p>
          <a:p>
            <a:r>
              <a:rPr lang="en-US" sz="1800" dirty="0">
                <a:solidFill>
                  <a:schemeClr val="tx1">
                    <a:lumMod val="50000"/>
                  </a:schemeClr>
                </a:solidFill>
              </a:rPr>
              <a:t>Poured concrete foundation houses have higher sale prices, followed by houses having Stone foundations, which in some instances have been sold at prices almost as high as houses with poured concrete foundations. This is followed by houses with wood, cinder block, brick and tile, and slab foundations.</a:t>
            </a:r>
          </a:p>
          <a:p>
            <a:r>
              <a:rPr lang="en-US" sz="1800" dirty="0">
                <a:solidFill>
                  <a:schemeClr val="tx1">
                    <a:lumMod val="50000"/>
                  </a:schemeClr>
                </a:solidFill>
              </a:rPr>
              <a:t>Properties with good exposure to walkout or garden level walls have the highest sale prices.</a:t>
            </a:r>
          </a:p>
          <a:p>
            <a:r>
              <a:rPr lang="en-US" sz="1800" dirty="0">
                <a:solidFill>
                  <a:schemeClr val="tx1">
                    <a:lumMod val="50000"/>
                  </a:schemeClr>
                </a:solidFill>
              </a:rPr>
              <a:t>Homes with Good Living Quarters finishing rating for basements have the highest prices, followed by all other categories, which are at almost similar sale prices.</a:t>
            </a:r>
          </a:p>
          <a:p>
            <a:r>
              <a:rPr lang="en-US" sz="1800" dirty="0">
                <a:solidFill>
                  <a:schemeClr val="tx1">
                    <a:lumMod val="50000"/>
                  </a:schemeClr>
                </a:solidFill>
              </a:rPr>
              <a:t>Sale prices are the highest for homes with Gas forced warm air furnace and Gas hot water or steam heat heating systems.</a:t>
            </a:r>
          </a:p>
          <a:p>
            <a:r>
              <a:rPr lang="en-US" sz="1800" dirty="0">
                <a:solidFill>
                  <a:schemeClr val="tx1">
                    <a:lumMod val="50000"/>
                  </a:schemeClr>
                </a:solidFill>
              </a:rPr>
              <a:t>Centrally air-conditioned homes have higher sale prices as compared to those that do not.</a:t>
            </a:r>
          </a:p>
          <a:p>
            <a:r>
              <a:rPr lang="en-US" sz="1800" dirty="0">
                <a:solidFill>
                  <a:schemeClr val="tx1">
                    <a:lumMod val="50000"/>
                  </a:schemeClr>
                </a:solidFill>
              </a:rPr>
              <a:t>In terms of electrical systems, homes with Standard Circuit Breakers &amp; Romex have the highest sale prices, while those with mixed electrical systems are priced the lowest in comparison.</a:t>
            </a:r>
          </a:p>
          <a:p>
            <a:r>
              <a:rPr lang="en-US" sz="1800" dirty="0">
                <a:solidFill>
                  <a:schemeClr val="tx1">
                    <a:lumMod val="50000"/>
                  </a:schemeClr>
                </a:solidFill>
              </a:rPr>
              <a:t>Sale prices are the highest for homes with typical functionality, followed by a variable pricing for other categories of home functionality.</a:t>
            </a:r>
          </a:p>
          <a:p>
            <a:endParaRPr lang="en-US" sz="1800" dirty="0">
              <a:solidFill>
                <a:schemeClr val="tx1">
                  <a:lumMod val="50000"/>
                </a:schemeClr>
              </a:solidFill>
            </a:endParaRPr>
          </a:p>
        </p:txBody>
      </p:sp>
    </p:spTree>
    <p:extLst>
      <p:ext uri="{BB962C8B-B14F-4D97-AF65-F5344CB8AC3E}">
        <p14:creationId xmlns:p14="http://schemas.microsoft.com/office/powerpoint/2010/main" val="1132744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42</a:t>
            </a:fld>
            <a:endParaRPr lang="en-US" sz="800"/>
          </a:p>
        </p:txBody>
      </p:sp>
      <p:sp>
        <p:nvSpPr>
          <p:cNvPr id="5" name="Content Placeholder 2">
            <a:extLst>
              <a:ext uri="{FF2B5EF4-FFF2-40B4-BE49-F238E27FC236}">
                <a16:creationId xmlns:a16="http://schemas.microsoft.com/office/drawing/2014/main" id="{08A78562-F508-4912-9932-53C6F327ABAD}"/>
              </a:ext>
            </a:extLst>
          </p:cNvPr>
          <p:cNvSpPr>
            <a:spLocks noGrp="1"/>
          </p:cNvSpPr>
          <p:nvPr>
            <p:ph idx="1"/>
          </p:nvPr>
        </p:nvSpPr>
        <p:spPr>
          <a:xfrm>
            <a:off x="371474" y="1233488"/>
            <a:ext cx="11520487" cy="4943475"/>
          </a:xfrm>
        </p:spPr>
        <p:txBody>
          <a:bodyPr>
            <a:normAutofit/>
          </a:bodyPr>
          <a:lstStyle/>
          <a:p>
            <a:pPr marL="0" indent="0">
              <a:buNone/>
            </a:pPr>
            <a:r>
              <a:rPr lang="en-US" dirty="0">
                <a:solidFill>
                  <a:schemeClr val="tx1">
                    <a:lumMod val="50000"/>
                  </a:schemeClr>
                </a:solidFill>
              </a:rPr>
              <a:t>Observations</a:t>
            </a:r>
          </a:p>
          <a:p>
            <a:r>
              <a:rPr lang="en-US" sz="1800" dirty="0">
                <a:solidFill>
                  <a:schemeClr val="tx1">
                    <a:lumMod val="50000"/>
                  </a:schemeClr>
                </a:solidFill>
              </a:rPr>
              <a:t>Sale prices are by far the highest for homes with excellent fireplace quality</a:t>
            </a:r>
          </a:p>
          <a:p>
            <a:r>
              <a:rPr lang="en-US" sz="1800" dirty="0">
                <a:solidFill>
                  <a:schemeClr val="tx1">
                    <a:lumMod val="50000"/>
                  </a:schemeClr>
                </a:solidFill>
              </a:rPr>
              <a:t>Houses with built-in garages are priced the highest, followed by those with attached garages, and basement garages.</a:t>
            </a:r>
          </a:p>
          <a:p>
            <a:r>
              <a:rPr lang="en-US" sz="1800" dirty="0">
                <a:solidFill>
                  <a:schemeClr val="tx1">
                    <a:lumMod val="50000"/>
                  </a:schemeClr>
                </a:solidFill>
              </a:rPr>
              <a:t>From the plot, it is clear as expected that homes with finished garages have the highest prices, followed by roughly finished and finally with unfinished garages.</a:t>
            </a:r>
          </a:p>
          <a:p>
            <a:r>
              <a:rPr lang="en-US" sz="1800" dirty="0">
                <a:solidFill>
                  <a:schemeClr val="tx1">
                    <a:lumMod val="50000"/>
                  </a:schemeClr>
                </a:solidFill>
              </a:rPr>
              <a:t>Homes with a paved driveway have the highest sale prices, as expected, followed by those with partial pavements.</a:t>
            </a:r>
          </a:p>
          <a:p>
            <a:r>
              <a:rPr lang="en-US" sz="1800" dirty="0">
                <a:solidFill>
                  <a:schemeClr val="tx1">
                    <a:lumMod val="50000"/>
                  </a:schemeClr>
                </a:solidFill>
              </a:rPr>
              <a:t>Properties sold with contracts with low interest have witnessed highest sale prices in on off instances, however, in general, homes sold with Contract 15% Down payment regular terms, and Homes just constructed and sold have the highest sale prices.</a:t>
            </a:r>
          </a:p>
          <a:p>
            <a:r>
              <a:rPr lang="en-US" sz="1800" dirty="0">
                <a:solidFill>
                  <a:schemeClr val="tx1">
                    <a:lumMod val="50000"/>
                  </a:schemeClr>
                </a:solidFill>
              </a:rPr>
              <a:t>Homes that were not completed when last assessed (i.e., primarily new homes) saw the highest sale prices.</a:t>
            </a:r>
          </a:p>
          <a:p>
            <a:endParaRPr lang="en-US" sz="1800" dirty="0">
              <a:solidFill>
                <a:schemeClr val="tx1">
                  <a:lumMod val="50000"/>
                </a:schemeClr>
              </a:solidFill>
            </a:endParaRPr>
          </a:p>
        </p:txBody>
      </p:sp>
    </p:spTree>
    <p:extLst>
      <p:ext uri="{BB962C8B-B14F-4D97-AF65-F5344CB8AC3E}">
        <p14:creationId xmlns:p14="http://schemas.microsoft.com/office/powerpoint/2010/main" val="2393539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6" name="Picture 5">
            <a:extLst>
              <a:ext uri="{FF2B5EF4-FFF2-40B4-BE49-F238E27FC236}">
                <a16:creationId xmlns:a16="http://schemas.microsoft.com/office/drawing/2014/main" id="{3066CFBF-F173-4E70-B25F-B75348A91006}"/>
              </a:ext>
            </a:extLst>
          </p:cNvPr>
          <p:cNvPicPr/>
          <p:nvPr/>
        </p:nvPicPr>
        <p:blipFill>
          <a:blip r:embed="rId2"/>
          <a:stretch>
            <a:fillRect/>
          </a:stretch>
        </p:blipFill>
        <p:spPr>
          <a:xfrm>
            <a:off x="371474" y="1746743"/>
            <a:ext cx="11520487" cy="3916965"/>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43</a:t>
            </a:fld>
            <a:endParaRPr lang="en-US" sz="800"/>
          </a:p>
        </p:txBody>
      </p:sp>
    </p:spTree>
    <p:extLst>
      <p:ext uri="{BB962C8B-B14F-4D97-AF65-F5344CB8AC3E}">
        <p14:creationId xmlns:p14="http://schemas.microsoft.com/office/powerpoint/2010/main" val="710198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a:extLst>
              <a:ext uri="{FF2B5EF4-FFF2-40B4-BE49-F238E27FC236}">
                <a16:creationId xmlns:a16="http://schemas.microsoft.com/office/drawing/2014/main" id="{3BFB8F65-6D83-423D-B081-E99D6B38C217}"/>
              </a:ext>
            </a:extLst>
          </p:cNvPr>
          <p:cNvPicPr/>
          <p:nvPr/>
        </p:nvPicPr>
        <p:blipFill>
          <a:blip r:embed="rId2"/>
          <a:stretch>
            <a:fillRect/>
          </a:stretch>
        </p:blipFill>
        <p:spPr>
          <a:xfrm>
            <a:off x="371474" y="1789944"/>
            <a:ext cx="11520487" cy="3830562"/>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44</a:t>
            </a:fld>
            <a:endParaRPr lang="en-US" sz="800"/>
          </a:p>
        </p:txBody>
      </p:sp>
    </p:spTree>
    <p:extLst>
      <p:ext uri="{BB962C8B-B14F-4D97-AF65-F5344CB8AC3E}">
        <p14:creationId xmlns:p14="http://schemas.microsoft.com/office/powerpoint/2010/main" val="3913098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a:extLst>
              <a:ext uri="{FF2B5EF4-FFF2-40B4-BE49-F238E27FC236}">
                <a16:creationId xmlns:a16="http://schemas.microsoft.com/office/drawing/2014/main" id="{119DB477-AA48-4F7A-9A6A-27580FF37ABC}"/>
              </a:ext>
            </a:extLst>
          </p:cNvPr>
          <p:cNvPicPr/>
          <p:nvPr/>
        </p:nvPicPr>
        <p:blipFill>
          <a:blip r:embed="rId2"/>
          <a:stretch>
            <a:fillRect/>
          </a:stretch>
        </p:blipFill>
        <p:spPr>
          <a:xfrm>
            <a:off x="371474" y="1746743"/>
            <a:ext cx="11520487" cy="3916965"/>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45</a:t>
            </a:fld>
            <a:endParaRPr lang="en-US" sz="800"/>
          </a:p>
        </p:txBody>
      </p:sp>
    </p:spTree>
    <p:extLst>
      <p:ext uri="{BB962C8B-B14F-4D97-AF65-F5344CB8AC3E}">
        <p14:creationId xmlns:p14="http://schemas.microsoft.com/office/powerpoint/2010/main" val="1655860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pic>
        <p:nvPicPr>
          <p:cNvPr id="5" name="Picture 4">
            <a:extLst>
              <a:ext uri="{FF2B5EF4-FFF2-40B4-BE49-F238E27FC236}">
                <a16:creationId xmlns:a16="http://schemas.microsoft.com/office/drawing/2014/main" id="{CBB7F8E6-6E63-465E-A1F6-9436ADCE9601}"/>
              </a:ext>
            </a:extLst>
          </p:cNvPr>
          <p:cNvPicPr/>
          <p:nvPr/>
        </p:nvPicPr>
        <p:blipFill>
          <a:blip r:embed="rId2"/>
          <a:stretch>
            <a:fillRect/>
          </a:stretch>
        </p:blipFill>
        <p:spPr>
          <a:xfrm>
            <a:off x="371474" y="1775544"/>
            <a:ext cx="11520487" cy="3859362"/>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46</a:t>
            </a:fld>
            <a:endParaRPr lang="en-US" sz="800"/>
          </a:p>
        </p:txBody>
      </p:sp>
    </p:spTree>
    <p:extLst>
      <p:ext uri="{BB962C8B-B14F-4D97-AF65-F5344CB8AC3E}">
        <p14:creationId xmlns:p14="http://schemas.microsoft.com/office/powerpoint/2010/main" val="1224189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bivariate analysis</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47</a:t>
            </a:fld>
            <a:endParaRPr lang="en-US" sz="800"/>
          </a:p>
        </p:txBody>
      </p:sp>
      <p:sp>
        <p:nvSpPr>
          <p:cNvPr id="5" name="Content Placeholder 2">
            <a:extLst>
              <a:ext uri="{FF2B5EF4-FFF2-40B4-BE49-F238E27FC236}">
                <a16:creationId xmlns:a16="http://schemas.microsoft.com/office/drawing/2014/main" id="{08A78562-F508-4912-9932-53C6F327ABAD}"/>
              </a:ext>
            </a:extLst>
          </p:cNvPr>
          <p:cNvSpPr>
            <a:spLocks noGrp="1"/>
          </p:cNvSpPr>
          <p:nvPr>
            <p:ph idx="1"/>
          </p:nvPr>
        </p:nvSpPr>
        <p:spPr>
          <a:xfrm>
            <a:off x="371474" y="1233488"/>
            <a:ext cx="11520487" cy="5348490"/>
          </a:xfrm>
        </p:spPr>
        <p:txBody>
          <a:bodyPr>
            <a:normAutofit fontScale="92500" lnSpcReduction="10000"/>
          </a:bodyPr>
          <a:lstStyle/>
          <a:p>
            <a:pPr marL="0" indent="0">
              <a:buNone/>
            </a:pPr>
            <a:r>
              <a:rPr lang="en-US" sz="3000" dirty="0">
                <a:solidFill>
                  <a:schemeClr val="tx1">
                    <a:lumMod val="50000"/>
                  </a:schemeClr>
                </a:solidFill>
              </a:rPr>
              <a:t>Observations</a:t>
            </a:r>
          </a:p>
          <a:p>
            <a:r>
              <a:rPr lang="en-US" sz="1900" dirty="0">
                <a:solidFill>
                  <a:schemeClr val="tx1">
                    <a:lumMod val="50000"/>
                  </a:schemeClr>
                </a:solidFill>
              </a:rPr>
              <a:t>Sale pricing of houses increases with an increase in the exterior quality rating of the house, with excellent rated houses fetching the highest prices, followed by those rated as Good, Average and Poor.</a:t>
            </a:r>
          </a:p>
          <a:p>
            <a:r>
              <a:rPr lang="en-US" sz="1900" dirty="0">
                <a:solidFill>
                  <a:schemeClr val="tx1">
                    <a:lumMod val="50000"/>
                  </a:schemeClr>
                </a:solidFill>
              </a:rPr>
              <a:t>Exterior condition of the house records a similar trend as in the case with exterior quality of the house.</a:t>
            </a:r>
          </a:p>
          <a:p>
            <a:r>
              <a:rPr lang="en-US" sz="1900" dirty="0">
                <a:solidFill>
                  <a:schemeClr val="tx1">
                    <a:lumMod val="50000"/>
                  </a:schemeClr>
                </a:solidFill>
              </a:rPr>
              <a:t>In terms of basement quality, i.e., the height of the basement, those rated excellent (100+ inches) fetch highest sale prices in the housing market.</a:t>
            </a:r>
          </a:p>
          <a:p>
            <a:r>
              <a:rPr lang="en-US" sz="1900" dirty="0">
                <a:solidFill>
                  <a:schemeClr val="tx1">
                    <a:lumMod val="50000"/>
                  </a:schemeClr>
                </a:solidFill>
              </a:rPr>
              <a:t>General condition of the basement is directly related to the sale price of the house, with houses having better condition basements fetching prices in the market.</a:t>
            </a:r>
          </a:p>
          <a:p>
            <a:r>
              <a:rPr lang="en-US" sz="1900" dirty="0">
                <a:solidFill>
                  <a:schemeClr val="tx1">
                    <a:lumMod val="50000"/>
                  </a:schemeClr>
                </a:solidFill>
              </a:rPr>
              <a:t>Overall quality of the house experiences a linear relationship with the sale price of the house, with price increasing with each higher rating of the house.</a:t>
            </a:r>
          </a:p>
          <a:p>
            <a:r>
              <a:rPr lang="en-US" sz="1900" dirty="0">
                <a:solidFill>
                  <a:schemeClr val="tx1">
                    <a:lumMod val="50000"/>
                  </a:schemeClr>
                </a:solidFill>
              </a:rPr>
              <a:t>Ratings on the overall condition of the house does not experience a linear relationship with the sale pricing of the house. The highest pricing going for those rated 9 (no data for houses rated 10), followed by those rated 5, and some instances of those rated 2, but 8,7, and 6 in general.</a:t>
            </a:r>
          </a:p>
          <a:p>
            <a:r>
              <a:rPr lang="en-US" sz="1900" dirty="0">
                <a:solidFill>
                  <a:schemeClr val="tx1">
                    <a:lumMod val="50000"/>
                  </a:schemeClr>
                </a:solidFill>
              </a:rPr>
              <a:t>An excellent heating quality and condition rating fetches highest sale prices, followed by Good, typical, fair, and poor rated houses respectively.</a:t>
            </a:r>
          </a:p>
          <a:p>
            <a:r>
              <a:rPr lang="en-US" sz="1900" dirty="0">
                <a:solidFill>
                  <a:schemeClr val="tx1">
                    <a:lumMod val="50000"/>
                  </a:schemeClr>
                </a:solidFill>
              </a:rPr>
              <a:t>Garage Condition rating of good sees highest sale prices in the market, followed by typical/average rated garages of houses, with Excellent, Fair and Poor rated ones experiencing similar pricing levels.</a:t>
            </a:r>
          </a:p>
        </p:txBody>
      </p:sp>
    </p:spTree>
    <p:extLst>
      <p:ext uri="{BB962C8B-B14F-4D97-AF65-F5344CB8AC3E}">
        <p14:creationId xmlns:p14="http://schemas.microsoft.com/office/powerpoint/2010/main" val="2361395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82D57FA6-2C62-4A7D-A307-1B1835AC76F0}"/>
              </a:ext>
            </a:extLst>
          </p:cNvPr>
          <p:cNvPicPr/>
          <p:nvPr/>
        </p:nvPicPr>
        <p:blipFill>
          <a:blip r:embed="rId2"/>
          <a:stretch>
            <a:fillRect/>
          </a:stretch>
        </p:blipFill>
        <p:spPr>
          <a:xfrm>
            <a:off x="571500" y="1286898"/>
            <a:ext cx="6034088" cy="4284202"/>
          </a:xfrm>
          <a:prstGeom prst="rect">
            <a:avLst/>
          </a:prstGeom>
          <a:noFill/>
          <a:ln w="12700">
            <a:solidFill>
              <a:schemeClr val="tx1"/>
            </a:solidFill>
          </a:ln>
        </p:spPr>
      </p:pic>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6905625" y="1512889"/>
            <a:ext cx="4986338" cy="3262311"/>
          </a:xfrm>
        </p:spPr>
        <p:txBody>
          <a:bodyPr anchor="b">
            <a:normAutofit/>
          </a:bodyPr>
          <a:lstStyle/>
          <a:p>
            <a:r>
              <a:rPr lang="en-US" sz="5600"/>
              <a:t>Key visualizations for bivariate analysis</a:t>
            </a:r>
            <a:endParaRPr lang="en-IN" sz="5600"/>
          </a:p>
        </p:txBody>
      </p:sp>
      <p:sp>
        <p:nvSpPr>
          <p:cNvPr id="11" name="Subtitle 3">
            <a:extLst>
              <a:ext uri="{FF2B5EF4-FFF2-40B4-BE49-F238E27FC236}">
                <a16:creationId xmlns:a16="http://schemas.microsoft.com/office/drawing/2014/main" id="{A19591CB-DB13-6FB3-D96B-E05C7FEA7A64}"/>
              </a:ext>
            </a:extLst>
          </p:cNvPr>
          <p:cNvSpPr>
            <a:spLocks noGrp="1"/>
          </p:cNvSpPr>
          <p:nvPr>
            <p:ph type="subTitle" idx="1"/>
          </p:nvPr>
        </p:nvSpPr>
        <p:spPr>
          <a:xfrm>
            <a:off x="6905625" y="4927600"/>
            <a:ext cx="4986338" cy="1276252"/>
          </a:xfrm>
        </p:spPr>
        <p:txBody>
          <a:bodyPr>
            <a:noAutofit/>
          </a:bodyPr>
          <a:lstStyle/>
          <a:p>
            <a:r>
              <a:rPr lang="en-US" sz="1800" dirty="0"/>
              <a:t>We can see a weak and positive relationship between sale price and </a:t>
            </a:r>
            <a:r>
              <a:rPr lang="en-US" sz="1800" dirty="0" err="1"/>
              <a:t>LotArea</a:t>
            </a:r>
            <a:r>
              <a:rPr lang="en-US" sz="1800" dirty="0"/>
              <a:t>, </a:t>
            </a:r>
            <a:r>
              <a:rPr lang="en-US" sz="1800" dirty="0" err="1"/>
              <a:t>MasVnrArea</a:t>
            </a:r>
            <a:r>
              <a:rPr lang="en-US" sz="1800" dirty="0"/>
              <a:t> and </a:t>
            </a:r>
            <a:r>
              <a:rPr lang="en-US" sz="1800" dirty="0" err="1"/>
              <a:t>WoodDeckSF</a:t>
            </a:r>
            <a:r>
              <a:rPr lang="en-US" sz="1800" dirty="0"/>
              <a:t> respectively. Sale prices increase invariably as the aforementioned variables increase in values.</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48</a:t>
            </a:fld>
            <a:endParaRPr lang="en-US" sz="800"/>
          </a:p>
        </p:txBody>
      </p:sp>
    </p:spTree>
    <p:extLst>
      <p:ext uri="{BB962C8B-B14F-4D97-AF65-F5344CB8AC3E}">
        <p14:creationId xmlns:p14="http://schemas.microsoft.com/office/powerpoint/2010/main" val="2363846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AB7D85-F83D-48D4-B7EA-378E9EAEC554}"/>
              </a:ext>
            </a:extLst>
          </p:cNvPr>
          <p:cNvPicPr/>
          <p:nvPr/>
        </p:nvPicPr>
        <p:blipFill>
          <a:blip r:embed="rId2"/>
          <a:stretch>
            <a:fillRect/>
          </a:stretch>
        </p:blipFill>
        <p:spPr>
          <a:xfrm>
            <a:off x="571500" y="1264270"/>
            <a:ext cx="6034088" cy="4329458"/>
          </a:xfrm>
          <a:prstGeom prst="rect">
            <a:avLst/>
          </a:prstGeom>
          <a:noFill/>
          <a:ln w="12700">
            <a:solidFill>
              <a:schemeClr val="tx1"/>
            </a:solidFill>
          </a:ln>
        </p:spPr>
      </p:pic>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6905625" y="1512889"/>
            <a:ext cx="4986338" cy="3262311"/>
          </a:xfrm>
        </p:spPr>
        <p:txBody>
          <a:bodyPr anchor="b">
            <a:normAutofit/>
          </a:bodyPr>
          <a:lstStyle/>
          <a:p>
            <a:r>
              <a:rPr lang="en-US" sz="5600"/>
              <a:t>Key visualizations for bivariate analysis</a:t>
            </a:r>
            <a:endParaRPr lang="en-IN" sz="5600"/>
          </a:p>
        </p:txBody>
      </p:sp>
      <p:sp>
        <p:nvSpPr>
          <p:cNvPr id="11" name="Subtitle 3">
            <a:extLst>
              <a:ext uri="{FF2B5EF4-FFF2-40B4-BE49-F238E27FC236}">
                <a16:creationId xmlns:a16="http://schemas.microsoft.com/office/drawing/2014/main" id="{53CBBF73-F3B4-330A-44EF-F0B325443FA0}"/>
              </a:ext>
            </a:extLst>
          </p:cNvPr>
          <p:cNvSpPr>
            <a:spLocks noGrp="1"/>
          </p:cNvSpPr>
          <p:nvPr>
            <p:ph type="subTitle" idx="1"/>
          </p:nvPr>
        </p:nvSpPr>
        <p:spPr>
          <a:xfrm>
            <a:off x="6905624" y="4775200"/>
            <a:ext cx="5164455" cy="1741714"/>
          </a:xfrm>
        </p:spPr>
        <p:txBody>
          <a:bodyPr>
            <a:noAutofit/>
          </a:bodyPr>
          <a:lstStyle/>
          <a:p>
            <a:r>
              <a:rPr lang="en-US" sz="1800" dirty="0"/>
              <a:t>There is a positive linear relationship between Sale Price and the variables. The sale price is high that is 100000-300000 when basement square feet lie up to 1500 square feet. When the unfinished basement area is below 1000 square feet, the sale price isn't as high.</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49</a:t>
            </a:fld>
            <a:endParaRPr lang="en-US" sz="800"/>
          </a:p>
        </p:txBody>
      </p:sp>
    </p:spTree>
    <p:extLst>
      <p:ext uri="{BB962C8B-B14F-4D97-AF65-F5344CB8AC3E}">
        <p14:creationId xmlns:p14="http://schemas.microsoft.com/office/powerpoint/2010/main" val="74835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lstStyle/>
          <a:p>
            <a:pPr marL="0" indent="0">
              <a:buNone/>
            </a:pPr>
            <a:r>
              <a:rPr lang="en-US" dirty="0"/>
              <a:t>The task was to model house prices using the available independent variables. The management will then use this model to understand how the prices vary with the variables. As an outcome, they can manipulate the firm's strategy and focus on areas that will yield high returns. Furthermore, the model will assist management in comprehending the pricing dynamics of a new market.</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5</a:t>
            </a:fld>
            <a:endParaRPr lang="en-US" dirty="0"/>
          </a:p>
        </p:txBody>
      </p:sp>
    </p:spTree>
    <p:extLst>
      <p:ext uri="{BB962C8B-B14F-4D97-AF65-F5344CB8AC3E}">
        <p14:creationId xmlns:p14="http://schemas.microsoft.com/office/powerpoint/2010/main" val="707597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995CA2B1-772E-4116-8A7C-1FE28FD33B65}"/>
              </a:ext>
            </a:extLst>
          </p:cNvPr>
          <p:cNvPicPr/>
          <p:nvPr/>
        </p:nvPicPr>
        <p:blipFill>
          <a:blip r:embed="rId2"/>
          <a:stretch>
            <a:fillRect/>
          </a:stretch>
        </p:blipFill>
        <p:spPr>
          <a:xfrm>
            <a:off x="571500" y="1241642"/>
            <a:ext cx="6034088" cy="4374714"/>
          </a:xfrm>
          <a:prstGeom prst="rect">
            <a:avLst/>
          </a:prstGeom>
          <a:noFill/>
          <a:ln w="12700">
            <a:solidFill>
              <a:schemeClr val="tx1"/>
            </a:solidFill>
          </a:ln>
        </p:spPr>
      </p:pic>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6905625" y="1512889"/>
            <a:ext cx="4986338" cy="3262311"/>
          </a:xfrm>
        </p:spPr>
        <p:txBody>
          <a:bodyPr anchor="b">
            <a:normAutofit/>
          </a:bodyPr>
          <a:lstStyle/>
          <a:p>
            <a:r>
              <a:rPr lang="en-US" sz="5600"/>
              <a:t>Key visualizations for bivariate analysis</a:t>
            </a:r>
            <a:endParaRPr lang="en-IN" sz="5600"/>
          </a:p>
        </p:txBody>
      </p:sp>
      <p:sp>
        <p:nvSpPr>
          <p:cNvPr id="10" name="Subtitle 3">
            <a:extLst>
              <a:ext uri="{FF2B5EF4-FFF2-40B4-BE49-F238E27FC236}">
                <a16:creationId xmlns:a16="http://schemas.microsoft.com/office/drawing/2014/main" id="{22934D35-FA7B-2509-D113-93BD1EBB1906}"/>
              </a:ext>
            </a:extLst>
          </p:cNvPr>
          <p:cNvSpPr>
            <a:spLocks noGrp="1"/>
          </p:cNvSpPr>
          <p:nvPr>
            <p:ph type="subTitle" idx="1"/>
          </p:nvPr>
        </p:nvSpPr>
        <p:spPr>
          <a:xfrm>
            <a:off x="6905625" y="4730649"/>
            <a:ext cx="5122252" cy="1684215"/>
          </a:xfrm>
        </p:spPr>
        <p:txBody>
          <a:bodyPr>
            <a:noAutofit/>
          </a:bodyPr>
          <a:lstStyle/>
          <a:p>
            <a:r>
              <a:rPr lang="en-US" sz="1800" dirty="0"/>
              <a:t>As the values of the variables are increasing, there appears to be an increase in sale price of the houses/properties. The sale prices increase with the increase in the square footage of the 1st and 2nd floors, along with a similar trend with the above grade living area.</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50</a:t>
            </a:fld>
            <a:endParaRPr lang="en-US" sz="800"/>
          </a:p>
        </p:txBody>
      </p:sp>
    </p:spTree>
    <p:extLst>
      <p:ext uri="{BB962C8B-B14F-4D97-AF65-F5344CB8AC3E}">
        <p14:creationId xmlns:p14="http://schemas.microsoft.com/office/powerpoint/2010/main" val="4248127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978326-32AE-479A-9A2C-9CCA4C5ADE3B}"/>
              </a:ext>
            </a:extLst>
          </p:cNvPr>
          <p:cNvPicPr/>
          <p:nvPr/>
        </p:nvPicPr>
        <p:blipFill>
          <a:blip r:embed="rId2"/>
          <a:stretch>
            <a:fillRect/>
          </a:stretch>
        </p:blipFill>
        <p:spPr>
          <a:xfrm>
            <a:off x="571500" y="1256728"/>
            <a:ext cx="6034088" cy="4344543"/>
          </a:xfrm>
          <a:prstGeom prst="rect">
            <a:avLst/>
          </a:prstGeom>
          <a:noFill/>
          <a:ln w="12700">
            <a:solidFill>
              <a:schemeClr val="tx1"/>
            </a:solidFill>
          </a:ln>
        </p:spPr>
      </p:pic>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6905625" y="1512889"/>
            <a:ext cx="4986338" cy="3262311"/>
          </a:xfrm>
        </p:spPr>
        <p:txBody>
          <a:bodyPr anchor="b">
            <a:normAutofit/>
          </a:bodyPr>
          <a:lstStyle/>
          <a:p>
            <a:r>
              <a:rPr lang="en-US" sz="5600"/>
              <a:t>Key visualizations for bivariate analysis</a:t>
            </a:r>
            <a:endParaRPr lang="en-IN" sz="5600"/>
          </a:p>
        </p:txBody>
      </p:sp>
      <p:sp>
        <p:nvSpPr>
          <p:cNvPr id="10" name="Subtitle 3">
            <a:extLst>
              <a:ext uri="{FF2B5EF4-FFF2-40B4-BE49-F238E27FC236}">
                <a16:creationId xmlns:a16="http://schemas.microsoft.com/office/drawing/2014/main" id="{845309FE-8651-F009-AB74-F0D7E04A1FB1}"/>
              </a:ext>
            </a:extLst>
          </p:cNvPr>
          <p:cNvSpPr>
            <a:spLocks noGrp="1"/>
          </p:cNvSpPr>
          <p:nvPr>
            <p:ph type="subTitle" idx="1"/>
          </p:nvPr>
        </p:nvSpPr>
        <p:spPr>
          <a:xfrm>
            <a:off x="6905625" y="4927600"/>
            <a:ext cx="4986338" cy="976311"/>
          </a:xfrm>
        </p:spPr>
        <p:txBody>
          <a:bodyPr>
            <a:noAutofit/>
          </a:bodyPr>
          <a:lstStyle/>
          <a:p>
            <a:r>
              <a:rPr lang="en-US" sz="1800"/>
              <a:t>Price appears to be declining as the age variables increase. Year in which a building/property is sold does not seem to have a significant impact on the sale price of the building/property.</a:t>
            </a:r>
            <a:endParaRPr lang="en-US" sz="1800" dirty="0"/>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51</a:t>
            </a:fld>
            <a:endParaRPr lang="en-US" sz="800"/>
          </a:p>
        </p:txBody>
      </p:sp>
    </p:spTree>
    <p:extLst>
      <p:ext uri="{BB962C8B-B14F-4D97-AF65-F5344CB8AC3E}">
        <p14:creationId xmlns:p14="http://schemas.microsoft.com/office/powerpoint/2010/main" val="2021144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Key visualizations for establishing correlations</a:t>
            </a:r>
            <a:endParaRPr lang="en-IN" dirty="0"/>
          </a:p>
        </p:txBody>
      </p:sp>
      <p:pic>
        <p:nvPicPr>
          <p:cNvPr id="6" name="Picture 5">
            <a:extLst>
              <a:ext uri="{FF2B5EF4-FFF2-40B4-BE49-F238E27FC236}">
                <a16:creationId xmlns:a16="http://schemas.microsoft.com/office/drawing/2014/main" id="{FD79D82B-83D5-4A8F-93F5-A43A74FD9435}"/>
              </a:ext>
            </a:extLst>
          </p:cNvPr>
          <p:cNvPicPr/>
          <p:nvPr/>
        </p:nvPicPr>
        <p:blipFill>
          <a:blip r:embed="rId2"/>
          <a:stretch>
            <a:fillRect/>
          </a:stretch>
        </p:blipFill>
        <p:spPr>
          <a:xfrm>
            <a:off x="1355412" y="1233488"/>
            <a:ext cx="9552610" cy="4943475"/>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52</a:t>
            </a:fld>
            <a:endParaRPr lang="en-US" sz="800"/>
          </a:p>
        </p:txBody>
      </p:sp>
    </p:spTree>
    <p:extLst>
      <p:ext uri="{BB962C8B-B14F-4D97-AF65-F5344CB8AC3E}">
        <p14:creationId xmlns:p14="http://schemas.microsoft.com/office/powerpoint/2010/main" val="1214005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5649"/>
          </a:xfrm>
        </p:spPr>
        <p:txBody>
          <a:bodyPr anchor="ctr">
            <a:normAutofit/>
          </a:bodyPr>
          <a:lstStyle/>
          <a:p>
            <a:r>
              <a:rPr lang="en-US"/>
              <a:t>Key visualizations for establishing correlations</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53</a:t>
            </a:fld>
            <a:endParaRPr lang="en-US" sz="800"/>
          </a:p>
        </p:txBody>
      </p:sp>
      <p:pic>
        <p:nvPicPr>
          <p:cNvPr id="5" name="Picture 4" descr="Table&#10;&#10;Description automatically generated">
            <a:extLst>
              <a:ext uri="{FF2B5EF4-FFF2-40B4-BE49-F238E27FC236}">
                <a16:creationId xmlns:a16="http://schemas.microsoft.com/office/drawing/2014/main" id="{15A796BE-CF42-4B47-8BBC-D8D7A555BC7D}"/>
              </a:ext>
            </a:extLst>
          </p:cNvPr>
          <p:cNvPicPr/>
          <p:nvPr/>
        </p:nvPicPr>
        <p:blipFill>
          <a:blip r:embed="rId2"/>
          <a:stretch>
            <a:fillRect/>
          </a:stretch>
        </p:blipFill>
        <p:spPr>
          <a:xfrm>
            <a:off x="7063827" y="1890159"/>
            <a:ext cx="4828135" cy="3653945"/>
          </a:xfrm>
          <a:prstGeom prst="rect">
            <a:avLst/>
          </a:prstGeom>
          <a:noFill/>
          <a:ln w="12700">
            <a:solidFill>
              <a:schemeClr val="tx1"/>
            </a:solidFill>
          </a:ln>
        </p:spPr>
      </p:pic>
      <p:sp>
        <p:nvSpPr>
          <p:cNvPr id="18" name="Text Placeholder 4">
            <a:extLst>
              <a:ext uri="{FF2B5EF4-FFF2-40B4-BE49-F238E27FC236}">
                <a16:creationId xmlns:a16="http://schemas.microsoft.com/office/drawing/2014/main" id="{4B7CBC2F-1A56-ACEA-D89F-8681A6110BC7}"/>
              </a:ext>
            </a:extLst>
          </p:cNvPr>
          <p:cNvSpPr>
            <a:spLocks noGrp="1"/>
          </p:cNvSpPr>
          <p:nvPr>
            <p:ph type="body" idx="1"/>
          </p:nvPr>
        </p:nvSpPr>
        <p:spPr>
          <a:xfrm>
            <a:off x="483636" y="1330963"/>
            <a:ext cx="2986019" cy="1076636"/>
          </a:xfrm>
        </p:spPr>
        <p:txBody>
          <a:bodyPr>
            <a:normAutofit lnSpcReduction="10000"/>
          </a:bodyPr>
          <a:lstStyle/>
          <a:p>
            <a:r>
              <a:rPr lang="en-US" dirty="0"/>
              <a:t>Features with high </a:t>
            </a:r>
            <a:r>
              <a:rPr lang="en-US" dirty="0">
                <a:highlight>
                  <a:srgbClr val="00FF00"/>
                </a:highlight>
              </a:rPr>
              <a:t>positive</a:t>
            </a:r>
            <a:r>
              <a:rPr lang="en-US" dirty="0"/>
              <a:t> correlation with Sale Price</a:t>
            </a:r>
          </a:p>
        </p:txBody>
      </p:sp>
      <p:sp>
        <p:nvSpPr>
          <p:cNvPr id="17" name="Content Placeholder 5">
            <a:extLst>
              <a:ext uri="{FF2B5EF4-FFF2-40B4-BE49-F238E27FC236}">
                <a16:creationId xmlns:a16="http://schemas.microsoft.com/office/drawing/2014/main" id="{D01A10A3-BCE9-B49C-34C4-21437430302A}"/>
              </a:ext>
            </a:extLst>
          </p:cNvPr>
          <p:cNvSpPr>
            <a:spLocks noGrp="1"/>
          </p:cNvSpPr>
          <p:nvPr>
            <p:ph sz="half" idx="2"/>
          </p:nvPr>
        </p:nvSpPr>
        <p:spPr>
          <a:xfrm>
            <a:off x="483636" y="2623930"/>
            <a:ext cx="2986019" cy="3448880"/>
          </a:xfrm>
        </p:spPr>
        <p:txBody>
          <a:bodyPr>
            <a:normAutofit fontScale="92500" lnSpcReduction="20000"/>
          </a:bodyPr>
          <a:lstStyle/>
          <a:p>
            <a:r>
              <a:rPr lang="en-US" dirty="0" err="1"/>
              <a:t>OverallQual</a:t>
            </a:r>
            <a:endParaRPr lang="en-US" dirty="0"/>
          </a:p>
          <a:p>
            <a:r>
              <a:rPr lang="en-US" dirty="0" err="1"/>
              <a:t>GrLivArea</a:t>
            </a:r>
            <a:endParaRPr lang="en-US" dirty="0"/>
          </a:p>
          <a:p>
            <a:r>
              <a:rPr lang="en-US" dirty="0" err="1"/>
              <a:t>ExterQual</a:t>
            </a:r>
            <a:endParaRPr lang="en-US" dirty="0"/>
          </a:p>
          <a:p>
            <a:r>
              <a:rPr lang="en-US" dirty="0" err="1"/>
              <a:t>KitchenQual</a:t>
            </a:r>
            <a:endParaRPr lang="en-US" dirty="0"/>
          </a:p>
          <a:p>
            <a:r>
              <a:rPr lang="en-US" dirty="0" err="1"/>
              <a:t>BsmtQual</a:t>
            </a:r>
            <a:endParaRPr lang="en-US" dirty="0"/>
          </a:p>
          <a:p>
            <a:r>
              <a:rPr lang="en-US" dirty="0" err="1"/>
              <a:t>GarageCars</a:t>
            </a:r>
            <a:endParaRPr lang="en-US" dirty="0"/>
          </a:p>
          <a:p>
            <a:r>
              <a:rPr lang="en-US" dirty="0" err="1"/>
              <a:t>GarageArea</a:t>
            </a:r>
            <a:endParaRPr lang="en-US" dirty="0"/>
          </a:p>
          <a:p>
            <a:r>
              <a:rPr lang="en-US" dirty="0" err="1"/>
              <a:t>TotalBsmtSF</a:t>
            </a:r>
            <a:endParaRPr lang="en-US" dirty="0"/>
          </a:p>
          <a:p>
            <a:r>
              <a:rPr lang="en-US" dirty="0"/>
              <a:t>1stFlrSF</a:t>
            </a:r>
          </a:p>
          <a:p>
            <a:r>
              <a:rPr lang="en-US" dirty="0" err="1"/>
              <a:t>FullBath</a:t>
            </a:r>
            <a:endParaRPr lang="en-US" dirty="0"/>
          </a:p>
          <a:p>
            <a:r>
              <a:rPr lang="en-US" dirty="0" err="1"/>
              <a:t>TotRmsAbvGrd</a:t>
            </a:r>
            <a:endParaRPr lang="en-US" dirty="0"/>
          </a:p>
        </p:txBody>
      </p:sp>
      <p:sp>
        <p:nvSpPr>
          <p:cNvPr id="19" name="Text Placeholder 6">
            <a:extLst>
              <a:ext uri="{FF2B5EF4-FFF2-40B4-BE49-F238E27FC236}">
                <a16:creationId xmlns:a16="http://schemas.microsoft.com/office/drawing/2014/main" id="{28054597-1C44-3C1F-7FC2-20B43872EA5D}"/>
              </a:ext>
            </a:extLst>
          </p:cNvPr>
          <p:cNvSpPr>
            <a:spLocks noGrp="1"/>
          </p:cNvSpPr>
          <p:nvPr>
            <p:ph type="body" sz="quarter" idx="3"/>
          </p:nvPr>
        </p:nvSpPr>
        <p:spPr>
          <a:xfrm>
            <a:off x="3830620" y="1333189"/>
            <a:ext cx="2984400" cy="1074410"/>
          </a:xfrm>
        </p:spPr>
        <p:txBody>
          <a:bodyPr>
            <a:normAutofit lnSpcReduction="10000"/>
          </a:bodyPr>
          <a:lstStyle/>
          <a:p>
            <a:r>
              <a:rPr lang="en-US" dirty="0"/>
              <a:t>Features with high </a:t>
            </a:r>
            <a:r>
              <a:rPr lang="en-US" dirty="0">
                <a:highlight>
                  <a:srgbClr val="FF0000"/>
                </a:highlight>
              </a:rPr>
              <a:t>negative</a:t>
            </a:r>
            <a:r>
              <a:rPr lang="en-US" dirty="0"/>
              <a:t> correlation with Sale Price</a:t>
            </a:r>
          </a:p>
        </p:txBody>
      </p:sp>
      <p:sp>
        <p:nvSpPr>
          <p:cNvPr id="21" name="Content Placeholder 7">
            <a:extLst>
              <a:ext uri="{FF2B5EF4-FFF2-40B4-BE49-F238E27FC236}">
                <a16:creationId xmlns:a16="http://schemas.microsoft.com/office/drawing/2014/main" id="{220C73B8-D471-A7E5-1496-DFEF5DDFB3CC}"/>
              </a:ext>
            </a:extLst>
          </p:cNvPr>
          <p:cNvSpPr>
            <a:spLocks noGrp="1"/>
          </p:cNvSpPr>
          <p:nvPr>
            <p:ph sz="quarter" idx="4"/>
          </p:nvPr>
        </p:nvSpPr>
        <p:spPr>
          <a:xfrm>
            <a:off x="3830620" y="2623930"/>
            <a:ext cx="2984400" cy="3448881"/>
          </a:xfrm>
        </p:spPr>
        <p:txBody>
          <a:bodyPr>
            <a:normAutofit/>
          </a:bodyPr>
          <a:lstStyle/>
          <a:p>
            <a:pPr>
              <a:lnSpc>
                <a:spcPct val="70000"/>
              </a:lnSpc>
            </a:pPr>
            <a:r>
              <a:rPr lang="en-US" sz="1700" dirty="0" err="1"/>
              <a:t>LotShape</a:t>
            </a:r>
            <a:endParaRPr lang="en-US" sz="1700" dirty="0"/>
          </a:p>
          <a:p>
            <a:pPr>
              <a:lnSpc>
                <a:spcPct val="70000"/>
              </a:lnSpc>
            </a:pPr>
            <a:r>
              <a:rPr lang="en-US" sz="1700" dirty="0" err="1"/>
              <a:t>BsmtExposure</a:t>
            </a:r>
            <a:endParaRPr lang="en-US" sz="1700" dirty="0"/>
          </a:p>
          <a:p>
            <a:pPr>
              <a:lnSpc>
                <a:spcPct val="70000"/>
              </a:lnSpc>
            </a:pPr>
            <a:r>
              <a:rPr lang="en-US" sz="1700" dirty="0" err="1"/>
              <a:t>GarageType</a:t>
            </a:r>
            <a:endParaRPr lang="en-US" sz="1700" dirty="0"/>
          </a:p>
          <a:p>
            <a:pPr>
              <a:lnSpc>
                <a:spcPct val="70000"/>
              </a:lnSpc>
            </a:pPr>
            <a:r>
              <a:rPr lang="en-US" sz="1700" dirty="0" err="1"/>
              <a:t>AgeRemodAdd</a:t>
            </a:r>
            <a:endParaRPr lang="en-US" sz="1700" dirty="0"/>
          </a:p>
          <a:p>
            <a:pPr>
              <a:lnSpc>
                <a:spcPct val="70000"/>
              </a:lnSpc>
            </a:pPr>
            <a:r>
              <a:rPr lang="en-US" sz="1700" dirty="0" err="1"/>
              <a:t>AgeGarageBlt</a:t>
            </a:r>
            <a:endParaRPr lang="en-US" sz="1700" dirty="0"/>
          </a:p>
          <a:p>
            <a:pPr>
              <a:lnSpc>
                <a:spcPct val="70000"/>
              </a:lnSpc>
            </a:pPr>
            <a:r>
              <a:rPr lang="en-US" sz="1700" dirty="0" err="1"/>
              <a:t>AgeBuilt</a:t>
            </a:r>
            <a:endParaRPr lang="en-US" sz="1700" dirty="0"/>
          </a:p>
          <a:p>
            <a:pPr>
              <a:lnSpc>
                <a:spcPct val="70000"/>
              </a:lnSpc>
            </a:pPr>
            <a:r>
              <a:rPr lang="en-US" sz="1700" dirty="0" err="1"/>
              <a:t>GarageFinish</a:t>
            </a:r>
            <a:endParaRPr lang="en-US" sz="1700" dirty="0"/>
          </a:p>
        </p:txBody>
      </p:sp>
    </p:spTree>
    <p:extLst>
      <p:ext uri="{BB962C8B-B14F-4D97-AF65-F5344CB8AC3E}">
        <p14:creationId xmlns:p14="http://schemas.microsoft.com/office/powerpoint/2010/main" val="867095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dirty="0"/>
              <a:t>Assumptions related to the problem</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54</a:t>
            </a:fld>
            <a:endParaRPr lang="en-US" sz="800"/>
          </a:p>
        </p:txBody>
      </p:sp>
      <p:graphicFrame>
        <p:nvGraphicFramePr>
          <p:cNvPr id="6" name="Content Placeholder 2">
            <a:extLst>
              <a:ext uri="{FF2B5EF4-FFF2-40B4-BE49-F238E27FC236}">
                <a16:creationId xmlns:a16="http://schemas.microsoft.com/office/drawing/2014/main" id="{208A790A-5683-80A1-907E-3DA73A3EEB26}"/>
              </a:ext>
            </a:extLst>
          </p:cNvPr>
          <p:cNvGraphicFramePr>
            <a:graphicFrameLocks noGrp="1"/>
          </p:cNvGraphicFramePr>
          <p:nvPr>
            <p:ph idx="1"/>
            <p:extLst>
              <p:ext uri="{D42A27DB-BD31-4B8C-83A1-F6EECF244321}">
                <p14:modId xmlns:p14="http://schemas.microsoft.com/office/powerpoint/2010/main" val="73054729"/>
              </p:ext>
            </p:extLst>
          </p:nvPr>
        </p:nvGraphicFramePr>
        <p:xfrm>
          <a:off x="371474" y="1233488"/>
          <a:ext cx="11520487" cy="494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4950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dirty="0"/>
              <a:t>Model building - journey</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55</a:t>
            </a:fld>
            <a:endParaRPr lang="en-US" sz="800"/>
          </a:p>
        </p:txBody>
      </p:sp>
      <p:graphicFrame>
        <p:nvGraphicFramePr>
          <p:cNvPr id="8" name="Content Placeholder 2">
            <a:extLst>
              <a:ext uri="{FF2B5EF4-FFF2-40B4-BE49-F238E27FC236}">
                <a16:creationId xmlns:a16="http://schemas.microsoft.com/office/drawing/2014/main" id="{932F47D5-819C-2BD5-02A8-69456654498F}"/>
              </a:ext>
            </a:extLst>
          </p:cNvPr>
          <p:cNvGraphicFramePr>
            <a:graphicFrameLocks noGrp="1"/>
          </p:cNvGraphicFramePr>
          <p:nvPr>
            <p:ph idx="1"/>
            <p:extLst>
              <p:ext uri="{D42A27DB-BD31-4B8C-83A1-F6EECF244321}">
                <p14:modId xmlns:p14="http://schemas.microsoft.com/office/powerpoint/2010/main" val="1889393011"/>
              </p:ext>
            </p:extLst>
          </p:nvPr>
        </p:nvGraphicFramePr>
        <p:xfrm>
          <a:off x="371474" y="1233488"/>
          <a:ext cx="11520487" cy="494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430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dirty="0"/>
              <a:t>Model building – summary of steps undertaken</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56</a:t>
            </a:fld>
            <a:endParaRPr lang="en-US" sz="800"/>
          </a:p>
        </p:txBody>
      </p:sp>
      <p:graphicFrame>
        <p:nvGraphicFramePr>
          <p:cNvPr id="7" name="Content Placeholder 2">
            <a:extLst>
              <a:ext uri="{FF2B5EF4-FFF2-40B4-BE49-F238E27FC236}">
                <a16:creationId xmlns:a16="http://schemas.microsoft.com/office/drawing/2014/main" id="{B165D632-A89D-597C-2D9E-9CFDB44E8C66}"/>
              </a:ext>
            </a:extLst>
          </p:cNvPr>
          <p:cNvGraphicFramePr>
            <a:graphicFrameLocks noGrp="1"/>
          </p:cNvGraphicFramePr>
          <p:nvPr>
            <p:ph idx="1"/>
            <p:extLst>
              <p:ext uri="{D42A27DB-BD31-4B8C-83A1-F6EECF244321}">
                <p14:modId xmlns:p14="http://schemas.microsoft.com/office/powerpoint/2010/main" val="46670775"/>
              </p:ext>
            </p:extLst>
          </p:nvPr>
        </p:nvGraphicFramePr>
        <p:xfrm>
          <a:off x="371474" y="1233488"/>
          <a:ext cx="11520487" cy="494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603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dirty="0"/>
              <a:t>Model building – algorithms used</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57</a:t>
            </a:fld>
            <a:endParaRPr lang="en-US" sz="800"/>
          </a:p>
        </p:txBody>
      </p:sp>
      <p:graphicFrame>
        <p:nvGraphicFramePr>
          <p:cNvPr id="8" name="Content Placeholder 2">
            <a:extLst>
              <a:ext uri="{FF2B5EF4-FFF2-40B4-BE49-F238E27FC236}">
                <a16:creationId xmlns:a16="http://schemas.microsoft.com/office/drawing/2014/main" id="{01F699A1-1900-43F7-F578-024A47D56BF3}"/>
              </a:ext>
            </a:extLst>
          </p:cNvPr>
          <p:cNvGraphicFramePr>
            <a:graphicFrameLocks noGrp="1"/>
          </p:cNvGraphicFramePr>
          <p:nvPr>
            <p:ph idx="1"/>
            <p:extLst>
              <p:ext uri="{D42A27DB-BD31-4B8C-83A1-F6EECF244321}">
                <p14:modId xmlns:p14="http://schemas.microsoft.com/office/powerpoint/2010/main" val="2265280988"/>
              </p:ext>
            </p:extLst>
          </p:nvPr>
        </p:nvGraphicFramePr>
        <p:xfrm>
          <a:off x="371474" y="1233488"/>
          <a:ext cx="11520487" cy="494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21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D761039A-9372-4241-8751-437A569F4797}"/>
              </a:ext>
            </a:extLst>
          </p:cNvPr>
          <p:cNvPicPr>
            <a:picLocks noGrp="1"/>
          </p:cNvPicPr>
          <p:nvPr>
            <p:ph type="pic" sz="quarter" idx="10"/>
          </p:nvPr>
        </p:nvPicPr>
        <p:blipFill rotWithShape="1">
          <a:blip r:embed="rId2"/>
          <a:stretch/>
        </p:blipFill>
        <p:spPr>
          <a:xfrm>
            <a:off x="0" y="441007"/>
            <a:ext cx="12192000" cy="3566161"/>
          </a:xfrm>
          <a:prstGeom prst="rect">
            <a:avLst/>
          </a:prstGeom>
          <a:noFill/>
          <a:ln w="12700">
            <a:solidFill>
              <a:schemeClr val="tx1"/>
            </a:solidFill>
          </a:ln>
        </p:spPr>
      </p:pic>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5" y="4551363"/>
            <a:ext cx="11520488" cy="1176337"/>
          </a:xfrm>
        </p:spPr>
        <p:txBody>
          <a:bodyPr anchor="ctr">
            <a:normAutofit/>
          </a:bodyPr>
          <a:lstStyle/>
          <a:p>
            <a:r>
              <a:rPr lang="en-US" sz="4200" dirty="0"/>
              <a:t>Model building – finding the best random state</a:t>
            </a:r>
            <a:endParaRPr lang="en-IN" sz="4200" dirty="0"/>
          </a:p>
        </p:txBody>
      </p:sp>
      <p:sp>
        <p:nvSpPr>
          <p:cNvPr id="10" name="Subtitle 3">
            <a:extLst>
              <a:ext uri="{FF2B5EF4-FFF2-40B4-BE49-F238E27FC236}">
                <a16:creationId xmlns:a16="http://schemas.microsoft.com/office/drawing/2014/main" id="{A1F2EC70-B8D9-19AD-E76A-C094BF2A6A9D}"/>
              </a:ext>
            </a:extLst>
          </p:cNvPr>
          <p:cNvSpPr>
            <a:spLocks noGrp="1"/>
          </p:cNvSpPr>
          <p:nvPr>
            <p:ph type="subTitle" idx="1"/>
          </p:nvPr>
        </p:nvSpPr>
        <p:spPr>
          <a:xfrm>
            <a:off x="371475" y="5830888"/>
            <a:ext cx="11520488" cy="752792"/>
          </a:xfrm>
        </p:spPr>
        <p:txBody>
          <a:bodyPr>
            <a:normAutofit fontScale="85000" lnSpcReduction="20000"/>
          </a:bodyPr>
          <a:lstStyle/>
          <a:p>
            <a:r>
              <a:rPr lang="en-US" dirty="0"/>
              <a:t>Random_state is used to set the seed for the random generator so that we can ensure that the results that we get can be reproduced. Because of the nature of splitting the data in train and test is randomized you would get different data assigned to the train and test data unless you can control for the random factor.</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58</a:t>
            </a:fld>
            <a:endParaRPr lang="en-US"/>
          </a:p>
        </p:txBody>
      </p:sp>
    </p:spTree>
    <p:extLst>
      <p:ext uri="{BB962C8B-B14F-4D97-AF65-F5344CB8AC3E}">
        <p14:creationId xmlns:p14="http://schemas.microsoft.com/office/powerpoint/2010/main" val="2152903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876300" y="4406207"/>
            <a:ext cx="10439400" cy="1175444"/>
          </a:xfrm>
        </p:spPr>
        <p:txBody>
          <a:bodyPr anchor="ctr">
            <a:normAutofit/>
          </a:bodyPr>
          <a:lstStyle/>
          <a:p>
            <a:r>
              <a:rPr lang="en-US" sz="5100"/>
              <a:t>Model building – training the models</a:t>
            </a:r>
            <a:endParaRPr lang="en-IN" sz="510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59</a:t>
            </a:fld>
            <a:endParaRPr lang="en-US" sz="800"/>
          </a:p>
        </p:txBody>
      </p:sp>
      <p:pic>
        <p:nvPicPr>
          <p:cNvPr id="8" name="Content Placeholder 7">
            <a:extLst>
              <a:ext uri="{FF2B5EF4-FFF2-40B4-BE49-F238E27FC236}">
                <a16:creationId xmlns:a16="http://schemas.microsoft.com/office/drawing/2014/main" id="{2896728A-B0DE-4EC4-B8EA-74F668A5FE30}"/>
              </a:ext>
            </a:extLst>
          </p:cNvPr>
          <p:cNvPicPr>
            <a:picLocks noGrp="1"/>
          </p:cNvPicPr>
          <p:nvPr>
            <p:ph type="pic" sz="quarter" idx="13"/>
          </p:nvPr>
        </p:nvPicPr>
        <p:blipFill rotWithShape="1">
          <a:blip r:embed="rId2"/>
          <a:stretch/>
        </p:blipFill>
        <p:spPr>
          <a:xfrm>
            <a:off x="371476" y="663489"/>
            <a:ext cx="11520488" cy="2851321"/>
          </a:xfrm>
          <a:prstGeom prst="rect">
            <a:avLst/>
          </a:prstGeom>
          <a:noFill/>
          <a:ln w="12700">
            <a:solidFill>
              <a:schemeClr val="tx1"/>
            </a:solidFill>
          </a:ln>
        </p:spPr>
      </p:pic>
    </p:spTree>
    <p:extLst>
      <p:ext uri="{BB962C8B-B14F-4D97-AF65-F5344CB8AC3E}">
        <p14:creationId xmlns:p14="http://schemas.microsoft.com/office/powerpoint/2010/main" val="79685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lstStyle/>
          <a:p>
            <a:r>
              <a:rPr lang="en-US" dirty="0"/>
              <a:t>Domain knowledge</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normAutofit/>
          </a:bodyPr>
          <a:lstStyle/>
          <a:p>
            <a:pPr marL="0" indent="0">
              <a:buNone/>
            </a:pPr>
            <a:r>
              <a:rPr lang="en-US" dirty="0"/>
              <a:t>Housing market is a critical driver of economic growth in most countries across the world. Despite the size and complexity of the real estate market, many people believe it is only comprised of brokers and salespeople. </a:t>
            </a:r>
          </a:p>
          <a:p>
            <a:pPr marL="0" indent="0">
              <a:buNone/>
            </a:pPr>
            <a:endParaRPr lang="en-US" dirty="0"/>
          </a:p>
          <a:p>
            <a:pPr marL="0" indent="0">
              <a:buNone/>
            </a:pPr>
            <a:r>
              <a:rPr lang="en-US" dirty="0"/>
              <a:t>However, millions of people make a living in the real estate industry, not only in sales but also in appraisals, property management, financing, construction, development, counselling, education, and a variety of other fields.</a:t>
            </a:r>
          </a:p>
          <a:p>
            <a:pPr marL="0" indent="0">
              <a:buNone/>
            </a:pPr>
            <a:endParaRPr lang="en-US" dirty="0"/>
          </a:p>
          <a:p>
            <a:pPr marL="0" indent="0">
              <a:buNone/>
            </a:pPr>
            <a:r>
              <a:rPr lang="en-US" dirty="0"/>
              <a:t>Investors and analysts keep a close eye on housing because the numbers can provide a general sense of economic direction. Moreover, the type of new housing can give clues about how the economy is developing.</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6</a:t>
            </a:fld>
            <a:endParaRPr lang="en-US" dirty="0"/>
          </a:p>
        </p:txBody>
      </p:sp>
    </p:spTree>
    <p:extLst>
      <p:ext uri="{BB962C8B-B14F-4D97-AF65-F5344CB8AC3E}">
        <p14:creationId xmlns:p14="http://schemas.microsoft.com/office/powerpoint/2010/main" val="3180613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1244600" y="260351"/>
            <a:ext cx="9702800" cy="973137"/>
          </a:xfrm>
        </p:spPr>
        <p:txBody>
          <a:bodyPr anchor="ctr">
            <a:normAutofit/>
          </a:bodyPr>
          <a:lstStyle/>
          <a:p>
            <a:r>
              <a:rPr lang="en-US" sz="3400"/>
              <a:t>Model building – Computing R</a:t>
            </a:r>
            <a:r>
              <a:rPr lang="en-US" sz="3400" baseline="30000"/>
              <a:t>2</a:t>
            </a:r>
            <a:r>
              <a:rPr lang="en-US" sz="3400"/>
              <a:t> score and MSE</a:t>
            </a:r>
            <a:endParaRPr lang="en-IN" sz="3400"/>
          </a:p>
        </p:txBody>
      </p:sp>
      <p:pic>
        <p:nvPicPr>
          <p:cNvPr id="6" name="Content Placeholder 5" descr="Text&#10;&#10;Description automatically generated">
            <a:extLst>
              <a:ext uri="{FF2B5EF4-FFF2-40B4-BE49-F238E27FC236}">
                <a16:creationId xmlns:a16="http://schemas.microsoft.com/office/drawing/2014/main" id="{E9299C29-83F9-4848-A729-6C1240178254}"/>
              </a:ext>
            </a:extLst>
          </p:cNvPr>
          <p:cNvPicPr>
            <a:picLocks noGrp="1"/>
          </p:cNvPicPr>
          <p:nvPr>
            <p:ph idx="1"/>
          </p:nvPr>
        </p:nvPicPr>
        <p:blipFill rotWithShape="1">
          <a:blip r:embed="rId2"/>
          <a:srcRect r="41121"/>
          <a:stretch/>
        </p:blipFill>
        <p:spPr>
          <a:xfrm>
            <a:off x="546100" y="1638299"/>
            <a:ext cx="5346700" cy="4381501"/>
          </a:xfrm>
          <a:prstGeom prst="rect">
            <a:avLst/>
          </a:prstGeom>
          <a:noFill/>
          <a:ln w="1905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60</a:t>
            </a:fld>
            <a:endParaRPr lang="en-US" sz="800"/>
          </a:p>
        </p:txBody>
      </p:sp>
      <p:pic>
        <p:nvPicPr>
          <p:cNvPr id="8" name="Picture 7" descr="Text&#10;&#10;Description automatically generated with medium confidence">
            <a:extLst>
              <a:ext uri="{FF2B5EF4-FFF2-40B4-BE49-F238E27FC236}">
                <a16:creationId xmlns:a16="http://schemas.microsoft.com/office/drawing/2014/main" id="{180D95FC-CE74-43DA-A522-2B82B3D4887E}"/>
              </a:ext>
            </a:extLst>
          </p:cNvPr>
          <p:cNvPicPr/>
          <p:nvPr/>
        </p:nvPicPr>
        <p:blipFill rotWithShape="1">
          <a:blip r:embed="rId3"/>
          <a:srcRect l="-4" t="927" r="5" b="1050"/>
          <a:stretch/>
        </p:blipFill>
        <p:spPr>
          <a:xfrm>
            <a:off x="7053943" y="1233488"/>
            <a:ext cx="4053113" cy="5149783"/>
          </a:xfrm>
          <a:prstGeom prst="rect">
            <a:avLst/>
          </a:prstGeom>
          <a:noFill/>
          <a:ln w="19050">
            <a:solidFill>
              <a:schemeClr val="tx1"/>
            </a:solidFill>
          </a:ln>
        </p:spPr>
      </p:pic>
      <p:sp>
        <p:nvSpPr>
          <p:cNvPr id="3" name="Arrow: Right 2">
            <a:extLst>
              <a:ext uri="{FF2B5EF4-FFF2-40B4-BE49-F238E27FC236}">
                <a16:creationId xmlns:a16="http://schemas.microsoft.com/office/drawing/2014/main" id="{CBA33342-497F-44E7-BED0-5527EB4285D3}"/>
              </a:ext>
            </a:extLst>
          </p:cNvPr>
          <p:cNvSpPr/>
          <p:nvPr/>
        </p:nvSpPr>
        <p:spPr>
          <a:xfrm>
            <a:off x="6212114" y="3429000"/>
            <a:ext cx="725715" cy="736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05352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a:t>Model building – visualizing the results</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61</a:t>
            </a:fld>
            <a:endParaRPr lang="en-US" sz="800"/>
          </a:p>
        </p:txBody>
      </p:sp>
      <p:pic>
        <p:nvPicPr>
          <p:cNvPr id="7" name="Picture 6" descr="Chart, scatter chart&#10;&#10;Description automatically generated">
            <a:extLst>
              <a:ext uri="{FF2B5EF4-FFF2-40B4-BE49-F238E27FC236}">
                <a16:creationId xmlns:a16="http://schemas.microsoft.com/office/drawing/2014/main" id="{F34DC508-E5D7-4434-8DA1-F4C4FCF90931}"/>
              </a:ext>
            </a:extLst>
          </p:cNvPr>
          <p:cNvPicPr/>
          <p:nvPr/>
        </p:nvPicPr>
        <p:blipFill>
          <a:blip r:embed="rId2"/>
          <a:stretch>
            <a:fillRect/>
          </a:stretch>
        </p:blipFill>
        <p:spPr>
          <a:xfrm>
            <a:off x="137160" y="1350542"/>
            <a:ext cx="2782560" cy="2203554"/>
          </a:xfrm>
          <a:prstGeom prst="rect">
            <a:avLst/>
          </a:prstGeom>
          <a:noFill/>
          <a:ln w="12700">
            <a:solidFill>
              <a:schemeClr val="tx1"/>
            </a:solidFill>
          </a:ln>
        </p:spPr>
      </p:pic>
      <p:sp>
        <p:nvSpPr>
          <p:cNvPr id="14" name="Text Placeholder 4">
            <a:extLst>
              <a:ext uri="{FF2B5EF4-FFF2-40B4-BE49-F238E27FC236}">
                <a16:creationId xmlns:a16="http://schemas.microsoft.com/office/drawing/2014/main" id="{1540231A-EBBF-5F2D-AD05-E5583ADD36A2}"/>
              </a:ext>
            </a:extLst>
          </p:cNvPr>
          <p:cNvSpPr>
            <a:spLocks noGrp="1"/>
          </p:cNvSpPr>
          <p:nvPr>
            <p:ph type="body" sz="quarter" idx="20"/>
          </p:nvPr>
        </p:nvSpPr>
        <p:spPr>
          <a:xfrm>
            <a:off x="2900245" y="1460126"/>
            <a:ext cx="3002880" cy="1974324"/>
          </a:xfrm>
        </p:spPr>
        <p:txBody>
          <a:bodyPr/>
          <a:lstStyle/>
          <a:p>
            <a:r>
              <a:rPr lang="en-US" dirty="0"/>
              <a:t>Random Forest Regression</a:t>
            </a:r>
          </a:p>
        </p:txBody>
      </p:sp>
      <p:sp>
        <p:nvSpPr>
          <p:cNvPr id="16" name="Text Placeholder 5">
            <a:extLst>
              <a:ext uri="{FF2B5EF4-FFF2-40B4-BE49-F238E27FC236}">
                <a16:creationId xmlns:a16="http://schemas.microsoft.com/office/drawing/2014/main" id="{A7390EF5-D937-A31A-37D6-3FCB78DA9F3F}"/>
              </a:ext>
            </a:extLst>
          </p:cNvPr>
          <p:cNvSpPr>
            <a:spLocks noGrp="1"/>
          </p:cNvSpPr>
          <p:nvPr>
            <p:ph type="body" sz="quarter" idx="27"/>
          </p:nvPr>
        </p:nvSpPr>
        <p:spPr>
          <a:xfrm>
            <a:off x="2900245" y="3999809"/>
            <a:ext cx="3002880" cy="1974324"/>
          </a:xfrm>
        </p:spPr>
        <p:txBody>
          <a:bodyPr/>
          <a:lstStyle/>
          <a:p>
            <a:r>
              <a:rPr lang="en-US" dirty="0"/>
              <a:t>Linear Regression</a:t>
            </a:r>
          </a:p>
        </p:txBody>
      </p:sp>
      <p:sp>
        <p:nvSpPr>
          <p:cNvPr id="18" name="Text Placeholder 6">
            <a:extLst>
              <a:ext uri="{FF2B5EF4-FFF2-40B4-BE49-F238E27FC236}">
                <a16:creationId xmlns:a16="http://schemas.microsoft.com/office/drawing/2014/main" id="{61301D18-4F7E-B912-D272-CF2EB8D01AFA}"/>
              </a:ext>
            </a:extLst>
          </p:cNvPr>
          <p:cNvSpPr>
            <a:spLocks noGrp="1"/>
          </p:cNvSpPr>
          <p:nvPr>
            <p:ph type="body" sz="quarter" idx="28"/>
          </p:nvPr>
        </p:nvSpPr>
        <p:spPr>
          <a:xfrm>
            <a:off x="8719398" y="1460126"/>
            <a:ext cx="3002880" cy="1974324"/>
          </a:xfrm>
        </p:spPr>
        <p:txBody>
          <a:bodyPr/>
          <a:lstStyle/>
          <a:p>
            <a:r>
              <a:rPr lang="en-US" dirty="0"/>
              <a:t>Decision Tree Regression</a:t>
            </a:r>
          </a:p>
        </p:txBody>
      </p:sp>
      <p:sp>
        <p:nvSpPr>
          <p:cNvPr id="20" name="Text Placeholder 7">
            <a:extLst>
              <a:ext uri="{FF2B5EF4-FFF2-40B4-BE49-F238E27FC236}">
                <a16:creationId xmlns:a16="http://schemas.microsoft.com/office/drawing/2014/main" id="{3E4696D1-3180-4F3D-2129-0836368D8AB6}"/>
              </a:ext>
            </a:extLst>
          </p:cNvPr>
          <p:cNvSpPr>
            <a:spLocks noGrp="1"/>
          </p:cNvSpPr>
          <p:nvPr>
            <p:ph type="body" sz="quarter" idx="29"/>
          </p:nvPr>
        </p:nvSpPr>
        <p:spPr>
          <a:xfrm>
            <a:off x="8719398" y="3999809"/>
            <a:ext cx="3002880" cy="1974324"/>
          </a:xfrm>
        </p:spPr>
        <p:txBody>
          <a:bodyPr/>
          <a:lstStyle/>
          <a:p>
            <a:r>
              <a:rPr lang="en-US" dirty="0"/>
              <a:t>Support Vector Regression</a:t>
            </a:r>
          </a:p>
        </p:txBody>
      </p:sp>
      <p:pic>
        <p:nvPicPr>
          <p:cNvPr id="6" name="Content Placeholder 5" descr="Chart, scatter chart&#10;&#10;Description automatically generated">
            <a:extLst>
              <a:ext uri="{FF2B5EF4-FFF2-40B4-BE49-F238E27FC236}">
                <a16:creationId xmlns:a16="http://schemas.microsoft.com/office/drawing/2014/main" id="{740F28D6-344B-49EE-BD5C-6C24C0654D3F}"/>
              </a:ext>
            </a:extLst>
          </p:cNvPr>
          <p:cNvPicPr>
            <a:picLocks noGrp="1"/>
          </p:cNvPicPr>
          <p:nvPr>
            <p:ph type="pic" sz="quarter" idx="30"/>
          </p:nvPr>
        </p:nvPicPr>
        <p:blipFill rotWithShape="1">
          <a:blip r:embed="rId3"/>
          <a:stretch/>
        </p:blipFill>
        <p:spPr>
          <a:xfrm>
            <a:off x="137160" y="3893939"/>
            <a:ext cx="2782560" cy="2190893"/>
          </a:xfrm>
          <a:prstGeom prst="rect">
            <a:avLst/>
          </a:prstGeom>
          <a:noFill/>
          <a:ln w="12700">
            <a:solidFill>
              <a:schemeClr val="tx1"/>
            </a:solidFill>
          </a:ln>
        </p:spPr>
      </p:pic>
      <p:pic>
        <p:nvPicPr>
          <p:cNvPr id="8" name="Picture 7" descr="Chart, scatter chart&#10;&#10;Description automatically generated">
            <a:extLst>
              <a:ext uri="{FF2B5EF4-FFF2-40B4-BE49-F238E27FC236}">
                <a16:creationId xmlns:a16="http://schemas.microsoft.com/office/drawing/2014/main" id="{AC4C2543-5794-4831-AA4E-DC3745ACF3AE}"/>
              </a:ext>
            </a:extLst>
          </p:cNvPr>
          <p:cNvPicPr/>
          <p:nvPr/>
        </p:nvPicPr>
        <p:blipFill>
          <a:blip r:embed="rId4"/>
          <a:stretch>
            <a:fillRect/>
          </a:stretch>
        </p:blipFill>
        <p:spPr>
          <a:xfrm>
            <a:off x="5936838" y="3897091"/>
            <a:ext cx="2782560" cy="2180151"/>
          </a:xfrm>
          <a:prstGeom prst="rect">
            <a:avLst/>
          </a:prstGeom>
          <a:noFill/>
          <a:ln w="12700">
            <a:solidFill>
              <a:schemeClr val="tx1"/>
            </a:solidFill>
          </a:ln>
        </p:spPr>
      </p:pic>
      <p:pic>
        <p:nvPicPr>
          <p:cNvPr id="9" name="Picture 8" descr="Chart, scatter chart&#10;&#10;Description automatically generated">
            <a:extLst>
              <a:ext uri="{FF2B5EF4-FFF2-40B4-BE49-F238E27FC236}">
                <a16:creationId xmlns:a16="http://schemas.microsoft.com/office/drawing/2014/main" id="{760A74FB-AA15-4D76-94B5-BCA297AC07B1}"/>
              </a:ext>
            </a:extLst>
          </p:cNvPr>
          <p:cNvPicPr/>
          <p:nvPr/>
        </p:nvPicPr>
        <p:blipFill>
          <a:blip r:embed="rId5"/>
          <a:stretch>
            <a:fillRect/>
          </a:stretch>
        </p:blipFill>
        <p:spPr>
          <a:xfrm>
            <a:off x="5936838" y="1368094"/>
            <a:ext cx="2782560" cy="2143727"/>
          </a:xfrm>
          <a:prstGeom prst="rect">
            <a:avLst/>
          </a:prstGeom>
          <a:noFill/>
          <a:ln w="12700">
            <a:solidFill>
              <a:schemeClr val="tx1"/>
            </a:solidFill>
          </a:ln>
        </p:spPr>
      </p:pic>
    </p:spTree>
    <p:extLst>
      <p:ext uri="{BB962C8B-B14F-4D97-AF65-F5344CB8AC3E}">
        <p14:creationId xmlns:p14="http://schemas.microsoft.com/office/powerpoint/2010/main" val="2650536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10;&#10;Description automatically generated with medium confidence">
            <a:extLst>
              <a:ext uri="{FF2B5EF4-FFF2-40B4-BE49-F238E27FC236}">
                <a16:creationId xmlns:a16="http://schemas.microsoft.com/office/drawing/2014/main" id="{C0D169FC-FA7A-4407-B78A-B684D2F98B97}"/>
              </a:ext>
            </a:extLst>
          </p:cNvPr>
          <p:cNvPicPr>
            <a:picLocks noGrp="1"/>
          </p:cNvPicPr>
          <p:nvPr>
            <p:ph type="pic" sz="quarter" idx="10"/>
          </p:nvPr>
        </p:nvPicPr>
        <p:blipFill rotWithShape="1">
          <a:blip r:embed="rId2"/>
          <a:stretch/>
        </p:blipFill>
        <p:spPr>
          <a:xfrm>
            <a:off x="0" y="547688"/>
            <a:ext cx="12192000" cy="3352799"/>
          </a:xfrm>
          <a:prstGeom prst="rect">
            <a:avLst/>
          </a:prstGeom>
          <a:noFill/>
          <a:ln w="12700">
            <a:solidFill>
              <a:schemeClr val="tx1"/>
            </a:solidFill>
          </a:ln>
        </p:spPr>
      </p:pic>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5" y="4551363"/>
            <a:ext cx="11520488" cy="1176337"/>
          </a:xfrm>
        </p:spPr>
        <p:txBody>
          <a:bodyPr anchor="ctr">
            <a:normAutofit/>
          </a:bodyPr>
          <a:lstStyle/>
          <a:p>
            <a:r>
              <a:rPr lang="en-US" sz="5100"/>
              <a:t>Model building – cross validation scores</a:t>
            </a:r>
            <a:endParaRPr lang="en-IN" sz="5100"/>
          </a:p>
        </p:txBody>
      </p:sp>
      <p:sp>
        <p:nvSpPr>
          <p:cNvPr id="11" name="Subtitle 3">
            <a:extLst>
              <a:ext uri="{FF2B5EF4-FFF2-40B4-BE49-F238E27FC236}">
                <a16:creationId xmlns:a16="http://schemas.microsoft.com/office/drawing/2014/main" id="{45EEB2A5-D977-DB8E-7AD0-D0BEF35B5BD6}"/>
              </a:ext>
            </a:extLst>
          </p:cNvPr>
          <p:cNvSpPr>
            <a:spLocks noGrp="1"/>
          </p:cNvSpPr>
          <p:nvPr>
            <p:ph type="subTitle" idx="1"/>
          </p:nvPr>
        </p:nvSpPr>
        <p:spPr>
          <a:xfrm>
            <a:off x="371475" y="5662075"/>
            <a:ext cx="11520488" cy="550862"/>
          </a:xfrm>
        </p:spPr>
        <p:txBody>
          <a:bodyPr>
            <a:noAutofit/>
          </a:bodyPr>
          <a:lstStyle/>
          <a:p>
            <a:r>
              <a:rPr lang="en-US" sz="1800" dirty="0"/>
              <a:t>Cross-validation is primarily used in applied machine learning to estimate the skill of a machine learning model on unseen data. That is, to use a limited sample in order to estimate how the model is expected to perform in general when used to make predictions on data not used during the training of the model</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62</a:t>
            </a:fld>
            <a:endParaRPr lang="en-US" sz="800"/>
          </a:p>
        </p:txBody>
      </p:sp>
    </p:spTree>
    <p:extLst>
      <p:ext uri="{BB962C8B-B14F-4D97-AF65-F5344CB8AC3E}">
        <p14:creationId xmlns:p14="http://schemas.microsoft.com/office/powerpoint/2010/main" val="3553386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6767BAA-65CC-47BF-A0EF-E85B482B203C}"/>
              </a:ext>
            </a:extLst>
          </p:cNvPr>
          <p:cNvPicPr>
            <a:picLocks noGrp="1"/>
          </p:cNvPicPr>
          <p:nvPr>
            <p:ph type="pic" sz="quarter" idx="10"/>
          </p:nvPr>
        </p:nvPicPr>
        <p:blipFill rotWithShape="1">
          <a:blip r:embed="rId2"/>
          <a:stretch/>
        </p:blipFill>
        <p:spPr>
          <a:xfrm>
            <a:off x="5725169" y="472281"/>
            <a:ext cx="5758162" cy="5913439"/>
          </a:xfrm>
          <a:prstGeom prst="rect">
            <a:avLst/>
          </a:prstGeom>
          <a:noFill/>
          <a:ln w="12700">
            <a:solidFill>
              <a:schemeClr val="tx1"/>
            </a:solidFill>
          </a:ln>
        </p:spPr>
      </p:pic>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371476" y="1779589"/>
            <a:ext cx="4416424" cy="2182811"/>
          </a:xfrm>
        </p:spPr>
        <p:txBody>
          <a:bodyPr anchor="b">
            <a:normAutofit/>
          </a:bodyPr>
          <a:lstStyle/>
          <a:p>
            <a:r>
              <a:rPr lang="en-US" sz="4200"/>
              <a:t>Model building – hyperparameter tuning</a:t>
            </a:r>
            <a:endParaRPr lang="en-IN" sz="4200"/>
          </a:p>
        </p:txBody>
      </p:sp>
      <p:sp>
        <p:nvSpPr>
          <p:cNvPr id="11" name="Subtitle 3">
            <a:extLst>
              <a:ext uri="{FF2B5EF4-FFF2-40B4-BE49-F238E27FC236}">
                <a16:creationId xmlns:a16="http://schemas.microsoft.com/office/drawing/2014/main" id="{B6B10834-D13E-8466-DEA3-AFEF104118F2}"/>
              </a:ext>
            </a:extLst>
          </p:cNvPr>
          <p:cNvSpPr>
            <a:spLocks noGrp="1"/>
          </p:cNvSpPr>
          <p:nvPr>
            <p:ph type="subTitle" idx="1"/>
          </p:nvPr>
        </p:nvSpPr>
        <p:spPr>
          <a:xfrm>
            <a:off x="371476" y="4079083"/>
            <a:ext cx="4416424" cy="2306637"/>
          </a:xfrm>
        </p:spPr>
        <p:txBody>
          <a:bodyPr>
            <a:normAutofit fontScale="92500" lnSpcReduction="10000"/>
          </a:bodyPr>
          <a:lstStyle/>
          <a:p>
            <a:r>
              <a:rPr lang="en-US" dirty="0"/>
              <a:t>Hyperparameter tuning is an essential part of controlling the behavior of a machine learning model. If we don't correctly tune our hyperparameters, our estimated model parameters produce suboptimal results, as they don't minimize the loss function. This means our model makes more errors.</a:t>
            </a:r>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63</a:t>
            </a:fld>
            <a:endParaRPr lang="en-US" sz="800"/>
          </a:p>
        </p:txBody>
      </p:sp>
    </p:spTree>
    <p:extLst>
      <p:ext uri="{BB962C8B-B14F-4D97-AF65-F5344CB8AC3E}">
        <p14:creationId xmlns:p14="http://schemas.microsoft.com/office/powerpoint/2010/main" val="34458423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6" y="476250"/>
            <a:ext cx="5165724" cy="2557463"/>
          </a:xfrm>
        </p:spPr>
        <p:txBody>
          <a:bodyPr anchor="ctr">
            <a:normAutofit/>
          </a:bodyPr>
          <a:lstStyle/>
          <a:p>
            <a:r>
              <a:rPr lang="en-US" dirty="0"/>
              <a:t>Model building – results of the best fit model</a:t>
            </a:r>
            <a:endParaRPr lang="en-IN" dirty="0"/>
          </a:p>
        </p:txBody>
      </p:sp>
      <p:pic>
        <p:nvPicPr>
          <p:cNvPr id="7" name="Content Placeholder 6" descr="Diagram, schematic&#10;&#10;Description automatically generated">
            <a:extLst>
              <a:ext uri="{FF2B5EF4-FFF2-40B4-BE49-F238E27FC236}">
                <a16:creationId xmlns:a16="http://schemas.microsoft.com/office/drawing/2014/main" id="{1B5767C9-11FE-4399-9263-489026739FB2}"/>
              </a:ext>
            </a:extLst>
          </p:cNvPr>
          <p:cNvPicPr>
            <a:picLocks noGrp="1" noChangeAspect="1"/>
          </p:cNvPicPr>
          <p:nvPr>
            <p:ph idx="1"/>
          </p:nvPr>
        </p:nvPicPr>
        <p:blipFill>
          <a:blip r:embed="rId2"/>
          <a:stretch>
            <a:fillRect/>
          </a:stretch>
        </p:blipFill>
        <p:spPr>
          <a:xfrm>
            <a:off x="6720681" y="476250"/>
            <a:ext cx="4546600" cy="2557463"/>
          </a:xfrm>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64</a:t>
            </a:fld>
            <a:endParaRPr lang="en-US" sz="800"/>
          </a:p>
        </p:txBody>
      </p:sp>
      <p:pic>
        <p:nvPicPr>
          <p:cNvPr id="6" name="Content Placeholder 5">
            <a:extLst>
              <a:ext uri="{FF2B5EF4-FFF2-40B4-BE49-F238E27FC236}">
                <a16:creationId xmlns:a16="http://schemas.microsoft.com/office/drawing/2014/main" id="{6D6B1CB4-3A80-4BBF-9482-F79827BE5799}"/>
              </a:ext>
            </a:extLst>
          </p:cNvPr>
          <p:cNvPicPr>
            <a:picLocks noGrp="1"/>
          </p:cNvPicPr>
          <p:nvPr>
            <p:ph type="pic" sz="quarter" idx="13"/>
          </p:nvPr>
        </p:nvPicPr>
        <p:blipFill rotWithShape="1">
          <a:blip r:embed="rId3"/>
          <a:stretch/>
        </p:blipFill>
        <p:spPr>
          <a:xfrm>
            <a:off x="371476" y="3464504"/>
            <a:ext cx="11520486" cy="2505706"/>
          </a:xfrm>
          <a:prstGeom prst="rect">
            <a:avLst/>
          </a:prstGeom>
          <a:noFill/>
          <a:ln w="12700">
            <a:solidFill>
              <a:schemeClr val="tx1"/>
            </a:solidFill>
          </a:ln>
        </p:spPr>
      </p:pic>
    </p:spTree>
    <p:extLst>
      <p:ext uri="{BB962C8B-B14F-4D97-AF65-F5344CB8AC3E}">
        <p14:creationId xmlns:p14="http://schemas.microsoft.com/office/powerpoint/2010/main" val="3044822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1244600" y="260351"/>
            <a:ext cx="9702800" cy="973137"/>
          </a:xfrm>
        </p:spPr>
        <p:txBody>
          <a:bodyPr anchor="ctr">
            <a:normAutofit/>
          </a:bodyPr>
          <a:lstStyle/>
          <a:p>
            <a:r>
              <a:rPr lang="en-US" sz="3400" dirty="0"/>
              <a:t>Model building – predictions from training dataset</a:t>
            </a:r>
            <a:endParaRPr lang="en-IN" sz="3400" dirty="0"/>
          </a:p>
        </p:txBody>
      </p:sp>
      <p:pic>
        <p:nvPicPr>
          <p:cNvPr id="8" name="Picture 7">
            <a:extLst>
              <a:ext uri="{FF2B5EF4-FFF2-40B4-BE49-F238E27FC236}">
                <a16:creationId xmlns:a16="http://schemas.microsoft.com/office/drawing/2014/main" id="{BF2C2A41-0738-4D1C-9A94-B380CABE791E}"/>
              </a:ext>
            </a:extLst>
          </p:cNvPr>
          <p:cNvPicPr/>
          <p:nvPr/>
        </p:nvPicPr>
        <p:blipFill rotWithShape="1">
          <a:blip r:embed="rId2"/>
          <a:srcRect t="821" r="-2" b="817"/>
          <a:stretch/>
        </p:blipFill>
        <p:spPr>
          <a:xfrm>
            <a:off x="911860" y="1629044"/>
            <a:ext cx="4616744" cy="4403187"/>
          </a:xfrm>
          <a:prstGeom prst="rect">
            <a:avLst/>
          </a:prstGeom>
          <a:noFill/>
          <a:ln w="12700">
            <a:solidFill>
              <a:schemeClr val="tx1"/>
            </a:solidFill>
          </a:ln>
        </p:spPr>
      </p:pic>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65</a:t>
            </a:fld>
            <a:endParaRPr lang="en-US" sz="800"/>
          </a:p>
        </p:txBody>
      </p:sp>
      <p:pic>
        <p:nvPicPr>
          <p:cNvPr id="6" name="Content Placeholder 5" descr="Graphical user interface, text, application, email&#10;&#10;Description automatically generated">
            <a:extLst>
              <a:ext uri="{FF2B5EF4-FFF2-40B4-BE49-F238E27FC236}">
                <a16:creationId xmlns:a16="http://schemas.microsoft.com/office/drawing/2014/main" id="{F453A09A-844B-42F4-B38D-4002A65E1140}"/>
              </a:ext>
            </a:extLst>
          </p:cNvPr>
          <p:cNvPicPr>
            <a:picLocks noGrp="1"/>
          </p:cNvPicPr>
          <p:nvPr>
            <p:ph type="pic" sz="quarter" idx="13"/>
          </p:nvPr>
        </p:nvPicPr>
        <p:blipFill rotWithShape="1">
          <a:blip r:embed="rId3"/>
          <a:srcRect r="1268" b="2"/>
          <a:stretch/>
        </p:blipFill>
        <p:spPr>
          <a:xfrm>
            <a:off x="6096000" y="1460501"/>
            <a:ext cx="5795963" cy="4740274"/>
          </a:xfrm>
          <a:prstGeom prst="rect">
            <a:avLst/>
          </a:prstGeom>
          <a:noFill/>
          <a:ln w="12700">
            <a:solidFill>
              <a:schemeClr val="tx1"/>
            </a:solidFill>
          </a:ln>
        </p:spPr>
      </p:pic>
    </p:spTree>
    <p:extLst>
      <p:ext uri="{BB962C8B-B14F-4D97-AF65-F5344CB8AC3E}">
        <p14:creationId xmlns:p14="http://schemas.microsoft.com/office/powerpoint/2010/main" val="3862403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E3A75C1-9E61-4061-ADC4-A2B95860790E}"/>
              </a:ext>
            </a:extLst>
          </p:cNvPr>
          <p:cNvPicPr>
            <a:picLocks noGrp="1"/>
          </p:cNvPicPr>
          <p:nvPr>
            <p:ph type="pic" sz="quarter" idx="10"/>
          </p:nvPr>
        </p:nvPicPr>
        <p:blipFill rotWithShape="1">
          <a:blip r:embed="rId2"/>
          <a:stretch/>
        </p:blipFill>
        <p:spPr>
          <a:xfrm>
            <a:off x="5858123" y="472281"/>
            <a:ext cx="5492253" cy="5913439"/>
          </a:xfrm>
          <a:prstGeom prst="rect">
            <a:avLst/>
          </a:prstGeom>
          <a:noFill/>
          <a:ln w="12700">
            <a:solidFill>
              <a:schemeClr val="tx1"/>
            </a:solidFill>
          </a:ln>
        </p:spPr>
      </p:pic>
      <p:sp>
        <p:nvSpPr>
          <p:cNvPr id="2" name="Title 1">
            <a:extLst>
              <a:ext uri="{FF2B5EF4-FFF2-40B4-BE49-F238E27FC236}">
                <a16:creationId xmlns:a16="http://schemas.microsoft.com/office/drawing/2014/main" id="{92D3D79C-F254-4A16-8F75-B8E730E4F308}"/>
              </a:ext>
            </a:extLst>
          </p:cNvPr>
          <p:cNvSpPr>
            <a:spLocks noGrp="1"/>
          </p:cNvSpPr>
          <p:nvPr>
            <p:ph type="ctrTitle"/>
          </p:nvPr>
        </p:nvSpPr>
        <p:spPr>
          <a:xfrm>
            <a:off x="473076" y="2337594"/>
            <a:ext cx="4416424" cy="2182811"/>
          </a:xfrm>
        </p:spPr>
        <p:txBody>
          <a:bodyPr anchor="b">
            <a:normAutofit/>
          </a:bodyPr>
          <a:lstStyle/>
          <a:p>
            <a:r>
              <a:rPr lang="en-US" sz="5000" dirty="0"/>
              <a:t>Model building – predictions on test dataset</a:t>
            </a:r>
            <a:endParaRPr lang="en-IN" sz="5000" dirty="0"/>
          </a:p>
        </p:txBody>
      </p:sp>
      <p:sp>
        <p:nvSpPr>
          <p:cNvPr id="4" name="Slide Number Placeholder 3" hidden="1">
            <a:extLst>
              <a:ext uri="{FF2B5EF4-FFF2-40B4-BE49-F238E27FC236}">
                <a16:creationId xmlns:a16="http://schemas.microsoft.com/office/drawing/2014/main" id="{9573B07A-69BB-4173-A840-9505EABD5275}"/>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66</a:t>
            </a:fld>
            <a:endParaRPr lang="en-US" sz="800"/>
          </a:p>
        </p:txBody>
      </p:sp>
    </p:spTree>
    <p:extLst>
      <p:ext uri="{BB962C8B-B14F-4D97-AF65-F5344CB8AC3E}">
        <p14:creationId xmlns:p14="http://schemas.microsoft.com/office/powerpoint/2010/main" val="22722459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dirty="0"/>
              <a:t>Conclusions</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67</a:t>
            </a:fld>
            <a:endParaRPr lang="en-US" sz="800"/>
          </a:p>
        </p:txBody>
      </p:sp>
      <p:graphicFrame>
        <p:nvGraphicFramePr>
          <p:cNvPr id="8" name="Content Placeholder 2">
            <a:extLst>
              <a:ext uri="{FF2B5EF4-FFF2-40B4-BE49-F238E27FC236}">
                <a16:creationId xmlns:a16="http://schemas.microsoft.com/office/drawing/2014/main" id="{1383917B-D7F1-3484-24A2-F0E22B99CB31}"/>
              </a:ext>
            </a:extLst>
          </p:cNvPr>
          <p:cNvGraphicFramePr>
            <a:graphicFrameLocks noGrp="1"/>
          </p:cNvGraphicFramePr>
          <p:nvPr>
            <p:ph idx="1"/>
            <p:extLst>
              <p:ext uri="{D42A27DB-BD31-4B8C-83A1-F6EECF244321}">
                <p14:modId xmlns:p14="http://schemas.microsoft.com/office/powerpoint/2010/main" val="2252866115"/>
              </p:ext>
            </p:extLst>
          </p:nvPr>
        </p:nvGraphicFramePr>
        <p:xfrm>
          <a:off x="371474" y="1233488"/>
          <a:ext cx="11520487" cy="494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414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a:xfrm>
            <a:off x="371475" y="260351"/>
            <a:ext cx="11520487" cy="758824"/>
          </a:xfrm>
        </p:spPr>
        <p:txBody>
          <a:bodyPr anchor="ctr">
            <a:normAutofit/>
          </a:bodyPr>
          <a:lstStyle/>
          <a:p>
            <a:r>
              <a:rPr lang="en-US" dirty="0"/>
              <a:t>Conclusions</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68</a:t>
            </a:fld>
            <a:endParaRPr lang="en-US" sz="800"/>
          </a:p>
        </p:txBody>
      </p:sp>
      <p:graphicFrame>
        <p:nvGraphicFramePr>
          <p:cNvPr id="13" name="Content Placeholder 2">
            <a:extLst>
              <a:ext uri="{FF2B5EF4-FFF2-40B4-BE49-F238E27FC236}">
                <a16:creationId xmlns:a16="http://schemas.microsoft.com/office/drawing/2014/main" id="{7E35273A-5AEB-2C46-45B6-46D5311EB22A}"/>
              </a:ext>
            </a:extLst>
          </p:cNvPr>
          <p:cNvGraphicFramePr>
            <a:graphicFrameLocks noGrp="1"/>
          </p:cNvGraphicFramePr>
          <p:nvPr>
            <p:ph idx="1"/>
            <p:extLst>
              <p:ext uri="{D42A27DB-BD31-4B8C-83A1-F6EECF244321}">
                <p14:modId xmlns:p14="http://schemas.microsoft.com/office/powerpoint/2010/main" val="974207547"/>
              </p:ext>
            </p:extLst>
          </p:nvPr>
        </p:nvGraphicFramePr>
        <p:xfrm>
          <a:off x="371474" y="1233488"/>
          <a:ext cx="11520487" cy="494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7649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57C3-68D6-449E-9E64-375DEC38C5BA}"/>
              </a:ext>
            </a:extLst>
          </p:cNvPr>
          <p:cNvSpPr>
            <a:spLocks noGrp="1"/>
          </p:cNvSpPr>
          <p:nvPr>
            <p:ph type="title"/>
          </p:nvPr>
        </p:nvSpPr>
        <p:spPr/>
        <p:txBody>
          <a:bodyPr/>
          <a:lstStyle/>
          <a:p>
            <a:r>
              <a:rPr lang="en-US" dirty="0"/>
              <a:t>Some limitations</a:t>
            </a:r>
            <a:endParaRPr lang="en-IN" dirty="0"/>
          </a:p>
        </p:txBody>
      </p:sp>
      <p:sp>
        <p:nvSpPr>
          <p:cNvPr id="3" name="Content Placeholder 2">
            <a:extLst>
              <a:ext uri="{FF2B5EF4-FFF2-40B4-BE49-F238E27FC236}">
                <a16:creationId xmlns:a16="http://schemas.microsoft.com/office/drawing/2014/main" id="{59659068-48E9-4CA1-B0DD-97555F0BBEC1}"/>
              </a:ext>
            </a:extLst>
          </p:cNvPr>
          <p:cNvSpPr>
            <a:spLocks noGrp="1"/>
          </p:cNvSpPr>
          <p:nvPr>
            <p:ph idx="1"/>
          </p:nvPr>
        </p:nvSpPr>
        <p:spPr/>
        <p:txBody>
          <a:bodyPr>
            <a:normAutofit fontScale="77500" lnSpcReduction="20000"/>
          </a:bodyPr>
          <a:lstStyle/>
          <a:p>
            <a:r>
              <a:rPr lang="en-US"/>
              <a:t>Demographic data (age, income, buyer regional preferences, and reason for purchasing a home) is critical for understanding the housing market. Interest rates have an impact on the price and demand for homes. Economic cycles influence real estate prices, as do government policies, regulations, and legalizations, which are all important factors that may influence house sales. </a:t>
            </a:r>
          </a:p>
          <a:p>
            <a:endParaRPr lang="en-US"/>
          </a:p>
          <a:p>
            <a:r>
              <a:rPr lang="en-US"/>
              <a:t>The availability of data on the such features would aid in the development of a predictive model that would more accurately understand the relationship between the features and the target variable, resulting in more accurate predictions.</a:t>
            </a:r>
          </a:p>
          <a:p>
            <a:endParaRPr lang="en-US"/>
          </a:p>
          <a:p>
            <a:r>
              <a:rPr lang="en-US"/>
              <a:t>One of the major specific prospects is to expand the estate database to include more cities, allowing users to explore more houses and make more informed decisions. </a:t>
            </a:r>
          </a:p>
          <a:p>
            <a:endParaRPr lang="en-US"/>
          </a:p>
          <a:p>
            <a:r>
              <a:rPr lang="en-US"/>
              <a:t>It is recommended that the organization use this model to get an idea of the actual price when buying a house in the area covered by the dataset. The model can also be used with datasets from different cities and areas if they contain the same features. It is advised to consider the features that were deemed most important in this study to better estimate the sale price of houses.</a:t>
            </a:r>
            <a:endParaRPr lang="en-US" dirty="0"/>
          </a:p>
        </p:txBody>
      </p:sp>
      <p:sp>
        <p:nvSpPr>
          <p:cNvPr id="4" name="Slide Number Placeholder 3">
            <a:extLst>
              <a:ext uri="{FF2B5EF4-FFF2-40B4-BE49-F238E27FC236}">
                <a16:creationId xmlns:a16="http://schemas.microsoft.com/office/drawing/2014/main" id="{DD741C53-164D-487D-BE99-046C448888FF}"/>
              </a:ext>
            </a:extLst>
          </p:cNvPr>
          <p:cNvSpPr>
            <a:spLocks noGrp="1"/>
          </p:cNvSpPr>
          <p:nvPr>
            <p:ph type="sldNum" sz="quarter" idx="12"/>
          </p:nvPr>
        </p:nvSpPr>
        <p:spPr/>
        <p:txBody>
          <a:bodyPr/>
          <a:lstStyle/>
          <a:p>
            <a:fld id="{03DC2DEF-D2FE-4B45-ABA4-9F153FD1C98A}" type="slidenum">
              <a:rPr lang="en-US" smtClean="0"/>
              <a:t>69</a:t>
            </a:fld>
            <a:endParaRPr lang="en-US" dirty="0"/>
          </a:p>
        </p:txBody>
      </p:sp>
    </p:spTree>
    <p:extLst>
      <p:ext uri="{BB962C8B-B14F-4D97-AF65-F5344CB8AC3E}">
        <p14:creationId xmlns:p14="http://schemas.microsoft.com/office/powerpoint/2010/main" val="340390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lstStyle/>
          <a:p>
            <a:r>
              <a:rPr lang="en-US" dirty="0"/>
              <a:t>Understanding of the problem</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normAutofit lnSpcReduction="10000"/>
          </a:bodyPr>
          <a:lstStyle/>
          <a:p>
            <a:pPr marL="0" indent="0">
              <a:buNone/>
            </a:pPr>
            <a:r>
              <a:rPr lang="en-US" dirty="0"/>
              <a:t>The house pricing model relies on a housing demand function and a conventional utility life-cycle model for a typical household. This is a frequent method used in academic studies of housing prices. The goal of the research is to forecast the house's sale price by examining which features are essential and how they contribute to the prediction.</a:t>
            </a:r>
          </a:p>
          <a:p>
            <a:pPr marL="0" indent="0">
              <a:buNone/>
            </a:pPr>
            <a:endParaRPr lang="en-US" dirty="0"/>
          </a:p>
          <a:p>
            <a:pPr marL="0" indent="0">
              <a:buNone/>
            </a:pPr>
            <a:r>
              <a:rPr lang="en-US" dirty="0"/>
              <a:t>The target variable was the sale price of the house. We were provided with two datasets – a training dataset and a test dataset. The training dataset was used to obtain an understanding on the information provided, conduct exploratory data analysis, understanding what attributes were irrelevant, pre-processing the data, conduct data visualizations, encoding of categorical data, establishing correlations with sale prices of the houses, carrying out principal component analysis and finally, building the prediction model.</a:t>
            </a:r>
            <a:endParaRPr lang="en-IN" dirty="0"/>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7</a:t>
            </a:fld>
            <a:endParaRPr lang="en-US" dirty="0"/>
          </a:p>
        </p:txBody>
      </p:sp>
    </p:spTree>
    <p:extLst>
      <p:ext uri="{BB962C8B-B14F-4D97-AF65-F5344CB8AC3E}">
        <p14:creationId xmlns:p14="http://schemas.microsoft.com/office/powerpoint/2010/main" val="538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Icon, arrow&#10;&#10;Description automatically generated">
            <a:extLst>
              <a:ext uri="{FF2B5EF4-FFF2-40B4-BE49-F238E27FC236}">
                <a16:creationId xmlns:a16="http://schemas.microsoft.com/office/drawing/2014/main" id="{BCF56873-81A9-4484-9300-FE6E31AF1CD0}"/>
              </a:ext>
            </a:extLst>
          </p:cNvPr>
          <p:cNvPicPr>
            <a:picLocks noGrp="1" noChangeAspect="1"/>
          </p:cNvPicPr>
          <p:nvPr>
            <p:ph type="pic" sz="quarter" idx="13"/>
          </p:nvPr>
        </p:nvPicPr>
        <p:blipFill rotWithShape="1">
          <a:blip r:embed="rId2"/>
          <a:srcRect l="5655" r="5655"/>
          <a:stretch/>
        </p:blipFill>
        <p:spPr>
          <a:xfrm>
            <a:off x="335756" y="260763"/>
            <a:ext cx="11520488" cy="6299962"/>
          </a:xfrm>
          <a:noFill/>
        </p:spPr>
      </p:pic>
    </p:spTree>
    <p:extLst>
      <p:ext uri="{BB962C8B-B14F-4D97-AF65-F5344CB8AC3E}">
        <p14:creationId xmlns:p14="http://schemas.microsoft.com/office/powerpoint/2010/main" val="387616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lstStyle/>
          <a:p>
            <a:r>
              <a:rPr lang="en-US" dirty="0"/>
              <a:t>Understanding of the problem</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normAutofit/>
          </a:bodyPr>
          <a:lstStyle/>
          <a:p>
            <a:pPr marL="0" indent="0">
              <a:buNone/>
            </a:pPr>
            <a:r>
              <a:rPr lang="en-US" dirty="0"/>
              <a:t>A US based housing company – Surprise Housing collected the data from the sale of houses in Australia, as they were expanding to this market. The training and test datasets, both, were provided by FlipRobo Technologies for the purpose of building the machine learning based prediction model, in the hopes of helping out Surprise Housing with a basis for purchasing properties in this new market at appropriate prices, primarily in order the mitigate the risk arising out of internationalization of operations, new market entry and lack of knowledge on key factors playing a definitive role in deciding the prices of houses on the real estate market.</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8</a:t>
            </a:fld>
            <a:endParaRPr lang="en-US" dirty="0"/>
          </a:p>
        </p:txBody>
      </p:sp>
    </p:spTree>
    <p:extLst>
      <p:ext uri="{BB962C8B-B14F-4D97-AF65-F5344CB8AC3E}">
        <p14:creationId xmlns:p14="http://schemas.microsoft.com/office/powerpoint/2010/main" val="198236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79C-F254-4A16-8F75-B8E730E4F308}"/>
              </a:ext>
            </a:extLst>
          </p:cNvPr>
          <p:cNvSpPr>
            <a:spLocks noGrp="1"/>
          </p:cNvSpPr>
          <p:nvPr>
            <p:ph type="title"/>
          </p:nvPr>
        </p:nvSpPr>
        <p:spPr/>
        <p:txBody>
          <a:bodyPr/>
          <a:lstStyle/>
          <a:p>
            <a:r>
              <a:rPr lang="en-US" dirty="0"/>
              <a:t>Understanding of the problem</a:t>
            </a:r>
            <a:endParaRPr lang="en-IN" dirty="0"/>
          </a:p>
        </p:txBody>
      </p:sp>
      <p:sp>
        <p:nvSpPr>
          <p:cNvPr id="3" name="Content Placeholder 2">
            <a:extLst>
              <a:ext uri="{FF2B5EF4-FFF2-40B4-BE49-F238E27FC236}">
                <a16:creationId xmlns:a16="http://schemas.microsoft.com/office/drawing/2014/main" id="{F37AB4D5-751A-4A93-81C1-75511843F3E1}"/>
              </a:ext>
            </a:extLst>
          </p:cNvPr>
          <p:cNvSpPr>
            <a:spLocks noGrp="1"/>
          </p:cNvSpPr>
          <p:nvPr>
            <p:ph idx="1"/>
          </p:nvPr>
        </p:nvSpPr>
        <p:spPr/>
        <p:txBody>
          <a:bodyPr>
            <a:normAutofit/>
          </a:bodyPr>
          <a:lstStyle/>
          <a:p>
            <a:pPr marL="0" indent="0">
              <a:buNone/>
            </a:pPr>
            <a:r>
              <a:rPr lang="en-US" dirty="0"/>
              <a:t>The datasets were provided in CSV formats. The training dataset contained 1168 records across 80 features, plus 1 target variable – the sale price of the house. The test dataset however, contained 292 records of houses on sale, or with the possibility of entering the on-sale market with the same 80 features, wherein the sale price was required to be predicted because of our prediction model.</a:t>
            </a:r>
          </a:p>
        </p:txBody>
      </p:sp>
      <p:sp>
        <p:nvSpPr>
          <p:cNvPr id="4" name="Slide Number Placeholder 3">
            <a:extLst>
              <a:ext uri="{FF2B5EF4-FFF2-40B4-BE49-F238E27FC236}">
                <a16:creationId xmlns:a16="http://schemas.microsoft.com/office/drawing/2014/main" id="{9573B07A-69BB-4173-A840-9505EABD5275}"/>
              </a:ext>
            </a:extLst>
          </p:cNvPr>
          <p:cNvSpPr>
            <a:spLocks noGrp="1"/>
          </p:cNvSpPr>
          <p:nvPr>
            <p:ph type="sldNum" sz="quarter" idx="12"/>
          </p:nvPr>
        </p:nvSpPr>
        <p:spPr/>
        <p:txBody>
          <a:bodyPr/>
          <a:lstStyle/>
          <a:p>
            <a:fld id="{03DC2DEF-D2FE-4B45-ABA4-9F153FD1C98A}" type="slidenum">
              <a:rPr lang="en-US" smtClean="0"/>
              <a:t>9</a:t>
            </a:fld>
            <a:endParaRPr lang="en-US" dirty="0"/>
          </a:p>
        </p:txBody>
      </p:sp>
    </p:spTree>
    <p:extLst>
      <p:ext uri="{BB962C8B-B14F-4D97-AF65-F5344CB8AC3E}">
        <p14:creationId xmlns:p14="http://schemas.microsoft.com/office/powerpoint/2010/main" val="2420829921"/>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490</TotalTime>
  <Words>4875</Words>
  <Application>Microsoft Office PowerPoint</Application>
  <PresentationFormat>Widescreen</PresentationFormat>
  <Paragraphs>297</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Garamond</vt:lpstr>
      <vt:lpstr>Office Theme</vt:lpstr>
      <vt:lpstr>Housing Price Prediction </vt:lpstr>
      <vt:lpstr>Acknowledgement</vt:lpstr>
      <vt:lpstr>Introduction</vt:lpstr>
      <vt:lpstr>Problem statement</vt:lpstr>
      <vt:lpstr>Problem statement</vt:lpstr>
      <vt:lpstr>Domain knowledge</vt:lpstr>
      <vt:lpstr>Understanding of the problem</vt:lpstr>
      <vt:lpstr>Understanding of the problem</vt:lpstr>
      <vt:lpstr>Understanding of the problem</vt:lpstr>
      <vt:lpstr>EDA steps, pre-processing and preparation for model building</vt:lpstr>
      <vt:lpstr>EDA steps, pre-processing and preparation for model building</vt:lpstr>
      <vt:lpstr>EDA steps, pre-processing and preparation for model building</vt:lpstr>
      <vt:lpstr>EDA steps, pre-processing and preparation for model building</vt:lpstr>
      <vt:lpstr>Data visualization</vt:lpstr>
      <vt:lpstr>Key visualizations for univariate analysis</vt:lpstr>
      <vt:lpstr>Key visualizations for univariate analysis</vt:lpstr>
      <vt:lpstr>Key visualizations for univariate analysis</vt:lpstr>
      <vt:lpstr>Key visualizations for univariate analysis</vt:lpstr>
      <vt:lpstr>Key visualizations for univariate analysis</vt:lpstr>
      <vt:lpstr>Key visualizations for univariate analysis</vt:lpstr>
      <vt:lpstr>Key visualizations for univariate analysis</vt:lpstr>
      <vt:lpstr>Key visualizations for univariate analysis</vt:lpstr>
      <vt:lpstr>Key visualizations for univariate analysis</vt:lpstr>
      <vt:lpstr>Key visualizations for univariate analysis</vt:lpstr>
      <vt:lpstr>Key visualizations for univariate analysis</vt:lpstr>
      <vt:lpstr>Key visualizations for univariate analysis</vt:lpstr>
      <vt:lpstr>Key visualizations for univariate analysis</vt:lpstr>
      <vt:lpstr>Key visualizations for univariate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bivariate analysis</vt:lpstr>
      <vt:lpstr>Key visualizations for establishing correlations</vt:lpstr>
      <vt:lpstr>Key visualizations for establishing correlations</vt:lpstr>
      <vt:lpstr>Assumptions related to the problem</vt:lpstr>
      <vt:lpstr>Model building - journey</vt:lpstr>
      <vt:lpstr>Model building – summary of steps undertaken</vt:lpstr>
      <vt:lpstr>Model building – algorithms used</vt:lpstr>
      <vt:lpstr>Model building – finding the best random state</vt:lpstr>
      <vt:lpstr>Model building – training the models</vt:lpstr>
      <vt:lpstr>Model building – Computing R2 score and MSE</vt:lpstr>
      <vt:lpstr>Model building – visualizing the results</vt:lpstr>
      <vt:lpstr>Model building – cross validation scores</vt:lpstr>
      <vt:lpstr>Model building – hyperparameter tuning</vt:lpstr>
      <vt:lpstr>Model building – results of the best fit model</vt:lpstr>
      <vt:lpstr>Model building – predictions from training dataset</vt:lpstr>
      <vt:lpstr>Model building – predictions on test dataset</vt:lpstr>
      <vt:lpstr>Conclusions</vt:lpstr>
      <vt:lpstr>Conclusions</vt:lpstr>
      <vt:lpstr>Some 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dc:title>
  <dc:creator>Sahil Kumar</dc:creator>
  <cp:lastModifiedBy>Sahil Kumar</cp:lastModifiedBy>
  <cp:revision>90</cp:revision>
  <dcterms:created xsi:type="dcterms:W3CDTF">2022-04-29T16:28:35Z</dcterms:created>
  <dcterms:modified xsi:type="dcterms:W3CDTF">2022-04-30T00:39:29Z</dcterms:modified>
</cp:coreProperties>
</file>