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56" r:id="rId5"/>
    <p:sldId id="277" r:id="rId6"/>
    <p:sldId id="286" r:id="rId7"/>
    <p:sldId id="262" r:id="rId8"/>
    <p:sldId id="295" r:id="rId9"/>
    <p:sldId id="258" r:id="rId10"/>
    <p:sldId id="278" r:id="rId11"/>
    <p:sldId id="287" r:id="rId12"/>
    <p:sldId id="263" r:id="rId13"/>
    <p:sldId id="279" r:id="rId14"/>
    <p:sldId id="268" r:id="rId15"/>
    <p:sldId id="290" r:id="rId16"/>
    <p:sldId id="293" r:id="rId17"/>
    <p:sldId id="260" r:id="rId18"/>
    <p:sldId id="297" r:id="rId19"/>
    <p:sldId id="296" r:id="rId20"/>
    <p:sldId id="272" r:id="rId21"/>
    <p:sldId id="275" r:id="rId22"/>
    <p:sldId id="294"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934" autoAdjust="0"/>
  </p:normalViewPr>
  <p:slideViewPr>
    <p:cSldViewPr snapToGrid="0">
      <p:cViewPr>
        <p:scale>
          <a:sx n="75" d="100"/>
          <a:sy n="75" d="100"/>
        </p:scale>
        <p:origin x="324" y="-108"/>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12/4/2023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8</a:t>
            </a:fld>
            <a:endParaRPr lang="en-US" dirty="0"/>
          </a:p>
        </p:txBody>
      </p:sp>
    </p:spTree>
    <p:extLst>
      <p:ext uri="{BB962C8B-B14F-4D97-AF65-F5344CB8AC3E}">
        <p14:creationId xmlns:p14="http://schemas.microsoft.com/office/powerpoint/2010/main" val="3176679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1648291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19</a:t>
            </a:fld>
            <a:endParaRPr lang="en-US" dirty="0"/>
          </a:p>
        </p:txBody>
      </p:sp>
    </p:spTree>
    <p:extLst>
      <p:ext uri="{BB962C8B-B14F-4D97-AF65-F5344CB8AC3E}">
        <p14:creationId xmlns:p14="http://schemas.microsoft.com/office/powerpoint/2010/main" val="2491502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8" Type="http://schemas.openxmlformats.org/officeDocument/2006/relationships/image" Target="../media/image54.jpeg"/><Relationship Id="rId3" Type="http://schemas.openxmlformats.org/officeDocument/2006/relationships/image" Target="../media/image49.jpeg"/><Relationship Id="rId7" Type="http://schemas.openxmlformats.org/officeDocument/2006/relationships/image" Target="../media/image53.jpeg"/><Relationship Id="rId2" Type="http://schemas.openxmlformats.org/officeDocument/2006/relationships/image" Target="../media/image48.jpeg"/><Relationship Id="rId1" Type="http://schemas.openxmlformats.org/officeDocument/2006/relationships/slideLayout" Target="../slideLayouts/slideLayout16.xml"/><Relationship Id="rId6" Type="http://schemas.openxmlformats.org/officeDocument/2006/relationships/image" Target="../media/image52.jpeg"/><Relationship Id="rId5" Type="http://schemas.openxmlformats.org/officeDocument/2006/relationships/image" Target="../media/image51.jpeg"/><Relationship Id="rId4" Type="http://schemas.openxmlformats.org/officeDocument/2006/relationships/image" Target="../media/image50.jpeg"/><Relationship Id="rId9" Type="http://schemas.openxmlformats.org/officeDocument/2006/relationships/image" Target="../media/image55.jpeg"/></Relationships>
</file>

<file path=ppt/slides/_rels/slide15.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eg"/><Relationship Id="rId1" Type="http://schemas.openxmlformats.org/officeDocument/2006/relationships/slideLayout" Target="../slideLayouts/slideLayout16.xml"/><Relationship Id="rId5" Type="http://schemas.openxmlformats.org/officeDocument/2006/relationships/image" Target="../media/image59.jpeg"/><Relationship Id="rId4" Type="http://schemas.openxmlformats.org/officeDocument/2006/relationships/image" Target="../media/image5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8.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slides/_rels/slide9.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normAutofit/>
          </a:bodyPr>
          <a:lstStyle/>
          <a:p>
            <a:r>
              <a:rPr lang="en-US" sz="5400" dirty="0" err="1">
                <a:latin typeface="Times New Roman" panose="02020603050405020304" pitchFamily="18" charset="0"/>
                <a:cs typeface="Times New Roman" panose="02020603050405020304" pitchFamily="18" charset="0"/>
              </a:rPr>
              <a:t>LingUaLearN</a:t>
            </a:r>
            <a:endParaRPr lang="en-US" sz="5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a:noAutofit/>
          </a:bodyPr>
          <a:lstStyle/>
          <a:p>
            <a:r>
              <a:rPr lang="en-US" sz="2400" dirty="0">
                <a:latin typeface="Times New Roman" panose="02020603050405020304" pitchFamily="18" charset="0"/>
                <a:cs typeface="Times New Roman" panose="02020603050405020304" pitchFamily="18" charset="0"/>
              </a:rPr>
              <a:t>Meher Amir (22i-1973) | Sahil Kumar (22i-2048) | </a:t>
            </a:r>
            <a:r>
              <a:rPr lang="en-US" sz="2400" dirty="0" err="1">
                <a:latin typeface="Times New Roman" panose="02020603050405020304" pitchFamily="18" charset="0"/>
                <a:cs typeface="Times New Roman" panose="02020603050405020304" pitchFamily="18" charset="0"/>
              </a:rPr>
              <a:t>Raiha</a:t>
            </a:r>
            <a:r>
              <a:rPr lang="en-US" sz="2400" dirty="0">
                <a:latin typeface="Times New Roman" panose="02020603050405020304" pitchFamily="18" charset="0"/>
                <a:cs typeface="Times New Roman" panose="02020603050405020304" pitchFamily="18" charset="0"/>
              </a:rPr>
              <a:t> Adnan (22i-1875)</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552574" y="896111"/>
            <a:ext cx="10182226" cy="1325880"/>
          </a:xfrm>
        </p:spPr>
        <p:txBody>
          <a:bodyPr>
            <a:normAutofit/>
          </a:bodyPr>
          <a:lstStyle/>
          <a:p>
            <a:r>
              <a:rPr lang="en-ZA" dirty="0">
                <a:latin typeface="Times New Roman" panose="02020603050405020304" pitchFamily="18" charset="0"/>
                <a:cs typeface="Times New Roman" panose="02020603050405020304" pitchFamily="18" charset="0"/>
              </a:rPr>
              <a:t>NFR Requirements</a:t>
            </a:r>
          </a:p>
        </p:txBody>
      </p:sp>
      <p:sp>
        <p:nvSpPr>
          <p:cNvPr id="3" name="Text Placeholder 2">
            <a:extLst>
              <a:ext uri="{FF2B5EF4-FFF2-40B4-BE49-F238E27FC236}">
                <a16:creationId xmlns:a16="http://schemas.microsoft.com/office/drawing/2014/main" id="{082463A9-91ED-406C-A142-DF9DBB5C018D}"/>
              </a:ext>
            </a:extLst>
          </p:cNvPr>
          <p:cNvSpPr>
            <a:spLocks noGrp="1"/>
          </p:cNvSpPr>
          <p:nvPr>
            <p:ph type="body" sz="quarter" idx="21"/>
          </p:nvPr>
        </p:nvSpPr>
        <p:spPr>
          <a:xfrm>
            <a:off x="1380743" y="2203704"/>
            <a:ext cx="2615325" cy="785812"/>
          </a:xfrm>
        </p:spPr>
        <p:txBody>
          <a:bodyPr vert="horz" lIns="91440" tIns="45720" rIns="91440" bIns="45720" rtlCol="0" anchor="ctr" anchorCtr="0">
            <a:noAutofit/>
          </a:bodyPr>
          <a:lstStyle/>
          <a:p>
            <a:r>
              <a:rPr lang="en-ZA" sz="2200" dirty="0">
                <a:latin typeface="Times New Roman" panose="02020603050405020304" pitchFamily="18" charset="0"/>
                <a:cs typeface="Times New Roman" panose="02020603050405020304" pitchFamily="18" charset="0"/>
              </a:rPr>
              <a:t>Usability</a:t>
            </a:r>
            <a:endParaRPr lang="en-US" sz="2200" dirty="0">
              <a:latin typeface="Times New Roman" panose="02020603050405020304" pitchFamily="18" charset="0"/>
              <a:cs typeface="Times New Roman" panose="02020603050405020304" pitchFamily="18" charset="0"/>
            </a:endParaRPr>
          </a:p>
        </p:txBody>
      </p:sp>
      <p:sp>
        <p:nvSpPr>
          <p:cNvPr id="26" name="Text Placeholder 25">
            <a:extLst>
              <a:ext uri="{FF2B5EF4-FFF2-40B4-BE49-F238E27FC236}">
                <a16:creationId xmlns:a16="http://schemas.microsoft.com/office/drawing/2014/main" id="{AF961A7D-A035-4952-BEF5-34EE93A2486F}"/>
              </a:ext>
            </a:extLst>
          </p:cNvPr>
          <p:cNvSpPr>
            <a:spLocks noGrp="1"/>
          </p:cNvSpPr>
          <p:nvPr>
            <p:ph type="body" sz="quarter" idx="22"/>
          </p:nvPr>
        </p:nvSpPr>
        <p:spPr>
          <a:xfrm>
            <a:off x="1375654" y="2845347"/>
            <a:ext cx="2656853" cy="785812"/>
          </a:xfrm>
        </p:spPr>
        <p:txBody>
          <a:bodyPr vert="horz" lIns="91440" tIns="45720" rIns="91440" bIns="45720" rtlCol="0" anchor="ctr" anchorCtr="0">
            <a:normAutofit/>
          </a:bodyPr>
          <a:lstStyle/>
          <a:p>
            <a:r>
              <a:rPr lang="en-ZA" sz="2000" dirty="0">
                <a:latin typeface="Times New Roman" panose="02020603050405020304" pitchFamily="18" charset="0"/>
                <a:cs typeface="Times New Roman" panose="02020603050405020304" pitchFamily="18" charset="0"/>
              </a:rPr>
              <a:t>Reliability</a:t>
            </a:r>
            <a:endParaRPr lang="en-ZA" sz="2000" noProof="1">
              <a:latin typeface="Times New Roman" panose="02020603050405020304" pitchFamily="18" charset="0"/>
              <a:cs typeface="Times New Roman" panose="02020603050405020304" pitchFamily="18" charset="0"/>
            </a:endParaRPr>
          </a:p>
        </p:txBody>
      </p:sp>
      <p:sp>
        <p:nvSpPr>
          <p:cNvPr id="27" name="Text Placeholder 26">
            <a:extLst>
              <a:ext uri="{FF2B5EF4-FFF2-40B4-BE49-F238E27FC236}">
                <a16:creationId xmlns:a16="http://schemas.microsoft.com/office/drawing/2014/main" id="{3C7B196D-A4EB-4450-8C2E-D4F26C77F843}"/>
              </a:ext>
            </a:extLst>
          </p:cNvPr>
          <p:cNvSpPr>
            <a:spLocks noGrp="1"/>
          </p:cNvSpPr>
          <p:nvPr>
            <p:ph type="body" sz="quarter" idx="23"/>
          </p:nvPr>
        </p:nvSpPr>
        <p:spPr>
          <a:xfrm>
            <a:off x="1434491" y="3538722"/>
            <a:ext cx="2656852" cy="785812"/>
          </a:xfrm>
        </p:spPr>
        <p:txBody>
          <a:bodyPr/>
          <a:lstStyle/>
          <a:p>
            <a:r>
              <a:rPr lang="en-ZA" sz="2000" dirty="0">
                <a:latin typeface="Times New Roman" panose="02020603050405020304" pitchFamily="18" charset="0"/>
                <a:cs typeface="Times New Roman" panose="02020603050405020304" pitchFamily="18" charset="0"/>
              </a:rPr>
              <a:t>Scalability</a:t>
            </a:r>
          </a:p>
        </p:txBody>
      </p:sp>
      <p:sp>
        <p:nvSpPr>
          <p:cNvPr id="28" name="Text Placeholder 27">
            <a:extLst>
              <a:ext uri="{FF2B5EF4-FFF2-40B4-BE49-F238E27FC236}">
                <a16:creationId xmlns:a16="http://schemas.microsoft.com/office/drawing/2014/main" id="{16852965-5187-4677-B878-4167E7B69252}"/>
              </a:ext>
            </a:extLst>
          </p:cNvPr>
          <p:cNvSpPr>
            <a:spLocks noGrp="1"/>
          </p:cNvSpPr>
          <p:nvPr>
            <p:ph type="body" sz="quarter" idx="24"/>
          </p:nvPr>
        </p:nvSpPr>
        <p:spPr>
          <a:xfrm>
            <a:off x="4489704" y="2624328"/>
            <a:ext cx="6153912" cy="941832"/>
          </a:xfrm>
        </p:spPr>
        <p:txBody>
          <a:bodyPr anchor="t" anchorCtr="0"/>
          <a:lstStyle/>
          <a:p>
            <a:r>
              <a:rPr lang="en-US" sz="1800" dirty="0">
                <a:latin typeface="Times New Roman" panose="02020603050405020304" pitchFamily="18" charset="0"/>
                <a:ea typeface="Calibri" panose="020F0502020204030204" pitchFamily="34" charset="0"/>
                <a:cs typeface="Times New Roman" panose="02020603050405020304" pitchFamily="18" charset="0"/>
              </a:rPr>
              <a:t>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anguage selection interface is user-friendly</a:t>
            </a:r>
            <a:endParaRPr lang="en-ZA" dirty="0">
              <a:latin typeface="Times New Roman" panose="02020603050405020304" pitchFamily="18" charset="0"/>
              <a:cs typeface="Times New Roman" panose="02020603050405020304" pitchFamily="18" charset="0"/>
            </a:endParaRPr>
          </a:p>
        </p:txBody>
      </p:sp>
      <p:sp>
        <p:nvSpPr>
          <p:cNvPr id="30" name="Text Placeholder 29">
            <a:extLst>
              <a:ext uri="{FF2B5EF4-FFF2-40B4-BE49-F238E27FC236}">
                <a16:creationId xmlns:a16="http://schemas.microsoft.com/office/drawing/2014/main" id="{B42237DE-8579-4920-9331-C835DA7AE69A}"/>
              </a:ext>
            </a:extLst>
          </p:cNvPr>
          <p:cNvSpPr>
            <a:spLocks noGrp="1"/>
          </p:cNvSpPr>
          <p:nvPr>
            <p:ph type="body" sz="quarter" idx="26"/>
          </p:nvPr>
        </p:nvSpPr>
        <p:spPr>
          <a:xfrm>
            <a:off x="4461556" y="3225876"/>
            <a:ext cx="6153912" cy="941832"/>
          </a:xfrm>
        </p:spPr>
        <p:txBody>
          <a:bodyPr anchor="t" anchorCtr="0"/>
          <a:lstStyle/>
          <a:p>
            <a:r>
              <a:rPr lang="en-US" sz="1800" dirty="0">
                <a:latin typeface="Times New Roman" panose="02020603050405020304" pitchFamily="18" charset="0"/>
                <a:ea typeface="Calibri" panose="020F0502020204030204" pitchFamily="34" charset="0"/>
                <a:cs typeface="Times New Roman" panose="02020603050405020304" pitchFamily="18" charset="0"/>
              </a:rPr>
              <a:t>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ersist across app sessions</a:t>
            </a:r>
            <a:endParaRPr lang="en-ZA" dirty="0">
              <a:latin typeface="Times New Roman" panose="02020603050405020304" pitchFamily="18" charset="0"/>
              <a:cs typeface="Times New Roman" panose="02020603050405020304" pitchFamily="18" charset="0"/>
            </a:endParaRPr>
          </a:p>
        </p:txBody>
      </p:sp>
      <p:sp>
        <p:nvSpPr>
          <p:cNvPr id="33" name="Text Placeholder 32">
            <a:extLst>
              <a:ext uri="{FF2B5EF4-FFF2-40B4-BE49-F238E27FC236}">
                <a16:creationId xmlns:a16="http://schemas.microsoft.com/office/drawing/2014/main" id="{D57220B4-795B-4602-8E69-5D53D12DCC80}"/>
              </a:ext>
            </a:extLst>
          </p:cNvPr>
          <p:cNvSpPr>
            <a:spLocks noGrp="1"/>
          </p:cNvSpPr>
          <p:nvPr>
            <p:ph type="body" sz="quarter" idx="28"/>
          </p:nvPr>
        </p:nvSpPr>
        <p:spPr>
          <a:xfrm>
            <a:off x="4367757" y="3755474"/>
            <a:ext cx="6153912" cy="941832"/>
          </a:xfrm>
        </p:spPr>
        <p:txBody>
          <a:bodyPr anchor="t" anchorCtr="0"/>
          <a:lstStyle/>
          <a:p>
            <a:r>
              <a:rPr lang="en-US" sz="1800" dirty="0">
                <a:latin typeface="Times New Roman" panose="02020603050405020304" pitchFamily="18" charset="0"/>
                <a:ea typeface="Calibri" panose="020F0502020204030204" pitchFamily="34" charset="0"/>
                <a:cs typeface="Times New Roman" panose="02020603050405020304" pitchFamily="18" charset="0"/>
              </a:rPr>
              <a: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ble to support a wide range of supported languages</a:t>
            </a:r>
            <a:endParaRPr lang="en-ZA" dirty="0">
              <a:latin typeface="Times New Roman" panose="02020603050405020304" pitchFamily="18" charset="0"/>
              <a:cs typeface="Times New Roman" panose="02020603050405020304" pitchFamily="18" charset="0"/>
            </a:endParaRP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latin typeface="Times New Roman" panose="02020603050405020304" pitchFamily="18" charset="0"/>
                <a:cs typeface="Times New Roman" panose="02020603050405020304" pitchFamily="18" charset="0"/>
              </a:rPr>
              <a:pPr/>
              <a:t>10</a:t>
            </a:fld>
            <a:endParaRPr lang="en-US" dirty="0">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F629CBD3-811B-024D-97AD-CABA2360CFAC}"/>
              </a:ext>
              <a:ext uri="{C183D7F6-B498-43B3-948B-1728B52AA6E4}">
                <adec:decorative xmlns:adec="http://schemas.microsoft.com/office/drawing/2017/decorative" val="1"/>
              </a:ext>
            </a:extLst>
          </p:cNvPr>
          <p:cNvCxnSpPr>
            <a:cxnSpLocks/>
          </p:cNvCxnSpPr>
          <p:nvPr/>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5ED2DD05-B7DA-4548-8559-3C330A95A59B}"/>
              </a:ext>
              <a:ext uri="{C183D7F6-B498-43B3-948B-1728B52AA6E4}">
                <adec:decorative xmlns:adec="http://schemas.microsoft.com/office/drawing/2017/decorative" val="1"/>
              </a:ext>
            </a:extLst>
          </p:cNvPr>
          <p:cNvSpPr/>
          <p:nvPr/>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cxnSp>
        <p:nvCxnSpPr>
          <p:cNvPr id="25" name="Straight Connector 24">
            <a:extLst>
              <a:ext uri="{FF2B5EF4-FFF2-40B4-BE49-F238E27FC236}">
                <a16:creationId xmlns:a16="http://schemas.microsoft.com/office/drawing/2014/main" id="{9B534B90-7DA2-E345-8750-23A209E659A3}"/>
              </a:ext>
              <a:ext uri="{C183D7F6-B498-43B3-948B-1728B52AA6E4}">
                <adec:decorative xmlns:adec="http://schemas.microsoft.com/office/drawing/2017/decorative" val="1"/>
              </a:ext>
            </a:extLst>
          </p:cNvPr>
          <p:cNvCxnSpPr>
            <a:cxnSpLocks/>
          </p:cNvCxnSpPr>
          <p:nvPr/>
        </p:nvCxnSpPr>
        <p:spPr>
          <a:xfrm>
            <a:off x="1717361" y="3566160"/>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0F06F09-4D82-3748-AED7-2C0611810068}"/>
              </a:ext>
              <a:ext uri="{C183D7F6-B498-43B3-948B-1728B52AA6E4}">
                <adec:decorative xmlns:adec="http://schemas.microsoft.com/office/drawing/2017/decorative" val="1"/>
              </a:ext>
            </a:extLst>
          </p:cNvPr>
          <p:cNvSpPr/>
          <p:nvPr/>
        </p:nvSpPr>
        <p:spPr>
          <a:xfrm>
            <a:off x="3996069" y="3424863"/>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cxnSp>
        <p:nvCxnSpPr>
          <p:cNvPr id="34" name="Straight Connector 33">
            <a:extLst>
              <a:ext uri="{FF2B5EF4-FFF2-40B4-BE49-F238E27FC236}">
                <a16:creationId xmlns:a16="http://schemas.microsoft.com/office/drawing/2014/main" id="{CC60C07F-C64B-CA40-9D84-ABB3079F81A9}"/>
              </a:ext>
              <a:ext uri="{C183D7F6-B498-43B3-948B-1728B52AA6E4}">
                <adec:decorative xmlns:adec="http://schemas.microsoft.com/office/drawing/2017/decorative" val="1"/>
              </a:ext>
            </a:extLst>
          </p:cNvPr>
          <p:cNvCxnSpPr>
            <a:cxnSpLocks/>
          </p:cNvCxnSpPr>
          <p:nvPr/>
        </p:nvCxnSpPr>
        <p:spPr>
          <a:xfrm>
            <a:off x="1717361" y="465018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DEADCA46-378E-3D45-B9B9-35A5CC4183B4}"/>
              </a:ext>
              <a:ext uri="{C183D7F6-B498-43B3-948B-1728B52AA6E4}">
                <adec:decorative xmlns:adec="http://schemas.microsoft.com/office/drawing/2017/decorative" val="1"/>
              </a:ext>
            </a:extLst>
          </p:cNvPr>
          <p:cNvSpPr/>
          <p:nvPr/>
        </p:nvSpPr>
        <p:spPr>
          <a:xfrm>
            <a:off x="3976875" y="4546809"/>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199074B-3B14-1A8D-280F-9ED7344A87A6}"/>
              </a:ext>
            </a:extLst>
          </p:cNvPr>
          <p:cNvSpPr txBox="1"/>
          <p:nvPr/>
        </p:nvSpPr>
        <p:spPr>
          <a:xfrm>
            <a:off x="2004659" y="4247437"/>
            <a:ext cx="6096000" cy="400110"/>
          </a:xfrm>
          <a:prstGeom prst="rect">
            <a:avLst/>
          </a:prstGeom>
          <a:noFill/>
        </p:spPr>
        <p:txBody>
          <a:bodyPr wrap="square">
            <a:spAutoFit/>
          </a:bodyPr>
          <a:lstStyle/>
          <a:p>
            <a:r>
              <a:rPr lang="en-ZA" sz="2000" b="1" dirty="0">
                <a:solidFill>
                  <a:schemeClr val="accent2">
                    <a:lumMod val="60000"/>
                    <a:lumOff val="40000"/>
                  </a:schemeClr>
                </a:solidFill>
                <a:latin typeface="Times New Roman" panose="02020603050405020304" pitchFamily="18" charset="0"/>
                <a:cs typeface="Times New Roman" panose="02020603050405020304" pitchFamily="18" charset="0"/>
              </a:rPr>
              <a:t>Personalization</a:t>
            </a:r>
            <a:endPar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9" name="Text Placeholder 32">
            <a:extLst>
              <a:ext uri="{FF2B5EF4-FFF2-40B4-BE49-F238E27FC236}">
                <a16:creationId xmlns:a16="http://schemas.microsoft.com/office/drawing/2014/main" id="{5991F880-473B-4119-ADBE-3779ACF28EBC}"/>
              </a:ext>
            </a:extLst>
          </p:cNvPr>
          <p:cNvSpPr txBox="1">
            <a:spLocks/>
          </p:cNvSpPr>
          <p:nvPr/>
        </p:nvSpPr>
        <p:spPr>
          <a:xfrm>
            <a:off x="4367757" y="4520210"/>
            <a:ext cx="6153912" cy="941832"/>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To personalize the learning experience, based on their skill level</a:t>
            </a:r>
            <a:endParaRPr lang="en-ZA"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9265297-3392-79D8-C3BE-5EF3000CD297}"/>
              </a:ext>
            </a:extLst>
          </p:cNvPr>
          <p:cNvSpPr txBox="1"/>
          <p:nvPr/>
        </p:nvSpPr>
        <p:spPr>
          <a:xfrm>
            <a:off x="2004659" y="5025376"/>
            <a:ext cx="6096000" cy="400110"/>
          </a:xfrm>
          <a:prstGeom prst="rect">
            <a:avLst/>
          </a:prstGeom>
          <a:noFill/>
        </p:spPr>
        <p:txBody>
          <a:bodyPr wrap="square">
            <a:spAutoFit/>
          </a:bodyPr>
          <a:lstStyle/>
          <a:p>
            <a:r>
              <a:rPr lang="en-ZA" sz="2000" b="1" dirty="0">
                <a:solidFill>
                  <a:schemeClr val="accent2">
                    <a:lumMod val="60000"/>
                    <a:lumOff val="40000"/>
                  </a:schemeClr>
                </a:solidFill>
                <a:latin typeface="Times New Roman" panose="02020603050405020304" pitchFamily="18" charset="0"/>
                <a:cs typeface="Times New Roman" panose="02020603050405020304" pitchFamily="18" charset="0"/>
              </a:rPr>
              <a:t>Security</a:t>
            </a:r>
            <a:endPar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C07944B-E318-4BD4-A3DA-99DDED965CF2}"/>
              </a:ext>
            </a:extLst>
          </p:cNvPr>
          <p:cNvSpPr txBox="1"/>
          <p:nvPr/>
        </p:nvSpPr>
        <p:spPr>
          <a:xfrm>
            <a:off x="4367757" y="5225431"/>
            <a:ext cx="6096000" cy="369332"/>
          </a:xfrm>
          <a:prstGeom prst="rect">
            <a:avLst/>
          </a:prstGeom>
          <a:noFill/>
        </p:spPr>
        <p:txBody>
          <a:bodyPr wrap="square">
            <a:spAutoFit/>
          </a:bodyPr>
          <a:lstStyle/>
          <a:p>
            <a:r>
              <a:rPr lang="en-US" sz="1800" dirty="0">
                <a:solidFill>
                  <a:schemeClr val="tx2"/>
                </a:solidFill>
                <a:latin typeface="Times New Roman" panose="02020603050405020304" pitchFamily="18" charset="0"/>
                <a:cs typeface="Times New Roman" panose="02020603050405020304" pitchFamily="18" charset="0"/>
              </a:rPr>
              <a:t>To minimize risks</a:t>
            </a:r>
            <a:endParaRPr lang="en-ZA"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2466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914400" y="896112"/>
            <a:ext cx="9124951" cy="1362456"/>
          </a:xfrm>
        </p:spPr>
        <p:txBody>
          <a:bodyPr/>
          <a:lstStyle/>
          <a:p>
            <a:r>
              <a:rPr lang="en-US" dirty="0">
                <a:latin typeface="Times New Roman" panose="02020603050405020304" pitchFamily="18" charset="0"/>
                <a:cs typeface="Times New Roman" panose="02020603050405020304" pitchFamily="18" charset="0"/>
              </a:rPr>
              <a:t>Architecture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idx="13"/>
          </p:nvPr>
        </p:nvSpPr>
        <p:spPr>
          <a:xfrm>
            <a:off x="914400" y="1447420"/>
            <a:ext cx="9246624" cy="659286"/>
          </a:xfrm>
        </p:spPr>
        <p:txBody>
          <a:bodyPr/>
          <a:lstStyle/>
          <a:p>
            <a:endParaRPr lang="en-US" sz="1400" b="1" dirty="0">
              <a:latin typeface="Times New Roman" panose="02020603050405020304" pitchFamily="18" charset="0"/>
              <a:cs typeface="Times New Roman" panose="02020603050405020304" pitchFamily="18" charset="0"/>
            </a:endParaRPr>
          </a:p>
          <a:p>
            <a:r>
              <a:rPr lang="en-US" sz="1400" dirty="0">
                <a:effectLst/>
                <a:latin typeface="Times New Roman" panose="02020603050405020304" pitchFamily="18" charset="0"/>
                <a:cs typeface="Times New Roman" panose="02020603050405020304" pitchFamily="18" charset="0"/>
              </a:rPr>
              <a:t>Our language learning app is built to offer a seamless and personalized learning</a:t>
            </a:r>
            <a:endParaRPr lang="en-US" sz="1400" dirty="0">
              <a:latin typeface="Times New Roman" panose="02020603050405020304" pitchFamily="18" charset="0"/>
              <a:cs typeface="Times New Roman" panose="02020603050405020304" pitchFamily="18" charset="0"/>
            </a:endParaRPr>
          </a:p>
        </p:txBody>
      </p:sp>
      <p:pic>
        <p:nvPicPr>
          <p:cNvPr id="9" name="Content Placeholder 8" descr="A screenshot of a computer">
            <a:extLst>
              <a:ext uri="{FF2B5EF4-FFF2-40B4-BE49-F238E27FC236}">
                <a16:creationId xmlns:a16="http://schemas.microsoft.com/office/drawing/2014/main" id="{99BDFD07-5A45-0912-32E9-011AF88D3F48}"/>
              </a:ext>
            </a:extLst>
          </p:cNvPr>
          <p:cNvPicPr>
            <a:picLocks noGrp="1" noChangeAspect="1"/>
          </p:cNvPicPr>
          <p:nvPr>
            <p:ph sz="half" idx="1"/>
          </p:nvPr>
        </p:nvPicPr>
        <p:blipFill>
          <a:blip r:embed="rId2"/>
          <a:stretch>
            <a:fillRect/>
          </a:stretch>
        </p:blipFill>
        <p:spPr>
          <a:xfrm>
            <a:off x="914400" y="2258569"/>
            <a:ext cx="9246624" cy="3932682"/>
          </a:xfrm>
        </p:spPr>
      </p:pic>
      <p:sp>
        <p:nvSpPr>
          <p:cNvPr id="24" name="Footer Placeholder 23">
            <a:extLst>
              <a:ext uri="{FF2B5EF4-FFF2-40B4-BE49-F238E27FC236}">
                <a16:creationId xmlns:a16="http://schemas.microsoft.com/office/drawing/2014/main" id="{E8C12A0D-F4F0-42DA-9829-6FC870648BEB}"/>
              </a:ext>
            </a:extLst>
          </p:cNvPr>
          <p:cNvSpPr>
            <a:spLocks noGrp="1"/>
          </p:cNvSpPr>
          <p:nvPr>
            <p:ph type="ftr" sz="quarter" idx="11"/>
          </p:nvPr>
        </p:nvSpPr>
        <p:spPr>
          <a:xfrm>
            <a:off x="3810000" y="6293612"/>
            <a:ext cx="2286000" cy="365125"/>
          </a:xfrm>
        </p:spPr>
        <p:txBody>
          <a:bodyPr/>
          <a:lstStyle/>
          <a:p>
            <a:r>
              <a:rPr lang="en-US" dirty="0">
                <a:latin typeface="Times New Roman" panose="02020603050405020304" pitchFamily="18" charset="0"/>
                <a:cs typeface="Times New Roman" panose="02020603050405020304" pitchFamily="18" charset="0"/>
              </a:rPr>
              <a:t>Architecture Design</a:t>
            </a:r>
          </a:p>
        </p:txBody>
      </p:sp>
      <p:sp>
        <p:nvSpPr>
          <p:cNvPr id="25" name="Slide Number Placeholder 24">
            <a:extLst>
              <a:ext uri="{FF2B5EF4-FFF2-40B4-BE49-F238E27FC236}">
                <a16:creationId xmlns:a16="http://schemas.microsoft.com/office/drawing/2014/main" id="{192F5D44-F3E7-4917-B2F7-31AFADC9C7F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latin typeface="Times New Roman" panose="02020603050405020304" pitchFamily="18" charset="0"/>
                <a:cs typeface="Times New Roman" panose="02020603050405020304" pitchFamily="18" charset="0"/>
              </a:rPr>
              <a:pPr/>
              <a:t>11</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1694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914400" y="896112"/>
            <a:ext cx="9124951" cy="1031300"/>
          </a:xfrm>
        </p:spPr>
        <p:txBody>
          <a:bodyPr>
            <a:noAutofit/>
          </a:bodyPr>
          <a:lstStyle/>
          <a:p>
            <a:r>
              <a:rPr lang="en-US" sz="2000" b="1" dirty="0">
                <a:effectLst/>
                <a:latin typeface="Times New Roman" panose="02020603050405020304" pitchFamily="18" charset="0"/>
                <a:cs typeface="Times New Roman" panose="02020603050405020304" pitchFamily="18" charset="0"/>
              </a:rPr>
              <a:t>Design of the Language Learning App</a:t>
            </a:r>
            <a:br>
              <a:rPr lang="en-US" sz="2000" b="1" dirty="0">
                <a:effectLst/>
                <a:latin typeface="Times New Roman" panose="02020603050405020304" pitchFamily="18" charset="0"/>
                <a:cs typeface="Times New Roman" panose="02020603050405020304" pitchFamily="18" charset="0"/>
              </a:rPr>
            </a:br>
            <a:br>
              <a:rPr lang="en-US" sz="1200" b="1" dirty="0">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Our language learning app is designed to provide a versatile platform for learners of all levels. </a:t>
            </a:r>
            <a:br>
              <a:rPr lang="en-US" sz="1200" dirty="0">
                <a:effectLst/>
                <a:latin typeface="Times New Roman" panose="02020603050405020304" pitchFamily="18" charset="0"/>
                <a:cs typeface="Times New Roman" panose="02020603050405020304" pitchFamily="18" charset="0"/>
              </a:rPr>
            </a:br>
            <a:br>
              <a:rPr lang="en-US" sz="1200" dirty="0">
                <a:effectLst/>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idx="13"/>
          </p:nvPr>
        </p:nvSpPr>
        <p:spPr>
          <a:xfrm>
            <a:off x="6288963" y="2231482"/>
            <a:ext cx="2305050" cy="455295"/>
          </a:xfrm>
        </p:spPr>
        <p:txBody>
          <a:bodyPr/>
          <a:lstStyle/>
          <a:p>
            <a:r>
              <a:rPr lang="en-US" dirty="0">
                <a:latin typeface="Times New Roman" panose="02020603050405020304" pitchFamily="18" charset="0"/>
                <a:cs typeface="Times New Roman" panose="02020603050405020304" pitchFamily="18" charset="0"/>
              </a:rPr>
              <a:t>Sequence diagram</a:t>
            </a:r>
          </a:p>
        </p:txBody>
      </p:sp>
      <p:sp>
        <p:nvSpPr>
          <p:cNvPr id="25" name="Slide Number Placeholder 24">
            <a:extLst>
              <a:ext uri="{FF2B5EF4-FFF2-40B4-BE49-F238E27FC236}">
                <a16:creationId xmlns:a16="http://schemas.microsoft.com/office/drawing/2014/main" id="{192F5D44-F3E7-4917-B2F7-31AFADC9C7F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latin typeface="Times New Roman" panose="02020603050405020304" pitchFamily="18" charset="0"/>
                <a:cs typeface="Times New Roman" panose="02020603050405020304" pitchFamily="18" charset="0"/>
              </a:rPr>
              <a:pPr/>
              <a:t>12</a:t>
            </a:fld>
            <a:endParaRPr lang="en-US" dirty="0">
              <a:latin typeface="Times New Roman" panose="02020603050405020304" pitchFamily="18" charset="0"/>
              <a:cs typeface="Times New Roman" panose="02020603050405020304" pitchFamily="18" charset="0"/>
            </a:endParaRPr>
          </a:p>
        </p:txBody>
      </p:sp>
      <p:pic>
        <p:nvPicPr>
          <p:cNvPr id="6" name="Content Placeholder 5" descr="A screenshot of a computer&#10;&#10;Description automatically generated">
            <a:extLst>
              <a:ext uri="{FF2B5EF4-FFF2-40B4-BE49-F238E27FC236}">
                <a16:creationId xmlns:a16="http://schemas.microsoft.com/office/drawing/2014/main" id="{1200B36D-4FE1-18E7-455C-15EC7747D4C2}"/>
              </a:ext>
            </a:extLst>
          </p:cNvPr>
          <p:cNvPicPr>
            <a:picLocks noGrp="1" noChangeAspect="1"/>
          </p:cNvPicPr>
          <p:nvPr>
            <p:ph sz="half" idx="1"/>
          </p:nvPr>
        </p:nvPicPr>
        <p:blipFill>
          <a:blip r:embed="rId2"/>
          <a:stretch>
            <a:fillRect/>
          </a:stretch>
        </p:blipFill>
        <p:spPr>
          <a:xfrm>
            <a:off x="1343457" y="2990850"/>
            <a:ext cx="3439248" cy="3105150"/>
          </a:xfrm>
        </p:spPr>
      </p:pic>
      <p:pic>
        <p:nvPicPr>
          <p:cNvPr id="8" name="Content Placeholder 5">
            <a:extLst>
              <a:ext uri="{FF2B5EF4-FFF2-40B4-BE49-F238E27FC236}">
                <a16:creationId xmlns:a16="http://schemas.microsoft.com/office/drawing/2014/main" id="{972022BB-0D47-32B5-030F-BEC01D5B2064}"/>
              </a:ext>
            </a:extLst>
          </p:cNvPr>
          <p:cNvPicPr>
            <a:picLocks noChangeAspect="1"/>
          </p:cNvPicPr>
          <p:nvPr/>
        </p:nvPicPr>
        <p:blipFill>
          <a:blip r:embed="rId3"/>
          <a:srcRect/>
          <a:stretch/>
        </p:blipFill>
        <p:spPr>
          <a:xfrm>
            <a:off x="5689672" y="2990849"/>
            <a:ext cx="3682927" cy="3105149"/>
          </a:xfrm>
          <a:prstGeom prst="rect">
            <a:avLst/>
          </a:prstGeom>
        </p:spPr>
      </p:pic>
      <p:sp>
        <p:nvSpPr>
          <p:cNvPr id="11" name="Text Placeholder 6">
            <a:extLst>
              <a:ext uri="{FF2B5EF4-FFF2-40B4-BE49-F238E27FC236}">
                <a16:creationId xmlns:a16="http://schemas.microsoft.com/office/drawing/2014/main" id="{6D332F98-60C7-0EA9-5CAB-EDA1062C2969}"/>
              </a:ext>
            </a:extLst>
          </p:cNvPr>
          <p:cNvSpPr txBox="1">
            <a:spLocks/>
          </p:cNvSpPr>
          <p:nvPr/>
        </p:nvSpPr>
        <p:spPr>
          <a:xfrm>
            <a:off x="1677474" y="2231483"/>
            <a:ext cx="2305050" cy="455295"/>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Class diagram</a:t>
            </a:r>
          </a:p>
        </p:txBody>
      </p:sp>
    </p:spTree>
    <p:extLst>
      <p:ext uri="{BB962C8B-B14F-4D97-AF65-F5344CB8AC3E}">
        <p14:creationId xmlns:p14="http://schemas.microsoft.com/office/powerpoint/2010/main" val="3860068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914400" y="896112"/>
            <a:ext cx="9124951" cy="1362456"/>
          </a:xfrm>
        </p:spPr>
        <p:txBody>
          <a:bodyPr>
            <a:normAutofit/>
          </a:bodyPr>
          <a:lstStyle/>
          <a:p>
            <a:r>
              <a:rPr lang="en-US" sz="2000" b="1" dirty="0">
                <a:effectLst/>
                <a:latin typeface="Times New Roman" panose="02020603050405020304" pitchFamily="18" charset="0"/>
                <a:cs typeface="Times New Roman" panose="02020603050405020304" pitchFamily="18" charset="0"/>
              </a:rPr>
              <a:t>Design of the Language Learning App</a:t>
            </a:r>
            <a:br>
              <a:rPr lang="en-US" sz="1200" b="1"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idx="13"/>
          </p:nvPr>
        </p:nvSpPr>
        <p:spPr>
          <a:xfrm>
            <a:off x="6288963" y="2112834"/>
            <a:ext cx="2305050" cy="455295"/>
          </a:xfrm>
        </p:spPr>
        <p:txBody>
          <a:bodyPr/>
          <a:lstStyle/>
          <a:p>
            <a:r>
              <a:rPr lang="en-US" dirty="0">
                <a:latin typeface="Times New Roman" panose="02020603050405020304" pitchFamily="18" charset="0"/>
                <a:cs typeface="Times New Roman" panose="02020603050405020304" pitchFamily="18" charset="0"/>
              </a:rPr>
              <a:t>activity diagram</a:t>
            </a:r>
          </a:p>
        </p:txBody>
      </p:sp>
      <p:sp>
        <p:nvSpPr>
          <p:cNvPr id="25" name="Slide Number Placeholder 24">
            <a:extLst>
              <a:ext uri="{FF2B5EF4-FFF2-40B4-BE49-F238E27FC236}">
                <a16:creationId xmlns:a16="http://schemas.microsoft.com/office/drawing/2014/main" id="{192F5D44-F3E7-4917-B2F7-31AFADC9C7F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latin typeface="Times New Roman" panose="02020603050405020304" pitchFamily="18" charset="0"/>
                <a:cs typeface="Times New Roman" panose="02020603050405020304" pitchFamily="18" charset="0"/>
              </a:rPr>
              <a:pPr/>
              <a:t>13</a:t>
            </a:fld>
            <a:endParaRPr lang="en-US"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1200B36D-4FE1-18E7-455C-15EC7747D4C2}"/>
              </a:ext>
            </a:extLst>
          </p:cNvPr>
          <p:cNvPicPr>
            <a:picLocks noGrp="1" noChangeAspect="1"/>
          </p:cNvPicPr>
          <p:nvPr>
            <p:ph sz="half" idx="1"/>
          </p:nvPr>
        </p:nvPicPr>
        <p:blipFill>
          <a:blip r:embed="rId2"/>
          <a:srcRect/>
          <a:stretch/>
        </p:blipFill>
        <p:spPr>
          <a:xfrm>
            <a:off x="1248207" y="2990850"/>
            <a:ext cx="3439248" cy="3105150"/>
          </a:xfrm>
        </p:spPr>
      </p:pic>
      <p:pic>
        <p:nvPicPr>
          <p:cNvPr id="8" name="Content Placeholder 5">
            <a:extLst>
              <a:ext uri="{FF2B5EF4-FFF2-40B4-BE49-F238E27FC236}">
                <a16:creationId xmlns:a16="http://schemas.microsoft.com/office/drawing/2014/main" id="{972022BB-0D47-32B5-030F-BEC01D5B2064}"/>
              </a:ext>
            </a:extLst>
          </p:cNvPr>
          <p:cNvPicPr>
            <a:picLocks noChangeAspect="1"/>
          </p:cNvPicPr>
          <p:nvPr/>
        </p:nvPicPr>
        <p:blipFill>
          <a:blip r:embed="rId3"/>
          <a:srcRect/>
          <a:stretch/>
        </p:blipFill>
        <p:spPr>
          <a:xfrm>
            <a:off x="5689672" y="2990850"/>
            <a:ext cx="3682927" cy="3105150"/>
          </a:xfrm>
          <a:prstGeom prst="rect">
            <a:avLst/>
          </a:prstGeom>
        </p:spPr>
      </p:pic>
      <p:sp>
        <p:nvSpPr>
          <p:cNvPr id="11" name="Text Placeholder 6">
            <a:extLst>
              <a:ext uri="{FF2B5EF4-FFF2-40B4-BE49-F238E27FC236}">
                <a16:creationId xmlns:a16="http://schemas.microsoft.com/office/drawing/2014/main" id="{6D332F98-60C7-0EA9-5CAB-EDA1062C2969}"/>
              </a:ext>
            </a:extLst>
          </p:cNvPr>
          <p:cNvSpPr txBox="1">
            <a:spLocks/>
          </p:cNvSpPr>
          <p:nvPr/>
        </p:nvSpPr>
        <p:spPr>
          <a:xfrm>
            <a:off x="1707730" y="2112835"/>
            <a:ext cx="2305050" cy="455295"/>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Use case diagram</a:t>
            </a:r>
          </a:p>
        </p:txBody>
      </p:sp>
    </p:spTree>
    <p:extLst>
      <p:ext uri="{BB962C8B-B14F-4D97-AF65-F5344CB8AC3E}">
        <p14:creationId xmlns:p14="http://schemas.microsoft.com/office/powerpoint/2010/main" val="2873878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914400" y="896112"/>
            <a:ext cx="10515600" cy="1325563"/>
          </a:xfrm>
        </p:spPr>
        <p:txBody>
          <a:bodyPr>
            <a:normAutofit/>
          </a:bodyPr>
          <a:lstStyle/>
          <a:p>
            <a:r>
              <a:rPr lang="en-US" sz="2800" b="1" dirty="0">
                <a:effectLst/>
                <a:latin typeface="Times New Roman" panose="02020603050405020304" pitchFamily="18" charset="0"/>
                <a:cs typeface="Times New Roman" panose="02020603050405020304" pitchFamily="18" charset="0"/>
              </a:rPr>
              <a:t>Actual Implementation Screenshots</a:t>
            </a:r>
            <a:br>
              <a:rPr lang="en-US" sz="2800" b="1" dirty="0">
                <a:effectLst/>
                <a:latin typeface="Times New Roman" panose="02020603050405020304" pitchFamily="18" charset="0"/>
                <a:cs typeface="Times New Roman" panose="02020603050405020304" pitchFamily="18" charset="0"/>
              </a:rPr>
            </a:br>
            <a:br>
              <a:rPr lang="en-US" sz="1200" b="1" dirty="0">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Below are some screenshots of the actual implementation of our language learning app. </a:t>
            </a: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C126668-687B-47AB-A399-9943A8F2E33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latin typeface="Times New Roman" panose="02020603050405020304" pitchFamily="18" charset="0"/>
                <a:cs typeface="Times New Roman" panose="02020603050405020304" pitchFamily="18" charset="0"/>
              </a:rPr>
              <a:pPr/>
              <a:t>14</a:t>
            </a:fld>
            <a:endParaRPr lang="en-US"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DF55DF5-8F4C-BD75-5D1C-2800A10DFC2C}"/>
              </a:ext>
            </a:extLst>
          </p:cNvPr>
          <p:cNvSpPr/>
          <p:nvPr/>
        </p:nvSpPr>
        <p:spPr>
          <a:xfrm>
            <a:off x="914400" y="1941606"/>
            <a:ext cx="2339788" cy="211044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a:extLst>
              <a:ext uri="{FF2B5EF4-FFF2-40B4-BE49-F238E27FC236}">
                <a16:creationId xmlns:a16="http://schemas.microsoft.com/office/drawing/2014/main" id="{E0F9395B-05E2-AC3E-A9EC-7F3748D2904E}"/>
              </a:ext>
            </a:extLst>
          </p:cNvPr>
          <p:cNvSpPr/>
          <p:nvPr/>
        </p:nvSpPr>
        <p:spPr>
          <a:xfrm>
            <a:off x="3589615" y="1941606"/>
            <a:ext cx="2339788" cy="2110441"/>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7">
            <a:extLst>
              <a:ext uri="{FF2B5EF4-FFF2-40B4-BE49-F238E27FC236}">
                <a16:creationId xmlns:a16="http://schemas.microsoft.com/office/drawing/2014/main" id="{11BF6B36-0166-63C1-885D-6A42DF1CC465}"/>
              </a:ext>
            </a:extLst>
          </p:cNvPr>
          <p:cNvSpPr/>
          <p:nvPr/>
        </p:nvSpPr>
        <p:spPr>
          <a:xfrm>
            <a:off x="6262599" y="1941605"/>
            <a:ext cx="2339788" cy="2110441"/>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8">
            <a:extLst>
              <a:ext uri="{FF2B5EF4-FFF2-40B4-BE49-F238E27FC236}">
                <a16:creationId xmlns:a16="http://schemas.microsoft.com/office/drawing/2014/main" id="{D00D6020-5FC3-9CF1-859E-B44CBE043D5D}"/>
              </a:ext>
            </a:extLst>
          </p:cNvPr>
          <p:cNvSpPr/>
          <p:nvPr/>
        </p:nvSpPr>
        <p:spPr>
          <a:xfrm>
            <a:off x="8959665" y="1941604"/>
            <a:ext cx="2113057" cy="2110441"/>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ectangle 9">
            <a:extLst>
              <a:ext uri="{FF2B5EF4-FFF2-40B4-BE49-F238E27FC236}">
                <a16:creationId xmlns:a16="http://schemas.microsoft.com/office/drawing/2014/main" id="{348567B4-C674-4B9E-A64C-199CB86239B9}"/>
              </a:ext>
            </a:extLst>
          </p:cNvPr>
          <p:cNvSpPr/>
          <p:nvPr/>
        </p:nvSpPr>
        <p:spPr>
          <a:xfrm>
            <a:off x="914400" y="4123765"/>
            <a:ext cx="2339788" cy="2303929"/>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ectangle 11">
            <a:extLst>
              <a:ext uri="{FF2B5EF4-FFF2-40B4-BE49-F238E27FC236}">
                <a16:creationId xmlns:a16="http://schemas.microsoft.com/office/drawing/2014/main" id="{C4C8CE69-DEE1-62D4-AA8D-5D7162D51F3E}"/>
              </a:ext>
            </a:extLst>
          </p:cNvPr>
          <p:cNvSpPr/>
          <p:nvPr/>
        </p:nvSpPr>
        <p:spPr>
          <a:xfrm>
            <a:off x="3577574" y="4123764"/>
            <a:ext cx="2339788" cy="2303930"/>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BBB91D73-4983-7EEC-75BB-3F46C37B444A}"/>
              </a:ext>
            </a:extLst>
          </p:cNvPr>
          <p:cNvSpPr/>
          <p:nvPr/>
        </p:nvSpPr>
        <p:spPr>
          <a:xfrm>
            <a:off x="6262599" y="4123764"/>
            <a:ext cx="2339788" cy="2303930"/>
          </a:xfrm>
          <a:prstGeom prst="rect">
            <a:avLst/>
          </a:prstGeom>
          <a:blipFill dpi="0" rotWithShape="1">
            <a:blip r:embed="rId8">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91E99F8-31A8-D142-7042-A2C0DB4A31FC}"/>
              </a:ext>
            </a:extLst>
          </p:cNvPr>
          <p:cNvSpPr/>
          <p:nvPr/>
        </p:nvSpPr>
        <p:spPr>
          <a:xfrm>
            <a:off x="8935584" y="4123764"/>
            <a:ext cx="2137138" cy="2303930"/>
          </a:xfrm>
          <a:prstGeom prst="rect">
            <a:avLst/>
          </a:prstGeom>
          <a:blipFill dpi="0" rotWithShape="1">
            <a:blip r:embed="rId9">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566997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914400" y="896112"/>
            <a:ext cx="10515600" cy="1325563"/>
          </a:xfrm>
        </p:spPr>
        <p:txBody>
          <a:bodyPr>
            <a:normAutofit/>
          </a:bodyPr>
          <a:lstStyle/>
          <a:p>
            <a:r>
              <a:rPr lang="en-US" sz="2800" b="1" dirty="0">
                <a:effectLst/>
                <a:latin typeface="Times New Roman" panose="02020603050405020304" pitchFamily="18" charset="0"/>
                <a:cs typeface="Times New Roman" panose="02020603050405020304" pitchFamily="18" charset="0"/>
              </a:rPr>
              <a:t>Actual Implementation Screenshots</a:t>
            </a:r>
            <a:br>
              <a:rPr lang="en-US" sz="2800" b="1" dirty="0">
                <a:effectLst/>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C126668-687B-47AB-A399-9943A8F2E33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latin typeface="Times New Roman" panose="02020603050405020304" pitchFamily="18" charset="0"/>
                <a:cs typeface="Times New Roman" panose="02020603050405020304" pitchFamily="18" charset="0"/>
              </a:rPr>
              <a:pPr/>
              <a:t>15</a:t>
            </a:fld>
            <a:endParaRPr lang="en-US"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6070BCEF-7933-D893-58DF-B9A11E37DB2D}"/>
              </a:ext>
            </a:extLst>
          </p:cNvPr>
          <p:cNvSpPr/>
          <p:nvPr/>
        </p:nvSpPr>
        <p:spPr>
          <a:xfrm>
            <a:off x="914401" y="1941604"/>
            <a:ext cx="2317936" cy="211044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 name="Rectangle 2">
            <a:extLst>
              <a:ext uri="{FF2B5EF4-FFF2-40B4-BE49-F238E27FC236}">
                <a16:creationId xmlns:a16="http://schemas.microsoft.com/office/drawing/2014/main" id="{9C7E6D38-2849-EFD7-063E-EB4F6CD3D2F4}"/>
              </a:ext>
            </a:extLst>
          </p:cNvPr>
          <p:cNvSpPr/>
          <p:nvPr/>
        </p:nvSpPr>
        <p:spPr>
          <a:xfrm>
            <a:off x="3611467" y="1941604"/>
            <a:ext cx="2317936" cy="2110441"/>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Rectangle 5">
            <a:extLst>
              <a:ext uri="{FF2B5EF4-FFF2-40B4-BE49-F238E27FC236}">
                <a16:creationId xmlns:a16="http://schemas.microsoft.com/office/drawing/2014/main" id="{9B6D1769-699B-F0DB-62EA-461855EE3725}"/>
              </a:ext>
            </a:extLst>
          </p:cNvPr>
          <p:cNvSpPr/>
          <p:nvPr/>
        </p:nvSpPr>
        <p:spPr>
          <a:xfrm>
            <a:off x="6284451" y="1941604"/>
            <a:ext cx="2317936" cy="2110441"/>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Rectangle 14">
            <a:extLst>
              <a:ext uri="{FF2B5EF4-FFF2-40B4-BE49-F238E27FC236}">
                <a16:creationId xmlns:a16="http://schemas.microsoft.com/office/drawing/2014/main" id="{FAC6A36E-EF71-264D-E679-F25054523544}"/>
              </a:ext>
            </a:extLst>
          </p:cNvPr>
          <p:cNvSpPr/>
          <p:nvPr/>
        </p:nvSpPr>
        <p:spPr>
          <a:xfrm>
            <a:off x="8957435" y="1941603"/>
            <a:ext cx="2472565" cy="2110441"/>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1937713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914400" y="896112"/>
            <a:ext cx="10515600" cy="1325563"/>
          </a:xfrm>
        </p:spPr>
        <p:txBody>
          <a:bodyPr>
            <a:normAutofit/>
          </a:bodyPr>
          <a:lstStyle/>
          <a:p>
            <a:r>
              <a:rPr lang="en-US" sz="2800" b="1" dirty="0">
                <a:effectLst/>
                <a:latin typeface="Times New Roman" panose="02020603050405020304" pitchFamily="18" charset="0"/>
                <a:cs typeface="Times New Roman" panose="02020603050405020304" pitchFamily="18" charset="0"/>
              </a:rPr>
              <a:t>Boundary Value </a:t>
            </a:r>
            <a:r>
              <a:rPr lang="en-US" sz="2800" b="1" dirty="0" err="1">
                <a:effectLst/>
                <a:latin typeface="Times New Roman" panose="02020603050405020304" pitchFamily="18" charset="0"/>
                <a:cs typeface="Times New Roman" panose="02020603050405020304" pitchFamily="18" charset="0"/>
              </a:rPr>
              <a:t>Anlayis</a:t>
            </a:r>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C126668-687B-47AB-A399-9943A8F2E33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latin typeface="Times New Roman" panose="02020603050405020304" pitchFamily="18" charset="0"/>
                <a:cs typeface="Times New Roman" panose="02020603050405020304" pitchFamily="18" charset="0"/>
              </a:rPr>
              <a:pPr/>
              <a:t>16</a:t>
            </a:fld>
            <a:endParaRPr lang="en-US"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352E797D-A2A4-4F56-5D2C-65C25B64D0D2}"/>
              </a:ext>
            </a:extLst>
          </p:cNvPr>
          <p:cNvSpPr>
            <a:spLocks noGrp="1"/>
          </p:cNvSpPr>
          <p:nvPr>
            <p:ph idx="1"/>
          </p:nvPr>
        </p:nvSpPr>
        <p:spPr/>
        <p:txBody>
          <a:bodyPr>
            <a:normAutofit/>
          </a:bodyPr>
          <a:lstStyle/>
          <a:p>
            <a:r>
              <a:rPr lang="en-US" b="1" dirty="0">
                <a:effectLst/>
                <a:latin typeface="Times New Roman" panose="02020603050405020304" pitchFamily="18" charset="0"/>
                <a:cs typeface="Times New Roman" panose="02020603050405020304" pitchFamily="18" charset="0"/>
              </a:rPr>
              <a:t>Boundary Testing</a:t>
            </a:r>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Testing the upper and lower boundaries of the character limits for both username and password.</a:t>
            </a:r>
          </a:p>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Checking the behavior when the fields are filled with the maximum allowed characters.</a:t>
            </a:r>
          </a:p>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Validating the response when the form is submitted with inputs just at the edge of the allowed range.</a:t>
            </a:r>
          </a:p>
          <a:p>
            <a:r>
              <a:rPr lang="en-US" b="1" dirty="0">
                <a:effectLst/>
                <a:latin typeface="Times New Roman" panose="02020603050405020304" pitchFamily="18" charset="0"/>
                <a:cs typeface="Times New Roman" panose="02020603050405020304" pitchFamily="18" charset="0"/>
              </a:rPr>
              <a:t>Edge Case Testing</a:t>
            </a:r>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Testing with the smallest possible input (minimum length, valid characters).</a:t>
            </a:r>
          </a:p>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Testing with the largest possible input (maximum length, valid characters).</a:t>
            </a:r>
          </a:p>
          <a:p>
            <a:r>
              <a:rPr lang="en-US" b="1" dirty="0">
                <a:effectLst/>
                <a:latin typeface="Times New Roman" panose="02020603050405020304" pitchFamily="18" charset="0"/>
                <a:cs typeface="Times New Roman" panose="02020603050405020304" pitchFamily="18" charset="0"/>
              </a:rPr>
              <a:t>Concurrency Testing</a:t>
            </a:r>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Simultaneous sign-up attempts with the same username or email.</a:t>
            </a:r>
          </a:p>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Multiple login attempts with the same or different credentials.</a:t>
            </a:r>
          </a:p>
          <a:p>
            <a:r>
              <a:rPr lang="en-US" b="1" dirty="0">
                <a:effectLst/>
                <a:latin typeface="Times New Roman" panose="02020603050405020304" pitchFamily="18" charset="0"/>
                <a:cs typeface="Times New Roman" panose="02020603050405020304" pitchFamily="18" charset="0"/>
              </a:rPr>
              <a:t>Performance Testing</a:t>
            </a:r>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Evaluating the response time under normal and peak loads.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900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8CBB6-3E1C-47C3-8FD3-76E467E37220}"/>
              </a:ext>
            </a:extLst>
          </p:cNvPr>
          <p:cNvSpPr>
            <a:spLocks noGrp="1"/>
          </p:cNvSpPr>
          <p:nvPr>
            <p:ph type="title"/>
          </p:nvPr>
        </p:nvSpPr>
        <p:spPr>
          <a:xfrm>
            <a:off x="914400" y="896112"/>
            <a:ext cx="10363200" cy="1325880"/>
          </a:xfrm>
        </p:spPr>
        <p:txBody>
          <a:bodyPr/>
          <a:lstStyle/>
          <a:p>
            <a:r>
              <a:rPr lang="en-US" dirty="0">
                <a:latin typeface="Times New Roman" panose="02020603050405020304" pitchFamily="18" charset="0"/>
                <a:cs typeface="Times New Roman" panose="02020603050405020304" pitchFamily="18" charset="0"/>
              </a:rPr>
              <a:t>MEET THE TEAM</a:t>
            </a:r>
          </a:p>
        </p:txBody>
      </p:sp>
      <p:sp>
        <p:nvSpPr>
          <p:cNvPr id="4" name="Content Placeholder 3">
            <a:extLst>
              <a:ext uri="{FF2B5EF4-FFF2-40B4-BE49-F238E27FC236}">
                <a16:creationId xmlns:a16="http://schemas.microsoft.com/office/drawing/2014/main" id="{186EAA5E-3E3A-409F-A421-F53741918486}"/>
              </a:ext>
            </a:extLst>
          </p:cNvPr>
          <p:cNvSpPr>
            <a:spLocks noGrp="1"/>
          </p:cNvSpPr>
          <p:nvPr>
            <p:ph type="body" sz="quarter" idx="14"/>
          </p:nvPr>
        </p:nvSpPr>
        <p:spPr>
          <a:xfrm>
            <a:off x="1000125" y="1835657"/>
            <a:ext cx="2286000" cy="772669"/>
          </a:xfrm>
        </p:spPr>
        <p:txBody>
          <a:bodyPr vert="horz" lIns="91440" tIns="45720" rIns="91440" bIns="45720" rtlCol="0" anchor="t">
            <a:noAutofit/>
          </a:bodyPr>
          <a:lstStyle/>
          <a:p>
            <a:r>
              <a:rPr lang="en-ZA" noProof="1">
                <a:latin typeface="Times New Roman" panose="02020603050405020304" pitchFamily="18" charset="0"/>
                <a:cs typeface="Times New Roman" panose="02020603050405020304" pitchFamily="18" charset="0"/>
              </a:rPr>
              <a:t>Sahil Kumar</a:t>
            </a:r>
            <a:endParaRPr lang="en-US"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1F900204-405E-4560-819C-434FF6C45019}"/>
              </a:ext>
            </a:extLst>
          </p:cNvPr>
          <p:cNvSpPr>
            <a:spLocks noGrp="1"/>
          </p:cNvSpPr>
          <p:nvPr>
            <p:ph type="body" sz="quarter" idx="15"/>
          </p:nvPr>
        </p:nvSpPr>
        <p:spPr>
          <a:xfrm>
            <a:off x="1000125" y="2221991"/>
            <a:ext cx="2286000" cy="457200"/>
          </a:xfrm>
        </p:spPr>
        <p:txBody>
          <a:bodyPr/>
          <a:lstStyle/>
          <a:p>
            <a:r>
              <a:rPr lang="en-ZA" noProof="1">
                <a:latin typeface="Times New Roman" panose="02020603050405020304" pitchFamily="18" charset="0"/>
                <a:cs typeface="Times New Roman" panose="02020603050405020304" pitchFamily="18" charset="0"/>
              </a:rPr>
              <a:t>Team Lead</a:t>
            </a:r>
            <a:endParaRPr lang="en-US"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E016A120-88C7-4911-9035-81E321D67395}"/>
              </a:ext>
            </a:extLst>
          </p:cNvPr>
          <p:cNvSpPr>
            <a:spLocks noGrp="1"/>
          </p:cNvSpPr>
          <p:nvPr>
            <p:ph type="body" sz="quarter" idx="17"/>
          </p:nvPr>
        </p:nvSpPr>
        <p:spPr>
          <a:xfrm>
            <a:off x="3629858" y="1835657"/>
            <a:ext cx="2286000" cy="274320"/>
          </a:xfrm>
        </p:spPr>
        <p:txBody>
          <a:bodyPr/>
          <a:lstStyle/>
          <a:p>
            <a:r>
              <a:rPr lang="en-ZA" noProof="1">
                <a:latin typeface="Times New Roman" panose="02020603050405020304" pitchFamily="18" charset="0"/>
                <a:cs typeface="Times New Roman" panose="02020603050405020304" pitchFamily="18" charset="0"/>
              </a:rPr>
              <a:t>Meher Amir</a:t>
            </a:r>
            <a:endParaRPr lang="en-US"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C33D07E9-A00F-441F-A19A-C2C489A92299}"/>
              </a:ext>
            </a:extLst>
          </p:cNvPr>
          <p:cNvSpPr>
            <a:spLocks noGrp="1"/>
          </p:cNvSpPr>
          <p:nvPr>
            <p:ph type="body" sz="quarter" idx="18"/>
          </p:nvPr>
        </p:nvSpPr>
        <p:spPr>
          <a:xfrm>
            <a:off x="3629858" y="2221991"/>
            <a:ext cx="2286000" cy="457200"/>
          </a:xfrm>
        </p:spPr>
        <p:txBody>
          <a:bodyPr/>
          <a:lstStyle/>
          <a:p>
            <a:r>
              <a:rPr lang="en-ZA" noProof="1">
                <a:latin typeface="Times New Roman" panose="02020603050405020304" pitchFamily="18" charset="0"/>
                <a:cs typeface="Times New Roman" panose="02020603050405020304" pitchFamily="18" charset="0"/>
              </a:rPr>
              <a:t>Team Designer</a:t>
            </a:r>
            <a:endParaRPr lang="en-US" dirty="0">
              <a:latin typeface="Times New Roman" panose="02020603050405020304" pitchFamily="18" charset="0"/>
              <a:cs typeface="Times New Roman" panose="02020603050405020304" pitchFamily="18" charset="0"/>
            </a:endParaRPr>
          </a:p>
        </p:txBody>
      </p:sp>
      <p:sp>
        <p:nvSpPr>
          <p:cNvPr id="13" name="Text Placeholder 12">
            <a:extLst>
              <a:ext uri="{FF2B5EF4-FFF2-40B4-BE49-F238E27FC236}">
                <a16:creationId xmlns:a16="http://schemas.microsoft.com/office/drawing/2014/main" id="{4560C212-98A3-4513-8BBF-0BA514C705C8}"/>
              </a:ext>
            </a:extLst>
          </p:cNvPr>
          <p:cNvSpPr>
            <a:spLocks noGrp="1"/>
          </p:cNvSpPr>
          <p:nvPr>
            <p:ph type="body" sz="quarter" idx="23"/>
          </p:nvPr>
        </p:nvSpPr>
        <p:spPr>
          <a:xfrm>
            <a:off x="6402466" y="1835657"/>
            <a:ext cx="2286000" cy="274320"/>
          </a:xfrm>
        </p:spPr>
        <p:txBody>
          <a:bodyPr/>
          <a:lstStyle/>
          <a:p>
            <a:r>
              <a:rPr lang="en-ZA" noProof="1">
                <a:latin typeface="Times New Roman" panose="02020603050405020304" pitchFamily="18" charset="0"/>
                <a:cs typeface="Times New Roman" panose="02020603050405020304" pitchFamily="18" charset="0"/>
              </a:rPr>
              <a:t>Raiha Adnan</a:t>
            </a:r>
            <a:endParaRPr lang="en-US" dirty="0">
              <a:latin typeface="Times New Roman" panose="02020603050405020304" pitchFamily="18" charset="0"/>
              <a:cs typeface="Times New Roman" panose="02020603050405020304" pitchFamily="18" charset="0"/>
            </a:endParaRPr>
          </a:p>
        </p:txBody>
      </p:sp>
      <p:sp>
        <p:nvSpPr>
          <p:cNvPr id="14" name="Text Placeholder 13">
            <a:extLst>
              <a:ext uri="{FF2B5EF4-FFF2-40B4-BE49-F238E27FC236}">
                <a16:creationId xmlns:a16="http://schemas.microsoft.com/office/drawing/2014/main" id="{662090AE-B52C-4B7E-8BBC-06B8CC8CBE5C}"/>
              </a:ext>
            </a:extLst>
          </p:cNvPr>
          <p:cNvSpPr>
            <a:spLocks noGrp="1"/>
          </p:cNvSpPr>
          <p:nvPr>
            <p:ph type="body" sz="quarter" idx="24"/>
          </p:nvPr>
        </p:nvSpPr>
        <p:spPr>
          <a:xfrm>
            <a:off x="6402466" y="2221991"/>
            <a:ext cx="2286000" cy="457200"/>
          </a:xfrm>
        </p:spPr>
        <p:txBody>
          <a:bodyPr/>
          <a:lstStyle/>
          <a:p>
            <a:r>
              <a:rPr lang="en-ZA" noProof="1">
                <a:latin typeface="Times New Roman" panose="02020603050405020304" pitchFamily="18" charset="0"/>
                <a:cs typeface="Times New Roman" panose="02020603050405020304" pitchFamily="18" charset="0"/>
              </a:rPr>
              <a:t>Product Manager</a:t>
            </a:r>
            <a:endParaRPr lang="en-ZA" dirty="0">
              <a:latin typeface="Times New Roman" panose="02020603050405020304" pitchFamily="18" charset="0"/>
              <a:cs typeface="Times New Roman" panose="02020603050405020304" pitchFamily="18" charset="0"/>
            </a:endParaRPr>
          </a:p>
        </p:txBody>
      </p:sp>
      <p:sp>
        <p:nvSpPr>
          <p:cNvPr id="27" name="Slide Number Placeholder 26">
            <a:extLst>
              <a:ext uri="{FF2B5EF4-FFF2-40B4-BE49-F238E27FC236}">
                <a16:creationId xmlns:a16="http://schemas.microsoft.com/office/drawing/2014/main" id="{2966A2AB-239B-430D-8FC5-15939706D066}"/>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latin typeface="Times New Roman" panose="02020603050405020304" pitchFamily="18" charset="0"/>
                <a:cs typeface="Times New Roman" panose="02020603050405020304" pitchFamily="18" charset="0"/>
              </a:rPr>
              <a:pPr/>
              <a:t>17</a:t>
            </a:fld>
            <a:endParaRPr lang="en-US" dirty="0">
              <a:latin typeface="Times New Roman" panose="02020603050405020304" pitchFamily="18" charset="0"/>
              <a:cs typeface="Times New Roman" panose="02020603050405020304" pitchFamily="18" charset="0"/>
            </a:endParaRPr>
          </a:p>
        </p:txBody>
      </p:sp>
      <p:sp>
        <p:nvSpPr>
          <p:cNvPr id="30" name="Text Placeholder 4">
            <a:extLst>
              <a:ext uri="{FF2B5EF4-FFF2-40B4-BE49-F238E27FC236}">
                <a16:creationId xmlns:a16="http://schemas.microsoft.com/office/drawing/2014/main" id="{67B48619-51EF-6C30-2BE7-6F48CEBC95DA}"/>
              </a:ext>
            </a:extLst>
          </p:cNvPr>
          <p:cNvSpPr txBox="1">
            <a:spLocks/>
          </p:cNvSpPr>
          <p:nvPr/>
        </p:nvSpPr>
        <p:spPr>
          <a:xfrm>
            <a:off x="1000124" y="2608326"/>
            <a:ext cx="2200275" cy="358292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200" b="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b="1" kern="1200">
                <a:solidFill>
                  <a:schemeClr val="tx2"/>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b="1" kern="1200">
                <a:solidFill>
                  <a:schemeClr val="tx2"/>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b="1" kern="1200">
                <a:solidFill>
                  <a:schemeClr val="tx2"/>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b="1"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effectLst/>
                <a:latin typeface="Times New Roman" panose="02020603050405020304" pitchFamily="18" charset="0"/>
                <a:cs typeface="Times New Roman" panose="02020603050405020304" pitchFamily="18" charset="0"/>
              </a:rPr>
              <a:t>Back-End Development</a:t>
            </a:r>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Database design and implementation.</a:t>
            </a:r>
          </a:p>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Server-side programming and API integration</a:t>
            </a:r>
          </a:p>
        </p:txBody>
      </p:sp>
      <p:sp>
        <p:nvSpPr>
          <p:cNvPr id="31" name="Text Placeholder 4">
            <a:extLst>
              <a:ext uri="{FF2B5EF4-FFF2-40B4-BE49-F238E27FC236}">
                <a16:creationId xmlns:a16="http://schemas.microsoft.com/office/drawing/2014/main" id="{5844CD29-EEEB-E1A4-4E2E-2820E65FB047}"/>
              </a:ext>
            </a:extLst>
          </p:cNvPr>
          <p:cNvSpPr txBox="1">
            <a:spLocks/>
          </p:cNvSpPr>
          <p:nvPr/>
        </p:nvSpPr>
        <p:spPr>
          <a:xfrm>
            <a:off x="3629858" y="2608326"/>
            <a:ext cx="2200275" cy="358292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200" b="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b="1" kern="1200">
                <a:solidFill>
                  <a:schemeClr val="tx2"/>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b="1" kern="1200">
                <a:solidFill>
                  <a:schemeClr val="tx2"/>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b="1" kern="1200">
                <a:solidFill>
                  <a:schemeClr val="tx2"/>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b="1"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effectLst/>
                <a:latin typeface="Times New Roman" panose="02020603050405020304" pitchFamily="18" charset="0"/>
                <a:cs typeface="Times New Roman" panose="02020603050405020304" pitchFamily="18" charset="0"/>
              </a:rPr>
              <a:t>Front-End Development</a:t>
            </a:r>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 Design and layout of user interface.</a:t>
            </a:r>
          </a:p>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Implementation of front-end design and user interaction.</a:t>
            </a:r>
          </a:p>
          <a:p>
            <a:pPr>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overall vision and strategy</a:t>
            </a:r>
            <a:endParaRPr lang="en-US" dirty="0">
              <a:effectLst/>
              <a:latin typeface="Times New Roman" panose="02020603050405020304" pitchFamily="18" charset="0"/>
              <a:cs typeface="Times New Roman" panose="02020603050405020304" pitchFamily="18" charset="0"/>
            </a:endParaRPr>
          </a:p>
        </p:txBody>
      </p:sp>
      <p:sp>
        <p:nvSpPr>
          <p:cNvPr id="32" name="Text Placeholder 4">
            <a:extLst>
              <a:ext uri="{FF2B5EF4-FFF2-40B4-BE49-F238E27FC236}">
                <a16:creationId xmlns:a16="http://schemas.microsoft.com/office/drawing/2014/main" id="{F693B4E4-5BE3-EDC1-E2B5-7A8211E66A06}"/>
              </a:ext>
            </a:extLst>
          </p:cNvPr>
          <p:cNvSpPr txBox="1">
            <a:spLocks/>
          </p:cNvSpPr>
          <p:nvPr/>
        </p:nvSpPr>
        <p:spPr>
          <a:xfrm>
            <a:off x="6402466" y="2608326"/>
            <a:ext cx="2200275" cy="358292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200" b="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b="1" kern="1200">
                <a:solidFill>
                  <a:schemeClr val="tx2"/>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b="1" kern="1200">
                <a:solidFill>
                  <a:schemeClr val="tx2"/>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b="1" kern="1200">
                <a:solidFill>
                  <a:schemeClr val="tx2"/>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b="1"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D1D5DB"/>
                </a:solidFill>
                <a:latin typeface="Times New Roman" panose="02020603050405020304" pitchFamily="18" charset="0"/>
                <a:cs typeface="Times New Roman" panose="02020603050405020304" pitchFamily="18" charset="0"/>
              </a:rPr>
              <a:t>T</a:t>
            </a:r>
            <a:r>
              <a:rPr lang="en-US" b="1" i="0" dirty="0">
                <a:solidFill>
                  <a:srgbClr val="D1D5DB"/>
                </a:solidFill>
                <a:effectLst/>
                <a:latin typeface="Times New Roman" panose="02020603050405020304" pitchFamily="18" charset="0"/>
                <a:cs typeface="Times New Roman" panose="02020603050405020304" pitchFamily="18" charset="0"/>
              </a:rPr>
              <a:t>he driving force </a:t>
            </a:r>
            <a:r>
              <a:rPr lang="en-US" dirty="0">
                <a:solidFill>
                  <a:srgbClr val="D1D5DB"/>
                </a:solidFill>
                <a:latin typeface="Times New Roman" panose="02020603050405020304" pitchFamily="18" charset="0"/>
                <a:cs typeface="Times New Roman" panose="02020603050405020304" pitchFamily="18" charset="0"/>
              </a:rPr>
              <a:t>of </a:t>
            </a:r>
            <a:r>
              <a:rPr lang="en-US" dirty="0" err="1">
                <a:solidFill>
                  <a:srgbClr val="D1D5DB"/>
                </a:solidFill>
                <a:latin typeface="Times New Roman" panose="02020603050405020304" pitchFamily="18" charset="0"/>
                <a:cs typeface="Times New Roman" panose="02020603050405020304" pitchFamily="18" charset="0"/>
              </a:rPr>
              <a:t>LinguaLearn</a:t>
            </a:r>
            <a:r>
              <a:rPr lang="en-US" dirty="0">
                <a:solidFill>
                  <a:srgbClr val="D1D5DB"/>
                </a:solidFill>
                <a:latin typeface="Times New Roman" panose="02020603050405020304" pitchFamily="18" charset="0"/>
                <a:cs typeface="Times New Roman" panose="02020603050405020304" pitchFamily="18" charset="0"/>
              </a:rPr>
              <a:t>, </a:t>
            </a:r>
            <a:r>
              <a:rPr lang="en-US" b="0" i="0" dirty="0" err="1">
                <a:solidFill>
                  <a:srgbClr val="D1D5DB"/>
                </a:solidFill>
                <a:effectLst/>
                <a:latin typeface="Times New Roman" panose="02020603050405020304" pitchFamily="18" charset="0"/>
                <a:cs typeface="Times New Roman" panose="02020603050405020304" pitchFamily="18" charset="0"/>
              </a:rPr>
              <a:t>Raiha</a:t>
            </a:r>
            <a:r>
              <a:rPr lang="en-US" b="0" i="0" dirty="0">
                <a:solidFill>
                  <a:srgbClr val="D1D5DB"/>
                </a:solidFill>
                <a:effectLst/>
                <a:latin typeface="Times New Roman" panose="02020603050405020304" pitchFamily="18" charset="0"/>
                <a:cs typeface="Times New Roman" panose="02020603050405020304" pitchFamily="18" charset="0"/>
              </a:rPr>
              <a:t> plays a crucial role in defining the product roadmap, prioritizing features, and ensuring that </a:t>
            </a:r>
            <a:r>
              <a:rPr lang="en-US" b="0" i="0" dirty="0" err="1">
                <a:solidFill>
                  <a:srgbClr val="D1D5DB"/>
                </a:solidFill>
                <a:effectLst/>
                <a:latin typeface="Times New Roman" panose="02020603050405020304" pitchFamily="18" charset="0"/>
                <a:cs typeface="Times New Roman" panose="02020603050405020304" pitchFamily="18" charset="0"/>
              </a:rPr>
              <a:t>LinguaLearn</a:t>
            </a:r>
            <a:r>
              <a:rPr lang="en-US" b="0" i="0" dirty="0">
                <a:solidFill>
                  <a:srgbClr val="D1D5DB"/>
                </a:solidFill>
                <a:effectLst/>
                <a:latin typeface="Times New Roman" panose="02020603050405020304" pitchFamily="18" charset="0"/>
                <a:cs typeface="Times New Roman" panose="02020603050405020304" pitchFamily="18" charset="0"/>
              </a:rPr>
              <a:t> aligns with the needs and expectations of its users.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6261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a:bodyPr>
          <a:lstStyle/>
          <a:p>
            <a:r>
              <a:rPr lang="en-US" dirty="0">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2254670"/>
            <a:ext cx="6400800" cy="4114800"/>
          </a:xfrm>
        </p:spPr>
        <p:txBody>
          <a:bodyPr vert="horz" lIns="91440" tIns="45720" rIns="91440" bIns="45720" rtlCol="0" anchor="t">
            <a:normAutofit/>
          </a:bodyPr>
          <a:lstStyle/>
          <a:p>
            <a:r>
              <a:rPr lang="en-US" dirty="0" err="1">
                <a:latin typeface="Times New Roman" panose="02020603050405020304" pitchFamily="18" charset="0"/>
                <a:cs typeface="Times New Roman" panose="02020603050405020304" pitchFamily="18" charset="0"/>
              </a:rPr>
              <a:t>LinguaLearn</a:t>
            </a:r>
            <a:r>
              <a:rPr lang="en-US" dirty="0">
                <a:latin typeface="Times New Roman" panose="02020603050405020304" pitchFamily="18" charset="0"/>
                <a:cs typeface="Times New Roman" panose="02020603050405020304" pitchFamily="18" charset="0"/>
              </a:rPr>
              <a:t> leverages cutting-edge AI technologies to enhance every aspect of language learning and translation. services, empowering users to break down language barriers, enrich their cultural understanding, and make language acquisition an engaging and enjoyable experience. What sets this app apart from existing solutions is its commitment to a dynamic learning experience, seamless translation integration, cultural enrichment, user-centric design, continuous improvement, versatility, community and support, accessibility, real-world application, and engaging content. </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latin typeface="Times New Roman" panose="02020603050405020304" pitchFamily="18" charset="0"/>
                <a:cs typeface="Times New Roman" panose="02020603050405020304" pitchFamily="18" charset="0"/>
              </a:rPr>
              <a:pPr/>
              <a:t>18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0173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latin typeface="Times New Roman" panose="02020603050405020304" pitchFamily="18" charset="0"/>
                <a:cs typeface="Times New Roman" panose="02020603050405020304" pitchFamily="18" charset="0"/>
              </a:rPr>
              <a:t>Lesson Learnt</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51095" y="1472616"/>
            <a:ext cx="6400800" cy="5385383"/>
          </a:xfrm>
        </p:spPr>
        <p:txBody>
          <a:bodyPr>
            <a:noAutofit/>
          </a:bodyPr>
          <a:lstStyle/>
          <a:p>
            <a:r>
              <a:rPr lang="en-US" sz="1600" b="1" dirty="0">
                <a:effectLst/>
                <a:latin typeface="Times New Roman" panose="02020603050405020304" pitchFamily="18" charset="0"/>
                <a:cs typeface="Times New Roman" panose="02020603050405020304" pitchFamily="18" charset="0"/>
              </a:rPr>
              <a:t>Focus on User Experience</a:t>
            </a:r>
            <a:endParaRPr lang="en-US" sz="1600" b="1" dirty="0">
              <a:latin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cs typeface="Times New Roman" panose="02020603050405020304" pitchFamily="18" charset="0"/>
              </a:rPr>
              <a:t>One of the biggest lessons we learned was to prioritize user experience throughout the design and development process</a:t>
            </a:r>
            <a:r>
              <a:rPr lang="en-US" sz="1600">
                <a:effectLst/>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1600" b="1" dirty="0">
                <a:effectLst/>
                <a:latin typeface="Times New Roman" panose="02020603050405020304" pitchFamily="18" charset="0"/>
                <a:cs typeface="Times New Roman" panose="02020603050405020304" pitchFamily="18" charset="0"/>
              </a:rPr>
              <a:t>Iterate and Test Frequently</a:t>
            </a:r>
            <a:endParaRPr lang="en-US" sz="1600" b="1" dirty="0">
              <a:latin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cs typeface="Times New Roman" panose="02020603050405020304" pitchFamily="18" charset="0"/>
              </a:rPr>
              <a:t>Another important lesson we learned was the value of iterating and testing frequently. </a:t>
            </a:r>
          </a:p>
          <a:p>
            <a:r>
              <a:rPr lang="en-US" sz="1600" b="1" dirty="0">
                <a:effectLst/>
                <a:latin typeface="Times New Roman" panose="02020603050405020304" pitchFamily="18" charset="0"/>
                <a:cs typeface="Times New Roman" panose="02020603050405020304" pitchFamily="18" charset="0"/>
              </a:rPr>
              <a:t>Collaboration is Key</a:t>
            </a:r>
            <a:endParaRPr lang="en-US" sz="1600" b="1" dirty="0">
              <a:latin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cs typeface="Times New Roman" panose="02020603050405020304" pitchFamily="18" charset="0"/>
              </a:rPr>
              <a:t>Finally, we learned that collaboration is key to the success of any project. By working closely with our team members, we were able to create a platform that truly meets the needs of language learners of all levels.</a:t>
            </a:r>
            <a:endParaRPr lang="en-US"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latin typeface="Times New Roman" panose="02020603050405020304" pitchFamily="18" charset="0"/>
                <a:cs typeface="Times New Roman" panose="02020603050405020304" pitchFamily="18" charset="0"/>
              </a:rPr>
              <a:pPr/>
              <a:t>19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6528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latin typeface="Times New Roman" panose="02020603050405020304" pitchFamily="18" charset="0"/>
                <a:cs typeface="Times New Roman" panose="02020603050405020304" pitchFamily="18" charset="0"/>
              </a:rPr>
              <a:t>Translation app</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 innovative language learning application that offers a multitude of features to facilitate and enhance the language learning experience. Whether you're a beginner or an advanced learner, this app provides a versatile platform to engage with and master a new language.</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latin typeface="Times New Roman" panose="02020603050405020304" pitchFamily="18" charset="0"/>
                <a:cs typeface="Times New Roman" panose="02020603050405020304" pitchFamily="18" charset="0"/>
              </a:rPr>
              <a:pPr/>
              <a:t>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latin typeface="Times New Roman" panose="02020603050405020304" pitchFamily="18" charset="0"/>
                <a:cs typeface="Times New Roman" panose="02020603050405020304" pitchFamily="18" charset="0"/>
              </a:rPr>
              <a:t>PROBLEM</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37760" y="2080153"/>
            <a:ext cx="3200400" cy="365760"/>
          </a:xfrm>
        </p:spPr>
        <p:txBody>
          <a:bodyPr/>
          <a:lstStyle/>
          <a:p>
            <a:r>
              <a:rPr lang="en-US" dirty="0">
                <a:latin typeface="Times New Roman" panose="02020603050405020304" pitchFamily="18" charset="0"/>
                <a:cs typeface="Times New Roman" panose="02020603050405020304" pitchFamily="18" charset="0"/>
              </a:rPr>
              <a:t>MARKET GAP</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937760" y="2491866"/>
            <a:ext cx="3200400" cy="731520"/>
          </a:xfrm>
        </p:spPr>
        <p:txBody>
          <a:bodyPr>
            <a:noAutofit/>
          </a:bodyPr>
          <a:lstStyle/>
          <a:p>
            <a:r>
              <a:rPr lang="en-US" dirty="0">
                <a:latin typeface="Times New Roman" panose="02020603050405020304" pitchFamily="18" charset="0"/>
                <a:cs typeface="Times New Roman" panose="02020603050405020304" pitchFamily="18" charset="0"/>
              </a:rPr>
              <a:t>Few, if any, products on the market help customers like we do</a:t>
            </a:r>
          </a:p>
        </p:txBody>
      </p:sp>
      <p:sp>
        <p:nvSpPr>
          <p:cNvPr id="6" name="Text Placeholder 5">
            <a:extLst>
              <a:ext uri="{FF2B5EF4-FFF2-40B4-BE49-F238E27FC236}">
                <a16:creationId xmlns:a16="http://schemas.microsoft.com/office/drawing/2014/main" id="{EFF9651D-8E27-4952-804A-2D2C0A55A0F8}"/>
              </a:ext>
            </a:extLst>
          </p:cNvPr>
          <p:cNvSpPr>
            <a:spLocks noGrp="1"/>
          </p:cNvSpPr>
          <p:nvPr>
            <p:ph type="body" sz="quarter" idx="17"/>
          </p:nvPr>
        </p:nvSpPr>
        <p:spPr>
          <a:xfrm>
            <a:off x="4937760" y="3417082"/>
            <a:ext cx="3200400" cy="365760"/>
          </a:xfrm>
        </p:spPr>
        <p:txBody>
          <a:bodyPr/>
          <a:lstStyle/>
          <a:p>
            <a:r>
              <a:rPr lang="en-US" dirty="0">
                <a:latin typeface="Times New Roman" panose="02020603050405020304" pitchFamily="18" charset="0"/>
                <a:cs typeface="Times New Roman" panose="02020603050405020304" pitchFamily="18" charset="0"/>
              </a:rPr>
              <a:t>CUSTOMERS</a:t>
            </a:r>
          </a:p>
        </p:txBody>
      </p:sp>
      <p:sp>
        <p:nvSpPr>
          <p:cNvPr id="5" name="Text Placeholder 4">
            <a:extLst>
              <a:ext uri="{FF2B5EF4-FFF2-40B4-BE49-F238E27FC236}">
                <a16:creationId xmlns:a16="http://schemas.microsoft.com/office/drawing/2014/main" id="{1A129DD3-8F5E-43F6-9716-7C33D00A50F8}"/>
              </a:ext>
            </a:extLst>
          </p:cNvPr>
          <p:cNvSpPr>
            <a:spLocks noGrp="1"/>
          </p:cNvSpPr>
          <p:nvPr>
            <p:ph type="body" sz="quarter" idx="16"/>
          </p:nvPr>
        </p:nvSpPr>
        <p:spPr>
          <a:xfrm>
            <a:off x="4937760" y="3837939"/>
            <a:ext cx="3200400" cy="731520"/>
          </a:xfrm>
        </p:spPr>
        <p:txBody>
          <a:bodyPr>
            <a:noAutofit/>
          </a:bodyPr>
          <a:lstStyle/>
          <a:p>
            <a:r>
              <a:rPr lang="en-US" dirty="0">
                <a:latin typeface="Times New Roman" panose="02020603050405020304" pitchFamily="18" charset="0"/>
                <a:cs typeface="Times New Roman" panose="02020603050405020304" pitchFamily="18" charset="0"/>
              </a:rPr>
              <a:t>66% of  consumers spend money on multiple products that only partially resolves their issue</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8486217" y="2080153"/>
            <a:ext cx="3200400" cy="365760"/>
          </a:xfrm>
        </p:spPr>
        <p:txBody>
          <a:bodyPr/>
          <a:lstStyle/>
          <a:p>
            <a:r>
              <a:rPr lang="en-US" dirty="0">
                <a:latin typeface="Times New Roman" panose="02020603050405020304" pitchFamily="18" charset="0"/>
                <a:cs typeface="Times New Roman" panose="02020603050405020304" pitchFamily="18" charset="0"/>
              </a:rPr>
              <a:t>COSTS</a:t>
            </a:r>
          </a:p>
        </p:txBody>
      </p:sp>
      <p:sp>
        <p:nvSpPr>
          <p:cNvPr id="28" name="Text Placeholder 27">
            <a:extLst>
              <a:ext uri="{FF2B5EF4-FFF2-40B4-BE49-F238E27FC236}">
                <a16:creationId xmlns:a16="http://schemas.microsoft.com/office/drawing/2014/main" id="{8364155F-C202-4D9C-8682-0AAAE7595599}"/>
              </a:ext>
            </a:extLst>
          </p:cNvPr>
          <p:cNvSpPr>
            <a:spLocks noGrp="1"/>
          </p:cNvSpPr>
          <p:nvPr>
            <p:ph type="body" sz="quarter" idx="20"/>
          </p:nvPr>
        </p:nvSpPr>
        <p:spPr>
          <a:xfrm>
            <a:off x="8486217" y="2486550"/>
            <a:ext cx="3200400" cy="731520"/>
          </a:xfrm>
        </p:spPr>
        <p:txBody>
          <a:bodyPr/>
          <a:lstStyle/>
          <a:p>
            <a:r>
              <a:rPr lang="en-US" dirty="0">
                <a:latin typeface="Times New Roman" panose="02020603050405020304" pitchFamily="18" charset="0"/>
                <a:cs typeface="Times New Roman" panose="02020603050405020304" pitchFamily="18" charset="0"/>
              </a:rPr>
              <a:t>Loss of productivity costing consumers thousands of dollars </a:t>
            </a:r>
          </a:p>
        </p:txBody>
      </p:sp>
      <p:sp>
        <p:nvSpPr>
          <p:cNvPr id="31" name="Text Placeholder 30">
            <a:extLst>
              <a:ext uri="{FF2B5EF4-FFF2-40B4-BE49-F238E27FC236}">
                <a16:creationId xmlns:a16="http://schemas.microsoft.com/office/drawing/2014/main" id="{8E3EA43D-68CC-4A91-9A23-A95AB9E8E360}"/>
              </a:ext>
            </a:extLst>
          </p:cNvPr>
          <p:cNvSpPr>
            <a:spLocks noGrp="1"/>
          </p:cNvSpPr>
          <p:nvPr>
            <p:ph type="body" sz="quarter" idx="23"/>
          </p:nvPr>
        </p:nvSpPr>
        <p:spPr>
          <a:xfrm>
            <a:off x="8486217" y="3417082"/>
            <a:ext cx="3200400" cy="365760"/>
          </a:xfrm>
        </p:spPr>
        <p:txBody>
          <a:bodyPr/>
          <a:lstStyle/>
          <a:p>
            <a:r>
              <a:rPr lang="en-US" dirty="0">
                <a:latin typeface="Times New Roman" panose="02020603050405020304" pitchFamily="18" charset="0"/>
                <a:cs typeface="Times New Roman" panose="02020603050405020304" pitchFamily="18" charset="0"/>
              </a:rPr>
              <a:t>USABILITY</a:t>
            </a:r>
          </a:p>
        </p:txBody>
      </p:sp>
      <p:sp>
        <p:nvSpPr>
          <p:cNvPr id="30" name="Text Placeholder 29">
            <a:extLst>
              <a:ext uri="{FF2B5EF4-FFF2-40B4-BE49-F238E27FC236}">
                <a16:creationId xmlns:a16="http://schemas.microsoft.com/office/drawing/2014/main" id="{0FC4960F-BEF7-4EA7-8F63-B36D60AE5B60}"/>
              </a:ext>
            </a:extLst>
          </p:cNvPr>
          <p:cNvSpPr>
            <a:spLocks noGrp="1"/>
          </p:cNvSpPr>
          <p:nvPr>
            <p:ph type="body" sz="quarter" idx="22"/>
          </p:nvPr>
        </p:nvSpPr>
        <p:spPr>
          <a:xfrm>
            <a:off x="8486217" y="3832623"/>
            <a:ext cx="3200400" cy="731520"/>
          </a:xfrm>
        </p:spPr>
        <p:txBody>
          <a:bodyPr/>
          <a:lstStyle/>
          <a:p>
            <a:r>
              <a:rPr lang="en-US" dirty="0">
                <a:latin typeface="Times New Roman" panose="02020603050405020304" pitchFamily="18" charset="0"/>
                <a:cs typeface="Times New Roman" panose="02020603050405020304" pitchFamily="18" charset="0"/>
              </a:rPr>
              <a:t>Customers want something easy to use that helps make their life easier </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latin typeface="Times New Roman" panose="02020603050405020304" pitchFamily="18" charset="0"/>
                <a:cs typeface="Times New Roman" panose="02020603050405020304" pitchFamily="18" charset="0"/>
              </a:rPr>
              <a:p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87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898525"/>
            <a:ext cx="6800850" cy="1325880"/>
          </a:xfrm>
        </p:spPr>
        <p:txBody>
          <a:bodyPr/>
          <a:lstStyle/>
          <a:p>
            <a:r>
              <a:rPr lang="en-US" dirty="0">
                <a:latin typeface="Times New Roman" panose="02020603050405020304" pitchFamily="18" charset="0"/>
                <a:cs typeface="Times New Roman" panose="02020603050405020304" pitchFamily="18" charset="0"/>
              </a:rPr>
              <a:t>SOLUTION</a:t>
            </a:r>
          </a:p>
        </p:txBody>
      </p:sp>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4937760" y="2084832"/>
            <a:ext cx="3200400" cy="365760"/>
          </a:xfrm>
        </p:spPr>
        <p:txBody>
          <a:bodyPr/>
          <a:lstStyle/>
          <a:p>
            <a:r>
              <a:rPr lang="en-US" dirty="0">
                <a:latin typeface="Times New Roman" panose="02020603050405020304" pitchFamily="18" charset="0"/>
                <a:cs typeface="Times New Roman" panose="02020603050405020304" pitchFamily="18" charset="0"/>
              </a:rPr>
              <a:t>CLOSE THE GAP</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914900" y="2496312"/>
            <a:ext cx="3200400" cy="1188720"/>
          </a:xfrm>
        </p:spPr>
        <p:txBody>
          <a:bodyPr vert="horz" lIns="91440" tIns="45720" rIns="91440" bIns="45720" rtlCol="0" anchor="t">
            <a:noAutofit/>
          </a:bodyPr>
          <a:lstStyle/>
          <a:p>
            <a:r>
              <a:rPr lang="en-US" dirty="0">
                <a:latin typeface="Times New Roman" panose="02020603050405020304" pitchFamily="18" charset="0"/>
                <a:cs typeface="Times New Roman" panose="02020603050405020304" pitchFamily="18" charset="0"/>
              </a:rPr>
              <a:t>Our product makes consumer lives easier, and no other product on the market offers the same features</a:t>
            </a:r>
          </a:p>
        </p:txBody>
      </p:sp>
      <p:sp>
        <p:nvSpPr>
          <p:cNvPr id="67" name="Text Placeholder 66">
            <a:extLst>
              <a:ext uri="{FF2B5EF4-FFF2-40B4-BE49-F238E27FC236}">
                <a16:creationId xmlns:a16="http://schemas.microsoft.com/office/drawing/2014/main" id="{5DD7E283-D713-4AC9-9B8C-608BBA10A820}"/>
              </a:ext>
            </a:extLst>
          </p:cNvPr>
          <p:cNvSpPr>
            <a:spLocks noGrp="1"/>
          </p:cNvSpPr>
          <p:nvPr>
            <p:ph type="body" sz="quarter" idx="16"/>
          </p:nvPr>
        </p:nvSpPr>
        <p:spPr>
          <a:xfrm>
            <a:off x="8538777" y="2084832"/>
            <a:ext cx="3200400" cy="365760"/>
          </a:xfrm>
        </p:spPr>
        <p:txBody>
          <a:bodyPr/>
          <a:lstStyle/>
          <a:p>
            <a:r>
              <a:rPr lang="en-US" dirty="0">
                <a:latin typeface="Times New Roman" panose="02020603050405020304" pitchFamily="18" charset="0"/>
                <a:cs typeface="Times New Roman" panose="02020603050405020304" pitchFamily="18" charset="0"/>
              </a:rPr>
              <a:t>COST SAVINGS</a:t>
            </a:r>
          </a:p>
        </p:txBody>
      </p:sp>
      <p:sp>
        <p:nvSpPr>
          <p:cNvPr id="65" name="Text Placeholder 64">
            <a:extLst>
              <a:ext uri="{FF2B5EF4-FFF2-40B4-BE49-F238E27FC236}">
                <a16:creationId xmlns:a16="http://schemas.microsoft.com/office/drawing/2014/main" id="{3965A28E-5CC3-459C-83AA-167F9F4CE00C}"/>
              </a:ext>
            </a:extLst>
          </p:cNvPr>
          <p:cNvSpPr>
            <a:spLocks noGrp="1"/>
          </p:cNvSpPr>
          <p:nvPr>
            <p:ph type="body" sz="quarter" idx="14"/>
          </p:nvPr>
        </p:nvSpPr>
        <p:spPr>
          <a:xfrm>
            <a:off x="8535924" y="2496312"/>
            <a:ext cx="3200400" cy="1188720"/>
          </a:xfrm>
        </p:spPr>
        <p:txBody>
          <a:bodyPr/>
          <a:lstStyle/>
          <a:p>
            <a:r>
              <a:rPr lang="en-US" dirty="0">
                <a:latin typeface="Times New Roman" panose="02020603050405020304" pitchFamily="18" charset="0"/>
                <a:cs typeface="Times New Roman" panose="02020603050405020304" pitchFamily="18" charset="0"/>
              </a:rPr>
              <a:t>Reduce expenses for replacement products </a:t>
            </a:r>
          </a:p>
        </p:txBody>
      </p:sp>
      <p:sp>
        <p:nvSpPr>
          <p:cNvPr id="70" name="Text Placeholder 69">
            <a:extLst>
              <a:ext uri="{FF2B5EF4-FFF2-40B4-BE49-F238E27FC236}">
                <a16:creationId xmlns:a16="http://schemas.microsoft.com/office/drawing/2014/main" id="{C0199418-7058-49B4-86EA-CE4B3CCD4F32}"/>
              </a:ext>
            </a:extLst>
          </p:cNvPr>
          <p:cNvSpPr>
            <a:spLocks noGrp="1"/>
          </p:cNvSpPr>
          <p:nvPr>
            <p:ph type="body" sz="quarter" idx="19"/>
          </p:nvPr>
        </p:nvSpPr>
        <p:spPr>
          <a:xfrm>
            <a:off x="4937760" y="3838956"/>
            <a:ext cx="3200400" cy="365760"/>
          </a:xfrm>
        </p:spPr>
        <p:txBody>
          <a:bodyPr/>
          <a:lstStyle/>
          <a:p>
            <a:r>
              <a:rPr lang="en-US" dirty="0">
                <a:latin typeface="Times New Roman" panose="02020603050405020304" pitchFamily="18" charset="0"/>
                <a:cs typeface="Times New Roman" panose="02020603050405020304" pitchFamily="18" charset="0"/>
              </a:rPr>
              <a:t>EASY TO USE</a:t>
            </a:r>
          </a:p>
          <a:p>
            <a:endParaRPr lang="en-US" dirty="0">
              <a:latin typeface="Times New Roman" panose="02020603050405020304" pitchFamily="18" charset="0"/>
              <a:cs typeface="Times New Roman" panose="02020603050405020304" pitchFamily="18" charset="0"/>
            </a:endParaRPr>
          </a:p>
        </p:txBody>
      </p:sp>
      <p:sp>
        <p:nvSpPr>
          <p:cNvPr id="68" name="Text Placeholder 67">
            <a:extLst>
              <a:ext uri="{FF2B5EF4-FFF2-40B4-BE49-F238E27FC236}">
                <a16:creationId xmlns:a16="http://schemas.microsoft.com/office/drawing/2014/main" id="{C5A9125A-B202-417F-B5CA-681093F8A950}"/>
              </a:ext>
            </a:extLst>
          </p:cNvPr>
          <p:cNvSpPr>
            <a:spLocks noGrp="1"/>
          </p:cNvSpPr>
          <p:nvPr>
            <p:ph type="body" sz="quarter" idx="17"/>
          </p:nvPr>
        </p:nvSpPr>
        <p:spPr>
          <a:xfrm>
            <a:off x="4937760" y="4255479"/>
            <a:ext cx="3200400" cy="1188720"/>
          </a:xfrm>
        </p:spPr>
        <p:txBody>
          <a:bodyPr/>
          <a:lstStyle/>
          <a:p>
            <a:r>
              <a:rPr lang="en-US" dirty="0">
                <a:latin typeface="Times New Roman" panose="02020603050405020304" pitchFamily="18" charset="0"/>
                <a:cs typeface="Times New Roman" panose="02020603050405020304" pitchFamily="18" charset="0"/>
              </a:rPr>
              <a:t>Simple design that gives customers the targeted information they need</a:t>
            </a:r>
          </a:p>
          <a:p>
            <a:endParaRPr lang="en-US"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latin typeface="Times New Roman" panose="02020603050405020304" pitchFamily="18" charset="0"/>
                <a:cs typeface="Times New Roman" panose="02020603050405020304" pitchFamily="18" charset="0"/>
              </a:rPr>
              <a:pPr/>
              <a:t>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914400" y="896112"/>
            <a:ext cx="9124951" cy="1362456"/>
          </a:xfrm>
        </p:spPr>
        <p:txBody>
          <a:bodyPr/>
          <a:lstStyle/>
          <a:p>
            <a:r>
              <a:rPr lang="en-US" dirty="0">
                <a:latin typeface="Times New Roman" panose="02020603050405020304" pitchFamily="18" charset="0"/>
                <a:cs typeface="Times New Roman" panose="02020603050405020304" pitchFamily="18" charset="0"/>
              </a:rPr>
              <a:t>Advantages and constraints</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idx="13"/>
          </p:nvPr>
        </p:nvSpPr>
        <p:spPr>
          <a:xfrm>
            <a:off x="6378610" y="2422397"/>
            <a:ext cx="2305050" cy="455295"/>
          </a:xfrm>
        </p:spPr>
        <p:txBody>
          <a:bodyPr/>
          <a:lstStyle/>
          <a:p>
            <a:r>
              <a:rPr lang="en-US" dirty="0">
                <a:latin typeface="Times New Roman" panose="02020603050405020304" pitchFamily="18" charset="0"/>
                <a:cs typeface="Times New Roman" panose="02020603050405020304" pitchFamily="18" charset="0"/>
              </a:rPr>
              <a:t>constraints</a:t>
            </a:r>
          </a:p>
        </p:txBody>
      </p:sp>
      <p:sp>
        <p:nvSpPr>
          <p:cNvPr id="25" name="Slide Number Placeholder 24">
            <a:extLst>
              <a:ext uri="{FF2B5EF4-FFF2-40B4-BE49-F238E27FC236}">
                <a16:creationId xmlns:a16="http://schemas.microsoft.com/office/drawing/2014/main" id="{192F5D44-F3E7-4917-B2F7-31AFADC9C7F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latin typeface="Times New Roman" panose="02020603050405020304" pitchFamily="18" charset="0"/>
                <a:cs typeface="Times New Roman" panose="02020603050405020304" pitchFamily="18" charset="0"/>
              </a:rPr>
              <a:pPr/>
              <a:t>5</a:t>
            </a:fld>
            <a:endParaRPr lang="en-US" dirty="0">
              <a:latin typeface="Times New Roman" panose="02020603050405020304" pitchFamily="18" charset="0"/>
              <a:cs typeface="Times New Roman" panose="02020603050405020304" pitchFamily="18" charset="0"/>
            </a:endParaRPr>
          </a:p>
        </p:txBody>
      </p:sp>
      <p:sp>
        <p:nvSpPr>
          <p:cNvPr id="11" name="Text Placeholder 6">
            <a:extLst>
              <a:ext uri="{FF2B5EF4-FFF2-40B4-BE49-F238E27FC236}">
                <a16:creationId xmlns:a16="http://schemas.microsoft.com/office/drawing/2014/main" id="{6D332F98-60C7-0EA9-5CAB-EDA1062C2969}"/>
              </a:ext>
            </a:extLst>
          </p:cNvPr>
          <p:cNvSpPr txBox="1">
            <a:spLocks/>
          </p:cNvSpPr>
          <p:nvPr/>
        </p:nvSpPr>
        <p:spPr>
          <a:xfrm>
            <a:off x="1815306" y="2422397"/>
            <a:ext cx="2305050" cy="455295"/>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Advantages</a:t>
            </a:r>
          </a:p>
        </p:txBody>
      </p:sp>
      <p:sp>
        <p:nvSpPr>
          <p:cNvPr id="9" name="Content Placeholder 8">
            <a:extLst>
              <a:ext uri="{FF2B5EF4-FFF2-40B4-BE49-F238E27FC236}">
                <a16:creationId xmlns:a16="http://schemas.microsoft.com/office/drawing/2014/main" id="{ED598583-5C74-2430-0637-D25C625080CC}"/>
              </a:ext>
            </a:extLst>
          </p:cNvPr>
          <p:cNvSpPr>
            <a:spLocks noGrp="1"/>
          </p:cNvSpPr>
          <p:nvPr>
            <p:ph sz="half" idx="1"/>
          </p:nvPr>
        </p:nvSpPr>
        <p:spPr/>
        <p:txBody>
          <a:bodyPr/>
          <a:lstStyle/>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Versatile platform for learners of all levels.</a:t>
            </a:r>
          </a:p>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Interactive features like quizzes, games, and chatbots to enhance learning experience.</a:t>
            </a:r>
          </a:p>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Flexible schedule and self-paced learning options.</a:t>
            </a:r>
          </a:p>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Access to a wide range of languages and dialects.</a:t>
            </a:r>
          </a:p>
          <a:p>
            <a:endParaRPr lang="en-US" dirty="0">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E7602A67-9798-0888-8456-5A5AC43FCE7C}"/>
              </a:ext>
            </a:extLst>
          </p:cNvPr>
          <p:cNvSpPr txBox="1">
            <a:spLocks/>
          </p:cNvSpPr>
          <p:nvPr/>
        </p:nvSpPr>
        <p:spPr>
          <a:xfrm>
            <a:off x="5212080" y="2990850"/>
            <a:ext cx="4297680" cy="3105150"/>
          </a:xfrm>
          <a:prstGeom prst="rect">
            <a:avLst/>
          </a:prstGeom>
        </p:spPr>
        <p:txBody>
          <a:bodyPr vert="horz" lIns="91440" tIns="45720" rIns="91440" bIns="45720" rtlCol="0">
            <a:noAutofit/>
          </a:bodyPr>
          <a:lstStyle>
            <a:lvl1pPr marL="228600" indent="-228600" algn="l" defTabSz="914400" rtl="0" eaLnBrk="1" latinLnBrk="0" hangingPunct="1">
              <a:lnSpc>
                <a:spcPts val="2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ts val="2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Reliance on technology and internet connectivity.</a:t>
            </a:r>
          </a:p>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Limited opportunity for in-person interaction and practice.</a:t>
            </a:r>
          </a:p>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May not be suitable for learners who require more structured or guided learning.</a:t>
            </a:r>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Limited availability of resources and content for certain languages, which may limit the app's usefulness for users who want to learn a specific language.</a:t>
            </a:r>
          </a:p>
        </p:txBody>
      </p:sp>
    </p:spTree>
    <p:extLst>
      <p:ext uri="{BB962C8B-B14F-4D97-AF65-F5344CB8AC3E}">
        <p14:creationId xmlns:p14="http://schemas.microsoft.com/office/powerpoint/2010/main" val="3667769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normAutofit/>
          </a:bodyPr>
          <a:lstStyle/>
          <a:p>
            <a:r>
              <a:rPr lang="en-US" sz="4800" dirty="0" err="1">
                <a:latin typeface="Times New Roman" panose="02020603050405020304" pitchFamily="18" charset="0"/>
                <a:cs typeface="Times New Roman" panose="02020603050405020304" pitchFamily="18" charset="0"/>
              </a:rPr>
              <a:t>Lingualearn</a:t>
            </a:r>
            <a:endParaRPr lang="en-US" sz="4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707789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latin typeface="Times New Roman" panose="02020603050405020304" pitchFamily="18" charset="0"/>
                <a:cs typeface="Times New Roman" panose="02020603050405020304" pitchFamily="18" charset="0"/>
              </a:rPr>
              <a:t>Features</a:t>
            </a:r>
          </a:p>
        </p:txBody>
      </p:sp>
      <p:sp>
        <p:nvSpPr>
          <p:cNvPr id="6" name="Text Placeholder 5">
            <a:extLst>
              <a:ext uri="{FF2B5EF4-FFF2-40B4-BE49-F238E27FC236}">
                <a16:creationId xmlns:a16="http://schemas.microsoft.com/office/drawing/2014/main" id="{3EF7E5E6-2411-4199-BA08-EF574433C585}"/>
              </a:ext>
            </a:extLst>
          </p:cNvPr>
          <p:cNvSpPr>
            <a:spLocks noGrp="1"/>
          </p:cNvSpPr>
          <p:nvPr>
            <p:ph type="body" idx="13"/>
          </p:nvPr>
        </p:nvSpPr>
        <p:spPr>
          <a:xfrm>
            <a:off x="1555241" y="3366741"/>
            <a:ext cx="2743200" cy="457200"/>
          </a:xfrm>
        </p:spPr>
        <p:txBody>
          <a:bodyPr/>
          <a:lstStyle/>
          <a:p>
            <a:r>
              <a:rPr lang="en-US" dirty="0">
                <a:latin typeface="Times New Roman" panose="02020603050405020304" pitchFamily="18" charset="0"/>
                <a:cs typeface="Times New Roman" panose="02020603050405020304" pitchFamily="18" charset="0"/>
              </a:rPr>
              <a:t>Language Selection</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a:xfrm>
            <a:off x="1555241" y="3901419"/>
            <a:ext cx="2743200" cy="2103120"/>
          </a:xfrm>
        </p:spPr>
        <p:txBody>
          <a:bodyPr/>
          <a:lstStyle/>
          <a:p>
            <a:r>
              <a:rPr lang="en-US" dirty="0">
                <a:latin typeface="Times New Roman" panose="02020603050405020304" pitchFamily="18" charset="0"/>
                <a:cs typeface="Times New Roman" panose="02020603050405020304" pitchFamily="18" charset="0"/>
              </a:rPr>
              <a:t>User-friendly interface </a:t>
            </a:r>
          </a:p>
        </p:txBody>
      </p:sp>
      <p:sp>
        <p:nvSpPr>
          <p:cNvPr id="8" name="Text Placeholder 7">
            <a:extLst>
              <a:ext uri="{FF2B5EF4-FFF2-40B4-BE49-F238E27FC236}">
                <a16:creationId xmlns:a16="http://schemas.microsoft.com/office/drawing/2014/main" id="{CEC37629-42BA-462B-B066-292B3B37327E}"/>
              </a:ext>
            </a:extLst>
          </p:cNvPr>
          <p:cNvSpPr>
            <a:spLocks noGrp="1"/>
          </p:cNvSpPr>
          <p:nvPr>
            <p:ph type="body" idx="15"/>
          </p:nvPr>
        </p:nvSpPr>
        <p:spPr>
          <a:xfrm>
            <a:off x="5046530" y="3359890"/>
            <a:ext cx="2743200" cy="457200"/>
          </a:xfrm>
        </p:spPr>
        <p:txBody>
          <a:bodyPr/>
          <a:lstStyle/>
          <a:p>
            <a:r>
              <a:rPr lang="en-US" dirty="0">
                <a:latin typeface="Times New Roman" panose="02020603050405020304" pitchFamily="18" charset="0"/>
                <a:cs typeface="Times New Roman" panose="02020603050405020304" pitchFamily="18" charset="0"/>
              </a:rPr>
              <a:t>Interactive AI Conversations</a:t>
            </a:r>
          </a:p>
        </p:txBody>
      </p:sp>
      <p:sp>
        <p:nvSpPr>
          <p:cNvPr id="7" name="Content Placeholder 6">
            <a:extLst>
              <a:ext uri="{FF2B5EF4-FFF2-40B4-BE49-F238E27FC236}">
                <a16:creationId xmlns:a16="http://schemas.microsoft.com/office/drawing/2014/main" id="{E6614090-4A8B-46A2-BCB9-23379FE06BFA}"/>
              </a:ext>
            </a:extLst>
          </p:cNvPr>
          <p:cNvSpPr>
            <a:spLocks noGrp="1"/>
          </p:cNvSpPr>
          <p:nvPr>
            <p:ph sz="half" idx="14"/>
          </p:nvPr>
        </p:nvSpPr>
        <p:spPr>
          <a:xfrm>
            <a:off x="5046530" y="3894568"/>
            <a:ext cx="2743200" cy="2103120"/>
          </a:xfrm>
        </p:spPr>
        <p:txBody>
          <a:bodyPr/>
          <a:lstStyle/>
          <a:p>
            <a:r>
              <a:rPr lang="en-US" dirty="0">
                <a:latin typeface="Times New Roman" panose="02020603050405020304" pitchFamily="18" charset="0"/>
                <a:cs typeface="Times New Roman" panose="02020603050405020304" pitchFamily="18" charset="0"/>
              </a:rPr>
              <a:t>Interactions in the target language</a:t>
            </a:r>
          </a:p>
        </p:txBody>
      </p:sp>
      <p:sp>
        <p:nvSpPr>
          <p:cNvPr id="5" name="Text Placeholder 4">
            <a:extLst>
              <a:ext uri="{FF2B5EF4-FFF2-40B4-BE49-F238E27FC236}">
                <a16:creationId xmlns:a16="http://schemas.microsoft.com/office/drawing/2014/main" id="{771AD60F-B816-490D-81D4-73DD13910439}"/>
              </a:ext>
            </a:extLst>
          </p:cNvPr>
          <p:cNvSpPr>
            <a:spLocks noGrp="1"/>
          </p:cNvSpPr>
          <p:nvPr>
            <p:ph type="body" sz="quarter" idx="3"/>
          </p:nvPr>
        </p:nvSpPr>
        <p:spPr>
          <a:xfrm>
            <a:off x="8525045" y="3364836"/>
            <a:ext cx="2743200" cy="457200"/>
          </a:xfrm>
        </p:spPr>
        <p:txBody>
          <a:bodyPr/>
          <a:lstStyle/>
          <a:p>
            <a:r>
              <a:rPr lang="en-US" dirty="0">
                <a:latin typeface="Times New Roman" panose="02020603050405020304" pitchFamily="18" charset="0"/>
                <a:cs typeface="Times New Roman" panose="02020603050405020304" pitchFamily="18" charset="0"/>
              </a:rPr>
              <a:t>Speech Recognition</a:t>
            </a:r>
          </a:p>
        </p:txBody>
      </p:sp>
      <p:sp>
        <p:nvSpPr>
          <p:cNvPr id="4" name="Content Placeholder 3">
            <a:extLst>
              <a:ext uri="{FF2B5EF4-FFF2-40B4-BE49-F238E27FC236}">
                <a16:creationId xmlns:a16="http://schemas.microsoft.com/office/drawing/2014/main" id="{FA5B6D57-2EB5-41BE-ACA0-29F300D5F21B}"/>
              </a:ext>
            </a:extLst>
          </p:cNvPr>
          <p:cNvSpPr>
            <a:spLocks noGrp="1"/>
          </p:cNvSpPr>
          <p:nvPr>
            <p:ph sz="half" idx="2"/>
          </p:nvPr>
        </p:nvSpPr>
        <p:spPr>
          <a:xfrm>
            <a:off x="8525045" y="3901419"/>
            <a:ext cx="2743200" cy="2103120"/>
          </a:xfrm>
        </p:spPr>
        <p:txBody>
          <a:bodyPr/>
          <a:lstStyle/>
          <a:p>
            <a:r>
              <a:rPr lang="en-US" dirty="0">
                <a:latin typeface="Times New Roman" panose="02020603050405020304" pitchFamily="18" charset="0"/>
                <a:cs typeface="Times New Roman" panose="02020603050405020304" pitchFamily="18" charset="0"/>
              </a:rPr>
              <a:t>To evaluate the pronunciation </a:t>
            </a:r>
            <a:endParaRPr lang="en-ZA" noProof="1">
              <a:latin typeface="Times New Roman" panose="02020603050405020304" pitchFamily="18" charset="0"/>
              <a:cs typeface="Times New Roman" panose="02020603050405020304" pitchFamily="18" charset="0"/>
            </a:endParaRP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latin typeface="Times New Roman" panose="02020603050405020304" pitchFamily="18" charset="0"/>
                <a:cs typeface="Times New Roman" panose="02020603050405020304" pitchFamily="18" charset="0"/>
              </a:rPr>
              <a:pPr/>
              <a:t>7</a:t>
            </a:fld>
            <a:endParaRPr lang="en-US" dirty="0">
              <a:latin typeface="Times New Roman" panose="02020603050405020304" pitchFamily="18" charset="0"/>
              <a:cs typeface="Times New Roman" panose="02020603050405020304" pitchFamily="18" charset="0"/>
            </a:endParaRPr>
          </a:p>
        </p:txBody>
      </p:sp>
      <p:pic>
        <p:nvPicPr>
          <p:cNvPr id="13" name="Online Image Placeholder 12" descr="Earth globe: Africa and Europe with solid fill">
            <a:extLst>
              <a:ext uri="{FF2B5EF4-FFF2-40B4-BE49-F238E27FC236}">
                <a16:creationId xmlns:a16="http://schemas.microsoft.com/office/drawing/2014/main" id="{41B1FF8A-8242-DEA5-7DCF-A7616B12BA35}"/>
              </a:ext>
            </a:extLst>
          </p:cNvPr>
          <p:cNvPicPr>
            <a:picLocks noGrp="1" noChangeAspect="1"/>
          </p:cNvPicPr>
          <p:nvPr>
            <p:ph type="clipArt" sz="quarter" idx="18"/>
          </p:nvPr>
        </p:nvPicPr>
        <p:blipFill>
          <a:blip r:embed="rId2">
            <a:extLst>
              <a:ext uri="{96DAC541-7B7A-43D3-8B79-37D633B846F1}">
                <asvg:svgBlip xmlns:asvg="http://schemas.microsoft.com/office/drawing/2016/SVG/main" r:embed="rId3"/>
              </a:ext>
            </a:extLst>
          </a:blip>
          <a:stretch>
            <a:fillRect/>
          </a:stretch>
        </p:blipFill>
        <p:spPr/>
      </p:pic>
      <p:pic>
        <p:nvPicPr>
          <p:cNvPr id="28" name="グラフィックス 20" descr="Subtitles">
            <a:extLst>
              <a:ext uri="{FF2B5EF4-FFF2-40B4-BE49-F238E27FC236}">
                <a16:creationId xmlns:a16="http://schemas.microsoft.com/office/drawing/2014/main" id="{C582D4E6-2EB1-8A75-CDB4-05507D999C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39445" y="2323600"/>
            <a:ext cx="914400" cy="914400"/>
          </a:xfrm>
          <a:prstGeom prst="rect">
            <a:avLst/>
          </a:prstGeom>
        </p:spPr>
      </p:pic>
      <p:pic>
        <p:nvPicPr>
          <p:cNvPr id="31" name="グラフィックス 16" descr="Head with Gears">
            <a:extLst>
              <a:ext uri="{FF2B5EF4-FFF2-40B4-BE49-F238E27FC236}">
                <a16:creationId xmlns:a16="http://schemas.microsoft.com/office/drawing/2014/main" id="{2FA3E6DE-50D4-89F9-1F93-CBE2C7E6473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54543" y="2299470"/>
            <a:ext cx="914400" cy="914400"/>
          </a:xfrm>
          <a:prstGeom prst="rect">
            <a:avLst/>
          </a:prstGeom>
        </p:spPr>
      </p:pic>
    </p:spTree>
    <p:extLst>
      <p:ext uri="{BB962C8B-B14F-4D97-AF65-F5344CB8AC3E}">
        <p14:creationId xmlns:p14="http://schemas.microsoft.com/office/powerpoint/2010/main" val="206939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44952" y="898524"/>
            <a:ext cx="8232648" cy="1325880"/>
          </a:xfrm>
        </p:spPr>
        <p:txBody>
          <a:bodyPr/>
          <a:lstStyle/>
          <a:p>
            <a:r>
              <a:rPr lang="en-ZA" dirty="0">
                <a:latin typeface="Times New Roman" panose="02020603050405020304" pitchFamily="18" charset="0"/>
                <a:cs typeface="Times New Roman" panose="02020603050405020304" pitchFamily="18" charset="0"/>
              </a:rPr>
              <a:t>Features</a:t>
            </a:r>
            <a:endParaRPr lang="en-US"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idx="13"/>
          </p:nvPr>
        </p:nvSpPr>
        <p:spPr>
          <a:xfrm>
            <a:off x="3140202" y="3140710"/>
            <a:ext cx="2468880" cy="457200"/>
          </a:xfrm>
        </p:spPr>
        <p:txBody>
          <a:bodyPr/>
          <a:lstStyle/>
          <a:p>
            <a:r>
              <a:rPr lang="en-US" dirty="0">
                <a:latin typeface="Times New Roman" panose="02020603050405020304" pitchFamily="18" charset="0"/>
                <a:cs typeface="Times New Roman" panose="02020603050405020304" pitchFamily="18" charset="0"/>
              </a:rPr>
              <a:t>Offline Mode</a:t>
            </a:r>
            <a:endParaRPr lang="en-ZA"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type="body" sz="quarter" idx="16"/>
          </p:nvPr>
        </p:nvSpPr>
        <p:spPr>
          <a:xfrm>
            <a:off x="3044952" y="3606800"/>
            <a:ext cx="2468880" cy="2743200"/>
          </a:xfrm>
        </p:spPr>
        <p:txBody>
          <a:bodyPr vert="horz" lIns="91440" tIns="45720" rIns="91440" bIns="45720" rtlCol="0" anchor="t">
            <a:normAutofit/>
          </a:bodyPr>
          <a:lstStyle/>
          <a:p>
            <a:pPr marL="0" indent="0">
              <a:buNone/>
            </a:pPr>
            <a:r>
              <a:rPr lang="en-US" dirty="0">
                <a:latin typeface="Times New Roman" panose="02020603050405020304" pitchFamily="18" charset="0"/>
                <a:cs typeface="Times New Roman" panose="02020603050405020304" pitchFamily="18" charset="0"/>
              </a:rPr>
              <a:t>Users download lessons and practice materials for offline use</a:t>
            </a:r>
            <a:endParaRPr lang="en-ZA"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5"/>
          </p:nvPr>
        </p:nvSpPr>
        <p:spPr>
          <a:xfrm>
            <a:off x="5926836" y="3134995"/>
            <a:ext cx="2468880" cy="457200"/>
          </a:xfrm>
        </p:spPr>
        <p:txBody>
          <a:bodyPr vert="horz" lIns="91440" tIns="45720" rIns="91440" bIns="45720" rtlCol="0" anchor="t">
            <a:normAutofit fontScale="77500" lnSpcReduction="20000"/>
          </a:bodyPr>
          <a:lstStyle/>
          <a:p>
            <a:r>
              <a:rPr lang="en-US" dirty="0">
                <a:latin typeface="Times New Roman" panose="02020603050405020304" pitchFamily="18" charset="0"/>
                <a:cs typeface="Times New Roman" panose="02020603050405020304" pitchFamily="18" charset="0"/>
              </a:rPr>
              <a:t>Vocabulary Builder</a:t>
            </a:r>
            <a:endParaRPr lang="en-ZA" noProof="1">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37B42F1-D776-4124-8B16-57F2D738E61B}"/>
              </a:ext>
            </a:extLst>
          </p:cNvPr>
          <p:cNvSpPr>
            <a:spLocks noGrp="1"/>
          </p:cNvSpPr>
          <p:nvPr>
            <p:ph type="body" sz="quarter" idx="17"/>
          </p:nvPr>
        </p:nvSpPr>
        <p:spPr>
          <a:xfrm>
            <a:off x="5926836" y="3597910"/>
            <a:ext cx="2468880" cy="2743200"/>
          </a:xfrm>
        </p:spPr>
        <p:txBody>
          <a:bodyPr/>
          <a:lstStyle/>
          <a:p>
            <a:pPr marL="0" indent="0">
              <a:buNone/>
            </a:pPr>
            <a:r>
              <a:rPr lang="en-US" dirty="0">
                <a:latin typeface="Times New Roman" panose="02020603050405020304" pitchFamily="18" charset="0"/>
                <a:cs typeface="Times New Roman" panose="02020603050405020304" pitchFamily="18" charset="0"/>
              </a:rPr>
              <a:t>Introduce new words and phrases in context</a:t>
            </a:r>
            <a:endParaRPr lang="en-ZA" noProof="1">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sz="quarter" idx="3"/>
          </p:nvPr>
        </p:nvSpPr>
        <p:spPr>
          <a:xfrm>
            <a:off x="8980170" y="3134995"/>
            <a:ext cx="2468880" cy="457200"/>
          </a:xfrm>
        </p:spPr>
        <p:txBody>
          <a:bodyPr/>
          <a:lstStyle/>
          <a:p>
            <a:r>
              <a:rPr lang="en-US" dirty="0">
                <a:latin typeface="Times New Roman" panose="02020603050405020304" pitchFamily="18" charset="0"/>
                <a:cs typeface="Times New Roman" panose="02020603050405020304" pitchFamily="18" charset="0"/>
              </a:rPr>
              <a:t>Translation Services</a:t>
            </a:r>
            <a:endParaRPr lang="en-ZA"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C9E6EB39-B15D-4FE6-A30D-18F0F416CC9D}"/>
              </a:ext>
            </a:extLst>
          </p:cNvPr>
          <p:cNvSpPr>
            <a:spLocks noGrp="1"/>
          </p:cNvSpPr>
          <p:nvPr>
            <p:ph type="body" sz="quarter" idx="18"/>
          </p:nvPr>
        </p:nvSpPr>
        <p:spPr>
          <a:xfrm>
            <a:off x="8980170" y="3592195"/>
            <a:ext cx="2468880" cy="2743200"/>
          </a:xfrm>
        </p:spPr>
        <p:txBody>
          <a:bodyPr/>
          <a:lstStyle/>
          <a:p>
            <a:pPr marL="0" indent="0">
              <a:buNone/>
            </a:pPr>
            <a:r>
              <a:rPr lang="en-US" dirty="0">
                <a:latin typeface="Times New Roman" panose="02020603050405020304" pitchFamily="18" charset="0"/>
                <a:cs typeface="Times New Roman" panose="02020603050405020304" pitchFamily="18" charset="0"/>
              </a:rPr>
              <a:t>Allowing users to translate text</a:t>
            </a:r>
            <a:endParaRPr lang="en-ZA" dirty="0">
              <a:latin typeface="Times New Roman" panose="02020603050405020304" pitchFamily="18" charset="0"/>
              <a:cs typeface="Times New Roman" panose="02020603050405020304" pitchFamily="18" charset="0"/>
            </a:endParaRPr>
          </a:p>
          <a:p>
            <a:pPr marL="0" indent="0">
              <a:buNone/>
            </a:pPr>
            <a:endParaRPr lang="en-ZA" dirty="0">
              <a:latin typeface="Times New Roman" panose="02020603050405020304" pitchFamily="18" charset="0"/>
              <a:cs typeface="Times New Roman" panose="02020603050405020304" pitchFamily="18" charset="0"/>
            </a:endParaRP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latin typeface="Times New Roman" panose="02020603050405020304" pitchFamily="18" charset="0"/>
                <a:cs typeface="Times New Roman" panose="02020603050405020304" pitchFamily="18" charset="0"/>
              </a:rPr>
              <a:pPr/>
              <a:t>8</a:t>
            </a:fld>
            <a:endParaRPr lang="en-US" dirty="0">
              <a:latin typeface="Times New Roman" panose="02020603050405020304" pitchFamily="18" charset="0"/>
              <a:cs typeface="Times New Roman" panose="02020603050405020304" pitchFamily="18" charset="0"/>
            </a:endParaRPr>
          </a:p>
        </p:txBody>
      </p:sp>
      <p:pic>
        <p:nvPicPr>
          <p:cNvPr id="10" name="Online Image Placeholder 12" descr="Wireless router with solid fill">
            <a:extLst>
              <a:ext uri="{FF2B5EF4-FFF2-40B4-BE49-F238E27FC236}">
                <a16:creationId xmlns:a16="http://schemas.microsoft.com/office/drawing/2014/main" id="{CD058AC4-4AA8-9B56-5BDE-D6D98B9F7C5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526917" y="2222500"/>
            <a:ext cx="914400" cy="914400"/>
          </a:xfrm>
          <a:prstGeom prst="rect">
            <a:avLst/>
          </a:prstGeom>
        </p:spPr>
      </p:pic>
      <p:pic>
        <p:nvPicPr>
          <p:cNvPr id="11" name="图形 88" descr="Books">
            <a:extLst>
              <a:ext uri="{FF2B5EF4-FFF2-40B4-BE49-F238E27FC236}">
                <a16:creationId xmlns:a16="http://schemas.microsoft.com/office/drawing/2014/main" id="{638C9D48-7EAB-5671-ABF7-2B76B4EF936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80201" y="2214880"/>
            <a:ext cx="914400" cy="914400"/>
          </a:xfrm>
          <a:prstGeom prst="rect">
            <a:avLst/>
          </a:prstGeom>
        </p:spPr>
      </p:pic>
      <p:pic>
        <p:nvPicPr>
          <p:cNvPr id="15" name="Grafik 106" descr="Podcast">
            <a:extLst>
              <a:ext uri="{FF2B5EF4-FFF2-40B4-BE49-F238E27FC236}">
                <a16:creationId xmlns:a16="http://schemas.microsoft.com/office/drawing/2014/main" id="{43CF92C1-87FE-23B8-4D37-223EA60674D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00210" y="2199640"/>
            <a:ext cx="914400" cy="914400"/>
          </a:xfrm>
          <a:prstGeom prst="rect">
            <a:avLst/>
          </a:prstGeom>
        </p:spPr>
      </p:pic>
    </p:spTree>
    <p:extLst>
      <p:ext uri="{BB962C8B-B14F-4D97-AF65-F5344CB8AC3E}">
        <p14:creationId xmlns:p14="http://schemas.microsoft.com/office/powerpoint/2010/main" val="1672070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ZA" dirty="0">
                <a:latin typeface="Times New Roman" panose="02020603050405020304" pitchFamily="18" charset="0"/>
                <a:cs typeface="Times New Roman" panose="02020603050405020304" pitchFamily="18" charset="0"/>
              </a:rPr>
              <a:t>Features</a:t>
            </a:r>
            <a:endParaRPr lang="en-US" dirty="0">
              <a:latin typeface="Times New Roman" panose="02020603050405020304" pitchFamily="18" charset="0"/>
              <a:cs typeface="Times New Roman" panose="02020603050405020304" pitchFamily="18" charset="0"/>
            </a:endParaRP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2333625" y="2688336"/>
            <a:ext cx="3200400" cy="365760"/>
          </a:xfrm>
        </p:spPr>
        <p:txBody>
          <a:bodyPr/>
          <a:lstStyle/>
          <a:p>
            <a:r>
              <a:rPr lang="en-US" dirty="0">
                <a:latin typeface="Times New Roman" panose="02020603050405020304" pitchFamily="18" charset="0"/>
                <a:cs typeface="Times New Roman" panose="02020603050405020304" pitchFamily="18" charset="0"/>
              </a:rPr>
              <a:t>progress Tracking</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2333625" y="3218689"/>
            <a:ext cx="3200400" cy="1188720"/>
          </a:xfrm>
        </p:spPr>
        <p:txBody>
          <a:bodyPr vert="horz" lIns="91440" tIns="45720" rIns="91440" bIns="45720" rtlCol="0" anchor="t">
            <a:normAutofit/>
          </a:bodyPr>
          <a:lstStyle/>
          <a:p>
            <a:r>
              <a:rPr lang="en-US" dirty="0">
                <a:latin typeface="Times New Roman" panose="02020603050405020304" pitchFamily="18" charset="0"/>
                <a:cs typeface="Times New Roman" panose="02020603050405020304" pitchFamily="18" charset="0"/>
              </a:rPr>
              <a:t>For tracking users' progress that keeps track of their language development and learning achievements</a:t>
            </a:r>
            <a:endParaRPr lang="en-ZA" dirty="0">
              <a:latin typeface="Times New Roman" panose="02020603050405020304" pitchFamily="18" charset="0"/>
              <a:cs typeface="Times New Roman" panose="02020603050405020304" pitchFamily="18" charset="0"/>
            </a:endParaRPr>
          </a:p>
        </p:txBody>
      </p:sp>
      <p:sp>
        <p:nvSpPr>
          <p:cNvPr id="25" name="Text Placeholder 24">
            <a:extLst>
              <a:ext uri="{FF2B5EF4-FFF2-40B4-BE49-F238E27FC236}">
                <a16:creationId xmlns:a16="http://schemas.microsoft.com/office/drawing/2014/main" id="{A8113FBA-9114-48D1-A189-9A1B7ABCF38A}"/>
              </a:ext>
            </a:extLst>
          </p:cNvPr>
          <p:cNvSpPr>
            <a:spLocks noGrp="1"/>
          </p:cNvSpPr>
          <p:nvPr>
            <p:ph type="body" sz="quarter" idx="17"/>
          </p:nvPr>
        </p:nvSpPr>
        <p:spPr>
          <a:xfrm>
            <a:off x="914400" y="4251960"/>
            <a:ext cx="3200400" cy="1143000"/>
          </a:xfrm>
        </p:spPr>
        <p:txBody>
          <a:bodyPr/>
          <a:lstStyle/>
          <a:p>
            <a:endParaRPr lang="en-ZA"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latin typeface="Times New Roman" panose="02020603050405020304" pitchFamily="18" charset="0"/>
                <a:cs typeface="Times New Roman" panose="02020603050405020304" pitchFamily="18" charset="0"/>
              </a:rPr>
              <a:pPr/>
              <a:t>9</a:t>
            </a:fld>
            <a:endParaRPr lang="en-US" dirty="0">
              <a:latin typeface="Times New Roman" panose="02020603050405020304" pitchFamily="18" charset="0"/>
              <a:cs typeface="Times New Roman" panose="02020603050405020304" pitchFamily="18" charset="0"/>
            </a:endParaRPr>
          </a:p>
        </p:txBody>
      </p:sp>
      <p:pic>
        <p:nvPicPr>
          <p:cNvPr id="7" name="그래픽 40" descr="Statistics">
            <a:extLst>
              <a:ext uri="{FF2B5EF4-FFF2-40B4-BE49-F238E27FC236}">
                <a16:creationId xmlns:a16="http://schemas.microsoft.com/office/drawing/2014/main" id="{04CCC381-CD49-41B2-CC54-5E816F5FAE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79266" y="1865376"/>
            <a:ext cx="914400" cy="914400"/>
          </a:xfrm>
          <a:prstGeom prst="rect">
            <a:avLst/>
          </a:prstGeom>
        </p:spPr>
      </p:pic>
    </p:spTree>
    <p:extLst>
      <p:ext uri="{BB962C8B-B14F-4D97-AF65-F5344CB8AC3E}">
        <p14:creationId xmlns:p14="http://schemas.microsoft.com/office/powerpoint/2010/main" val="627911590"/>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B8D7BA3-8A6F-4F51-B1EE-3B01AA004FC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{62571D36-24BD-4612-B5D1-27C5F877B71F}tf33968143_win32</Template>
  <TotalTime>439</TotalTime>
  <Words>847</Words>
  <Application>Microsoft Office PowerPoint</Application>
  <PresentationFormat>Widescreen</PresentationFormat>
  <Paragraphs>131</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Avenir Next LT Pro</vt:lpstr>
      <vt:lpstr>Calibri</vt:lpstr>
      <vt:lpstr>Times New Roman</vt:lpstr>
      <vt:lpstr>Office Theme</vt:lpstr>
      <vt:lpstr>LingUaLearN</vt:lpstr>
      <vt:lpstr>Translation app</vt:lpstr>
      <vt:lpstr>PROBLEM</vt:lpstr>
      <vt:lpstr>SOLUTION</vt:lpstr>
      <vt:lpstr>Advantages and constraints</vt:lpstr>
      <vt:lpstr>Lingualearn</vt:lpstr>
      <vt:lpstr>Features</vt:lpstr>
      <vt:lpstr>Features</vt:lpstr>
      <vt:lpstr>Features</vt:lpstr>
      <vt:lpstr>NFR Requirements</vt:lpstr>
      <vt:lpstr>Architecture </vt:lpstr>
      <vt:lpstr>Design of the Language Learning App  Our language learning app is designed to provide a versatile platform for learners of all levels.   </vt:lpstr>
      <vt:lpstr>Design of the Language Learning App </vt:lpstr>
      <vt:lpstr>Actual Implementation Screenshots  Below are some screenshots of the actual implementation of our language learning app.  </vt:lpstr>
      <vt:lpstr>Actual Implementation Screenshots  </vt:lpstr>
      <vt:lpstr>Boundary Value Anlayis</vt:lpstr>
      <vt:lpstr>MEET THE TEAM</vt:lpstr>
      <vt:lpstr>SUMMARY</vt:lpstr>
      <vt:lpstr>Lesson Learnt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LingUaLearN</dc:title>
  <dc:creator>meher amir</dc:creator>
  <cp:lastModifiedBy>meher amir</cp:lastModifiedBy>
  <cp:revision>19</cp:revision>
  <dcterms:created xsi:type="dcterms:W3CDTF">2023-11-26T07:37:52Z</dcterms:created>
  <dcterms:modified xsi:type="dcterms:W3CDTF">2023-12-04T12:31:08Z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