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42"/>
  </p:notesMasterIdLst>
  <p:sldIdLst>
    <p:sldId id="256" r:id="rId2"/>
    <p:sldId id="257" r:id="rId3"/>
    <p:sldId id="338" r:id="rId4"/>
    <p:sldId id="258" r:id="rId5"/>
    <p:sldId id="259" r:id="rId6"/>
    <p:sldId id="311" r:id="rId7"/>
    <p:sldId id="312" r:id="rId8"/>
    <p:sldId id="314" r:id="rId9"/>
    <p:sldId id="339" r:id="rId10"/>
    <p:sldId id="315" r:id="rId11"/>
    <p:sldId id="262" r:id="rId12"/>
    <p:sldId id="263" r:id="rId13"/>
    <p:sldId id="316" r:id="rId14"/>
    <p:sldId id="266" r:id="rId15"/>
    <p:sldId id="288" r:id="rId16"/>
    <p:sldId id="291" r:id="rId17"/>
    <p:sldId id="317" r:id="rId18"/>
    <p:sldId id="341" r:id="rId19"/>
    <p:sldId id="318" r:id="rId20"/>
    <p:sldId id="310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337" r:id="rId40"/>
    <p:sldId id="270" r:id="rId41"/>
  </p:sldIdLst>
  <p:sldSz cx="9144000" cy="5143500" type="screen16x9"/>
  <p:notesSz cx="6858000" cy="9144000"/>
  <p:embeddedFontLst>
    <p:embeddedFont>
      <p:font typeface="DM Sans" panose="020B0604020202020204" charset="0"/>
      <p:regular r:id="rId43"/>
      <p:bold r:id="rId44"/>
      <p:italic r:id="rId45"/>
      <p:boldItalic r:id="rId46"/>
    </p:embeddedFont>
    <p:embeddedFont>
      <p:font typeface="Bahnschrift" panose="020B0502040204020203" pitchFamily="34" charset="0"/>
      <p:regular r:id="rId47"/>
      <p:bold r:id="rId48"/>
    </p:embeddedFont>
    <p:embeddedFont>
      <p:font typeface="Anaheim" panose="020B0604020202020204" charset="0"/>
      <p:regular r:id="rId49"/>
      <p:bold r:id="rId50"/>
    </p:embeddedFont>
    <p:embeddedFont>
      <p:font typeface="Lato" panose="020B0604020202020204" charset="0"/>
      <p:regular r:id="rId51"/>
      <p:bold r:id="rId52"/>
      <p:italic r:id="rId53"/>
      <p:boldItalic r:id="rId54"/>
    </p:embeddedFont>
    <p:embeddedFont>
      <p:font typeface="Be Vietnam Pro" panose="020B0604020202020204" charset="0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FF7C80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CA0FB7-A941-4B71-BA69-467C13555416}">
  <a:tblStyle styleId="{7ECA0FB7-A941-4B71-BA69-467C135554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8CD2D30-2866-4672-81E9-3F29CDEA863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908142A-D732-4598-9CAC-68833101CEF7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83" autoAdjust="0"/>
  </p:normalViewPr>
  <p:slideViewPr>
    <p:cSldViewPr>
      <p:cViewPr varScale="1">
        <p:scale>
          <a:sx n="84" d="100"/>
          <a:sy n="84" d="100"/>
        </p:scale>
        <p:origin x="836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font" Target="fonts/font16.fnt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font" Target="fonts/font14.fntdata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2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font" Target="fonts/font1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29790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89802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8068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3435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422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6835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0680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2746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5734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2591f174940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2591f174940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7339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d44c0c1fca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d44c0c1fca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2307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508475"/>
            <a:ext cx="41139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159225"/>
            <a:ext cx="41139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586796">
            <a:off x="-13996" y="143600"/>
            <a:ext cx="1454426" cy="1280493"/>
            <a:chOff x="5917100" y="2092158"/>
            <a:chExt cx="1102175" cy="970367"/>
          </a:xfrm>
        </p:grpSpPr>
        <p:sp>
          <p:nvSpPr>
            <p:cNvPr id="12" name="Google Shape;12;p2"/>
            <p:cNvSpPr/>
            <p:nvPr/>
          </p:nvSpPr>
          <p:spPr>
            <a:xfrm>
              <a:off x="6030002" y="2238502"/>
              <a:ext cx="719415" cy="824023"/>
            </a:xfrm>
            <a:custGeom>
              <a:avLst/>
              <a:gdLst/>
              <a:ahLst/>
              <a:cxnLst/>
              <a:rect l="l" t="t" r="r" b="b"/>
              <a:pathLst>
                <a:path w="8067" h="9240" fill="none" extrusionOk="0">
                  <a:moveTo>
                    <a:pt x="378" y="9239"/>
                  </a:moveTo>
                  <a:cubicBezTo>
                    <a:pt x="378" y="9239"/>
                    <a:pt x="0" y="3350"/>
                    <a:pt x="8067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6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580242" y="2133270"/>
              <a:ext cx="439033" cy="188794"/>
            </a:xfrm>
            <a:custGeom>
              <a:avLst/>
              <a:gdLst/>
              <a:ahLst/>
              <a:cxnLst/>
              <a:rect l="l" t="t" r="r" b="b"/>
              <a:pathLst>
                <a:path w="4923" h="2117" extrusionOk="0">
                  <a:moveTo>
                    <a:pt x="4553" y="1"/>
                  </a:moveTo>
                  <a:cubicBezTo>
                    <a:pt x="3675" y="1"/>
                    <a:pt x="1426" y="199"/>
                    <a:pt x="0" y="2094"/>
                  </a:cubicBezTo>
                  <a:cubicBezTo>
                    <a:pt x="0" y="2094"/>
                    <a:pt x="172" y="2117"/>
                    <a:pt x="461" y="2117"/>
                  </a:cubicBezTo>
                  <a:cubicBezTo>
                    <a:pt x="1370" y="2117"/>
                    <a:pt x="3437" y="1891"/>
                    <a:pt x="4922" y="15"/>
                  </a:cubicBezTo>
                  <a:cubicBezTo>
                    <a:pt x="4922" y="15"/>
                    <a:pt x="4786" y="1"/>
                    <a:pt x="455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280241" y="2430685"/>
              <a:ext cx="464985" cy="138497"/>
            </a:xfrm>
            <a:custGeom>
              <a:avLst/>
              <a:gdLst/>
              <a:ahLst/>
              <a:cxnLst/>
              <a:rect l="l" t="t" r="r" b="b"/>
              <a:pathLst>
                <a:path w="5214" h="1553" extrusionOk="0">
                  <a:moveTo>
                    <a:pt x="3675" y="0"/>
                  </a:moveTo>
                  <a:cubicBezTo>
                    <a:pt x="2615" y="0"/>
                    <a:pt x="1190" y="253"/>
                    <a:pt x="0" y="1353"/>
                  </a:cubicBezTo>
                  <a:cubicBezTo>
                    <a:pt x="0" y="1353"/>
                    <a:pt x="622" y="1552"/>
                    <a:pt x="1526" y="1552"/>
                  </a:cubicBezTo>
                  <a:cubicBezTo>
                    <a:pt x="2557" y="1552"/>
                    <a:pt x="3953" y="1293"/>
                    <a:pt x="5214" y="183"/>
                  </a:cubicBezTo>
                  <a:cubicBezTo>
                    <a:pt x="5214" y="183"/>
                    <a:pt x="4577" y="0"/>
                    <a:pt x="36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207113" y="2092158"/>
              <a:ext cx="260316" cy="461417"/>
            </a:xfrm>
            <a:custGeom>
              <a:avLst/>
              <a:gdLst/>
              <a:ahLst/>
              <a:cxnLst/>
              <a:rect l="l" t="t" r="r" b="b"/>
              <a:pathLst>
                <a:path w="2919" h="5174" extrusionOk="0">
                  <a:moveTo>
                    <a:pt x="2145" y="1"/>
                  </a:moveTo>
                  <a:lnTo>
                    <a:pt x="2145" y="1"/>
                  </a:lnTo>
                  <a:cubicBezTo>
                    <a:pt x="2145" y="1"/>
                    <a:pt x="0" y="2286"/>
                    <a:pt x="810" y="5174"/>
                  </a:cubicBezTo>
                  <a:cubicBezTo>
                    <a:pt x="810" y="5174"/>
                    <a:pt x="2919" y="3055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084223" y="2626078"/>
              <a:ext cx="387041" cy="277885"/>
            </a:xfrm>
            <a:custGeom>
              <a:avLst/>
              <a:gdLst/>
              <a:ahLst/>
              <a:cxnLst/>
              <a:rect l="l" t="t" r="r" b="b"/>
              <a:pathLst>
                <a:path w="4340" h="3116" extrusionOk="0">
                  <a:moveTo>
                    <a:pt x="4340" y="0"/>
                  </a:moveTo>
                  <a:lnTo>
                    <a:pt x="4340" y="0"/>
                  </a:lnTo>
                  <a:cubicBezTo>
                    <a:pt x="4339" y="0"/>
                    <a:pt x="1231" y="382"/>
                    <a:pt x="1" y="3115"/>
                  </a:cubicBezTo>
                  <a:cubicBezTo>
                    <a:pt x="1" y="3115"/>
                    <a:pt x="2980" y="2842"/>
                    <a:pt x="434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17100" y="2435144"/>
              <a:ext cx="266381" cy="471405"/>
            </a:xfrm>
            <a:custGeom>
              <a:avLst/>
              <a:gdLst/>
              <a:ahLst/>
              <a:cxnLst/>
              <a:rect l="l" t="t" r="r" b="b"/>
              <a:pathLst>
                <a:path w="2987" h="5286" extrusionOk="0">
                  <a:moveTo>
                    <a:pt x="1080" y="1"/>
                  </a:moveTo>
                  <a:lnTo>
                    <a:pt x="1080" y="1"/>
                  </a:lnTo>
                  <a:cubicBezTo>
                    <a:pt x="1080" y="1"/>
                    <a:pt x="0" y="2947"/>
                    <a:pt x="1875" y="5286"/>
                  </a:cubicBezTo>
                  <a:cubicBezTo>
                    <a:pt x="1875" y="5286"/>
                    <a:pt x="2986" y="2511"/>
                    <a:pt x="10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0" y="2687325"/>
            <a:ext cx="1558778" cy="2456198"/>
            <a:chOff x="0" y="2687325"/>
            <a:chExt cx="1558778" cy="2456198"/>
          </a:xfrm>
        </p:grpSpPr>
        <p:sp>
          <p:nvSpPr>
            <p:cNvPr id="19" name="Google Shape;19;p2"/>
            <p:cNvSpPr/>
            <p:nvPr/>
          </p:nvSpPr>
          <p:spPr>
            <a:xfrm>
              <a:off x="0" y="2889975"/>
              <a:ext cx="1558778" cy="2253548"/>
            </a:xfrm>
            <a:custGeom>
              <a:avLst/>
              <a:gdLst/>
              <a:ahLst/>
              <a:cxnLst/>
              <a:rect l="l" t="t" r="r" b="b"/>
              <a:pathLst>
                <a:path w="16043" h="23193" extrusionOk="0">
                  <a:moveTo>
                    <a:pt x="0" y="1"/>
                  </a:moveTo>
                  <a:lnTo>
                    <a:pt x="0" y="23192"/>
                  </a:lnTo>
                  <a:lnTo>
                    <a:pt x="16042" y="23192"/>
                  </a:lnTo>
                  <a:cubicBezTo>
                    <a:pt x="16002" y="23127"/>
                    <a:pt x="15967" y="23066"/>
                    <a:pt x="15931" y="23005"/>
                  </a:cubicBezTo>
                  <a:cubicBezTo>
                    <a:pt x="15233" y="21904"/>
                    <a:pt x="14186" y="21062"/>
                    <a:pt x="13010" y="20516"/>
                  </a:cubicBezTo>
                  <a:cubicBezTo>
                    <a:pt x="12859" y="20446"/>
                    <a:pt x="12758" y="20403"/>
                    <a:pt x="12625" y="20353"/>
                  </a:cubicBezTo>
                  <a:cubicBezTo>
                    <a:pt x="12517" y="20310"/>
                    <a:pt x="12405" y="20270"/>
                    <a:pt x="12293" y="20235"/>
                  </a:cubicBezTo>
                  <a:cubicBezTo>
                    <a:pt x="12056" y="20159"/>
                    <a:pt x="11815" y="20094"/>
                    <a:pt x="11570" y="20036"/>
                  </a:cubicBezTo>
                  <a:cubicBezTo>
                    <a:pt x="11052" y="19918"/>
                    <a:pt x="10523" y="19828"/>
                    <a:pt x="10001" y="19734"/>
                  </a:cubicBezTo>
                  <a:cubicBezTo>
                    <a:pt x="8955" y="19551"/>
                    <a:pt x="7886" y="19360"/>
                    <a:pt x="6926" y="18885"/>
                  </a:cubicBezTo>
                  <a:cubicBezTo>
                    <a:pt x="5954" y="18407"/>
                    <a:pt x="5234" y="17597"/>
                    <a:pt x="4947" y="16547"/>
                  </a:cubicBezTo>
                  <a:cubicBezTo>
                    <a:pt x="4515" y="14975"/>
                    <a:pt x="5001" y="13399"/>
                    <a:pt x="5580" y="11931"/>
                  </a:cubicBezTo>
                  <a:cubicBezTo>
                    <a:pt x="5875" y="11190"/>
                    <a:pt x="6192" y="10467"/>
                    <a:pt x="6415" y="9701"/>
                  </a:cubicBezTo>
                  <a:cubicBezTo>
                    <a:pt x="6649" y="8902"/>
                    <a:pt x="6810" y="8082"/>
                    <a:pt x="6821" y="7247"/>
                  </a:cubicBezTo>
                  <a:cubicBezTo>
                    <a:pt x="6840" y="5768"/>
                    <a:pt x="6397" y="4336"/>
                    <a:pt x="5544" y="3127"/>
                  </a:cubicBezTo>
                  <a:cubicBezTo>
                    <a:pt x="4799" y="2073"/>
                    <a:pt x="3763" y="1235"/>
                    <a:pt x="2597" y="688"/>
                  </a:cubicBezTo>
                  <a:cubicBezTo>
                    <a:pt x="1781" y="303"/>
                    <a:pt x="900" y="7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7425" y="2687325"/>
              <a:ext cx="395700" cy="395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-446850" y="4264179"/>
            <a:ext cx="3922582" cy="3368683"/>
          </a:xfrm>
          <a:custGeom>
            <a:avLst/>
            <a:gdLst/>
            <a:ahLst/>
            <a:cxnLst/>
            <a:rect l="l" t="t" r="r" b="b"/>
            <a:pathLst>
              <a:path w="27718" h="23804" fill="none" extrusionOk="0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6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1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135" name="Google Shape;135;p17"/>
          <p:cNvGrpSpPr/>
          <p:nvPr/>
        </p:nvGrpSpPr>
        <p:grpSpPr>
          <a:xfrm>
            <a:off x="-69570" y="-639075"/>
            <a:ext cx="9213570" cy="5782564"/>
            <a:chOff x="-69570" y="-639075"/>
            <a:chExt cx="9213570" cy="5782564"/>
          </a:xfrm>
        </p:grpSpPr>
        <p:sp>
          <p:nvSpPr>
            <p:cNvPr id="136" name="Google Shape;136;p17"/>
            <p:cNvSpPr/>
            <p:nvPr/>
          </p:nvSpPr>
          <p:spPr>
            <a:xfrm flipH="1">
              <a:off x="8443442" y="-639075"/>
              <a:ext cx="700558" cy="2696470"/>
            </a:xfrm>
            <a:custGeom>
              <a:avLst/>
              <a:gdLst/>
              <a:ahLst/>
              <a:cxnLst/>
              <a:rect l="l" t="t" r="r" b="b"/>
              <a:pathLst>
                <a:path w="9013" h="19015" extrusionOk="0">
                  <a:moveTo>
                    <a:pt x="0" y="1"/>
                  </a:moveTo>
                  <a:lnTo>
                    <a:pt x="0" y="19015"/>
                  </a:lnTo>
                  <a:cubicBezTo>
                    <a:pt x="1022" y="18385"/>
                    <a:pt x="2061" y="17788"/>
                    <a:pt x="3054" y="17119"/>
                  </a:cubicBezTo>
                  <a:cubicBezTo>
                    <a:pt x="3879" y="16561"/>
                    <a:pt x="4666" y="15953"/>
                    <a:pt x="5368" y="15244"/>
                  </a:cubicBezTo>
                  <a:cubicBezTo>
                    <a:pt x="6044" y="14557"/>
                    <a:pt x="6631" y="13780"/>
                    <a:pt x="7142" y="12963"/>
                  </a:cubicBezTo>
                  <a:cubicBezTo>
                    <a:pt x="8160" y="11348"/>
                    <a:pt x="9012" y="9362"/>
                    <a:pt x="8523" y="7423"/>
                  </a:cubicBezTo>
                  <a:cubicBezTo>
                    <a:pt x="8059" y="5588"/>
                    <a:pt x="6530" y="4239"/>
                    <a:pt x="5019" y="3224"/>
                  </a:cubicBezTo>
                  <a:cubicBezTo>
                    <a:pt x="4040" y="2566"/>
                    <a:pt x="3044" y="1932"/>
                    <a:pt x="2054" y="1289"/>
                  </a:cubicBezTo>
                  <a:cubicBezTo>
                    <a:pt x="1378" y="850"/>
                    <a:pt x="694" y="414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" name="Google Shape;137;p17"/>
            <p:cNvGrpSpPr/>
            <p:nvPr/>
          </p:nvGrpSpPr>
          <p:grpSpPr>
            <a:xfrm>
              <a:off x="-69570" y="2001161"/>
              <a:ext cx="618420" cy="3142328"/>
              <a:chOff x="-69570" y="2001161"/>
              <a:chExt cx="618420" cy="3142328"/>
            </a:xfrm>
          </p:grpSpPr>
          <p:sp>
            <p:nvSpPr>
              <p:cNvPr id="138" name="Google Shape;138;p17"/>
              <p:cNvSpPr/>
              <p:nvPr/>
            </p:nvSpPr>
            <p:spPr>
              <a:xfrm rot="5400000">
                <a:off x="-1398334" y="3329925"/>
                <a:ext cx="3142328" cy="484800"/>
              </a:xfrm>
              <a:custGeom>
                <a:avLst/>
                <a:gdLst/>
                <a:ahLst/>
                <a:cxnLst/>
                <a:rect l="l" t="t" r="r" b="b"/>
                <a:pathLst>
                  <a:path w="17748" h="5136" extrusionOk="0">
                    <a:moveTo>
                      <a:pt x="4819" y="1"/>
                    </a:moveTo>
                    <a:cubicBezTo>
                      <a:pt x="4695" y="1"/>
                      <a:pt x="4571" y="13"/>
                      <a:pt x="4447" y="37"/>
                    </a:cubicBezTo>
                    <a:cubicBezTo>
                      <a:pt x="4008" y="123"/>
                      <a:pt x="3588" y="325"/>
                      <a:pt x="3206" y="551"/>
                    </a:cubicBezTo>
                    <a:cubicBezTo>
                      <a:pt x="2814" y="789"/>
                      <a:pt x="2457" y="1077"/>
                      <a:pt x="2138" y="1405"/>
                    </a:cubicBezTo>
                    <a:cubicBezTo>
                      <a:pt x="1469" y="2084"/>
                      <a:pt x="957" y="2904"/>
                      <a:pt x="551" y="3761"/>
                    </a:cubicBezTo>
                    <a:cubicBezTo>
                      <a:pt x="338" y="4207"/>
                      <a:pt x="159" y="4668"/>
                      <a:pt x="1" y="5135"/>
                    </a:cubicBezTo>
                    <a:lnTo>
                      <a:pt x="17748" y="5135"/>
                    </a:lnTo>
                    <a:cubicBezTo>
                      <a:pt x="17582" y="4538"/>
                      <a:pt x="17313" y="3977"/>
                      <a:pt x="16917" y="3498"/>
                    </a:cubicBezTo>
                    <a:cubicBezTo>
                      <a:pt x="16327" y="2793"/>
                      <a:pt x="15510" y="2322"/>
                      <a:pt x="14625" y="2092"/>
                    </a:cubicBezTo>
                    <a:cubicBezTo>
                      <a:pt x="14188" y="1978"/>
                      <a:pt x="13743" y="1929"/>
                      <a:pt x="13297" y="1929"/>
                    </a:cubicBezTo>
                    <a:cubicBezTo>
                      <a:pt x="12568" y="1929"/>
                      <a:pt x="11836" y="2061"/>
                      <a:pt x="11135" y="2257"/>
                    </a:cubicBezTo>
                    <a:cubicBezTo>
                      <a:pt x="10670" y="2389"/>
                      <a:pt x="10197" y="2511"/>
                      <a:pt x="9715" y="2511"/>
                    </a:cubicBezTo>
                    <a:cubicBezTo>
                      <a:pt x="9605" y="2511"/>
                      <a:pt x="9494" y="2505"/>
                      <a:pt x="9383" y="2491"/>
                    </a:cubicBezTo>
                    <a:cubicBezTo>
                      <a:pt x="8976" y="2437"/>
                      <a:pt x="8592" y="2282"/>
                      <a:pt x="8239" y="2077"/>
                    </a:cubicBezTo>
                    <a:cubicBezTo>
                      <a:pt x="7573" y="1685"/>
                      <a:pt x="7012" y="1102"/>
                      <a:pt x="6412" y="649"/>
                    </a:cubicBezTo>
                    <a:cubicBezTo>
                      <a:pt x="6264" y="538"/>
                      <a:pt x="6113" y="433"/>
                      <a:pt x="5954" y="339"/>
                    </a:cubicBezTo>
                    <a:cubicBezTo>
                      <a:pt x="5796" y="246"/>
                      <a:pt x="5645" y="171"/>
                      <a:pt x="5487" y="116"/>
                    </a:cubicBezTo>
                    <a:cubicBezTo>
                      <a:pt x="5267" y="40"/>
                      <a:pt x="5043" y="1"/>
                      <a:pt x="48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7"/>
              <p:cNvSpPr/>
              <p:nvPr/>
            </p:nvSpPr>
            <p:spPr>
              <a:xfrm>
                <a:off x="153150" y="2057400"/>
                <a:ext cx="395700" cy="395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0" name="Google Shape;140;p17"/>
          <p:cNvSpPr/>
          <p:nvPr/>
        </p:nvSpPr>
        <p:spPr>
          <a:xfrm rot="-6269851">
            <a:off x="8176744" y="2301996"/>
            <a:ext cx="3922614" cy="3368710"/>
          </a:xfrm>
          <a:custGeom>
            <a:avLst/>
            <a:gdLst/>
            <a:ahLst/>
            <a:cxnLst/>
            <a:rect l="l" t="t" r="r" b="b"/>
            <a:pathLst>
              <a:path w="27718" h="23804" fill="none" extrusionOk="0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6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subTitle" idx="1"/>
          </p:nvPr>
        </p:nvSpPr>
        <p:spPr>
          <a:xfrm>
            <a:off x="4872994" y="3065900"/>
            <a:ext cx="2836800" cy="11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2"/>
          <p:cNvSpPr txBox="1">
            <a:spLocks noGrp="1"/>
          </p:cNvSpPr>
          <p:nvPr>
            <p:ph type="subTitle" idx="2"/>
          </p:nvPr>
        </p:nvSpPr>
        <p:spPr>
          <a:xfrm>
            <a:off x="1434200" y="3065900"/>
            <a:ext cx="2836800" cy="11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2"/>
          <p:cNvSpPr txBox="1">
            <a:spLocks noGrp="1"/>
          </p:cNvSpPr>
          <p:nvPr>
            <p:ph type="subTitle" idx="3"/>
          </p:nvPr>
        </p:nvSpPr>
        <p:spPr>
          <a:xfrm>
            <a:off x="1434200" y="2578575"/>
            <a:ext cx="2836800" cy="4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69" name="Google Shape;169;p22"/>
          <p:cNvSpPr txBox="1">
            <a:spLocks noGrp="1"/>
          </p:cNvSpPr>
          <p:nvPr>
            <p:ph type="subTitle" idx="4"/>
          </p:nvPr>
        </p:nvSpPr>
        <p:spPr>
          <a:xfrm>
            <a:off x="4873004" y="2578575"/>
            <a:ext cx="2836800" cy="4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70" name="Google Shape;170;p22"/>
          <p:cNvGrpSpPr/>
          <p:nvPr/>
        </p:nvGrpSpPr>
        <p:grpSpPr>
          <a:xfrm>
            <a:off x="-255199" y="-9535"/>
            <a:ext cx="9408724" cy="5162561"/>
            <a:chOff x="-255199" y="-9535"/>
            <a:chExt cx="9408724" cy="5162561"/>
          </a:xfrm>
        </p:grpSpPr>
        <p:sp>
          <p:nvSpPr>
            <p:cNvPr id="171" name="Google Shape;171;p22"/>
            <p:cNvSpPr/>
            <p:nvPr/>
          </p:nvSpPr>
          <p:spPr>
            <a:xfrm rot="10800000">
              <a:off x="-255199" y="-9535"/>
              <a:ext cx="3142328" cy="484800"/>
            </a:xfrm>
            <a:custGeom>
              <a:avLst/>
              <a:gdLst/>
              <a:ahLst/>
              <a:cxnLst/>
              <a:rect l="l" t="t" r="r" b="b"/>
              <a:pathLst>
                <a:path w="17748" h="5136" extrusionOk="0">
                  <a:moveTo>
                    <a:pt x="4819" y="1"/>
                  </a:moveTo>
                  <a:cubicBezTo>
                    <a:pt x="4695" y="1"/>
                    <a:pt x="4571" y="13"/>
                    <a:pt x="4447" y="37"/>
                  </a:cubicBezTo>
                  <a:cubicBezTo>
                    <a:pt x="4008" y="123"/>
                    <a:pt x="3588" y="325"/>
                    <a:pt x="3206" y="551"/>
                  </a:cubicBezTo>
                  <a:cubicBezTo>
                    <a:pt x="2814" y="789"/>
                    <a:pt x="2457" y="1077"/>
                    <a:pt x="2138" y="1405"/>
                  </a:cubicBezTo>
                  <a:cubicBezTo>
                    <a:pt x="1469" y="2084"/>
                    <a:pt x="957" y="2904"/>
                    <a:pt x="551" y="3761"/>
                  </a:cubicBezTo>
                  <a:cubicBezTo>
                    <a:pt x="338" y="4207"/>
                    <a:pt x="159" y="4668"/>
                    <a:pt x="1" y="5135"/>
                  </a:cubicBezTo>
                  <a:lnTo>
                    <a:pt x="17748" y="5135"/>
                  </a:lnTo>
                  <a:cubicBezTo>
                    <a:pt x="17582" y="4538"/>
                    <a:pt x="17313" y="3977"/>
                    <a:pt x="16917" y="3498"/>
                  </a:cubicBezTo>
                  <a:cubicBezTo>
                    <a:pt x="16327" y="2793"/>
                    <a:pt x="15510" y="2322"/>
                    <a:pt x="14625" y="2092"/>
                  </a:cubicBezTo>
                  <a:cubicBezTo>
                    <a:pt x="14188" y="1978"/>
                    <a:pt x="13743" y="1929"/>
                    <a:pt x="13297" y="1929"/>
                  </a:cubicBezTo>
                  <a:cubicBezTo>
                    <a:pt x="12568" y="1929"/>
                    <a:pt x="11836" y="2061"/>
                    <a:pt x="11135" y="2257"/>
                  </a:cubicBezTo>
                  <a:cubicBezTo>
                    <a:pt x="10670" y="2389"/>
                    <a:pt x="10197" y="2511"/>
                    <a:pt x="9715" y="2511"/>
                  </a:cubicBezTo>
                  <a:cubicBezTo>
                    <a:pt x="9605" y="2511"/>
                    <a:pt x="9494" y="2505"/>
                    <a:pt x="9383" y="2491"/>
                  </a:cubicBezTo>
                  <a:cubicBezTo>
                    <a:pt x="8976" y="2437"/>
                    <a:pt x="8592" y="2282"/>
                    <a:pt x="8239" y="2077"/>
                  </a:cubicBezTo>
                  <a:cubicBezTo>
                    <a:pt x="7573" y="1685"/>
                    <a:pt x="7012" y="1102"/>
                    <a:pt x="6412" y="649"/>
                  </a:cubicBezTo>
                  <a:cubicBezTo>
                    <a:pt x="6264" y="538"/>
                    <a:pt x="6113" y="433"/>
                    <a:pt x="5954" y="339"/>
                  </a:cubicBezTo>
                  <a:cubicBezTo>
                    <a:pt x="5796" y="246"/>
                    <a:pt x="5645" y="171"/>
                    <a:pt x="5487" y="116"/>
                  </a:cubicBezTo>
                  <a:cubicBezTo>
                    <a:pt x="5267" y="40"/>
                    <a:pt x="5043" y="1"/>
                    <a:pt x="48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2"/>
            <p:cNvSpPr/>
            <p:nvPr/>
          </p:nvSpPr>
          <p:spPr>
            <a:xfrm rot="5400000">
              <a:off x="157065" y="89110"/>
              <a:ext cx="395700" cy="395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2"/>
            <p:cNvSpPr/>
            <p:nvPr/>
          </p:nvSpPr>
          <p:spPr>
            <a:xfrm rot="10800000" flipH="1">
              <a:off x="7963727" y="3585776"/>
              <a:ext cx="1189799" cy="1567250"/>
            </a:xfrm>
            <a:custGeom>
              <a:avLst/>
              <a:gdLst/>
              <a:ahLst/>
              <a:cxnLst/>
              <a:rect l="l" t="t" r="r" b="b"/>
              <a:pathLst>
                <a:path w="7042" h="9276" extrusionOk="0">
                  <a:moveTo>
                    <a:pt x="1" y="1"/>
                  </a:moveTo>
                  <a:cubicBezTo>
                    <a:pt x="116" y="814"/>
                    <a:pt x="544" y="1555"/>
                    <a:pt x="1094" y="2166"/>
                  </a:cubicBezTo>
                  <a:cubicBezTo>
                    <a:pt x="1450" y="2555"/>
                    <a:pt x="1857" y="2861"/>
                    <a:pt x="2314" y="3120"/>
                  </a:cubicBezTo>
                  <a:cubicBezTo>
                    <a:pt x="2778" y="3386"/>
                    <a:pt x="3260" y="3609"/>
                    <a:pt x="3720" y="3886"/>
                  </a:cubicBezTo>
                  <a:cubicBezTo>
                    <a:pt x="4170" y="4152"/>
                    <a:pt x="4587" y="4466"/>
                    <a:pt x="4890" y="4897"/>
                  </a:cubicBezTo>
                  <a:cubicBezTo>
                    <a:pt x="5145" y="5258"/>
                    <a:pt x="5289" y="5675"/>
                    <a:pt x="5390" y="6103"/>
                  </a:cubicBezTo>
                  <a:cubicBezTo>
                    <a:pt x="5592" y="6955"/>
                    <a:pt x="5685" y="7865"/>
                    <a:pt x="6206" y="8603"/>
                  </a:cubicBezTo>
                  <a:cubicBezTo>
                    <a:pt x="6408" y="8891"/>
                    <a:pt x="6692" y="9143"/>
                    <a:pt x="7013" y="9265"/>
                  </a:cubicBezTo>
                  <a:cubicBezTo>
                    <a:pt x="7023" y="9268"/>
                    <a:pt x="7030" y="9273"/>
                    <a:pt x="7041" y="9276"/>
                  </a:cubicBezTo>
                  <a:lnTo>
                    <a:pt x="70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" name="Google Shape;174;p22"/>
          <p:cNvSpPr/>
          <p:nvPr/>
        </p:nvSpPr>
        <p:spPr>
          <a:xfrm rot="5998970">
            <a:off x="-2951937" y="3225943"/>
            <a:ext cx="3922585" cy="3368685"/>
          </a:xfrm>
          <a:custGeom>
            <a:avLst/>
            <a:gdLst/>
            <a:ahLst/>
            <a:cxnLst/>
            <a:rect l="l" t="t" r="r" b="b"/>
            <a:pathLst>
              <a:path w="27718" h="23804" fill="none" extrusionOk="0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6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>
            <a:spLocks noGrp="1"/>
          </p:cNvSpPr>
          <p:nvPr>
            <p:ph type="title"/>
          </p:nvPr>
        </p:nvSpPr>
        <p:spPr>
          <a:xfrm>
            <a:off x="4044825" y="445025"/>
            <a:ext cx="437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6"/>
          <p:cNvSpPr txBox="1">
            <a:spLocks noGrp="1"/>
          </p:cNvSpPr>
          <p:nvPr>
            <p:ph type="subTitle" idx="1"/>
          </p:nvPr>
        </p:nvSpPr>
        <p:spPr>
          <a:xfrm>
            <a:off x="4044837" y="2189054"/>
            <a:ext cx="2062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6"/>
          <p:cNvSpPr txBox="1">
            <a:spLocks noGrp="1"/>
          </p:cNvSpPr>
          <p:nvPr>
            <p:ph type="subTitle" idx="2"/>
          </p:nvPr>
        </p:nvSpPr>
        <p:spPr>
          <a:xfrm>
            <a:off x="6361812" y="2189054"/>
            <a:ext cx="2062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6"/>
          <p:cNvSpPr txBox="1">
            <a:spLocks noGrp="1"/>
          </p:cNvSpPr>
          <p:nvPr>
            <p:ph type="subTitle" idx="3"/>
          </p:nvPr>
        </p:nvSpPr>
        <p:spPr>
          <a:xfrm>
            <a:off x="4044837" y="3603329"/>
            <a:ext cx="2062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6"/>
          <p:cNvSpPr txBox="1">
            <a:spLocks noGrp="1"/>
          </p:cNvSpPr>
          <p:nvPr>
            <p:ph type="subTitle" idx="4"/>
          </p:nvPr>
        </p:nvSpPr>
        <p:spPr>
          <a:xfrm>
            <a:off x="6361812" y="3603329"/>
            <a:ext cx="2062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6"/>
          <p:cNvSpPr txBox="1">
            <a:spLocks noGrp="1"/>
          </p:cNvSpPr>
          <p:nvPr>
            <p:ph type="subTitle" idx="5"/>
          </p:nvPr>
        </p:nvSpPr>
        <p:spPr>
          <a:xfrm>
            <a:off x="4044825" y="1815375"/>
            <a:ext cx="2062200" cy="46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15" name="Google Shape;215;p26"/>
          <p:cNvSpPr txBox="1">
            <a:spLocks noGrp="1"/>
          </p:cNvSpPr>
          <p:nvPr>
            <p:ph type="subTitle" idx="6"/>
          </p:nvPr>
        </p:nvSpPr>
        <p:spPr>
          <a:xfrm>
            <a:off x="4044825" y="3229800"/>
            <a:ext cx="2062200" cy="46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16" name="Google Shape;216;p26"/>
          <p:cNvSpPr txBox="1">
            <a:spLocks noGrp="1"/>
          </p:cNvSpPr>
          <p:nvPr>
            <p:ph type="subTitle" idx="7"/>
          </p:nvPr>
        </p:nvSpPr>
        <p:spPr>
          <a:xfrm>
            <a:off x="6361797" y="1815375"/>
            <a:ext cx="2062200" cy="46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17" name="Google Shape;217;p26"/>
          <p:cNvSpPr txBox="1">
            <a:spLocks noGrp="1"/>
          </p:cNvSpPr>
          <p:nvPr>
            <p:ph type="subTitle" idx="8"/>
          </p:nvPr>
        </p:nvSpPr>
        <p:spPr>
          <a:xfrm>
            <a:off x="6361797" y="3229800"/>
            <a:ext cx="2062200" cy="46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18" name="Google Shape;218;p26"/>
          <p:cNvSpPr/>
          <p:nvPr/>
        </p:nvSpPr>
        <p:spPr>
          <a:xfrm flipH="1">
            <a:off x="8477241" y="-639075"/>
            <a:ext cx="666759" cy="2417947"/>
          </a:xfrm>
          <a:custGeom>
            <a:avLst/>
            <a:gdLst/>
            <a:ahLst/>
            <a:cxnLst/>
            <a:rect l="l" t="t" r="r" b="b"/>
            <a:pathLst>
              <a:path w="9013" h="19015" extrusionOk="0">
                <a:moveTo>
                  <a:pt x="0" y="1"/>
                </a:moveTo>
                <a:lnTo>
                  <a:pt x="0" y="19015"/>
                </a:lnTo>
                <a:cubicBezTo>
                  <a:pt x="1022" y="18385"/>
                  <a:pt x="2061" y="17788"/>
                  <a:pt x="3054" y="17119"/>
                </a:cubicBezTo>
                <a:cubicBezTo>
                  <a:pt x="3879" y="16561"/>
                  <a:pt x="4666" y="15953"/>
                  <a:pt x="5368" y="15244"/>
                </a:cubicBezTo>
                <a:cubicBezTo>
                  <a:pt x="6044" y="14557"/>
                  <a:pt x="6631" y="13780"/>
                  <a:pt x="7142" y="12963"/>
                </a:cubicBezTo>
                <a:cubicBezTo>
                  <a:pt x="8160" y="11348"/>
                  <a:pt x="9012" y="9362"/>
                  <a:pt x="8523" y="7423"/>
                </a:cubicBezTo>
                <a:cubicBezTo>
                  <a:pt x="8059" y="5588"/>
                  <a:pt x="6530" y="4239"/>
                  <a:pt x="5019" y="3224"/>
                </a:cubicBezTo>
                <a:cubicBezTo>
                  <a:pt x="4040" y="2566"/>
                  <a:pt x="3044" y="1932"/>
                  <a:pt x="2054" y="1289"/>
                </a:cubicBezTo>
                <a:cubicBezTo>
                  <a:pt x="1378" y="850"/>
                  <a:pt x="694" y="414"/>
                  <a:pt x="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6"/>
          <p:cNvSpPr/>
          <p:nvPr/>
        </p:nvSpPr>
        <p:spPr>
          <a:xfrm>
            <a:off x="7713450" y="4416579"/>
            <a:ext cx="3922582" cy="3368683"/>
          </a:xfrm>
          <a:custGeom>
            <a:avLst/>
            <a:gdLst/>
            <a:ahLst/>
            <a:cxnLst/>
            <a:rect l="l" t="t" r="r" b="b"/>
            <a:pathLst>
              <a:path w="27718" h="23804" fill="none" extrusionOk="0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6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oogle Shape;279;p31"/>
          <p:cNvGrpSpPr/>
          <p:nvPr/>
        </p:nvGrpSpPr>
        <p:grpSpPr>
          <a:xfrm rot="-3841284">
            <a:off x="31098" y="3763536"/>
            <a:ext cx="1454351" cy="1280427"/>
            <a:chOff x="5917100" y="2092158"/>
            <a:chExt cx="1102175" cy="970367"/>
          </a:xfrm>
        </p:grpSpPr>
        <p:sp>
          <p:nvSpPr>
            <p:cNvPr id="280" name="Google Shape;280;p31"/>
            <p:cNvSpPr/>
            <p:nvPr/>
          </p:nvSpPr>
          <p:spPr>
            <a:xfrm>
              <a:off x="6030002" y="2238502"/>
              <a:ext cx="719415" cy="824023"/>
            </a:xfrm>
            <a:custGeom>
              <a:avLst/>
              <a:gdLst/>
              <a:ahLst/>
              <a:cxnLst/>
              <a:rect l="l" t="t" r="r" b="b"/>
              <a:pathLst>
                <a:path w="8067" h="9240" fill="none" extrusionOk="0">
                  <a:moveTo>
                    <a:pt x="378" y="9239"/>
                  </a:moveTo>
                  <a:cubicBezTo>
                    <a:pt x="378" y="9239"/>
                    <a:pt x="0" y="3350"/>
                    <a:pt x="8067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6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6580242" y="2133270"/>
              <a:ext cx="439033" cy="188794"/>
            </a:xfrm>
            <a:custGeom>
              <a:avLst/>
              <a:gdLst/>
              <a:ahLst/>
              <a:cxnLst/>
              <a:rect l="l" t="t" r="r" b="b"/>
              <a:pathLst>
                <a:path w="4923" h="2117" extrusionOk="0">
                  <a:moveTo>
                    <a:pt x="4553" y="1"/>
                  </a:moveTo>
                  <a:cubicBezTo>
                    <a:pt x="3675" y="1"/>
                    <a:pt x="1426" y="199"/>
                    <a:pt x="0" y="2094"/>
                  </a:cubicBezTo>
                  <a:cubicBezTo>
                    <a:pt x="0" y="2094"/>
                    <a:pt x="172" y="2117"/>
                    <a:pt x="461" y="2117"/>
                  </a:cubicBezTo>
                  <a:cubicBezTo>
                    <a:pt x="1370" y="2117"/>
                    <a:pt x="3437" y="1891"/>
                    <a:pt x="4922" y="15"/>
                  </a:cubicBezTo>
                  <a:cubicBezTo>
                    <a:pt x="4922" y="15"/>
                    <a:pt x="4786" y="1"/>
                    <a:pt x="455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6280241" y="2430685"/>
              <a:ext cx="464985" cy="138497"/>
            </a:xfrm>
            <a:custGeom>
              <a:avLst/>
              <a:gdLst/>
              <a:ahLst/>
              <a:cxnLst/>
              <a:rect l="l" t="t" r="r" b="b"/>
              <a:pathLst>
                <a:path w="5214" h="1553" extrusionOk="0">
                  <a:moveTo>
                    <a:pt x="3675" y="0"/>
                  </a:moveTo>
                  <a:cubicBezTo>
                    <a:pt x="2615" y="0"/>
                    <a:pt x="1190" y="253"/>
                    <a:pt x="0" y="1353"/>
                  </a:cubicBezTo>
                  <a:cubicBezTo>
                    <a:pt x="0" y="1353"/>
                    <a:pt x="622" y="1552"/>
                    <a:pt x="1526" y="1552"/>
                  </a:cubicBezTo>
                  <a:cubicBezTo>
                    <a:pt x="2557" y="1552"/>
                    <a:pt x="3953" y="1293"/>
                    <a:pt x="5214" y="183"/>
                  </a:cubicBezTo>
                  <a:cubicBezTo>
                    <a:pt x="5214" y="183"/>
                    <a:pt x="4577" y="0"/>
                    <a:pt x="36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6207113" y="2092158"/>
              <a:ext cx="260316" cy="461417"/>
            </a:xfrm>
            <a:custGeom>
              <a:avLst/>
              <a:gdLst/>
              <a:ahLst/>
              <a:cxnLst/>
              <a:rect l="l" t="t" r="r" b="b"/>
              <a:pathLst>
                <a:path w="2919" h="5174" extrusionOk="0">
                  <a:moveTo>
                    <a:pt x="2145" y="1"/>
                  </a:moveTo>
                  <a:lnTo>
                    <a:pt x="2145" y="1"/>
                  </a:lnTo>
                  <a:cubicBezTo>
                    <a:pt x="2145" y="1"/>
                    <a:pt x="0" y="2286"/>
                    <a:pt x="810" y="5174"/>
                  </a:cubicBezTo>
                  <a:cubicBezTo>
                    <a:pt x="810" y="5174"/>
                    <a:pt x="2919" y="3055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6084223" y="2626078"/>
              <a:ext cx="387041" cy="277885"/>
            </a:xfrm>
            <a:custGeom>
              <a:avLst/>
              <a:gdLst/>
              <a:ahLst/>
              <a:cxnLst/>
              <a:rect l="l" t="t" r="r" b="b"/>
              <a:pathLst>
                <a:path w="4340" h="3116" extrusionOk="0">
                  <a:moveTo>
                    <a:pt x="4340" y="0"/>
                  </a:moveTo>
                  <a:lnTo>
                    <a:pt x="4340" y="0"/>
                  </a:lnTo>
                  <a:cubicBezTo>
                    <a:pt x="4339" y="0"/>
                    <a:pt x="1231" y="382"/>
                    <a:pt x="1" y="3115"/>
                  </a:cubicBezTo>
                  <a:cubicBezTo>
                    <a:pt x="1" y="3115"/>
                    <a:pt x="2980" y="2842"/>
                    <a:pt x="434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5917100" y="2435144"/>
              <a:ext cx="266381" cy="471405"/>
            </a:xfrm>
            <a:custGeom>
              <a:avLst/>
              <a:gdLst/>
              <a:ahLst/>
              <a:cxnLst/>
              <a:rect l="l" t="t" r="r" b="b"/>
              <a:pathLst>
                <a:path w="2987" h="5286" extrusionOk="0">
                  <a:moveTo>
                    <a:pt x="1080" y="1"/>
                  </a:moveTo>
                  <a:lnTo>
                    <a:pt x="1080" y="1"/>
                  </a:lnTo>
                  <a:cubicBezTo>
                    <a:pt x="1080" y="1"/>
                    <a:pt x="0" y="2947"/>
                    <a:pt x="1875" y="5286"/>
                  </a:cubicBezTo>
                  <a:cubicBezTo>
                    <a:pt x="1875" y="5286"/>
                    <a:pt x="2986" y="2511"/>
                    <a:pt x="10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" name="Google Shape;286;p31"/>
          <p:cNvGrpSpPr/>
          <p:nvPr/>
        </p:nvGrpSpPr>
        <p:grpSpPr>
          <a:xfrm>
            <a:off x="-76205" y="-76198"/>
            <a:ext cx="1818296" cy="2255930"/>
            <a:chOff x="-76205" y="-76198"/>
            <a:chExt cx="1818296" cy="2255930"/>
          </a:xfrm>
        </p:grpSpPr>
        <p:sp>
          <p:nvSpPr>
            <p:cNvPr id="287" name="Google Shape;287;p31"/>
            <p:cNvSpPr/>
            <p:nvPr/>
          </p:nvSpPr>
          <p:spPr>
            <a:xfrm>
              <a:off x="-76205" y="-76198"/>
              <a:ext cx="1818296" cy="2255930"/>
            </a:xfrm>
            <a:custGeom>
              <a:avLst/>
              <a:gdLst/>
              <a:ahLst/>
              <a:cxnLst/>
              <a:rect l="l" t="t" r="r" b="b"/>
              <a:pathLst>
                <a:path w="20742" h="25735" extrusionOk="0">
                  <a:moveTo>
                    <a:pt x="0" y="1"/>
                  </a:moveTo>
                  <a:lnTo>
                    <a:pt x="0" y="25735"/>
                  </a:lnTo>
                  <a:cubicBezTo>
                    <a:pt x="1403" y="25595"/>
                    <a:pt x="2789" y="25253"/>
                    <a:pt x="4116" y="24760"/>
                  </a:cubicBezTo>
                  <a:cubicBezTo>
                    <a:pt x="6092" y="24026"/>
                    <a:pt x="7952" y="22940"/>
                    <a:pt x="9560" y="21576"/>
                  </a:cubicBezTo>
                  <a:cubicBezTo>
                    <a:pt x="11067" y="20295"/>
                    <a:pt x="12377" y="18762"/>
                    <a:pt x="13297" y="17007"/>
                  </a:cubicBezTo>
                  <a:cubicBezTo>
                    <a:pt x="13712" y="16222"/>
                    <a:pt x="14082" y="15337"/>
                    <a:pt x="14139" y="14463"/>
                  </a:cubicBezTo>
                  <a:cubicBezTo>
                    <a:pt x="14197" y="13653"/>
                    <a:pt x="13956" y="12888"/>
                    <a:pt x="13229" y="12434"/>
                  </a:cubicBezTo>
                  <a:cubicBezTo>
                    <a:pt x="12510" y="11984"/>
                    <a:pt x="11546" y="11952"/>
                    <a:pt x="10711" y="11815"/>
                  </a:cubicBezTo>
                  <a:cubicBezTo>
                    <a:pt x="9042" y="11549"/>
                    <a:pt x="7110" y="10186"/>
                    <a:pt x="10851" y="8937"/>
                  </a:cubicBezTo>
                  <a:cubicBezTo>
                    <a:pt x="11208" y="8818"/>
                    <a:pt x="11578" y="8736"/>
                    <a:pt x="11927" y="8588"/>
                  </a:cubicBezTo>
                  <a:cubicBezTo>
                    <a:pt x="12374" y="8401"/>
                    <a:pt x="12819" y="8214"/>
                    <a:pt x="13262" y="8019"/>
                  </a:cubicBezTo>
                  <a:cubicBezTo>
                    <a:pt x="14924" y="7297"/>
                    <a:pt x="16575" y="6440"/>
                    <a:pt x="17907" y="5228"/>
                  </a:cubicBezTo>
                  <a:cubicBezTo>
                    <a:pt x="18893" y="4325"/>
                    <a:pt x="19716" y="3224"/>
                    <a:pt x="20234" y="2005"/>
                  </a:cubicBezTo>
                  <a:cubicBezTo>
                    <a:pt x="20349" y="1727"/>
                    <a:pt x="20461" y="1407"/>
                    <a:pt x="20547" y="1101"/>
                  </a:cubicBezTo>
                  <a:cubicBezTo>
                    <a:pt x="20623" y="817"/>
                    <a:pt x="20695" y="469"/>
                    <a:pt x="20723" y="223"/>
                  </a:cubicBezTo>
                  <a:cubicBezTo>
                    <a:pt x="20731" y="148"/>
                    <a:pt x="20738" y="76"/>
                    <a:pt x="207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463125" y="1706175"/>
              <a:ext cx="395700" cy="395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2"/>
          <p:cNvSpPr/>
          <p:nvPr/>
        </p:nvSpPr>
        <p:spPr>
          <a:xfrm>
            <a:off x="8075500" y="3152325"/>
            <a:ext cx="3494036" cy="2300917"/>
          </a:xfrm>
          <a:custGeom>
            <a:avLst/>
            <a:gdLst/>
            <a:ahLst/>
            <a:cxnLst/>
            <a:rect l="l" t="t" r="r" b="b"/>
            <a:pathLst>
              <a:path w="11187" h="7367" extrusionOk="0">
                <a:moveTo>
                  <a:pt x="4164" y="0"/>
                </a:moveTo>
                <a:cubicBezTo>
                  <a:pt x="3316" y="0"/>
                  <a:pt x="2256" y="570"/>
                  <a:pt x="1303" y="2750"/>
                </a:cubicBezTo>
                <a:cubicBezTo>
                  <a:pt x="1" y="5722"/>
                  <a:pt x="2244" y="7366"/>
                  <a:pt x="4825" y="7366"/>
                </a:cubicBezTo>
                <a:cubicBezTo>
                  <a:pt x="6207" y="7366"/>
                  <a:pt x="7687" y="6894"/>
                  <a:pt x="8769" y="5901"/>
                </a:cubicBezTo>
                <a:cubicBezTo>
                  <a:pt x="11186" y="3678"/>
                  <a:pt x="8009" y="1750"/>
                  <a:pt x="6491" y="1005"/>
                </a:cubicBezTo>
                <a:cubicBezTo>
                  <a:pt x="6099" y="814"/>
                  <a:pt x="5721" y="595"/>
                  <a:pt x="5350" y="364"/>
                </a:cubicBezTo>
                <a:cubicBezTo>
                  <a:pt x="5064" y="186"/>
                  <a:pt x="4649" y="0"/>
                  <a:pt x="416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2"/>
          <p:cNvSpPr/>
          <p:nvPr/>
        </p:nvSpPr>
        <p:spPr>
          <a:xfrm>
            <a:off x="6534975" y="3273579"/>
            <a:ext cx="3922582" cy="3368683"/>
          </a:xfrm>
          <a:custGeom>
            <a:avLst/>
            <a:gdLst/>
            <a:ahLst/>
            <a:cxnLst/>
            <a:rect l="l" t="t" r="r" b="b"/>
            <a:pathLst>
              <a:path w="27718" h="23804" fill="none" extrusionOk="0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6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93;p33"/>
          <p:cNvGrpSpPr/>
          <p:nvPr/>
        </p:nvGrpSpPr>
        <p:grpSpPr>
          <a:xfrm>
            <a:off x="2794889" y="-133343"/>
            <a:ext cx="3554222" cy="1347930"/>
            <a:chOff x="2472250" y="-133343"/>
            <a:chExt cx="3554222" cy="1347930"/>
          </a:xfrm>
        </p:grpSpPr>
        <p:sp>
          <p:nvSpPr>
            <p:cNvPr id="294" name="Google Shape;294;p33"/>
            <p:cNvSpPr/>
            <p:nvPr/>
          </p:nvSpPr>
          <p:spPr>
            <a:xfrm>
              <a:off x="2472250" y="-133343"/>
              <a:ext cx="3554222" cy="1170202"/>
            </a:xfrm>
            <a:custGeom>
              <a:avLst/>
              <a:gdLst/>
              <a:ahLst/>
              <a:cxnLst/>
              <a:rect l="l" t="t" r="r" b="b"/>
              <a:pathLst>
                <a:path w="8887" h="2926" extrusionOk="0">
                  <a:moveTo>
                    <a:pt x="0" y="0"/>
                  </a:moveTo>
                  <a:cubicBezTo>
                    <a:pt x="136" y="716"/>
                    <a:pt x="370" y="1447"/>
                    <a:pt x="838" y="2018"/>
                  </a:cubicBezTo>
                  <a:cubicBezTo>
                    <a:pt x="1086" y="2324"/>
                    <a:pt x="1396" y="2569"/>
                    <a:pt x="1755" y="2734"/>
                  </a:cubicBezTo>
                  <a:cubicBezTo>
                    <a:pt x="1946" y="2825"/>
                    <a:pt x="2155" y="2896"/>
                    <a:pt x="2368" y="2918"/>
                  </a:cubicBezTo>
                  <a:cubicBezTo>
                    <a:pt x="2416" y="2923"/>
                    <a:pt x="2465" y="2925"/>
                    <a:pt x="2513" y="2925"/>
                  </a:cubicBezTo>
                  <a:cubicBezTo>
                    <a:pt x="2679" y="2925"/>
                    <a:pt x="2843" y="2898"/>
                    <a:pt x="3004" y="2853"/>
                  </a:cubicBezTo>
                  <a:cubicBezTo>
                    <a:pt x="3436" y="2731"/>
                    <a:pt x="3828" y="2493"/>
                    <a:pt x="4231" y="2307"/>
                  </a:cubicBezTo>
                  <a:cubicBezTo>
                    <a:pt x="4440" y="2209"/>
                    <a:pt x="4656" y="2119"/>
                    <a:pt x="4879" y="2062"/>
                  </a:cubicBezTo>
                  <a:cubicBezTo>
                    <a:pt x="5066" y="2015"/>
                    <a:pt x="5261" y="1998"/>
                    <a:pt x="5456" y="1998"/>
                  </a:cubicBezTo>
                  <a:cubicBezTo>
                    <a:pt x="5530" y="1998"/>
                    <a:pt x="5604" y="2001"/>
                    <a:pt x="5677" y="2005"/>
                  </a:cubicBezTo>
                  <a:cubicBezTo>
                    <a:pt x="6047" y="2029"/>
                    <a:pt x="6423" y="2101"/>
                    <a:pt x="6794" y="2101"/>
                  </a:cubicBezTo>
                  <a:cubicBezTo>
                    <a:pt x="6950" y="2101"/>
                    <a:pt x="7106" y="2089"/>
                    <a:pt x="7260" y="2055"/>
                  </a:cubicBezTo>
                  <a:cubicBezTo>
                    <a:pt x="7667" y="1968"/>
                    <a:pt x="8020" y="1727"/>
                    <a:pt x="8296" y="1417"/>
                  </a:cubicBezTo>
                  <a:cubicBezTo>
                    <a:pt x="8638" y="1037"/>
                    <a:pt x="8887" y="507"/>
                    <a:pt x="88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3"/>
            <p:cNvSpPr/>
            <p:nvPr/>
          </p:nvSpPr>
          <p:spPr>
            <a:xfrm>
              <a:off x="3429750" y="818888"/>
              <a:ext cx="395700" cy="395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720000" y="1187475"/>
            <a:ext cx="2770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/>
          <p:nvPr/>
        </p:nvSpPr>
        <p:spPr>
          <a:xfrm flipH="1">
            <a:off x="8430773" y="2945775"/>
            <a:ext cx="789426" cy="2357337"/>
          </a:xfrm>
          <a:custGeom>
            <a:avLst/>
            <a:gdLst/>
            <a:ahLst/>
            <a:cxnLst/>
            <a:rect l="l" t="t" r="r" b="b"/>
            <a:pathLst>
              <a:path w="9013" h="19015" extrusionOk="0">
                <a:moveTo>
                  <a:pt x="0" y="1"/>
                </a:moveTo>
                <a:lnTo>
                  <a:pt x="0" y="19015"/>
                </a:lnTo>
                <a:cubicBezTo>
                  <a:pt x="1022" y="18385"/>
                  <a:pt x="2061" y="17788"/>
                  <a:pt x="3054" y="17119"/>
                </a:cubicBezTo>
                <a:cubicBezTo>
                  <a:pt x="3879" y="16561"/>
                  <a:pt x="4666" y="15953"/>
                  <a:pt x="5368" y="15244"/>
                </a:cubicBezTo>
                <a:cubicBezTo>
                  <a:pt x="6044" y="14557"/>
                  <a:pt x="6631" y="13780"/>
                  <a:pt x="7142" y="12963"/>
                </a:cubicBezTo>
                <a:cubicBezTo>
                  <a:pt x="8160" y="11348"/>
                  <a:pt x="9012" y="9362"/>
                  <a:pt x="8523" y="7423"/>
                </a:cubicBezTo>
                <a:cubicBezTo>
                  <a:pt x="8059" y="5588"/>
                  <a:pt x="6530" y="4239"/>
                  <a:pt x="5019" y="3224"/>
                </a:cubicBezTo>
                <a:cubicBezTo>
                  <a:pt x="4040" y="2566"/>
                  <a:pt x="3044" y="1932"/>
                  <a:pt x="2054" y="1289"/>
                </a:cubicBezTo>
                <a:cubicBezTo>
                  <a:pt x="1378" y="850"/>
                  <a:pt x="694" y="414"/>
                  <a:pt x="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4"/>
          <p:cNvGrpSpPr/>
          <p:nvPr/>
        </p:nvGrpSpPr>
        <p:grpSpPr>
          <a:xfrm>
            <a:off x="-6" y="-57775"/>
            <a:ext cx="1343051" cy="2012425"/>
            <a:chOff x="-6" y="-57775"/>
            <a:chExt cx="1343051" cy="2012425"/>
          </a:xfrm>
        </p:grpSpPr>
        <p:sp>
          <p:nvSpPr>
            <p:cNvPr id="34" name="Google Shape;34;p4"/>
            <p:cNvSpPr/>
            <p:nvPr/>
          </p:nvSpPr>
          <p:spPr>
            <a:xfrm>
              <a:off x="-6" y="-57775"/>
              <a:ext cx="1343051" cy="1858013"/>
            </a:xfrm>
            <a:custGeom>
              <a:avLst/>
              <a:gdLst/>
              <a:ahLst/>
              <a:cxnLst/>
              <a:rect l="l" t="t" r="r" b="b"/>
              <a:pathLst>
                <a:path w="22965" h="15458" extrusionOk="0">
                  <a:moveTo>
                    <a:pt x="0" y="0"/>
                  </a:moveTo>
                  <a:lnTo>
                    <a:pt x="0" y="14891"/>
                  </a:lnTo>
                  <a:cubicBezTo>
                    <a:pt x="730" y="15289"/>
                    <a:pt x="1526" y="15457"/>
                    <a:pt x="2335" y="15457"/>
                  </a:cubicBezTo>
                  <a:cubicBezTo>
                    <a:pt x="3856" y="15457"/>
                    <a:pt x="5422" y="14863"/>
                    <a:pt x="6674" y="14088"/>
                  </a:cubicBezTo>
                  <a:cubicBezTo>
                    <a:pt x="7692" y="13462"/>
                    <a:pt x="8592" y="12656"/>
                    <a:pt x="9243" y="11645"/>
                  </a:cubicBezTo>
                  <a:cubicBezTo>
                    <a:pt x="9887" y="10639"/>
                    <a:pt x="10300" y="9516"/>
                    <a:pt x="10689" y="8389"/>
                  </a:cubicBezTo>
                  <a:cubicBezTo>
                    <a:pt x="11494" y="6066"/>
                    <a:pt x="12351" y="3497"/>
                    <a:pt x="14599" y="2166"/>
                  </a:cubicBezTo>
                  <a:cubicBezTo>
                    <a:pt x="15750" y="1486"/>
                    <a:pt x="17078" y="1374"/>
                    <a:pt x="18380" y="1302"/>
                  </a:cubicBezTo>
                  <a:cubicBezTo>
                    <a:pt x="19626" y="1230"/>
                    <a:pt x="20949" y="1194"/>
                    <a:pt x="22083" y="611"/>
                  </a:cubicBezTo>
                  <a:cubicBezTo>
                    <a:pt x="22407" y="446"/>
                    <a:pt x="22701" y="241"/>
                    <a:pt x="229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63600" y="1558950"/>
              <a:ext cx="395700" cy="395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4"/>
          <p:cNvSpPr/>
          <p:nvPr/>
        </p:nvSpPr>
        <p:spPr>
          <a:xfrm>
            <a:off x="1429575" y="4604004"/>
            <a:ext cx="3922582" cy="3368683"/>
          </a:xfrm>
          <a:custGeom>
            <a:avLst/>
            <a:gdLst/>
            <a:ahLst/>
            <a:cxnLst/>
            <a:rect l="l" t="t" r="r" b="b"/>
            <a:pathLst>
              <a:path w="27718" h="23804" fill="none" extrusionOk="0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6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>
            <a:off x="5055280" y="4031296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2"/>
          </p:nvPr>
        </p:nvSpPr>
        <p:spPr>
          <a:xfrm>
            <a:off x="1583188" y="4031296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3"/>
          </p:nvPr>
        </p:nvSpPr>
        <p:spPr>
          <a:xfrm>
            <a:off x="5055280" y="3686000"/>
            <a:ext cx="2505600" cy="4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4"/>
          </p:nvPr>
        </p:nvSpPr>
        <p:spPr>
          <a:xfrm>
            <a:off x="1583188" y="3686000"/>
            <a:ext cx="2505600" cy="4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43" name="Google Shape;43;p5"/>
          <p:cNvGrpSpPr/>
          <p:nvPr/>
        </p:nvGrpSpPr>
        <p:grpSpPr>
          <a:xfrm rot="4252875" flipH="1">
            <a:off x="-462158" y="3843033"/>
            <a:ext cx="1454415" cy="1280483"/>
            <a:chOff x="5917100" y="2092158"/>
            <a:chExt cx="1102175" cy="970367"/>
          </a:xfrm>
        </p:grpSpPr>
        <p:sp>
          <p:nvSpPr>
            <p:cNvPr id="44" name="Google Shape;44;p5"/>
            <p:cNvSpPr/>
            <p:nvPr/>
          </p:nvSpPr>
          <p:spPr>
            <a:xfrm>
              <a:off x="6030002" y="2238502"/>
              <a:ext cx="719415" cy="824023"/>
            </a:xfrm>
            <a:custGeom>
              <a:avLst/>
              <a:gdLst/>
              <a:ahLst/>
              <a:cxnLst/>
              <a:rect l="l" t="t" r="r" b="b"/>
              <a:pathLst>
                <a:path w="8067" h="9240" fill="none" extrusionOk="0">
                  <a:moveTo>
                    <a:pt x="378" y="9239"/>
                  </a:moveTo>
                  <a:cubicBezTo>
                    <a:pt x="378" y="9239"/>
                    <a:pt x="0" y="3350"/>
                    <a:pt x="8067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6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6580242" y="2133270"/>
              <a:ext cx="439033" cy="188794"/>
            </a:xfrm>
            <a:custGeom>
              <a:avLst/>
              <a:gdLst/>
              <a:ahLst/>
              <a:cxnLst/>
              <a:rect l="l" t="t" r="r" b="b"/>
              <a:pathLst>
                <a:path w="4923" h="2117" extrusionOk="0">
                  <a:moveTo>
                    <a:pt x="4553" y="1"/>
                  </a:moveTo>
                  <a:cubicBezTo>
                    <a:pt x="3675" y="1"/>
                    <a:pt x="1426" y="199"/>
                    <a:pt x="0" y="2094"/>
                  </a:cubicBezTo>
                  <a:cubicBezTo>
                    <a:pt x="0" y="2094"/>
                    <a:pt x="172" y="2117"/>
                    <a:pt x="461" y="2117"/>
                  </a:cubicBezTo>
                  <a:cubicBezTo>
                    <a:pt x="1370" y="2117"/>
                    <a:pt x="3437" y="1891"/>
                    <a:pt x="4922" y="15"/>
                  </a:cubicBezTo>
                  <a:cubicBezTo>
                    <a:pt x="4922" y="15"/>
                    <a:pt x="4786" y="1"/>
                    <a:pt x="455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6280241" y="2430685"/>
              <a:ext cx="464985" cy="138497"/>
            </a:xfrm>
            <a:custGeom>
              <a:avLst/>
              <a:gdLst/>
              <a:ahLst/>
              <a:cxnLst/>
              <a:rect l="l" t="t" r="r" b="b"/>
              <a:pathLst>
                <a:path w="5214" h="1553" extrusionOk="0">
                  <a:moveTo>
                    <a:pt x="3675" y="0"/>
                  </a:moveTo>
                  <a:cubicBezTo>
                    <a:pt x="2615" y="0"/>
                    <a:pt x="1190" y="253"/>
                    <a:pt x="0" y="1353"/>
                  </a:cubicBezTo>
                  <a:cubicBezTo>
                    <a:pt x="0" y="1353"/>
                    <a:pt x="622" y="1552"/>
                    <a:pt x="1526" y="1552"/>
                  </a:cubicBezTo>
                  <a:cubicBezTo>
                    <a:pt x="2557" y="1552"/>
                    <a:pt x="3953" y="1293"/>
                    <a:pt x="5214" y="183"/>
                  </a:cubicBezTo>
                  <a:cubicBezTo>
                    <a:pt x="5214" y="183"/>
                    <a:pt x="4577" y="0"/>
                    <a:pt x="36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6207113" y="2092158"/>
              <a:ext cx="260316" cy="461417"/>
            </a:xfrm>
            <a:custGeom>
              <a:avLst/>
              <a:gdLst/>
              <a:ahLst/>
              <a:cxnLst/>
              <a:rect l="l" t="t" r="r" b="b"/>
              <a:pathLst>
                <a:path w="2919" h="5174" extrusionOk="0">
                  <a:moveTo>
                    <a:pt x="2145" y="1"/>
                  </a:moveTo>
                  <a:lnTo>
                    <a:pt x="2145" y="1"/>
                  </a:lnTo>
                  <a:cubicBezTo>
                    <a:pt x="2145" y="1"/>
                    <a:pt x="0" y="2286"/>
                    <a:pt x="810" y="5174"/>
                  </a:cubicBezTo>
                  <a:cubicBezTo>
                    <a:pt x="810" y="5174"/>
                    <a:pt x="2919" y="3055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6084223" y="2626078"/>
              <a:ext cx="387041" cy="277885"/>
            </a:xfrm>
            <a:custGeom>
              <a:avLst/>
              <a:gdLst/>
              <a:ahLst/>
              <a:cxnLst/>
              <a:rect l="l" t="t" r="r" b="b"/>
              <a:pathLst>
                <a:path w="4340" h="3116" extrusionOk="0">
                  <a:moveTo>
                    <a:pt x="4340" y="0"/>
                  </a:moveTo>
                  <a:lnTo>
                    <a:pt x="4340" y="0"/>
                  </a:lnTo>
                  <a:cubicBezTo>
                    <a:pt x="4339" y="0"/>
                    <a:pt x="1231" y="382"/>
                    <a:pt x="1" y="3115"/>
                  </a:cubicBezTo>
                  <a:cubicBezTo>
                    <a:pt x="1" y="3115"/>
                    <a:pt x="2980" y="2842"/>
                    <a:pt x="434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5917100" y="2435144"/>
              <a:ext cx="266381" cy="471405"/>
            </a:xfrm>
            <a:custGeom>
              <a:avLst/>
              <a:gdLst/>
              <a:ahLst/>
              <a:cxnLst/>
              <a:rect l="l" t="t" r="r" b="b"/>
              <a:pathLst>
                <a:path w="2987" h="5286" extrusionOk="0">
                  <a:moveTo>
                    <a:pt x="1080" y="1"/>
                  </a:moveTo>
                  <a:lnTo>
                    <a:pt x="1080" y="1"/>
                  </a:lnTo>
                  <a:cubicBezTo>
                    <a:pt x="1080" y="1"/>
                    <a:pt x="0" y="2947"/>
                    <a:pt x="1875" y="5286"/>
                  </a:cubicBezTo>
                  <a:cubicBezTo>
                    <a:pt x="1875" y="5286"/>
                    <a:pt x="2986" y="2511"/>
                    <a:pt x="10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50;p5"/>
          <p:cNvSpPr/>
          <p:nvPr/>
        </p:nvSpPr>
        <p:spPr>
          <a:xfrm>
            <a:off x="7925625" y="-1485209"/>
            <a:ext cx="3922582" cy="3368683"/>
          </a:xfrm>
          <a:custGeom>
            <a:avLst/>
            <a:gdLst/>
            <a:ahLst/>
            <a:cxnLst/>
            <a:rect l="l" t="t" r="r" b="b"/>
            <a:pathLst>
              <a:path w="27718" h="23804" fill="none" extrusionOk="0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6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0" y="0"/>
            <a:ext cx="9220200" cy="5219696"/>
            <a:chOff x="0" y="0"/>
            <a:chExt cx="9220200" cy="5219696"/>
          </a:xfrm>
        </p:grpSpPr>
        <p:grpSp>
          <p:nvGrpSpPr>
            <p:cNvPr id="52" name="Google Shape;52;p5"/>
            <p:cNvGrpSpPr/>
            <p:nvPr/>
          </p:nvGrpSpPr>
          <p:grpSpPr>
            <a:xfrm>
              <a:off x="0" y="0"/>
              <a:ext cx="1558778" cy="2416275"/>
              <a:chOff x="0" y="0"/>
              <a:chExt cx="1558778" cy="2416275"/>
            </a:xfrm>
          </p:grpSpPr>
          <p:sp>
            <p:nvSpPr>
              <p:cNvPr id="53" name="Google Shape;53;p5"/>
              <p:cNvSpPr/>
              <p:nvPr/>
            </p:nvSpPr>
            <p:spPr>
              <a:xfrm rot="10800000" flipH="1">
                <a:off x="0" y="0"/>
                <a:ext cx="1558778" cy="2253548"/>
              </a:xfrm>
              <a:custGeom>
                <a:avLst/>
                <a:gdLst/>
                <a:ahLst/>
                <a:cxnLst/>
                <a:rect l="l" t="t" r="r" b="b"/>
                <a:pathLst>
                  <a:path w="16043" h="23193" extrusionOk="0">
                    <a:moveTo>
                      <a:pt x="0" y="1"/>
                    </a:moveTo>
                    <a:lnTo>
                      <a:pt x="0" y="23192"/>
                    </a:lnTo>
                    <a:lnTo>
                      <a:pt x="16042" y="23192"/>
                    </a:lnTo>
                    <a:cubicBezTo>
                      <a:pt x="16002" y="23127"/>
                      <a:pt x="15967" y="23066"/>
                      <a:pt x="15931" y="23005"/>
                    </a:cubicBezTo>
                    <a:cubicBezTo>
                      <a:pt x="15233" y="21904"/>
                      <a:pt x="14186" y="21062"/>
                      <a:pt x="13010" y="20516"/>
                    </a:cubicBezTo>
                    <a:cubicBezTo>
                      <a:pt x="12859" y="20446"/>
                      <a:pt x="12758" y="20403"/>
                      <a:pt x="12625" y="20353"/>
                    </a:cubicBezTo>
                    <a:cubicBezTo>
                      <a:pt x="12517" y="20310"/>
                      <a:pt x="12405" y="20270"/>
                      <a:pt x="12293" y="20235"/>
                    </a:cubicBezTo>
                    <a:cubicBezTo>
                      <a:pt x="12056" y="20159"/>
                      <a:pt x="11815" y="20094"/>
                      <a:pt x="11570" y="20036"/>
                    </a:cubicBezTo>
                    <a:cubicBezTo>
                      <a:pt x="11052" y="19918"/>
                      <a:pt x="10523" y="19828"/>
                      <a:pt x="10001" y="19734"/>
                    </a:cubicBezTo>
                    <a:cubicBezTo>
                      <a:pt x="8955" y="19551"/>
                      <a:pt x="7886" y="19360"/>
                      <a:pt x="6926" y="18885"/>
                    </a:cubicBezTo>
                    <a:cubicBezTo>
                      <a:pt x="5954" y="18407"/>
                      <a:pt x="5234" y="17597"/>
                      <a:pt x="4947" y="16547"/>
                    </a:cubicBezTo>
                    <a:cubicBezTo>
                      <a:pt x="4515" y="14975"/>
                      <a:pt x="5001" y="13399"/>
                      <a:pt x="5580" y="11931"/>
                    </a:cubicBezTo>
                    <a:cubicBezTo>
                      <a:pt x="5875" y="11190"/>
                      <a:pt x="6192" y="10467"/>
                      <a:pt x="6415" y="9701"/>
                    </a:cubicBezTo>
                    <a:cubicBezTo>
                      <a:pt x="6649" y="8902"/>
                      <a:pt x="6810" y="8082"/>
                      <a:pt x="6821" y="7247"/>
                    </a:cubicBezTo>
                    <a:cubicBezTo>
                      <a:pt x="6840" y="5768"/>
                      <a:pt x="6397" y="4336"/>
                      <a:pt x="5544" y="3127"/>
                    </a:cubicBezTo>
                    <a:cubicBezTo>
                      <a:pt x="4799" y="2073"/>
                      <a:pt x="3763" y="1235"/>
                      <a:pt x="2597" y="688"/>
                    </a:cubicBezTo>
                    <a:cubicBezTo>
                      <a:pt x="1781" y="303"/>
                      <a:pt x="900" y="73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5"/>
              <p:cNvSpPr/>
              <p:nvPr/>
            </p:nvSpPr>
            <p:spPr>
              <a:xfrm>
                <a:off x="67425" y="2020575"/>
                <a:ext cx="395700" cy="395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5" name="Google Shape;55;p5"/>
            <p:cNvSpPr/>
            <p:nvPr/>
          </p:nvSpPr>
          <p:spPr>
            <a:xfrm rot="10800000">
              <a:off x="7762898" y="2695559"/>
              <a:ext cx="1457301" cy="2524137"/>
            </a:xfrm>
            <a:custGeom>
              <a:avLst/>
              <a:gdLst/>
              <a:ahLst/>
              <a:cxnLst/>
              <a:rect l="l" t="t" r="r" b="b"/>
              <a:pathLst>
                <a:path w="22965" h="15458" extrusionOk="0">
                  <a:moveTo>
                    <a:pt x="0" y="0"/>
                  </a:moveTo>
                  <a:lnTo>
                    <a:pt x="0" y="14891"/>
                  </a:lnTo>
                  <a:cubicBezTo>
                    <a:pt x="730" y="15289"/>
                    <a:pt x="1526" y="15457"/>
                    <a:pt x="2335" y="15457"/>
                  </a:cubicBezTo>
                  <a:cubicBezTo>
                    <a:pt x="3856" y="15457"/>
                    <a:pt x="5422" y="14863"/>
                    <a:pt x="6674" y="14088"/>
                  </a:cubicBezTo>
                  <a:cubicBezTo>
                    <a:pt x="7692" y="13462"/>
                    <a:pt x="8592" y="12656"/>
                    <a:pt x="9243" y="11645"/>
                  </a:cubicBezTo>
                  <a:cubicBezTo>
                    <a:pt x="9887" y="10639"/>
                    <a:pt x="10300" y="9516"/>
                    <a:pt x="10689" y="8389"/>
                  </a:cubicBezTo>
                  <a:cubicBezTo>
                    <a:pt x="11494" y="6066"/>
                    <a:pt x="12351" y="3497"/>
                    <a:pt x="14599" y="2166"/>
                  </a:cubicBezTo>
                  <a:cubicBezTo>
                    <a:pt x="15750" y="1486"/>
                    <a:pt x="17078" y="1374"/>
                    <a:pt x="18380" y="1302"/>
                  </a:cubicBezTo>
                  <a:cubicBezTo>
                    <a:pt x="19626" y="1230"/>
                    <a:pt x="20949" y="1194"/>
                    <a:pt x="22083" y="611"/>
                  </a:cubicBezTo>
                  <a:cubicBezTo>
                    <a:pt x="22407" y="446"/>
                    <a:pt x="22701" y="241"/>
                    <a:pt x="2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58" name="Google Shape;58;p6"/>
          <p:cNvGrpSpPr/>
          <p:nvPr/>
        </p:nvGrpSpPr>
        <p:grpSpPr>
          <a:xfrm>
            <a:off x="2" y="1"/>
            <a:ext cx="9191623" cy="4895872"/>
            <a:chOff x="2" y="1"/>
            <a:chExt cx="9191623" cy="4895872"/>
          </a:xfrm>
        </p:grpSpPr>
        <p:grpSp>
          <p:nvGrpSpPr>
            <p:cNvPr id="59" name="Google Shape;59;p6"/>
            <p:cNvGrpSpPr/>
            <p:nvPr/>
          </p:nvGrpSpPr>
          <p:grpSpPr>
            <a:xfrm>
              <a:off x="2" y="1"/>
              <a:ext cx="9191623" cy="4895872"/>
              <a:chOff x="2" y="1"/>
              <a:chExt cx="9191623" cy="4895872"/>
            </a:xfrm>
          </p:grpSpPr>
          <p:sp>
            <p:nvSpPr>
              <p:cNvPr id="60" name="Google Shape;60;p6"/>
              <p:cNvSpPr/>
              <p:nvPr/>
            </p:nvSpPr>
            <p:spPr>
              <a:xfrm flipH="1">
                <a:off x="8543928" y="1904100"/>
                <a:ext cx="647697" cy="2991773"/>
              </a:xfrm>
              <a:custGeom>
                <a:avLst/>
                <a:gdLst/>
                <a:ahLst/>
                <a:cxnLst/>
                <a:rect l="l" t="t" r="r" b="b"/>
                <a:pathLst>
                  <a:path w="9013" h="19015" extrusionOk="0">
                    <a:moveTo>
                      <a:pt x="0" y="1"/>
                    </a:moveTo>
                    <a:lnTo>
                      <a:pt x="0" y="19015"/>
                    </a:lnTo>
                    <a:cubicBezTo>
                      <a:pt x="1022" y="18385"/>
                      <a:pt x="2061" y="17788"/>
                      <a:pt x="3054" y="17119"/>
                    </a:cubicBezTo>
                    <a:cubicBezTo>
                      <a:pt x="3879" y="16561"/>
                      <a:pt x="4666" y="15953"/>
                      <a:pt x="5368" y="15244"/>
                    </a:cubicBezTo>
                    <a:cubicBezTo>
                      <a:pt x="6044" y="14557"/>
                      <a:pt x="6631" y="13780"/>
                      <a:pt x="7142" y="12963"/>
                    </a:cubicBezTo>
                    <a:cubicBezTo>
                      <a:pt x="8160" y="11348"/>
                      <a:pt x="9012" y="9362"/>
                      <a:pt x="8523" y="7423"/>
                    </a:cubicBezTo>
                    <a:cubicBezTo>
                      <a:pt x="8059" y="5588"/>
                      <a:pt x="6530" y="4239"/>
                      <a:pt x="5019" y="3224"/>
                    </a:cubicBezTo>
                    <a:cubicBezTo>
                      <a:pt x="4040" y="2566"/>
                      <a:pt x="3044" y="1932"/>
                      <a:pt x="2054" y="1289"/>
                    </a:cubicBezTo>
                    <a:cubicBezTo>
                      <a:pt x="1378" y="850"/>
                      <a:pt x="694" y="414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6"/>
              <p:cNvSpPr/>
              <p:nvPr/>
            </p:nvSpPr>
            <p:spPr>
              <a:xfrm flipH="1">
                <a:off x="2" y="1"/>
                <a:ext cx="1189799" cy="1567250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9276" extrusionOk="0">
                    <a:moveTo>
                      <a:pt x="1" y="1"/>
                    </a:moveTo>
                    <a:cubicBezTo>
                      <a:pt x="116" y="814"/>
                      <a:pt x="544" y="1555"/>
                      <a:pt x="1094" y="2166"/>
                    </a:cubicBezTo>
                    <a:cubicBezTo>
                      <a:pt x="1450" y="2555"/>
                      <a:pt x="1857" y="2861"/>
                      <a:pt x="2314" y="3120"/>
                    </a:cubicBezTo>
                    <a:cubicBezTo>
                      <a:pt x="2778" y="3386"/>
                      <a:pt x="3260" y="3609"/>
                      <a:pt x="3720" y="3886"/>
                    </a:cubicBezTo>
                    <a:cubicBezTo>
                      <a:pt x="4170" y="4152"/>
                      <a:pt x="4587" y="4466"/>
                      <a:pt x="4890" y="4897"/>
                    </a:cubicBezTo>
                    <a:cubicBezTo>
                      <a:pt x="5145" y="5258"/>
                      <a:pt x="5289" y="5675"/>
                      <a:pt x="5390" y="6103"/>
                    </a:cubicBezTo>
                    <a:cubicBezTo>
                      <a:pt x="5592" y="6955"/>
                      <a:pt x="5685" y="7865"/>
                      <a:pt x="6206" y="8603"/>
                    </a:cubicBezTo>
                    <a:cubicBezTo>
                      <a:pt x="6408" y="8891"/>
                      <a:pt x="6692" y="9143"/>
                      <a:pt x="7013" y="9265"/>
                    </a:cubicBezTo>
                    <a:cubicBezTo>
                      <a:pt x="7023" y="9268"/>
                      <a:pt x="7030" y="9273"/>
                      <a:pt x="7041" y="9276"/>
                    </a:cubicBezTo>
                    <a:lnTo>
                      <a:pt x="70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" name="Google Shape;62;p6"/>
            <p:cNvSpPr/>
            <p:nvPr/>
          </p:nvSpPr>
          <p:spPr>
            <a:xfrm>
              <a:off x="8669925" y="2001750"/>
              <a:ext cx="395700" cy="395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6"/>
          <p:cNvSpPr/>
          <p:nvPr/>
        </p:nvSpPr>
        <p:spPr>
          <a:xfrm rot="7432487">
            <a:off x="1805773" y="4662469"/>
            <a:ext cx="3922632" cy="3368726"/>
          </a:xfrm>
          <a:custGeom>
            <a:avLst/>
            <a:gdLst/>
            <a:ahLst/>
            <a:cxnLst/>
            <a:rect l="l" t="t" r="r" b="b"/>
            <a:pathLst>
              <a:path w="27718" h="23804" fill="none" extrusionOk="0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6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66" name="Google Shape;66;p7"/>
          <p:cNvGrpSpPr/>
          <p:nvPr/>
        </p:nvGrpSpPr>
        <p:grpSpPr>
          <a:xfrm>
            <a:off x="-5" y="-45596"/>
            <a:ext cx="9198312" cy="5189097"/>
            <a:chOff x="-5" y="-45596"/>
            <a:chExt cx="9198312" cy="5189097"/>
          </a:xfrm>
        </p:grpSpPr>
        <p:sp>
          <p:nvSpPr>
            <p:cNvPr id="67" name="Google Shape;67;p7"/>
            <p:cNvSpPr/>
            <p:nvPr/>
          </p:nvSpPr>
          <p:spPr>
            <a:xfrm rot="10800000" flipH="1">
              <a:off x="-5" y="3505185"/>
              <a:ext cx="1514484" cy="1638316"/>
            </a:xfrm>
            <a:custGeom>
              <a:avLst/>
              <a:gdLst/>
              <a:ahLst/>
              <a:cxnLst/>
              <a:rect l="l" t="t" r="r" b="b"/>
              <a:pathLst>
                <a:path w="22965" h="15458" extrusionOk="0">
                  <a:moveTo>
                    <a:pt x="0" y="0"/>
                  </a:moveTo>
                  <a:lnTo>
                    <a:pt x="0" y="14891"/>
                  </a:lnTo>
                  <a:cubicBezTo>
                    <a:pt x="730" y="15289"/>
                    <a:pt x="1526" y="15457"/>
                    <a:pt x="2335" y="15457"/>
                  </a:cubicBezTo>
                  <a:cubicBezTo>
                    <a:pt x="3856" y="15457"/>
                    <a:pt x="5422" y="14863"/>
                    <a:pt x="6674" y="14088"/>
                  </a:cubicBezTo>
                  <a:cubicBezTo>
                    <a:pt x="7692" y="13462"/>
                    <a:pt x="8592" y="12656"/>
                    <a:pt x="9243" y="11645"/>
                  </a:cubicBezTo>
                  <a:cubicBezTo>
                    <a:pt x="9887" y="10639"/>
                    <a:pt x="10300" y="9516"/>
                    <a:pt x="10689" y="8389"/>
                  </a:cubicBezTo>
                  <a:cubicBezTo>
                    <a:pt x="11494" y="6066"/>
                    <a:pt x="12351" y="3497"/>
                    <a:pt x="14599" y="2166"/>
                  </a:cubicBezTo>
                  <a:cubicBezTo>
                    <a:pt x="15750" y="1486"/>
                    <a:pt x="17078" y="1374"/>
                    <a:pt x="18380" y="1302"/>
                  </a:cubicBezTo>
                  <a:cubicBezTo>
                    <a:pt x="19626" y="1230"/>
                    <a:pt x="20949" y="1194"/>
                    <a:pt x="22083" y="611"/>
                  </a:cubicBezTo>
                  <a:cubicBezTo>
                    <a:pt x="22407" y="446"/>
                    <a:pt x="22701" y="241"/>
                    <a:pt x="229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7"/>
            <p:cNvSpPr/>
            <p:nvPr/>
          </p:nvSpPr>
          <p:spPr>
            <a:xfrm>
              <a:off x="58825" y="3263925"/>
              <a:ext cx="395700" cy="395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>
              <a:off x="5610225" y="-45596"/>
              <a:ext cx="3588082" cy="490624"/>
            </a:xfrm>
            <a:custGeom>
              <a:avLst/>
              <a:gdLst/>
              <a:ahLst/>
              <a:cxnLst/>
              <a:rect l="l" t="t" r="r" b="b"/>
              <a:pathLst>
                <a:path w="8887" h="2926" extrusionOk="0">
                  <a:moveTo>
                    <a:pt x="0" y="0"/>
                  </a:moveTo>
                  <a:cubicBezTo>
                    <a:pt x="136" y="716"/>
                    <a:pt x="370" y="1447"/>
                    <a:pt x="838" y="2018"/>
                  </a:cubicBezTo>
                  <a:cubicBezTo>
                    <a:pt x="1086" y="2324"/>
                    <a:pt x="1396" y="2569"/>
                    <a:pt x="1755" y="2734"/>
                  </a:cubicBezTo>
                  <a:cubicBezTo>
                    <a:pt x="1946" y="2825"/>
                    <a:pt x="2155" y="2896"/>
                    <a:pt x="2368" y="2918"/>
                  </a:cubicBezTo>
                  <a:cubicBezTo>
                    <a:pt x="2416" y="2923"/>
                    <a:pt x="2465" y="2925"/>
                    <a:pt x="2513" y="2925"/>
                  </a:cubicBezTo>
                  <a:cubicBezTo>
                    <a:pt x="2679" y="2925"/>
                    <a:pt x="2843" y="2898"/>
                    <a:pt x="3004" y="2853"/>
                  </a:cubicBezTo>
                  <a:cubicBezTo>
                    <a:pt x="3436" y="2731"/>
                    <a:pt x="3828" y="2493"/>
                    <a:pt x="4231" y="2307"/>
                  </a:cubicBezTo>
                  <a:cubicBezTo>
                    <a:pt x="4440" y="2209"/>
                    <a:pt x="4656" y="2119"/>
                    <a:pt x="4879" y="2062"/>
                  </a:cubicBezTo>
                  <a:cubicBezTo>
                    <a:pt x="5066" y="2015"/>
                    <a:pt x="5261" y="1998"/>
                    <a:pt x="5456" y="1998"/>
                  </a:cubicBezTo>
                  <a:cubicBezTo>
                    <a:pt x="5530" y="1998"/>
                    <a:pt x="5604" y="2001"/>
                    <a:pt x="5677" y="2005"/>
                  </a:cubicBezTo>
                  <a:cubicBezTo>
                    <a:pt x="6047" y="2029"/>
                    <a:pt x="6423" y="2101"/>
                    <a:pt x="6794" y="2101"/>
                  </a:cubicBezTo>
                  <a:cubicBezTo>
                    <a:pt x="6950" y="2101"/>
                    <a:pt x="7106" y="2089"/>
                    <a:pt x="7260" y="2055"/>
                  </a:cubicBezTo>
                  <a:cubicBezTo>
                    <a:pt x="7667" y="1968"/>
                    <a:pt x="8020" y="1727"/>
                    <a:pt x="8296" y="1417"/>
                  </a:cubicBezTo>
                  <a:cubicBezTo>
                    <a:pt x="8638" y="1037"/>
                    <a:pt x="8887" y="507"/>
                    <a:pt x="8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7"/>
          <p:cNvSpPr txBox="1">
            <a:spLocks noGrp="1"/>
          </p:cNvSpPr>
          <p:nvPr>
            <p:ph type="body" idx="1"/>
          </p:nvPr>
        </p:nvSpPr>
        <p:spPr>
          <a:xfrm>
            <a:off x="720000" y="1751700"/>
            <a:ext cx="4121700" cy="21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2135550" y="1595175"/>
            <a:ext cx="48729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1"/>
          </p:nvPr>
        </p:nvSpPr>
        <p:spPr>
          <a:xfrm>
            <a:off x="2135550" y="2756615"/>
            <a:ext cx="4872900" cy="7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713175" y="2139189"/>
            <a:ext cx="235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2"/>
          </p:nvPr>
        </p:nvSpPr>
        <p:spPr>
          <a:xfrm>
            <a:off x="3394784" y="2139189"/>
            <a:ext cx="235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3"/>
          </p:nvPr>
        </p:nvSpPr>
        <p:spPr>
          <a:xfrm>
            <a:off x="2053983" y="3872374"/>
            <a:ext cx="235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4"/>
          </p:nvPr>
        </p:nvSpPr>
        <p:spPr>
          <a:xfrm>
            <a:off x="4735668" y="3872374"/>
            <a:ext cx="235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5"/>
          </p:nvPr>
        </p:nvSpPr>
        <p:spPr>
          <a:xfrm>
            <a:off x="6076376" y="2139189"/>
            <a:ext cx="235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6" hasCustomPrompt="1"/>
          </p:nvPr>
        </p:nvSpPr>
        <p:spPr>
          <a:xfrm>
            <a:off x="1515259" y="1319600"/>
            <a:ext cx="7503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7" hasCustomPrompt="1"/>
          </p:nvPr>
        </p:nvSpPr>
        <p:spPr>
          <a:xfrm>
            <a:off x="2856067" y="3052200"/>
            <a:ext cx="7503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8" hasCustomPrompt="1"/>
          </p:nvPr>
        </p:nvSpPr>
        <p:spPr>
          <a:xfrm>
            <a:off x="4196868" y="1319600"/>
            <a:ext cx="7503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9" hasCustomPrompt="1"/>
          </p:nvPr>
        </p:nvSpPr>
        <p:spPr>
          <a:xfrm>
            <a:off x="5537752" y="3052200"/>
            <a:ext cx="7503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13" hasCustomPrompt="1"/>
          </p:nvPr>
        </p:nvSpPr>
        <p:spPr>
          <a:xfrm>
            <a:off x="6878460" y="1319600"/>
            <a:ext cx="7503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14"/>
          </p:nvPr>
        </p:nvSpPr>
        <p:spPr>
          <a:xfrm>
            <a:off x="713175" y="1801102"/>
            <a:ext cx="2354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15"/>
          </p:nvPr>
        </p:nvSpPr>
        <p:spPr>
          <a:xfrm>
            <a:off x="3394784" y="1801102"/>
            <a:ext cx="2354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16"/>
          </p:nvPr>
        </p:nvSpPr>
        <p:spPr>
          <a:xfrm>
            <a:off x="6076376" y="1801102"/>
            <a:ext cx="2354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7"/>
          </p:nvPr>
        </p:nvSpPr>
        <p:spPr>
          <a:xfrm>
            <a:off x="2053983" y="3533769"/>
            <a:ext cx="2354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18"/>
          </p:nvPr>
        </p:nvSpPr>
        <p:spPr>
          <a:xfrm>
            <a:off x="4735668" y="3533769"/>
            <a:ext cx="2354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00" name="Google Shape;100;p13"/>
          <p:cNvGrpSpPr/>
          <p:nvPr/>
        </p:nvGrpSpPr>
        <p:grpSpPr>
          <a:xfrm>
            <a:off x="-12420" y="0"/>
            <a:ext cx="9156403" cy="5624539"/>
            <a:chOff x="-12420" y="0"/>
            <a:chExt cx="9156403" cy="5624539"/>
          </a:xfrm>
        </p:grpSpPr>
        <p:sp>
          <p:nvSpPr>
            <p:cNvPr id="101" name="Google Shape;101;p13"/>
            <p:cNvSpPr/>
            <p:nvPr/>
          </p:nvSpPr>
          <p:spPr>
            <a:xfrm rot="5400000">
              <a:off x="-1341184" y="3810975"/>
              <a:ext cx="3142328" cy="484800"/>
            </a:xfrm>
            <a:custGeom>
              <a:avLst/>
              <a:gdLst/>
              <a:ahLst/>
              <a:cxnLst/>
              <a:rect l="l" t="t" r="r" b="b"/>
              <a:pathLst>
                <a:path w="17748" h="5136" extrusionOk="0">
                  <a:moveTo>
                    <a:pt x="4819" y="1"/>
                  </a:moveTo>
                  <a:cubicBezTo>
                    <a:pt x="4695" y="1"/>
                    <a:pt x="4571" y="13"/>
                    <a:pt x="4447" y="37"/>
                  </a:cubicBezTo>
                  <a:cubicBezTo>
                    <a:pt x="4008" y="123"/>
                    <a:pt x="3588" y="325"/>
                    <a:pt x="3206" y="551"/>
                  </a:cubicBezTo>
                  <a:cubicBezTo>
                    <a:pt x="2814" y="789"/>
                    <a:pt x="2457" y="1077"/>
                    <a:pt x="2138" y="1405"/>
                  </a:cubicBezTo>
                  <a:cubicBezTo>
                    <a:pt x="1469" y="2084"/>
                    <a:pt x="957" y="2904"/>
                    <a:pt x="551" y="3761"/>
                  </a:cubicBezTo>
                  <a:cubicBezTo>
                    <a:pt x="338" y="4207"/>
                    <a:pt x="159" y="4668"/>
                    <a:pt x="1" y="5135"/>
                  </a:cubicBezTo>
                  <a:lnTo>
                    <a:pt x="17748" y="5135"/>
                  </a:lnTo>
                  <a:cubicBezTo>
                    <a:pt x="17582" y="4538"/>
                    <a:pt x="17313" y="3977"/>
                    <a:pt x="16917" y="3498"/>
                  </a:cubicBezTo>
                  <a:cubicBezTo>
                    <a:pt x="16327" y="2793"/>
                    <a:pt x="15510" y="2322"/>
                    <a:pt x="14625" y="2092"/>
                  </a:cubicBezTo>
                  <a:cubicBezTo>
                    <a:pt x="14188" y="1978"/>
                    <a:pt x="13743" y="1929"/>
                    <a:pt x="13297" y="1929"/>
                  </a:cubicBezTo>
                  <a:cubicBezTo>
                    <a:pt x="12568" y="1929"/>
                    <a:pt x="11836" y="2061"/>
                    <a:pt x="11135" y="2257"/>
                  </a:cubicBezTo>
                  <a:cubicBezTo>
                    <a:pt x="10670" y="2389"/>
                    <a:pt x="10197" y="2511"/>
                    <a:pt x="9715" y="2511"/>
                  </a:cubicBezTo>
                  <a:cubicBezTo>
                    <a:pt x="9605" y="2511"/>
                    <a:pt x="9494" y="2505"/>
                    <a:pt x="9383" y="2491"/>
                  </a:cubicBezTo>
                  <a:cubicBezTo>
                    <a:pt x="8976" y="2437"/>
                    <a:pt x="8592" y="2282"/>
                    <a:pt x="8239" y="2077"/>
                  </a:cubicBezTo>
                  <a:cubicBezTo>
                    <a:pt x="7573" y="1685"/>
                    <a:pt x="7012" y="1102"/>
                    <a:pt x="6412" y="649"/>
                  </a:cubicBezTo>
                  <a:cubicBezTo>
                    <a:pt x="6264" y="538"/>
                    <a:pt x="6113" y="433"/>
                    <a:pt x="5954" y="339"/>
                  </a:cubicBezTo>
                  <a:cubicBezTo>
                    <a:pt x="5796" y="246"/>
                    <a:pt x="5645" y="171"/>
                    <a:pt x="5487" y="116"/>
                  </a:cubicBezTo>
                  <a:cubicBezTo>
                    <a:pt x="5267" y="40"/>
                    <a:pt x="5043" y="1"/>
                    <a:pt x="48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6761821" y="0"/>
              <a:ext cx="2382163" cy="1017717"/>
            </a:xfrm>
            <a:custGeom>
              <a:avLst/>
              <a:gdLst/>
              <a:ahLst/>
              <a:cxnLst/>
              <a:rect l="l" t="t" r="r" b="b"/>
              <a:pathLst>
                <a:path w="12233" h="9632" extrusionOk="0">
                  <a:moveTo>
                    <a:pt x="296" y="0"/>
                  </a:moveTo>
                  <a:cubicBezTo>
                    <a:pt x="188" y="389"/>
                    <a:pt x="112" y="785"/>
                    <a:pt x="76" y="1184"/>
                  </a:cubicBezTo>
                  <a:cubicBezTo>
                    <a:pt x="0" y="2044"/>
                    <a:pt x="123" y="2933"/>
                    <a:pt x="605" y="3663"/>
                  </a:cubicBezTo>
                  <a:cubicBezTo>
                    <a:pt x="853" y="4041"/>
                    <a:pt x="1184" y="4379"/>
                    <a:pt x="1594" y="4577"/>
                  </a:cubicBezTo>
                  <a:cubicBezTo>
                    <a:pt x="1927" y="4737"/>
                    <a:pt x="2297" y="4791"/>
                    <a:pt x="2663" y="4791"/>
                  </a:cubicBezTo>
                  <a:cubicBezTo>
                    <a:pt x="2731" y="4791"/>
                    <a:pt x="2800" y="4789"/>
                    <a:pt x="2868" y="4786"/>
                  </a:cubicBezTo>
                  <a:cubicBezTo>
                    <a:pt x="3800" y="4735"/>
                    <a:pt x="4699" y="4419"/>
                    <a:pt x="5631" y="4386"/>
                  </a:cubicBezTo>
                  <a:cubicBezTo>
                    <a:pt x="5669" y="4385"/>
                    <a:pt x="5707" y="4384"/>
                    <a:pt x="5745" y="4384"/>
                  </a:cubicBezTo>
                  <a:cubicBezTo>
                    <a:pt x="6586" y="4384"/>
                    <a:pt x="7397" y="4685"/>
                    <a:pt x="8030" y="5246"/>
                  </a:cubicBezTo>
                  <a:cubicBezTo>
                    <a:pt x="8653" y="5797"/>
                    <a:pt x="9085" y="6526"/>
                    <a:pt x="9538" y="7214"/>
                  </a:cubicBezTo>
                  <a:cubicBezTo>
                    <a:pt x="9769" y="7563"/>
                    <a:pt x="10006" y="7912"/>
                    <a:pt x="10279" y="8228"/>
                  </a:cubicBezTo>
                  <a:cubicBezTo>
                    <a:pt x="10581" y="8585"/>
                    <a:pt x="10930" y="8897"/>
                    <a:pt x="11318" y="9160"/>
                  </a:cubicBezTo>
                  <a:cubicBezTo>
                    <a:pt x="11599" y="9351"/>
                    <a:pt x="11909" y="9520"/>
                    <a:pt x="12233" y="9631"/>
                  </a:cubicBezTo>
                  <a:lnTo>
                    <a:pt x="122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210300" y="3578325"/>
              <a:ext cx="395700" cy="395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13"/>
          <p:cNvSpPr/>
          <p:nvPr/>
        </p:nvSpPr>
        <p:spPr>
          <a:xfrm>
            <a:off x="8430775" y="3173791"/>
            <a:ext cx="3922582" cy="3368683"/>
          </a:xfrm>
          <a:custGeom>
            <a:avLst/>
            <a:gdLst/>
            <a:ahLst/>
            <a:cxnLst/>
            <a:rect l="l" t="t" r="r" b="b"/>
            <a:pathLst>
              <a:path w="27718" h="23804" fill="none" extrusionOk="0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6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>
            <a:spLocks noGrp="1"/>
          </p:cNvSpPr>
          <p:nvPr>
            <p:ph type="title"/>
          </p:nvPr>
        </p:nvSpPr>
        <p:spPr>
          <a:xfrm>
            <a:off x="713225" y="3768000"/>
            <a:ext cx="4366500" cy="4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1"/>
          </p:nvPr>
        </p:nvSpPr>
        <p:spPr>
          <a:xfrm>
            <a:off x="713225" y="920100"/>
            <a:ext cx="4366500" cy="273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108" name="Google Shape;108;p14"/>
          <p:cNvGrpSpPr/>
          <p:nvPr/>
        </p:nvGrpSpPr>
        <p:grpSpPr>
          <a:xfrm>
            <a:off x="-9525" y="2687325"/>
            <a:ext cx="1558778" cy="2465723"/>
            <a:chOff x="-9525" y="2687325"/>
            <a:chExt cx="1558778" cy="2465723"/>
          </a:xfrm>
        </p:grpSpPr>
        <p:sp>
          <p:nvSpPr>
            <p:cNvPr id="109" name="Google Shape;109;p14"/>
            <p:cNvSpPr/>
            <p:nvPr/>
          </p:nvSpPr>
          <p:spPr>
            <a:xfrm>
              <a:off x="-9525" y="2899500"/>
              <a:ext cx="1558778" cy="2253548"/>
            </a:xfrm>
            <a:custGeom>
              <a:avLst/>
              <a:gdLst/>
              <a:ahLst/>
              <a:cxnLst/>
              <a:rect l="l" t="t" r="r" b="b"/>
              <a:pathLst>
                <a:path w="16043" h="23193" extrusionOk="0">
                  <a:moveTo>
                    <a:pt x="0" y="1"/>
                  </a:moveTo>
                  <a:lnTo>
                    <a:pt x="0" y="23192"/>
                  </a:lnTo>
                  <a:lnTo>
                    <a:pt x="16042" y="23192"/>
                  </a:lnTo>
                  <a:cubicBezTo>
                    <a:pt x="16002" y="23127"/>
                    <a:pt x="15967" y="23066"/>
                    <a:pt x="15931" y="23005"/>
                  </a:cubicBezTo>
                  <a:cubicBezTo>
                    <a:pt x="15233" y="21904"/>
                    <a:pt x="14186" y="21062"/>
                    <a:pt x="13010" y="20516"/>
                  </a:cubicBezTo>
                  <a:cubicBezTo>
                    <a:pt x="12859" y="20446"/>
                    <a:pt x="12758" y="20403"/>
                    <a:pt x="12625" y="20353"/>
                  </a:cubicBezTo>
                  <a:cubicBezTo>
                    <a:pt x="12517" y="20310"/>
                    <a:pt x="12405" y="20270"/>
                    <a:pt x="12293" y="20235"/>
                  </a:cubicBezTo>
                  <a:cubicBezTo>
                    <a:pt x="12056" y="20159"/>
                    <a:pt x="11815" y="20094"/>
                    <a:pt x="11570" y="20036"/>
                  </a:cubicBezTo>
                  <a:cubicBezTo>
                    <a:pt x="11052" y="19918"/>
                    <a:pt x="10523" y="19828"/>
                    <a:pt x="10001" y="19734"/>
                  </a:cubicBezTo>
                  <a:cubicBezTo>
                    <a:pt x="8955" y="19551"/>
                    <a:pt x="7886" y="19360"/>
                    <a:pt x="6926" y="18885"/>
                  </a:cubicBezTo>
                  <a:cubicBezTo>
                    <a:pt x="5954" y="18407"/>
                    <a:pt x="5234" y="17597"/>
                    <a:pt x="4947" y="16547"/>
                  </a:cubicBezTo>
                  <a:cubicBezTo>
                    <a:pt x="4515" y="14975"/>
                    <a:pt x="5001" y="13399"/>
                    <a:pt x="5580" y="11931"/>
                  </a:cubicBezTo>
                  <a:cubicBezTo>
                    <a:pt x="5875" y="11190"/>
                    <a:pt x="6192" y="10467"/>
                    <a:pt x="6415" y="9701"/>
                  </a:cubicBezTo>
                  <a:cubicBezTo>
                    <a:pt x="6649" y="8902"/>
                    <a:pt x="6810" y="8082"/>
                    <a:pt x="6821" y="7247"/>
                  </a:cubicBezTo>
                  <a:cubicBezTo>
                    <a:pt x="6840" y="5768"/>
                    <a:pt x="6397" y="4336"/>
                    <a:pt x="5544" y="3127"/>
                  </a:cubicBezTo>
                  <a:cubicBezTo>
                    <a:pt x="4799" y="2073"/>
                    <a:pt x="3763" y="1235"/>
                    <a:pt x="2597" y="688"/>
                  </a:cubicBezTo>
                  <a:cubicBezTo>
                    <a:pt x="1781" y="303"/>
                    <a:pt x="900" y="73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67425" y="2687325"/>
              <a:ext cx="395700" cy="395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111;p14"/>
          <p:cNvGrpSpPr/>
          <p:nvPr/>
        </p:nvGrpSpPr>
        <p:grpSpPr>
          <a:xfrm rot="8988552" flipH="1">
            <a:off x="-128500" y="-534854"/>
            <a:ext cx="1454426" cy="1280493"/>
            <a:chOff x="5917100" y="2092158"/>
            <a:chExt cx="1102175" cy="970367"/>
          </a:xfrm>
        </p:grpSpPr>
        <p:sp>
          <p:nvSpPr>
            <p:cNvPr id="112" name="Google Shape;112;p14"/>
            <p:cNvSpPr/>
            <p:nvPr/>
          </p:nvSpPr>
          <p:spPr>
            <a:xfrm>
              <a:off x="6030002" y="2238502"/>
              <a:ext cx="719415" cy="824023"/>
            </a:xfrm>
            <a:custGeom>
              <a:avLst/>
              <a:gdLst/>
              <a:ahLst/>
              <a:cxnLst/>
              <a:rect l="l" t="t" r="r" b="b"/>
              <a:pathLst>
                <a:path w="8067" h="9240" fill="none" extrusionOk="0">
                  <a:moveTo>
                    <a:pt x="378" y="9239"/>
                  </a:moveTo>
                  <a:cubicBezTo>
                    <a:pt x="378" y="9239"/>
                    <a:pt x="0" y="3350"/>
                    <a:pt x="8067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6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6580242" y="2133270"/>
              <a:ext cx="439033" cy="188794"/>
            </a:xfrm>
            <a:custGeom>
              <a:avLst/>
              <a:gdLst/>
              <a:ahLst/>
              <a:cxnLst/>
              <a:rect l="l" t="t" r="r" b="b"/>
              <a:pathLst>
                <a:path w="4923" h="2117" extrusionOk="0">
                  <a:moveTo>
                    <a:pt x="4553" y="1"/>
                  </a:moveTo>
                  <a:cubicBezTo>
                    <a:pt x="3675" y="1"/>
                    <a:pt x="1426" y="199"/>
                    <a:pt x="0" y="2094"/>
                  </a:cubicBezTo>
                  <a:cubicBezTo>
                    <a:pt x="0" y="2094"/>
                    <a:pt x="172" y="2117"/>
                    <a:pt x="461" y="2117"/>
                  </a:cubicBezTo>
                  <a:cubicBezTo>
                    <a:pt x="1370" y="2117"/>
                    <a:pt x="3437" y="1891"/>
                    <a:pt x="4922" y="15"/>
                  </a:cubicBezTo>
                  <a:cubicBezTo>
                    <a:pt x="4922" y="15"/>
                    <a:pt x="4786" y="1"/>
                    <a:pt x="455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6280241" y="2430685"/>
              <a:ext cx="464985" cy="138497"/>
            </a:xfrm>
            <a:custGeom>
              <a:avLst/>
              <a:gdLst/>
              <a:ahLst/>
              <a:cxnLst/>
              <a:rect l="l" t="t" r="r" b="b"/>
              <a:pathLst>
                <a:path w="5214" h="1553" extrusionOk="0">
                  <a:moveTo>
                    <a:pt x="3675" y="0"/>
                  </a:moveTo>
                  <a:cubicBezTo>
                    <a:pt x="2615" y="0"/>
                    <a:pt x="1190" y="253"/>
                    <a:pt x="0" y="1353"/>
                  </a:cubicBezTo>
                  <a:cubicBezTo>
                    <a:pt x="0" y="1353"/>
                    <a:pt x="622" y="1552"/>
                    <a:pt x="1526" y="1552"/>
                  </a:cubicBezTo>
                  <a:cubicBezTo>
                    <a:pt x="2557" y="1552"/>
                    <a:pt x="3953" y="1293"/>
                    <a:pt x="5214" y="183"/>
                  </a:cubicBezTo>
                  <a:cubicBezTo>
                    <a:pt x="5214" y="183"/>
                    <a:pt x="4577" y="0"/>
                    <a:pt x="36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6207113" y="2092158"/>
              <a:ext cx="260316" cy="461417"/>
            </a:xfrm>
            <a:custGeom>
              <a:avLst/>
              <a:gdLst/>
              <a:ahLst/>
              <a:cxnLst/>
              <a:rect l="l" t="t" r="r" b="b"/>
              <a:pathLst>
                <a:path w="2919" h="5174" extrusionOk="0">
                  <a:moveTo>
                    <a:pt x="2145" y="1"/>
                  </a:moveTo>
                  <a:lnTo>
                    <a:pt x="2145" y="1"/>
                  </a:lnTo>
                  <a:cubicBezTo>
                    <a:pt x="2145" y="1"/>
                    <a:pt x="0" y="2286"/>
                    <a:pt x="810" y="5174"/>
                  </a:cubicBezTo>
                  <a:cubicBezTo>
                    <a:pt x="810" y="5174"/>
                    <a:pt x="2919" y="3055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6084223" y="2626078"/>
              <a:ext cx="387041" cy="277885"/>
            </a:xfrm>
            <a:custGeom>
              <a:avLst/>
              <a:gdLst/>
              <a:ahLst/>
              <a:cxnLst/>
              <a:rect l="l" t="t" r="r" b="b"/>
              <a:pathLst>
                <a:path w="4340" h="3116" extrusionOk="0">
                  <a:moveTo>
                    <a:pt x="4340" y="0"/>
                  </a:moveTo>
                  <a:lnTo>
                    <a:pt x="4340" y="0"/>
                  </a:lnTo>
                  <a:cubicBezTo>
                    <a:pt x="4339" y="0"/>
                    <a:pt x="1231" y="382"/>
                    <a:pt x="1" y="3115"/>
                  </a:cubicBezTo>
                  <a:cubicBezTo>
                    <a:pt x="1" y="3115"/>
                    <a:pt x="2980" y="2842"/>
                    <a:pt x="434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5917100" y="2435144"/>
              <a:ext cx="266381" cy="471405"/>
            </a:xfrm>
            <a:custGeom>
              <a:avLst/>
              <a:gdLst/>
              <a:ahLst/>
              <a:cxnLst/>
              <a:rect l="l" t="t" r="r" b="b"/>
              <a:pathLst>
                <a:path w="2987" h="5286" extrusionOk="0">
                  <a:moveTo>
                    <a:pt x="1080" y="1"/>
                  </a:moveTo>
                  <a:lnTo>
                    <a:pt x="1080" y="1"/>
                  </a:lnTo>
                  <a:cubicBezTo>
                    <a:pt x="1080" y="1"/>
                    <a:pt x="0" y="2947"/>
                    <a:pt x="1875" y="5286"/>
                  </a:cubicBezTo>
                  <a:cubicBezTo>
                    <a:pt x="1875" y="5286"/>
                    <a:pt x="2986" y="2511"/>
                    <a:pt x="10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" name="Google Shape;118;p14"/>
          <p:cNvSpPr/>
          <p:nvPr/>
        </p:nvSpPr>
        <p:spPr>
          <a:xfrm rot="5400000">
            <a:off x="6313350" y="4897354"/>
            <a:ext cx="3922582" cy="3368683"/>
          </a:xfrm>
          <a:custGeom>
            <a:avLst/>
            <a:gdLst/>
            <a:ahLst/>
            <a:cxnLst/>
            <a:rect l="l" t="t" r="r" b="b"/>
            <a:pathLst>
              <a:path w="27718" h="23804" fill="none" extrusionOk="0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6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sz="33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sz="33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sz="33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sz="33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sz="33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sz="33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sz="33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sz="33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sz="33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●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○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■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●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○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■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●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○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Char char="■"/>
              <a:defRPr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8" r:id="rId7"/>
    <p:sldLayoutId id="2147483659" r:id="rId8"/>
    <p:sldLayoutId id="2147483660" r:id="rId9"/>
    <p:sldLayoutId id="2147483663" r:id="rId10"/>
    <p:sldLayoutId id="2147483668" r:id="rId11"/>
    <p:sldLayoutId id="2147483672" r:id="rId12"/>
    <p:sldLayoutId id="2147483677" r:id="rId13"/>
    <p:sldLayoutId id="2147483678" r:id="rId14"/>
    <p:sldLayoutId id="2147483679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7"/>
          <p:cNvSpPr txBox="1">
            <a:spLocks noGrp="1"/>
          </p:cNvSpPr>
          <p:nvPr>
            <p:ph type="ctrTitle"/>
          </p:nvPr>
        </p:nvSpPr>
        <p:spPr>
          <a:xfrm>
            <a:off x="713225" y="1508475"/>
            <a:ext cx="41139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HeartHeard: </a:t>
            </a:r>
            <a:r>
              <a:rPr lang="en-GB" sz="2400" dirty="0"/>
              <a:t>An AI-Powered Mental Health Support Platform</a:t>
            </a:r>
            <a:endParaRPr sz="2400" dirty="0"/>
          </a:p>
        </p:txBody>
      </p:sp>
      <p:sp>
        <p:nvSpPr>
          <p:cNvPr id="307" name="Google Shape;307;p37"/>
          <p:cNvSpPr txBox="1">
            <a:spLocks noGrp="1"/>
          </p:cNvSpPr>
          <p:nvPr>
            <p:ph type="subTitle" idx="1"/>
          </p:nvPr>
        </p:nvSpPr>
        <p:spPr>
          <a:xfrm>
            <a:off x="713224" y="3159225"/>
            <a:ext cx="4484809" cy="753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00000"/>
              </a:lnSpc>
            </a:pPr>
            <a:r>
              <a:rPr 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Entrepreneurship Presentation</a:t>
            </a:r>
            <a:endParaRPr lang="en-GB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8" name="Google Shape;308;p37"/>
          <p:cNvSpPr/>
          <p:nvPr/>
        </p:nvSpPr>
        <p:spPr>
          <a:xfrm>
            <a:off x="5397250" y="3083025"/>
            <a:ext cx="3746757" cy="2060497"/>
          </a:xfrm>
          <a:custGeom>
            <a:avLst/>
            <a:gdLst/>
            <a:ahLst/>
            <a:cxnLst/>
            <a:rect l="l" t="t" r="r" b="b"/>
            <a:pathLst>
              <a:path w="24364" h="23656" extrusionOk="0">
                <a:moveTo>
                  <a:pt x="23846" y="0"/>
                </a:moveTo>
                <a:cubicBezTo>
                  <a:pt x="23787" y="0"/>
                  <a:pt x="23728" y="2"/>
                  <a:pt x="23670" y="5"/>
                </a:cubicBezTo>
                <a:cubicBezTo>
                  <a:pt x="23364" y="19"/>
                  <a:pt x="23148" y="51"/>
                  <a:pt x="22831" y="141"/>
                </a:cubicBezTo>
                <a:cubicBezTo>
                  <a:pt x="22278" y="303"/>
                  <a:pt x="21781" y="616"/>
                  <a:pt x="21364" y="1055"/>
                </a:cubicBezTo>
                <a:cubicBezTo>
                  <a:pt x="20414" y="2051"/>
                  <a:pt x="20040" y="3512"/>
                  <a:pt x="19770" y="4840"/>
                </a:cubicBezTo>
                <a:cubicBezTo>
                  <a:pt x="19468" y="6315"/>
                  <a:pt x="19274" y="7815"/>
                  <a:pt x="18856" y="9265"/>
                </a:cubicBezTo>
                <a:cubicBezTo>
                  <a:pt x="18464" y="10617"/>
                  <a:pt x="17856" y="11970"/>
                  <a:pt x="16694" y="12830"/>
                </a:cubicBezTo>
                <a:cubicBezTo>
                  <a:pt x="15725" y="13544"/>
                  <a:pt x="14577" y="13770"/>
                  <a:pt x="13415" y="13770"/>
                </a:cubicBezTo>
                <a:cubicBezTo>
                  <a:pt x="12903" y="13770"/>
                  <a:pt x="12388" y="13726"/>
                  <a:pt x="11884" y="13661"/>
                </a:cubicBezTo>
                <a:cubicBezTo>
                  <a:pt x="10723" y="13512"/>
                  <a:pt x="9523" y="13255"/>
                  <a:pt x="8337" y="13255"/>
                </a:cubicBezTo>
                <a:cubicBezTo>
                  <a:pt x="7811" y="13255"/>
                  <a:pt x="7288" y="13306"/>
                  <a:pt x="6771" y="13438"/>
                </a:cubicBezTo>
                <a:cubicBezTo>
                  <a:pt x="5937" y="13654"/>
                  <a:pt x="5167" y="14104"/>
                  <a:pt x="4473" y="14607"/>
                </a:cubicBezTo>
                <a:cubicBezTo>
                  <a:pt x="3829" y="15075"/>
                  <a:pt x="3257" y="15644"/>
                  <a:pt x="2761" y="16266"/>
                </a:cubicBezTo>
                <a:cubicBezTo>
                  <a:pt x="1796" y="17485"/>
                  <a:pt x="1170" y="18943"/>
                  <a:pt x="731" y="20425"/>
                </a:cubicBezTo>
                <a:cubicBezTo>
                  <a:pt x="415" y="21487"/>
                  <a:pt x="192" y="22569"/>
                  <a:pt x="1" y="23655"/>
                </a:cubicBezTo>
                <a:lnTo>
                  <a:pt x="24364" y="23655"/>
                </a:lnTo>
                <a:lnTo>
                  <a:pt x="24364" y="30"/>
                </a:lnTo>
                <a:cubicBezTo>
                  <a:pt x="24357" y="30"/>
                  <a:pt x="24347" y="26"/>
                  <a:pt x="24332" y="26"/>
                </a:cubicBezTo>
                <a:cubicBezTo>
                  <a:pt x="24260" y="19"/>
                  <a:pt x="24191" y="12"/>
                  <a:pt x="24120" y="8"/>
                </a:cubicBezTo>
                <a:cubicBezTo>
                  <a:pt x="24028" y="4"/>
                  <a:pt x="23936" y="0"/>
                  <a:pt x="2384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7"/>
          <p:cNvSpPr/>
          <p:nvPr/>
        </p:nvSpPr>
        <p:spPr>
          <a:xfrm flipH="1">
            <a:off x="7550208" y="-639075"/>
            <a:ext cx="1593791" cy="2417947"/>
          </a:xfrm>
          <a:custGeom>
            <a:avLst/>
            <a:gdLst/>
            <a:ahLst/>
            <a:cxnLst/>
            <a:rect l="l" t="t" r="r" b="b"/>
            <a:pathLst>
              <a:path w="9013" h="19015" extrusionOk="0">
                <a:moveTo>
                  <a:pt x="0" y="1"/>
                </a:moveTo>
                <a:lnTo>
                  <a:pt x="0" y="19015"/>
                </a:lnTo>
                <a:cubicBezTo>
                  <a:pt x="1022" y="18385"/>
                  <a:pt x="2061" y="17788"/>
                  <a:pt x="3054" y="17119"/>
                </a:cubicBezTo>
                <a:cubicBezTo>
                  <a:pt x="3879" y="16561"/>
                  <a:pt x="4666" y="15953"/>
                  <a:pt x="5368" y="15244"/>
                </a:cubicBezTo>
                <a:cubicBezTo>
                  <a:pt x="6044" y="14557"/>
                  <a:pt x="6631" y="13780"/>
                  <a:pt x="7142" y="12963"/>
                </a:cubicBezTo>
                <a:cubicBezTo>
                  <a:pt x="8160" y="11348"/>
                  <a:pt x="9012" y="9362"/>
                  <a:pt x="8523" y="7423"/>
                </a:cubicBezTo>
                <a:cubicBezTo>
                  <a:pt x="8059" y="5588"/>
                  <a:pt x="6530" y="4239"/>
                  <a:pt x="5019" y="3224"/>
                </a:cubicBezTo>
                <a:cubicBezTo>
                  <a:pt x="4040" y="2566"/>
                  <a:pt x="3044" y="1932"/>
                  <a:pt x="2054" y="1289"/>
                </a:cubicBezTo>
                <a:cubicBezTo>
                  <a:pt x="1378" y="850"/>
                  <a:pt x="694" y="414"/>
                  <a:pt x="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0" name="Google Shape;310;p37"/>
          <p:cNvGrpSpPr/>
          <p:nvPr/>
        </p:nvGrpSpPr>
        <p:grpSpPr>
          <a:xfrm rot="-5803427">
            <a:off x="8032396" y="3715751"/>
            <a:ext cx="1454404" cy="1280474"/>
            <a:chOff x="5917100" y="2092158"/>
            <a:chExt cx="1102175" cy="970367"/>
          </a:xfrm>
        </p:grpSpPr>
        <p:sp>
          <p:nvSpPr>
            <p:cNvPr id="311" name="Google Shape;311;p37"/>
            <p:cNvSpPr/>
            <p:nvPr/>
          </p:nvSpPr>
          <p:spPr>
            <a:xfrm>
              <a:off x="6030002" y="2238502"/>
              <a:ext cx="719415" cy="824023"/>
            </a:xfrm>
            <a:custGeom>
              <a:avLst/>
              <a:gdLst/>
              <a:ahLst/>
              <a:cxnLst/>
              <a:rect l="l" t="t" r="r" b="b"/>
              <a:pathLst>
                <a:path w="8067" h="9240" fill="none" extrusionOk="0">
                  <a:moveTo>
                    <a:pt x="378" y="9239"/>
                  </a:moveTo>
                  <a:cubicBezTo>
                    <a:pt x="378" y="9239"/>
                    <a:pt x="0" y="3350"/>
                    <a:pt x="8067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6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7"/>
            <p:cNvSpPr/>
            <p:nvPr/>
          </p:nvSpPr>
          <p:spPr>
            <a:xfrm>
              <a:off x="6580242" y="2133270"/>
              <a:ext cx="439033" cy="188794"/>
            </a:xfrm>
            <a:custGeom>
              <a:avLst/>
              <a:gdLst/>
              <a:ahLst/>
              <a:cxnLst/>
              <a:rect l="l" t="t" r="r" b="b"/>
              <a:pathLst>
                <a:path w="4923" h="2117" extrusionOk="0">
                  <a:moveTo>
                    <a:pt x="4553" y="1"/>
                  </a:moveTo>
                  <a:cubicBezTo>
                    <a:pt x="3675" y="1"/>
                    <a:pt x="1426" y="199"/>
                    <a:pt x="0" y="2094"/>
                  </a:cubicBezTo>
                  <a:cubicBezTo>
                    <a:pt x="0" y="2094"/>
                    <a:pt x="172" y="2117"/>
                    <a:pt x="461" y="2117"/>
                  </a:cubicBezTo>
                  <a:cubicBezTo>
                    <a:pt x="1370" y="2117"/>
                    <a:pt x="3437" y="1891"/>
                    <a:pt x="4922" y="15"/>
                  </a:cubicBezTo>
                  <a:cubicBezTo>
                    <a:pt x="4922" y="15"/>
                    <a:pt x="4786" y="1"/>
                    <a:pt x="455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7"/>
            <p:cNvSpPr/>
            <p:nvPr/>
          </p:nvSpPr>
          <p:spPr>
            <a:xfrm>
              <a:off x="6280241" y="2430685"/>
              <a:ext cx="464985" cy="138497"/>
            </a:xfrm>
            <a:custGeom>
              <a:avLst/>
              <a:gdLst/>
              <a:ahLst/>
              <a:cxnLst/>
              <a:rect l="l" t="t" r="r" b="b"/>
              <a:pathLst>
                <a:path w="5214" h="1553" extrusionOk="0">
                  <a:moveTo>
                    <a:pt x="3675" y="0"/>
                  </a:moveTo>
                  <a:cubicBezTo>
                    <a:pt x="2615" y="0"/>
                    <a:pt x="1190" y="253"/>
                    <a:pt x="0" y="1353"/>
                  </a:cubicBezTo>
                  <a:cubicBezTo>
                    <a:pt x="0" y="1353"/>
                    <a:pt x="622" y="1552"/>
                    <a:pt x="1526" y="1552"/>
                  </a:cubicBezTo>
                  <a:cubicBezTo>
                    <a:pt x="2557" y="1552"/>
                    <a:pt x="3953" y="1293"/>
                    <a:pt x="5214" y="183"/>
                  </a:cubicBezTo>
                  <a:cubicBezTo>
                    <a:pt x="5214" y="183"/>
                    <a:pt x="4577" y="0"/>
                    <a:pt x="36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7"/>
            <p:cNvSpPr/>
            <p:nvPr/>
          </p:nvSpPr>
          <p:spPr>
            <a:xfrm>
              <a:off x="6207113" y="2092158"/>
              <a:ext cx="260316" cy="461417"/>
            </a:xfrm>
            <a:custGeom>
              <a:avLst/>
              <a:gdLst/>
              <a:ahLst/>
              <a:cxnLst/>
              <a:rect l="l" t="t" r="r" b="b"/>
              <a:pathLst>
                <a:path w="2919" h="5174" extrusionOk="0">
                  <a:moveTo>
                    <a:pt x="2145" y="1"/>
                  </a:moveTo>
                  <a:lnTo>
                    <a:pt x="2145" y="1"/>
                  </a:lnTo>
                  <a:cubicBezTo>
                    <a:pt x="2145" y="1"/>
                    <a:pt x="0" y="2286"/>
                    <a:pt x="810" y="5174"/>
                  </a:cubicBezTo>
                  <a:cubicBezTo>
                    <a:pt x="810" y="5174"/>
                    <a:pt x="2919" y="3055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7"/>
            <p:cNvSpPr/>
            <p:nvPr/>
          </p:nvSpPr>
          <p:spPr>
            <a:xfrm>
              <a:off x="6084223" y="2626078"/>
              <a:ext cx="387041" cy="277885"/>
            </a:xfrm>
            <a:custGeom>
              <a:avLst/>
              <a:gdLst/>
              <a:ahLst/>
              <a:cxnLst/>
              <a:rect l="l" t="t" r="r" b="b"/>
              <a:pathLst>
                <a:path w="4340" h="3116" extrusionOk="0">
                  <a:moveTo>
                    <a:pt x="4340" y="0"/>
                  </a:moveTo>
                  <a:lnTo>
                    <a:pt x="4340" y="0"/>
                  </a:lnTo>
                  <a:cubicBezTo>
                    <a:pt x="4339" y="0"/>
                    <a:pt x="1231" y="382"/>
                    <a:pt x="1" y="3115"/>
                  </a:cubicBezTo>
                  <a:cubicBezTo>
                    <a:pt x="1" y="3115"/>
                    <a:pt x="2980" y="2842"/>
                    <a:pt x="434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7"/>
            <p:cNvSpPr/>
            <p:nvPr/>
          </p:nvSpPr>
          <p:spPr>
            <a:xfrm>
              <a:off x="5917100" y="2435144"/>
              <a:ext cx="266381" cy="471405"/>
            </a:xfrm>
            <a:custGeom>
              <a:avLst/>
              <a:gdLst/>
              <a:ahLst/>
              <a:cxnLst/>
              <a:rect l="l" t="t" r="r" b="b"/>
              <a:pathLst>
                <a:path w="2987" h="5286" extrusionOk="0">
                  <a:moveTo>
                    <a:pt x="1080" y="1"/>
                  </a:moveTo>
                  <a:lnTo>
                    <a:pt x="1080" y="1"/>
                  </a:lnTo>
                  <a:cubicBezTo>
                    <a:pt x="1080" y="1"/>
                    <a:pt x="0" y="2947"/>
                    <a:pt x="1875" y="5286"/>
                  </a:cubicBezTo>
                  <a:cubicBezTo>
                    <a:pt x="1875" y="5286"/>
                    <a:pt x="2986" y="2511"/>
                    <a:pt x="108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" name="Google Shape;317;p37"/>
          <p:cNvGrpSpPr/>
          <p:nvPr/>
        </p:nvGrpSpPr>
        <p:grpSpPr>
          <a:xfrm>
            <a:off x="5330195" y="1069416"/>
            <a:ext cx="3169210" cy="3153247"/>
            <a:chOff x="5330195" y="1069416"/>
            <a:chExt cx="3169210" cy="3153247"/>
          </a:xfrm>
        </p:grpSpPr>
        <p:grpSp>
          <p:nvGrpSpPr>
            <p:cNvPr id="318" name="Google Shape;318;p37"/>
            <p:cNvGrpSpPr/>
            <p:nvPr/>
          </p:nvGrpSpPr>
          <p:grpSpPr>
            <a:xfrm>
              <a:off x="5330195" y="1069416"/>
              <a:ext cx="3169210" cy="3153247"/>
              <a:chOff x="1781375" y="2040725"/>
              <a:chExt cx="516200" cy="513600"/>
            </a:xfrm>
          </p:grpSpPr>
          <p:sp>
            <p:nvSpPr>
              <p:cNvPr id="319" name="Google Shape;319;p37"/>
              <p:cNvSpPr/>
              <p:nvPr/>
            </p:nvSpPr>
            <p:spPr>
              <a:xfrm>
                <a:off x="1781375" y="2286825"/>
                <a:ext cx="251225" cy="267500"/>
              </a:xfrm>
              <a:custGeom>
                <a:avLst/>
                <a:gdLst/>
                <a:ahLst/>
                <a:cxnLst/>
                <a:rect l="l" t="t" r="r" b="b"/>
                <a:pathLst>
                  <a:path w="10049" h="10700" fill="none" extrusionOk="0">
                    <a:moveTo>
                      <a:pt x="3666" y="5735"/>
                    </a:moveTo>
                    <a:cubicBezTo>
                      <a:pt x="3120" y="6394"/>
                      <a:pt x="3083" y="7771"/>
                      <a:pt x="4181" y="8660"/>
                    </a:cubicBezTo>
                    <a:cubicBezTo>
                      <a:pt x="5274" y="9552"/>
                      <a:pt x="7206" y="9408"/>
                      <a:pt x="7699" y="8729"/>
                    </a:cubicBezTo>
                    <a:cubicBezTo>
                      <a:pt x="8192" y="8052"/>
                      <a:pt x="7145" y="7279"/>
                      <a:pt x="6562" y="7930"/>
                    </a:cubicBezTo>
                    <a:cubicBezTo>
                      <a:pt x="6383" y="8131"/>
                      <a:pt x="6303" y="8383"/>
                      <a:pt x="6285" y="8635"/>
                    </a:cubicBezTo>
                    <a:cubicBezTo>
                      <a:pt x="6220" y="9455"/>
                      <a:pt x="6782" y="10189"/>
                      <a:pt x="7577" y="10394"/>
                    </a:cubicBezTo>
                    <a:cubicBezTo>
                      <a:pt x="8746" y="10700"/>
                      <a:pt x="10049" y="10189"/>
                      <a:pt x="10049" y="10189"/>
                    </a:cubicBezTo>
                    <a:lnTo>
                      <a:pt x="10049" y="0"/>
                    </a:lnTo>
                    <a:lnTo>
                      <a:pt x="997" y="0"/>
                    </a:lnTo>
                    <a:cubicBezTo>
                      <a:pt x="997" y="0"/>
                      <a:pt x="0" y="2274"/>
                      <a:pt x="1439" y="3299"/>
                    </a:cubicBezTo>
                    <a:cubicBezTo>
                      <a:pt x="1925" y="3645"/>
                      <a:pt x="2547" y="3739"/>
                      <a:pt x="3130" y="3598"/>
                    </a:cubicBezTo>
                    <a:cubicBezTo>
                      <a:pt x="3641" y="3480"/>
                      <a:pt x="4221" y="3184"/>
                      <a:pt x="4296" y="2479"/>
                    </a:cubicBezTo>
                    <a:cubicBezTo>
                      <a:pt x="4432" y="1192"/>
                      <a:pt x="2627" y="752"/>
                      <a:pt x="2504" y="208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6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7"/>
              <p:cNvSpPr/>
              <p:nvPr/>
            </p:nvSpPr>
            <p:spPr>
              <a:xfrm>
                <a:off x="1799450" y="2375500"/>
                <a:ext cx="64325" cy="82850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3314" fill="none" extrusionOk="0">
                    <a:moveTo>
                      <a:pt x="1195" y="1"/>
                    </a:moveTo>
                    <a:cubicBezTo>
                      <a:pt x="1195" y="1"/>
                      <a:pt x="1" y="2246"/>
                      <a:pt x="2573" y="3314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6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7"/>
              <p:cNvSpPr/>
              <p:nvPr/>
            </p:nvSpPr>
            <p:spPr>
              <a:xfrm>
                <a:off x="1915200" y="2390250"/>
                <a:ext cx="47800" cy="39600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1584" fill="none" extrusionOk="0">
                    <a:moveTo>
                      <a:pt x="0" y="249"/>
                    </a:moveTo>
                    <a:cubicBezTo>
                      <a:pt x="0" y="249"/>
                      <a:pt x="1616" y="1"/>
                      <a:pt x="1911" y="1583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6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37"/>
              <p:cNvSpPr/>
              <p:nvPr/>
            </p:nvSpPr>
            <p:spPr>
              <a:xfrm>
                <a:off x="1946875" y="2350950"/>
                <a:ext cx="35350" cy="52375"/>
              </a:xfrm>
              <a:custGeom>
                <a:avLst/>
                <a:gdLst/>
                <a:ahLst/>
                <a:cxnLst/>
                <a:rect l="l" t="t" r="r" b="b"/>
                <a:pathLst>
                  <a:path w="1414" h="2095" fill="none" extrusionOk="0">
                    <a:moveTo>
                      <a:pt x="0" y="2094"/>
                    </a:moveTo>
                    <a:cubicBezTo>
                      <a:pt x="0" y="2094"/>
                      <a:pt x="1414" y="1666"/>
                      <a:pt x="975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6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37"/>
              <p:cNvSpPr/>
              <p:nvPr/>
            </p:nvSpPr>
            <p:spPr>
              <a:xfrm>
                <a:off x="2046325" y="2286825"/>
                <a:ext cx="251250" cy="267500"/>
              </a:xfrm>
              <a:custGeom>
                <a:avLst/>
                <a:gdLst/>
                <a:ahLst/>
                <a:cxnLst/>
                <a:rect l="l" t="t" r="r" b="b"/>
                <a:pathLst>
                  <a:path w="10050" h="10700" fill="none" extrusionOk="0">
                    <a:moveTo>
                      <a:pt x="6383" y="5735"/>
                    </a:moveTo>
                    <a:cubicBezTo>
                      <a:pt x="6930" y="6394"/>
                      <a:pt x="6963" y="7771"/>
                      <a:pt x="5869" y="8660"/>
                    </a:cubicBezTo>
                    <a:cubicBezTo>
                      <a:pt x="4771" y="9552"/>
                      <a:pt x="2843" y="9408"/>
                      <a:pt x="2350" y="8729"/>
                    </a:cubicBezTo>
                    <a:cubicBezTo>
                      <a:pt x="1857" y="8052"/>
                      <a:pt x="2905" y="7279"/>
                      <a:pt x="3487" y="7930"/>
                    </a:cubicBezTo>
                    <a:cubicBezTo>
                      <a:pt x="3667" y="8131"/>
                      <a:pt x="3747" y="8383"/>
                      <a:pt x="3764" y="8635"/>
                    </a:cubicBezTo>
                    <a:cubicBezTo>
                      <a:pt x="3829" y="9455"/>
                      <a:pt x="3267" y="10189"/>
                      <a:pt x="2473" y="10394"/>
                    </a:cubicBezTo>
                    <a:cubicBezTo>
                      <a:pt x="1303" y="10700"/>
                      <a:pt x="1" y="10189"/>
                      <a:pt x="1" y="10189"/>
                    </a:cubicBezTo>
                    <a:lnTo>
                      <a:pt x="1" y="0"/>
                    </a:lnTo>
                    <a:lnTo>
                      <a:pt x="9052" y="0"/>
                    </a:lnTo>
                    <a:cubicBezTo>
                      <a:pt x="9052" y="0"/>
                      <a:pt x="10050" y="2274"/>
                      <a:pt x="8610" y="3299"/>
                    </a:cubicBezTo>
                    <a:cubicBezTo>
                      <a:pt x="8121" y="3645"/>
                      <a:pt x="7503" y="3739"/>
                      <a:pt x="6920" y="3598"/>
                    </a:cubicBezTo>
                    <a:cubicBezTo>
                      <a:pt x="6409" y="3480"/>
                      <a:pt x="5826" y="3184"/>
                      <a:pt x="5754" y="2479"/>
                    </a:cubicBezTo>
                    <a:cubicBezTo>
                      <a:pt x="5613" y="1192"/>
                      <a:pt x="7423" y="752"/>
                      <a:pt x="7546" y="208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6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37"/>
              <p:cNvSpPr/>
              <p:nvPr/>
            </p:nvSpPr>
            <p:spPr>
              <a:xfrm>
                <a:off x="2215150" y="2375500"/>
                <a:ext cx="64350" cy="82850"/>
              </a:xfrm>
              <a:custGeom>
                <a:avLst/>
                <a:gdLst/>
                <a:ahLst/>
                <a:cxnLst/>
                <a:rect l="l" t="t" r="r" b="b"/>
                <a:pathLst>
                  <a:path w="2574" h="3314" fill="none" extrusionOk="0">
                    <a:moveTo>
                      <a:pt x="1379" y="1"/>
                    </a:moveTo>
                    <a:cubicBezTo>
                      <a:pt x="1379" y="1"/>
                      <a:pt x="2573" y="2246"/>
                      <a:pt x="1" y="3314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6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37"/>
              <p:cNvSpPr/>
              <p:nvPr/>
            </p:nvSpPr>
            <p:spPr>
              <a:xfrm>
                <a:off x="2115950" y="2390250"/>
                <a:ext cx="47800" cy="39600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1584" fill="none" extrusionOk="0">
                    <a:moveTo>
                      <a:pt x="1911" y="249"/>
                    </a:moveTo>
                    <a:cubicBezTo>
                      <a:pt x="1911" y="249"/>
                      <a:pt x="296" y="1"/>
                      <a:pt x="1" y="1583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6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37"/>
              <p:cNvSpPr/>
              <p:nvPr/>
            </p:nvSpPr>
            <p:spPr>
              <a:xfrm>
                <a:off x="2096600" y="2350950"/>
                <a:ext cx="35475" cy="52375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2095" fill="none" extrusionOk="0">
                    <a:moveTo>
                      <a:pt x="1419" y="2094"/>
                    </a:moveTo>
                    <a:cubicBezTo>
                      <a:pt x="1419" y="2094"/>
                      <a:pt x="1" y="1666"/>
                      <a:pt x="444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6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7"/>
              <p:cNvSpPr/>
              <p:nvPr/>
            </p:nvSpPr>
            <p:spPr>
              <a:xfrm>
                <a:off x="2103900" y="2040725"/>
                <a:ext cx="76025" cy="107425"/>
              </a:xfrm>
              <a:custGeom>
                <a:avLst/>
                <a:gdLst/>
                <a:ahLst/>
                <a:cxnLst/>
                <a:rect l="l" t="t" r="r" b="b"/>
                <a:pathLst>
                  <a:path w="3041" h="4297" fill="none" extrusionOk="0">
                    <a:moveTo>
                      <a:pt x="590" y="4085"/>
                    </a:moveTo>
                    <a:cubicBezTo>
                      <a:pt x="590" y="4085"/>
                      <a:pt x="1" y="1548"/>
                      <a:pt x="648" y="774"/>
                    </a:cubicBezTo>
                    <a:cubicBezTo>
                      <a:pt x="1296" y="1"/>
                      <a:pt x="2925" y="487"/>
                      <a:pt x="2983" y="1476"/>
                    </a:cubicBezTo>
                    <a:cubicBezTo>
                      <a:pt x="3041" y="2469"/>
                      <a:pt x="1191" y="4296"/>
                      <a:pt x="1191" y="4296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6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7"/>
              <p:cNvSpPr/>
              <p:nvPr/>
            </p:nvSpPr>
            <p:spPr>
              <a:xfrm>
                <a:off x="2075750" y="2054325"/>
                <a:ext cx="39775" cy="91400"/>
              </a:xfrm>
              <a:custGeom>
                <a:avLst/>
                <a:gdLst/>
                <a:ahLst/>
                <a:cxnLst/>
                <a:rect l="l" t="t" r="r" b="b"/>
                <a:pathLst>
                  <a:path w="1591" h="3656" fill="none" extrusionOk="0">
                    <a:moveTo>
                      <a:pt x="1318" y="3656"/>
                    </a:moveTo>
                    <a:cubicBezTo>
                      <a:pt x="1318" y="3656"/>
                      <a:pt x="26" y="1918"/>
                      <a:pt x="15" y="1245"/>
                    </a:cubicBezTo>
                    <a:cubicBezTo>
                      <a:pt x="1" y="576"/>
                      <a:pt x="1015" y="1"/>
                      <a:pt x="1590" y="5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6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7"/>
              <p:cNvSpPr/>
              <p:nvPr/>
            </p:nvSpPr>
            <p:spPr>
              <a:xfrm>
                <a:off x="2138800" y="2078500"/>
                <a:ext cx="71450" cy="78025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3121" fill="none" extrusionOk="0">
                    <a:moveTo>
                      <a:pt x="0" y="3120"/>
                    </a:moveTo>
                    <a:cubicBezTo>
                      <a:pt x="0" y="3120"/>
                      <a:pt x="2159" y="2254"/>
                      <a:pt x="2508" y="1419"/>
                    </a:cubicBezTo>
                    <a:cubicBezTo>
                      <a:pt x="2857" y="588"/>
                      <a:pt x="2015" y="1"/>
                      <a:pt x="1533" y="346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6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7"/>
              <p:cNvSpPr/>
              <p:nvPr/>
            </p:nvSpPr>
            <p:spPr>
              <a:xfrm>
                <a:off x="2089050" y="2175550"/>
                <a:ext cx="26850" cy="111300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4452" fill="none" extrusionOk="0">
                    <a:moveTo>
                      <a:pt x="1" y="4451"/>
                    </a:moveTo>
                    <a:cubicBezTo>
                      <a:pt x="271" y="2785"/>
                      <a:pt x="652" y="836"/>
                      <a:pt x="1073" y="1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6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7"/>
              <p:cNvSpPr/>
              <p:nvPr/>
            </p:nvSpPr>
            <p:spPr>
              <a:xfrm>
                <a:off x="2099300" y="2140900"/>
                <a:ext cx="45375" cy="42675"/>
              </a:xfrm>
              <a:custGeom>
                <a:avLst/>
                <a:gdLst/>
                <a:ahLst/>
                <a:cxnLst/>
                <a:rect l="l" t="t" r="r" b="b"/>
                <a:pathLst>
                  <a:path w="1815" h="1707" extrusionOk="0">
                    <a:moveTo>
                      <a:pt x="765" y="1"/>
                    </a:moveTo>
                    <a:cubicBezTo>
                      <a:pt x="621" y="1"/>
                      <a:pt x="467" y="29"/>
                      <a:pt x="306" y="99"/>
                    </a:cubicBezTo>
                    <a:cubicBezTo>
                      <a:pt x="306" y="99"/>
                      <a:pt x="1" y="1438"/>
                      <a:pt x="534" y="1679"/>
                    </a:cubicBezTo>
                    <a:cubicBezTo>
                      <a:pt x="576" y="1698"/>
                      <a:pt x="620" y="1707"/>
                      <a:pt x="664" y="1707"/>
                    </a:cubicBezTo>
                    <a:cubicBezTo>
                      <a:pt x="1180" y="1707"/>
                      <a:pt x="1814" y="523"/>
                      <a:pt x="1814" y="523"/>
                    </a:cubicBezTo>
                    <a:cubicBezTo>
                      <a:pt x="1814" y="523"/>
                      <a:pt x="1382" y="1"/>
                      <a:pt x="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7"/>
              <p:cNvSpPr/>
              <p:nvPr/>
            </p:nvSpPr>
            <p:spPr>
              <a:xfrm>
                <a:off x="1936875" y="2073650"/>
                <a:ext cx="79100" cy="105700"/>
              </a:xfrm>
              <a:custGeom>
                <a:avLst/>
                <a:gdLst/>
                <a:ahLst/>
                <a:cxnLst/>
                <a:rect l="l" t="t" r="r" b="b"/>
                <a:pathLst>
                  <a:path w="3164" h="4228" fill="none" extrusionOk="0">
                    <a:moveTo>
                      <a:pt x="2073" y="4142"/>
                    </a:moveTo>
                    <a:cubicBezTo>
                      <a:pt x="2073" y="4142"/>
                      <a:pt x="3163" y="1778"/>
                      <a:pt x="2685" y="890"/>
                    </a:cubicBezTo>
                    <a:cubicBezTo>
                      <a:pt x="2206" y="1"/>
                      <a:pt x="515" y="148"/>
                      <a:pt x="256" y="1106"/>
                    </a:cubicBezTo>
                    <a:cubicBezTo>
                      <a:pt x="0" y="2066"/>
                      <a:pt x="1440" y="4228"/>
                      <a:pt x="1440" y="422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6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37"/>
              <p:cNvSpPr/>
              <p:nvPr/>
            </p:nvSpPr>
            <p:spPr>
              <a:xfrm>
                <a:off x="1997950" y="2093975"/>
                <a:ext cx="47775" cy="88075"/>
              </a:xfrm>
              <a:custGeom>
                <a:avLst/>
                <a:gdLst/>
                <a:ahLst/>
                <a:cxnLst/>
                <a:rect l="l" t="t" r="r" b="b"/>
                <a:pathLst>
                  <a:path w="1911" h="3523" fill="none" extrusionOk="0">
                    <a:moveTo>
                      <a:pt x="0" y="3523"/>
                    </a:moveTo>
                    <a:cubicBezTo>
                      <a:pt x="0" y="3523"/>
                      <a:pt x="1612" y="2080"/>
                      <a:pt x="1760" y="1426"/>
                    </a:cubicBezTo>
                    <a:cubicBezTo>
                      <a:pt x="1911" y="771"/>
                      <a:pt x="1033" y="1"/>
                      <a:pt x="350" y="454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6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37"/>
              <p:cNvSpPr/>
              <p:nvPr/>
            </p:nvSpPr>
            <p:spPr>
              <a:xfrm>
                <a:off x="1909100" y="2100000"/>
                <a:ext cx="57125" cy="86575"/>
              </a:xfrm>
              <a:custGeom>
                <a:avLst/>
                <a:gdLst/>
                <a:ahLst/>
                <a:cxnLst/>
                <a:rect l="l" t="t" r="r" b="b"/>
                <a:pathLst>
                  <a:path w="2285" h="3463" fill="none" extrusionOk="0">
                    <a:moveTo>
                      <a:pt x="2285" y="3462"/>
                    </a:moveTo>
                    <a:cubicBezTo>
                      <a:pt x="2285" y="3462"/>
                      <a:pt x="345" y="2174"/>
                      <a:pt x="173" y="1289"/>
                    </a:cubicBezTo>
                    <a:cubicBezTo>
                      <a:pt x="0" y="404"/>
                      <a:pt x="939" y="1"/>
                      <a:pt x="1342" y="433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6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37"/>
              <p:cNvSpPr/>
              <p:nvPr/>
            </p:nvSpPr>
            <p:spPr>
              <a:xfrm>
                <a:off x="1984825" y="2209825"/>
                <a:ext cx="5400" cy="77025"/>
              </a:xfrm>
              <a:custGeom>
                <a:avLst/>
                <a:gdLst/>
                <a:ahLst/>
                <a:cxnLst/>
                <a:rect l="l" t="t" r="r" b="b"/>
                <a:pathLst>
                  <a:path w="216" h="3081" fill="none" extrusionOk="0">
                    <a:moveTo>
                      <a:pt x="198" y="3080"/>
                    </a:moveTo>
                    <a:cubicBezTo>
                      <a:pt x="216" y="1836"/>
                      <a:pt x="173" y="645"/>
                      <a:pt x="0" y="1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6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37"/>
              <p:cNvSpPr/>
              <p:nvPr/>
            </p:nvSpPr>
            <p:spPr>
              <a:xfrm>
                <a:off x="1960975" y="2174825"/>
                <a:ext cx="39800" cy="42950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1718" extrusionOk="0">
                    <a:moveTo>
                      <a:pt x="908" y="0"/>
                    </a:moveTo>
                    <a:cubicBezTo>
                      <a:pt x="404" y="0"/>
                      <a:pt x="1" y="325"/>
                      <a:pt x="1" y="325"/>
                    </a:cubicBezTo>
                    <a:cubicBezTo>
                      <a:pt x="1" y="325"/>
                      <a:pt x="415" y="1718"/>
                      <a:pt x="953" y="1718"/>
                    </a:cubicBezTo>
                    <a:cubicBezTo>
                      <a:pt x="976" y="1718"/>
                      <a:pt x="999" y="1715"/>
                      <a:pt x="1022" y="1710"/>
                    </a:cubicBezTo>
                    <a:cubicBezTo>
                      <a:pt x="1591" y="1584"/>
                      <a:pt x="1562" y="210"/>
                      <a:pt x="1562" y="210"/>
                    </a:cubicBezTo>
                    <a:cubicBezTo>
                      <a:pt x="1341" y="55"/>
                      <a:pt x="1116" y="0"/>
                      <a:pt x="9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7"/>
              <p:cNvSpPr/>
              <p:nvPr/>
            </p:nvSpPr>
            <p:spPr>
              <a:xfrm>
                <a:off x="2190175" y="2145700"/>
                <a:ext cx="69900" cy="62900"/>
              </a:xfrm>
              <a:custGeom>
                <a:avLst/>
                <a:gdLst/>
                <a:ahLst/>
                <a:cxnLst/>
                <a:rect l="l" t="t" r="r" b="b"/>
                <a:pathLst>
                  <a:path w="2796" h="2516" fill="none" extrusionOk="0">
                    <a:moveTo>
                      <a:pt x="0" y="2515"/>
                    </a:moveTo>
                    <a:cubicBezTo>
                      <a:pt x="0" y="2515"/>
                      <a:pt x="294" y="1210"/>
                      <a:pt x="1363" y="735"/>
                    </a:cubicBezTo>
                    <a:cubicBezTo>
                      <a:pt x="2435" y="263"/>
                      <a:pt x="2795" y="1"/>
                      <a:pt x="2795" y="1"/>
                    </a:cubicBezTo>
                    <a:cubicBezTo>
                      <a:pt x="2795" y="1"/>
                      <a:pt x="2029" y="1987"/>
                      <a:pt x="0" y="251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6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7"/>
              <p:cNvSpPr/>
              <p:nvPr/>
            </p:nvSpPr>
            <p:spPr>
              <a:xfrm>
                <a:off x="2141675" y="2246000"/>
                <a:ext cx="90500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3620" h="1465" fill="none" extrusionOk="0">
                    <a:moveTo>
                      <a:pt x="1" y="1043"/>
                    </a:moveTo>
                    <a:cubicBezTo>
                      <a:pt x="1" y="1043"/>
                      <a:pt x="839" y="0"/>
                      <a:pt x="2008" y="50"/>
                    </a:cubicBezTo>
                    <a:cubicBezTo>
                      <a:pt x="3181" y="97"/>
                      <a:pt x="3619" y="22"/>
                      <a:pt x="3619" y="22"/>
                    </a:cubicBezTo>
                    <a:cubicBezTo>
                      <a:pt x="3619" y="22"/>
                      <a:pt x="2055" y="1465"/>
                      <a:pt x="1" y="104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6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7"/>
              <p:cNvSpPr/>
              <p:nvPr/>
            </p:nvSpPr>
            <p:spPr>
              <a:xfrm>
                <a:off x="2129175" y="2165500"/>
                <a:ext cx="41125" cy="86175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3447" fill="none" extrusionOk="0">
                    <a:moveTo>
                      <a:pt x="141" y="3446"/>
                    </a:moveTo>
                    <a:cubicBezTo>
                      <a:pt x="141" y="3446"/>
                      <a:pt x="1288" y="2756"/>
                      <a:pt x="1400" y="1590"/>
                    </a:cubicBezTo>
                    <a:cubicBezTo>
                      <a:pt x="1512" y="424"/>
                      <a:pt x="1645" y="0"/>
                      <a:pt x="1645" y="0"/>
                    </a:cubicBezTo>
                    <a:cubicBezTo>
                      <a:pt x="1645" y="0"/>
                      <a:pt x="1" y="1356"/>
                      <a:pt x="141" y="344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6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7"/>
              <p:cNvSpPr/>
              <p:nvPr/>
            </p:nvSpPr>
            <p:spPr>
              <a:xfrm>
                <a:off x="2112875" y="2165500"/>
                <a:ext cx="125225" cy="121000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4840" fill="none" extrusionOk="0">
                    <a:moveTo>
                      <a:pt x="5009" y="0"/>
                    </a:moveTo>
                    <a:cubicBezTo>
                      <a:pt x="5009" y="0"/>
                      <a:pt x="1498" y="3040"/>
                      <a:pt x="1" y="483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6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7"/>
              <p:cNvSpPr/>
              <p:nvPr/>
            </p:nvSpPr>
            <p:spPr>
              <a:xfrm>
                <a:off x="2122050" y="2186275"/>
                <a:ext cx="38100" cy="89500"/>
              </a:xfrm>
              <a:custGeom>
                <a:avLst/>
                <a:gdLst/>
                <a:ahLst/>
                <a:cxnLst/>
                <a:rect l="l" t="t" r="r" b="b"/>
                <a:pathLst>
                  <a:path w="1524" h="3580" fill="none" extrusionOk="0">
                    <a:moveTo>
                      <a:pt x="1523" y="0"/>
                    </a:moveTo>
                    <a:cubicBezTo>
                      <a:pt x="1523" y="0"/>
                      <a:pt x="188" y="3223"/>
                      <a:pt x="1" y="358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6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7"/>
              <p:cNvSpPr/>
              <p:nvPr/>
            </p:nvSpPr>
            <p:spPr>
              <a:xfrm>
                <a:off x="2116850" y="2251650"/>
                <a:ext cx="99125" cy="30075"/>
              </a:xfrm>
              <a:custGeom>
                <a:avLst/>
                <a:gdLst/>
                <a:ahLst/>
                <a:cxnLst/>
                <a:rect l="l" t="t" r="r" b="b"/>
                <a:pathLst>
                  <a:path w="3965" h="1203" fill="none" extrusionOk="0">
                    <a:moveTo>
                      <a:pt x="1" y="1202"/>
                    </a:moveTo>
                    <a:cubicBezTo>
                      <a:pt x="1" y="1202"/>
                      <a:pt x="2209" y="281"/>
                      <a:pt x="3965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6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7"/>
              <p:cNvSpPr/>
              <p:nvPr/>
            </p:nvSpPr>
            <p:spPr>
              <a:xfrm>
                <a:off x="1811575" y="2155600"/>
                <a:ext cx="69925" cy="62975"/>
              </a:xfrm>
              <a:custGeom>
                <a:avLst/>
                <a:gdLst/>
                <a:ahLst/>
                <a:cxnLst/>
                <a:rect l="l" t="t" r="r" b="b"/>
                <a:pathLst>
                  <a:path w="2797" h="2519" fill="none" extrusionOk="0">
                    <a:moveTo>
                      <a:pt x="2797" y="2519"/>
                    </a:moveTo>
                    <a:cubicBezTo>
                      <a:pt x="2797" y="2519"/>
                      <a:pt x="2505" y="1209"/>
                      <a:pt x="1433" y="738"/>
                    </a:cubicBezTo>
                    <a:cubicBezTo>
                      <a:pt x="364" y="263"/>
                      <a:pt x="1" y="0"/>
                      <a:pt x="1" y="0"/>
                    </a:cubicBezTo>
                    <a:cubicBezTo>
                      <a:pt x="1" y="0"/>
                      <a:pt x="768" y="1986"/>
                      <a:pt x="2797" y="251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6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7"/>
              <p:cNvSpPr/>
              <p:nvPr/>
            </p:nvSpPr>
            <p:spPr>
              <a:xfrm>
                <a:off x="1839550" y="2255975"/>
                <a:ext cx="90525" cy="36625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1465" fill="none" extrusionOk="0">
                    <a:moveTo>
                      <a:pt x="3621" y="1044"/>
                    </a:moveTo>
                    <a:cubicBezTo>
                      <a:pt x="3621" y="1044"/>
                      <a:pt x="2779" y="0"/>
                      <a:pt x="1609" y="47"/>
                    </a:cubicBezTo>
                    <a:cubicBezTo>
                      <a:pt x="440" y="94"/>
                      <a:pt x="1" y="18"/>
                      <a:pt x="1" y="18"/>
                    </a:cubicBezTo>
                    <a:cubicBezTo>
                      <a:pt x="1" y="18"/>
                      <a:pt x="1566" y="1465"/>
                      <a:pt x="3621" y="104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6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7"/>
              <p:cNvSpPr/>
              <p:nvPr/>
            </p:nvSpPr>
            <p:spPr>
              <a:xfrm>
                <a:off x="1901350" y="2175475"/>
                <a:ext cx="41125" cy="86100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3444" fill="none" extrusionOk="0">
                    <a:moveTo>
                      <a:pt x="1508" y="3444"/>
                    </a:moveTo>
                    <a:cubicBezTo>
                      <a:pt x="1508" y="3444"/>
                      <a:pt x="360" y="2757"/>
                      <a:pt x="249" y="1591"/>
                    </a:cubicBezTo>
                    <a:cubicBezTo>
                      <a:pt x="137" y="425"/>
                      <a:pt x="0" y="0"/>
                      <a:pt x="0" y="0"/>
                    </a:cubicBezTo>
                    <a:cubicBezTo>
                      <a:pt x="0" y="0"/>
                      <a:pt x="1645" y="1353"/>
                      <a:pt x="1508" y="344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6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7"/>
              <p:cNvSpPr/>
              <p:nvPr/>
            </p:nvSpPr>
            <p:spPr>
              <a:xfrm>
                <a:off x="1833625" y="2175475"/>
                <a:ext cx="116950" cy="111375"/>
              </a:xfrm>
              <a:custGeom>
                <a:avLst/>
                <a:gdLst/>
                <a:ahLst/>
                <a:cxnLst/>
                <a:rect l="l" t="t" r="r" b="b"/>
                <a:pathLst>
                  <a:path w="4678" h="4455" fill="none" extrusionOk="0">
                    <a:moveTo>
                      <a:pt x="1" y="0"/>
                    </a:moveTo>
                    <a:cubicBezTo>
                      <a:pt x="1" y="0"/>
                      <a:pt x="3041" y="2634"/>
                      <a:pt x="4678" y="4454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6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7"/>
              <p:cNvSpPr/>
              <p:nvPr/>
            </p:nvSpPr>
            <p:spPr>
              <a:xfrm>
                <a:off x="1911600" y="2196150"/>
                <a:ext cx="38000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3581" fill="none" extrusionOk="0">
                    <a:moveTo>
                      <a:pt x="0" y="1"/>
                    </a:moveTo>
                    <a:cubicBezTo>
                      <a:pt x="0" y="1"/>
                      <a:pt x="1335" y="3228"/>
                      <a:pt x="1519" y="358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6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7"/>
              <p:cNvSpPr/>
              <p:nvPr/>
            </p:nvSpPr>
            <p:spPr>
              <a:xfrm>
                <a:off x="1855675" y="2261550"/>
                <a:ext cx="86975" cy="25300"/>
              </a:xfrm>
              <a:custGeom>
                <a:avLst/>
                <a:gdLst/>
                <a:ahLst/>
                <a:cxnLst/>
                <a:rect l="l" t="t" r="r" b="b"/>
                <a:pathLst>
                  <a:path w="3479" h="1012" fill="none" extrusionOk="0">
                    <a:moveTo>
                      <a:pt x="3479" y="1011"/>
                    </a:moveTo>
                    <a:cubicBezTo>
                      <a:pt x="2727" y="724"/>
                      <a:pt x="1252" y="202"/>
                      <a:pt x="0" y="1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6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9" name="Google Shape;349;p37"/>
            <p:cNvSpPr/>
            <p:nvPr/>
          </p:nvSpPr>
          <p:spPr>
            <a:xfrm>
              <a:off x="6871976" y="1897090"/>
              <a:ext cx="256494" cy="255807"/>
            </a:xfrm>
            <a:custGeom>
              <a:avLst/>
              <a:gdLst/>
              <a:ahLst/>
              <a:cxnLst/>
              <a:rect l="l" t="t" r="r" b="b"/>
              <a:pathLst>
                <a:path w="1134" h="1131" extrusionOk="0">
                  <a:moveTo>
                    <a:pt x="566" y="1"/>
                  </a:moveTo>
                  <a:cubicBezTo>
                    <a:pt x="490" y="275"/>
                    <a:pt x="277" y="490"/>
                    <a:pt x="0" y="566"/>
                  </a:cubicBezTo>
                  <a:cubicBezTo>
                    <a:pt x="277" y="642"/>
                    <a:pt x="490" y="857"/>
                    <a:pt x="566" y="1130"/>
                  </a:cubicBezTo>
                  <a:cubicBezTo>
                    <a:pt x="641" y="857"/>
                    <a:pt x="857" y="642"/>
                    <a:pt x="1134" y="566"/>
                  </a:cubicBezTo>
                  <a:cubicBezTo>
                    <a:pt x="857" y="490"/>
                    <a:pt x="641" y="275"/>
                    <a:pt x="56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7"/>
            <p:cNvSpPr/>
            <p:nvPr/>
          </p:nvSpPr>
          <p:spPr>
            <a:xfrm>
              <a:off x="6030958" y="1221137"/>
              <a:ext cx="116711" cy="116708"/>
            </a:xfrm>
            <a:custGeom>
              <a:avLst/>
              <a:gdLst/>
              <a:ahLst/>
              <a:cxnLst/>
              <a:rect l="l" t="t" r="r" b="b"/>
              <a:pathLst>
                <a:path w="516" h="516" extrusionOk="0">
                  <a:moveTo>
                    <a:pt x="260" y="1"/>
                  </a:moveTo>
                  <a:cubicBezTo>
                    <a:pt x="223" y="127"/>
                    <a:pt x="127" y="223"/>
                    <a:pt x="0" y="260"/>
                  </a:cubicBezTo>
                  <a:cubicBezTo>
                    <a:pt x="127" y="292"/>
                    <a:pt x="223" y="389"/>
                    <a:pt x="260" y="515"/>
                  </a:cubicBezTo>
                  <a:cubicBezTo>
                    <a:pt x="291" y="389"/>
                    <a:pt x="389" y="292"/>
                    <a:pt x="515" y="260"/>
                  </a:cubicBezTo>
                  <a:cubicBezTo>
                    <a:pt x="389" y="223"/>
                    <a:pt x="291" y="127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Four feasibility analysis</a:t>
            </a:r>
          </a:p>
        </p:txBody>
      </p:sp>
      <p:sp>
        <p:nvSpPr>
          <p:cNvPr id="101" name="Google Shape;1129;p70"/>
          <p:cNvSpPr txBox="1">
            <a:spLocks/>
          </p:cNvSpPr>
          <p:nvPr/>
        </p:nvSpPr>
        <p:spPr>
          <a:xfrm>
            <a:off x="1101529" y="4307493"/>
            <a:ext cx="2505600" cy="4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16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02" name="Google Shape;1129;p70"/>
          <p:cNvSpPr txBox="1">
            <a:spLocks/>
          </p:cNvSpPr>
          <p:nvPr/>
        </p:nvSpPr>
        <p:spPr>
          <a:xfrm>
            <a:off x="6024404" y="4406901"/>
            <a:ext cx="2468941" cy="4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16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03" name="Google Shape;1129;p70"/>
          <p:cNvSpPr txBox="1">
            <a:spLocks/>
          </p:cNvSpPr>
          <p:nvPr/>
        </p:nvSpPr>
        <p:spPr>
          <a:xfrm>
            <a:off x="6312656" y="1713801"/>
            <a:ext cx="2678944" cy="5137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1" dirty="0"/>
              <a:t>Industry &amp; Target Market </a:t>
            </a:r>
            <a:r>
              <a:rPr lang="en-US" sz="1600" b="1" dirty="0" smtClean="0"/>
              <a:t>Feasibility:</a:t>
            </a:r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4" name="Google Shape;1129;p70"/>
          <p:cNvSpPr txBox="1">
            <a:spLocks/>
          </p:cNvSpPr>
          <p:nvPr/>
        </p:nvSpPr>
        <p:spPr>
          <a:xfrm>
            <a:off x="259074" y="2391407"/>
            <a:ext cx="2505600" cy="4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16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3064556" y="1926986"/>
            <a:ext cx="1034087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493796" y="3908898"/>
            <a:ext cx="74021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748111" y="2535860"/>
            <a:ext cx="57648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26753" y="1773316"/>
            <a:ext cx="2905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Product/Service </a:t>
            </a:r>
            <a:r>
              <a:rPr lang="en-US" sz="1600" b="1" dirty="0" smtClean="0"/>
              <a:t>Feasibility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: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05888" y="2044929"/>
            <a:ext cx="26587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 </a:t>
            </a:r>
            <a:r>
              <a:rPr lang="en-US" dirty="0"/>
              <a:t>desirability: 1 in 5 adults face mental health issues (WHO)</a:t>
            </a:r>
          </a:p>
          <a:p>
            <a:r>
              <a:rPr lang="en-US" dirty="0"/>
              <a:t>Strong demand: 50% prefer digital therapy; 25% annual market growth</a:t>
            </a:r>
          </a:p>
          <a:p>
            <a:r>
              <a:rPr lang="en-US" sz="1200" dirty="0" smtClean="0"/>
              <a:t>.</a:t>
            </a:r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789347" y="3619415"/>
            <a:ext cx="2711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Organizational Feasibility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89347" y="3984327"/>
            <a:ext cx="2209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190" y="1378330"/>
            <a:ext cx="1828800" cy="2902857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312657" y="2173704"/>
            <a:ext cx="299085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$380B industry, reaching $536B by 2030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70% of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millennials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seek digital mental health services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5414813" y="3946998"/>
            <a:ext cx="1034087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30199" y="3946998"/>
            <a:ext cx="279372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Skilled team in AI &amp; psychology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 to cloud tools + professional partnerships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448900" y="3946998"/>
            <a:ext cx="263594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Low-cost setup using free tools &amp; university support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35% ROI in 3 years 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Statista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2023)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48900" y="3665580"/>
            <a:ext cx="2542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Financial </a:t>
            </a:r>
            <a:r>
              <a:rPr lang="en-US" sz="1600" b="1" dirty="0" smtClean="0"/>
              <a:t>Feasibility: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0065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baseline="300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feasibility</a:t>
            </a:r>
            <a:endParaRPr dirty="0">
              <a:solidFill>
                <a:srgbClr val="002060"/>
              </a:solidFill>
            </a:endParaRPr>
          </a:p>
        </p:txBody>
      </p:sp>
      <p:grpSp>
        <p:nvGrpSpPr>
          <p:cNvPr id="459" name="Google Shape;459;p43"/>
          <p:cNvGrpSpPr/>
          <p:nvPr/>
        </p:nvGrpSpPr>
        <p:grpSpPr>
          <a:xfrm>
            <a:off x="7239000" y="407329"/>
            <a:ext cx="2386801" cy="2296399"/>
            <a:chOff x="5310058" y="1363026"/>
            <a:chExt cx="4087143" cy="4190923"/>
          </a:xfrm>
        </p:grpSpPr>
        <p:grpSp>
          <p:nvGrpSpPr>
            <p:cNvPr id="460" name="Google Shape;460;p43"/>
            <p:cNvGrpSpPr/>
            <p:nvPr/>
          </p:nvGrpSpPr>
          <p:grpSpPr>
            <a:xfrm>
              <a:off x="5310058" y="1363026"/>
              <a:ext cx="2830397" cy="2984453"/>
              <a:chOff x="5191983" y="1515426"/>
              <a:chExt cx="2830397" cy="2984453"/>
            </a:xfrm>
          </p:grpSpPr>
          <p:sp>
            <p:nvSpPr>
              <p:cNvPr id="461" name="Google Shape;461;p43"/>
              <p:cNvSpPr/>
              <p:nvPr/>
            </p:nvSpPr>
            <p:spPr>
              <a:xfrm>
                <a:off x="5426801" y="1818677"/>
                <a:ext cx="256494" cy="255807"/>
              </a:xfrm>
              <a:custGeom>
                <a:avLst/>
                <a:gdLst/>
                <a:ahLst/>
                <a:cxnLst/>
                <a:rect l="l" t="t" r="r" b="b"/>
                <a:pathLst>
                  <a:path w="1134" h="1131" extrusionOk="0">
                    <a:moveTo>
                      <a:pt x="566" y="1"/>
                    </a:moveTo>
                    <a:cubicBezTo>
                      <a:pt x="490" y="275"/>
                      <a:pt x="277" y="490"/>
                      <a:pt x="0" y="566"/>
                    </a:cubicBezTo>
                    <a:cubicBezTo>
                      <a:pt x="277" y="642"/>
                      <a:pt x="490" y="857"/>
                      <a:pt x="566" y="1130"/>
                    </a:cubicBezTo>
                    <a:cubicBezTo>
                      <a:pt x="641" y="857"/>
                      <a:pt x="857" y="642"/>
                      <a:pt x="1134" y="566"/>
                    </a:cubicBezTo>
                    <a:cubicBezTo>
                      <a:pt x="857" y="490"/>
                      <a:pt x="641" y="275"/>
                      <a:pt x="5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43"/>
              <p:cNvSpPr/>
              <p:nvPr/>
            </p:nvSpPr>
            <p:spPr>
              <a:xfrm>
                <a:off x="5191983" y="2433337"/>
                <a:ext cx="116711" cy="116708"/>
              </a:xfrm>
              <a:custGeom>
                <a:avLst/>
                <a:gdLst/>
                <a:ahLst/>
                <a:cxnLst/>
                <a:rect l="l" t="t" r="r" b="b"/>
                <a:pathLst>
                  <a:path w="516" h="516" extrusionOk="0">
                    <a:moveTo>
                      <a:pt x="260" y="1"/>
                    </a:moveTo>
                    <a:cubicBezTo>
                      <a:pt x="223" y="127"/>
                      <a:pt x="127" y="223"/>
                      <a:pt x="0" y="260"/>
                    </a:cubicBezTo>
                    <a:cubicBezTo>
                      <a:pt x="127" y="292"/>
                      <a:pt x="223" y="389"/>
                      <a:pt x="260" y="515"/>
                    </a:cubicBezTo>
                    <a:cubicBezTo>
                      <a:pt x="291" y="389"/>
                      <a:pt x="389" y="292"/>
                      <a:pt x="515" y="260"/>
                    </a:cubicBezTo>
                    <a:cubicBezTo>
                      <a:pt x="389" y="223"/>
                      <a:pt x="291" y="127"/>
                      <a:pt x="2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63" name="Google Shape;463;p43"/>
              <p:cNvGrpSpPr/>
              <p:nvPr/>
            </p:nvGrpSpPr>
            <p:grpSpPr>
              <a:xfrm flipH="1">
                <a:off x="5567429" y="1515426"/>
                <a:ext cx="2454951" cy="2984453"/>
                <a:chOff x="5440425" y="1595400"/>
                <a:chExt cx="2260961" cy="2748622"/>
              </a:xfrm>
            </p:grpSpPr>
            <p:sp>
              <p:nvSpPr>
                <p:cNvPr id="464" name="Google Shape;464;p43"/>
                <p:cNvSpPr/>
                <p:nvPr/>
              </p:nvSpPr>
              <p:spPr>
                <a:xfrm>
                  <a:off x="5440425" y="1595400"/>
                  <a:ext cx="2260961" cy="27486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46" h="22303" fill="none" extrusionOk="0">
                      <a:moveTo>
                        <a:pt x="2591" y="22267"/>
                      </a:moveTo>
                      <a:cubicBezTo>
                        <a:pt x="2639" y="22065"/>
                        <a:pt x="2685" y="21868"/>
                        <a:pt x="2735" y="21670"/>
                      </a:cubicBezTo>
                      <a:cubicBezTo>
                        <a:pt x="3066" y="20307"/>
                        <a:pt x="3437" y="18953"/>
                        <a:pt x="3714" y="17579"/>
                      </a:cubicBezTo>
                      <a:cubicBezTo>
                        <a:pt x="3916" y="16586"/>
                        <a:pt x="3610" y="15672"/>
                        <a:pt x="2998" y="14863"/>
                      </a:cubicBezTo>
                      <a:cubicBezTo>
                        <a:pt x="1879" y="13384"/>
                        <a:pt x="825" y="11988"/>
                        <a:pt x="401" y="10139"/>
                      </a:cubicBezTo>
                      <a:cubicBezTo>
                        <a:pt x="1" y="8405"/>
                        <a:pt x="160" y="6535"/>
                        <a:pt x="901" y="4912"/>
                      </a:cubicBezTo>
                      <a:cubicBezTo>
                        <a:pt x="2160" y="2149"/>
                        <a:pt x="4905" y="429"/>
                        <a:pt x="7880" y="137"/>
                      </a:cubicBezTo>
                      <a:cubicBezTo>
                        <a:pt x="9287" y="1"/>
                        <a:pt x="10654" y="62"/>
                        <a:pt x="12007" y="512"/>
                      </a:cubicBezTo>
                      <a:cubicBezTo>
                        <a:pt x="13734" y="1087"/>
                        <a:pt x="15267" y="2595"/>
                        <a:pt x="16001" y="4246"/>
                      </a:cubicBezTo>
                      <a:cubicBezTo>
                        <a:pt x="16335" y="5002"/>
                        <a:pt x="16522" y="5814"/>
                        <a:pt x="16562" y="6639"/>
                      </a:cubicBezTo>
                      <a:cubicBezTo>
                        <a:pt x="16579" y="7028"/>
                        <a:pt x="16605" y="7488"/>
                        <a:pt x="16497" y="7869"/>
                      </a:cubicBezTo>
                      <a:cubicBezTo>
                        <a:pt x="16385" y="8265"/>
                        <a:pt x="16260" y="8567"/>
                        <a:pt x="16439" y="8981"/>
                      </a:cubicBezTo>
                      <a:cubicBezTo>
                        <a:pt x="16468" y="9049"/>
                        <a:pt x="16500" y="9114"/>
                        <a:pt x="16540" y="9175"/>
                      </a:cubicBezTo>
                      <a:cubicBezTo>
                        <a:pt x="16896" y="9765"/>
                        <a:pt x="17281" y="10337"/>
                        <a:pt x="17651" y="10917"/>
                      </a:cubicBezTo>
                      <a:cubicBezTo>
                        <a:pt x="17809" y="11161"/>
                        <a:pt x="17979" y="11398"/>
                        <a:pt x="18116" y="11654"/>
                      </a:cubicBezTo>
                      <a:cubicBezTo>
                        <a:pt x="18346" y="12093"/>
                        <a:pt x="18267" y="12301"/>
                        <a:pt x="17817" y="12542"/>
                      </a:cubicBezTo>
                      <a:cubicBezTo>
                        <a:pt x="17512" y="12705"/>
                        <a:pt x="17072" y="12805"/>
                        <a:pt x="16943" y="13060"/>
                      </a:cubicBezTo>
                      <a:cubicBezTo>
                        <a:pt x="16867" y="13218"/>
                        <a:pt x="16986" y="13434"/>
                        <a:pt x="17047" y="13579"/>
                      </a:cubicBezTo>
                      <a:cubicBezTo>
                        <a:pt x="17130" y="13784"/>
                        <a:pt x="17216" y="14000"/>
                        <a:pt x="17198" y="14226"/>
                      </a:cubicBezTo>
                      <a:cubicBezTo>
                        <a:pt x="17191" y="14331"/>
                        <a:pt x="17152" y="14435"/>
                        <a:pt x="17072" y="14500"/>
                      </a:cubicBezTo>
                      <a:cubicBezTo>
                        <a:pt x="17044" y="14521"/>
                        <a:pt x="17011" y="14540"/>
                        <a:pt x="16986" y="14565"/>
                      </a:cubicBezTo>
                      <a:cubicBezTo>
                        <a:pt x="16961" y="14590"/>
                        <a:pt x="16939" y="14622"/>
                        <a:pt x="16939" y="14658"/>
                      </a:cubicBezTo>
                      <a:cubicBezTo>
                        <a:pt x="16946" y="14812"/>
                        <a:pt x="17115" y="14837"/>
                        <a:pt x="17072" y="15021"/>
                      </a:cubicBezTo>
                      <a:cubicBezTo>
                        <a:pt x="17037" y="15187"/>
                        <a:pt x="16907" y="15324"/>
                        <a:pt x="16785" y="15431"/>
                      </a:cubicBezTo>
                      <a:cubicBezTo>
                        <a:pt x="16349" y="15813"/>
                        <a:pt x="16648" y="16619"/>
                        <a:pt x="16608" y="17094"/>
                      </a:cubicBezTo>
                      <a:cubicBezTo>
                        <a:pt x="16576" y="17424"/>
                        <a:pt x="16443" y="17763"/>
                        <a:pt x="16180" y="17967"/>
                      </a:cubicBezTo>
                      <a:cubicBezTo>
                        <a:pt x="15637" y="18389"/>
                        <a:pt x="14774" y="18169"/>
                        <a:pt x="14158" y="18072"/>
                      </a:cubicBezTo>
                      <a:cubicBezTo>
                        <a:pt x="13183" y="17921"/>
                        <a:pt x="11916" y="18011"/>
                        <a:pt x="11805" y="19249"/>
                      </a:cubicBezTo>
                      <a:cubicBezTo>
                        <a:pt x="11712" y="20277"/>
                        <a:pt x="11834" y="21325"/>
                        <a:pt x="12162" y="22303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65;p43"/>
                <p:cNvSpPr/>
                <p:nvPr/>
              </p:nvSpPr>
              <p:spPr>
                <a:xfrm>
                  <a:off x="6561411" y="1774590"/>
                  <a:ext cx="123" cy="310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516" fill="none" extrusionOk="0">
                      <a:moveTo>
                        <a:pt x="0" y="0"/>
                      </a:moveTo>
                      <a:lnTo>
                        <a:pt x="0" y="2515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466;p43"/>
                <p:cNvSpPr/>
                <p:nvPr/>
              </p:nvSpPr>
              <p:spPr>
                <a:xfrm>
                  <a:off x="5768612" y="2567263"/>
                  <a:ext cx="313153" cy="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1" h="1" fill="none" extrusionOk="0">
                      <a:moveTo>
                        <a:pt x="2540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467;p43"/>
                <p:cNvSpPr/>
                <p:nvPr/>
              </p:nvSpPr>
              <p:spPr>
                <a:xfrm>
                  <a:off x="6247520" y="2255591"/>
                  <a:ext cx="314016" cy="3117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8" h="2530" fill="none" extrusionOk="0">
                      <a:moveTo>
                        <a:pt x="2547" y="1"/>
                      </a:moveTo>
                      <a:lnTo>
                        <a:pt x="2547" y="2530"/>
                      </a:lnTo>
                      <a:lnTo>
                        <a:pt x="0" y="253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" name="Google Shape;468;p43"/>
                <p:cNvSpPr/>
                <p:nvPr/>
              </p:nvSpPr>
              <p:spPr>
                <a:xfrm>
                  <a:off x="6561411" y="2035733"/>
                  <a:ext cx="240441" cy="270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1" h="2192" fill="none" extrusionOk="0">
                      <a:moveTo>
                        <a:pt x="4" y="407"/>
                      </a:moveTo>
                      <a:cubicBezTo>
                        <a:pt x="205" y="159"/>
                        <a:pt x="511" y="1"/>
                        <a:pt x="853" y="1"/>
                      </a:cubicBezTo>
                      <a:cubicBezTo>
                        <a:pt x="1461" y="1"/>
                        <a:pt x="1950" y="493"/>
                        <a:pt x="1950" y="1097"/>
                      </a:cubicBezTo>
                      <a:cubicBezTo>
                        <a:pt x="1950" y="1702"/>
                        <a:pt x="1461" y="2191"/>
                        <a:pt x="853" y="2191"/>
                      </a:cubicBezTo>
                      <a:cubicBezTo>
                        <a:pt x="507" y="2191"/>
                        <a:pt x="202" y="2033"/>
                        <a:pt x="0" y="1785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" name="Google Shape;469;p43"/>
                <p:cNvSpPr/>
                <p:nvPr/>
              </p:nvSpPr>
              <p:spPr>
                <a:xfrm>
                  <a:off x="6030249" y="2325222"/>
                  <a:ext cx="269649" cy="242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8" h="1965" fill="none" extrusionOk="0">
                      <a:moveTo>
                        <a:pt x="417" y="1965"/>
                      </a:moveTo>
                      <a:cubicBezTo>
                        <a:pt x="141" y="1742"/>
                        <a:pt x="0" y="1436"/>
                        <a:pt x="0" y="1098"/>
                      </a:cubicBezTo>
                      <a:cubicBezTo>
                        <a:pt x="0" y="493"/>
                        <a:pt x="490" y="0"/>
                        <a:pt x="1094" y="0"/>
                      </a:cubicBezTo>
                      <a:cubicBezTo>
                        <a:pt x="1699" y="0"/>
                        <a:pt x="2187" y="493"/>
                        <a:pt x="2187" y="1098"/>
                      </a:cubicBezTo>
                      <a:cubicBezTo>
                        <a:pt x="2187" y="1451"/>
                        <a:pt x="2022" y="1764"/>
                        <a:pt x="1763" y="1965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43"/>
                <p:cNvSpPr/>
                <p:nvPr/>
              </p:nvSpPr>
              <p:spPr>
                <a:xfrm>
                  <a:off x="7044139" y="2566400"/>
                  <a:ext cx="310195" cy="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7" h="1" fill="none" extrusionOk="0">
                      <a:moveTo>
                        <a:pt x="2516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43"/>
                <p:cNvSpPr/>
                <p:nvPr/>
              </p:nvSpPr>
              <p:spPr>
                <a:xfrm>
                  <a:off x="6561411" y="2566400"/>
                  <a:ext cx="312167" cy="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3" h="1" fill="none" extrusionOk="0">
                      <a:moveTo>
                        <a:pt x="2533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43"/>
                <p:cNvSpPr/>
                <p:nvPr/>
              </p:nvSpPr>
              <p:spPr>
                <a:xfrm>
                  <a:off x="6822925" y="2566400"/>
                  <a:ext cx="270265" cy="240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3" h="1951" fill="none" extrusionOk="0">
                      <a:moveTo>
                        <a:pt x="1786" y="4"/>
                      </a:moveTo>
                      <a:cubicBezTo>
                        <a:pt x="2033" y="206"/>
                        <a:pt x="2192" y="512"/>
                        <a:pt x="2192" y="857"/>
                      </a:cubicBezTo>
                      <a:cubicBezTo>
                        <a:pt x="2192" y="1462"/>
                        <a:pt x="1699" y="1950"/>
                        <a:pt x="1095" y="1950"/>
                      </a:cubicBezTo>
                      <a:cubicBezTo>
                        <a:pt x="490" y="1950"/>
                        <a:pt x="1" y="1462"/>
                        <a:pt x="1" y="857"/>
                      </a:cubicBezTo>
                      <a:cubicBezTo>
                        <a:pt x="1" y="512"/>
                        <a:pt x="159" y="202"/>
                        <a:pt x="411" y="1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43"/>
                <p:cNvSpPr/>
                <p:nvPr/>
              </p:nvSpPr>
              <p:spPr>
                <a:xfrm>
                  <a:off x="6561411" y="3049744"/>
                  <a:ext cx="123" cy="3099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515" fill="none" extrusionOk="0">
                      <a:moveTo>
                        <a:pt x="0" y="2515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474;p43"/>
                <p:cNvSpPr/>
                <p:nvPr/>
              </p:nvSpPr>
              <p:spPr>
                <a:xfrm>
                  <a:off x="6561411" y="2566400"/>
                  <a:ext cx="123" cy="312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2534" fill="none" extrusionOk="0">
                      <a:moveTo>
                        <a:pt x="0" y="2533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475;p43"/>
                <p:cNvSpPr/>
                <p:nvPr/>
              </p:nvSpPr>
              <p:spPr>
                <a:xfrm>
                  <a:off x="6320971" y="2828037"/>
                  <a:ext cx="240564" cy="270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2" h="2192" fill="none" extrusionOk="0">
                      <a:moveTo>
                        <a:pt x="1948" y="1785"/>
                      </a:moveTo>
                      <a:cubicBezTo>
                        <a:pt x="1746" y="2034"/>
                        <a:pt x="1440" y="2192"/>
                        <a:pt x="1098" y="2192"/>
                      </a:cubicBezTo>
                      <a:cubicBezTo>
                        <a:pt x="494" y="2192"/>
                        <a:pt x="1" y="1702"/>
                        <a:pt x="1" y="1098"/>
                      </a:cubicBezTo>
                      <a:cubicBezTo>
                        <a:pt x="1" y="490"/>
                        <a:pt x="494" y="0"/>
                        <a:pt x="1098" y="0"/>
                      </a:cubicBezTo>
                      <a:cubicBezTo>
                        <a:pt x="1444" y="0"/>
                        <a:pt x="1749" y="159"/>
                        <a:pt x="1951" y="410"/>
                      </a:cubicBez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76" name="Google Shape;476;p43"/>
            <p:cNvGrpSpPr/>
            <p:nvPr/>
          </p:nvGrpSpPr>
          <p:grpSpPr>
            <a:xfrm rot="-2237517" flipH="1">
              <a:off x="7703564" y="3963771"/>
              <a:ext cx="1454404" cy="1280473"/>
              <a:chOff x="5917100" y="2092158"/>
              <a:chExt cx="1102175" cy="970367"/>
            </a:xfrm>
          </p:grpSpPr>
          <p:sp>
            <p:nvSpPr>
              <p:cNvPr id="477" name="Google Shape;477;p43"/>
              <p:cNvSpPr/>
              <p:nvPr/>
            </p:nvSpPr>
            <p:spPr>
              <a:xfrm>
                <a:off x="6030002" y="2238502"/>
                <a:ext cx="719415" cy="824023"/>
              </a:xfrm>
              <a:custGeom>
                <a:avLst/>
                <a:gdLst/>
                <a:ahLst/>
                <a:cxnLst/>
                <a:rect l="l" t="t" r="r" b="b"/>
                <a:pathLst>
                  <a:path w="8067" h="9240" fill="none" extrusionOk="0">
                    <a:moveTo>
                      <a:pt x="378" y="9239"/>
                    </a:moveTo>
                    <a:cubicBezTo>
                      <a:pt x="378" y="9239"/>
                      <a:pt x="0" y="3350"/>
                      <a:pt x="8067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6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43"/>
              <p:cNvSpPr/>
              <p:nvPr/>
            </p:nvSpPr>
            <p:spPr>
              <a:xfrm>
                <a:off x="6580242" y="2133270"/>
                <a:ext cx="439033" cy="188794"/>
              </a:xfrm>
              <a:custGeom>
                <a:avLst/>
                <a:gdLst/>
                <a:ahLst/>
                <a:cxnLst/>
                <a:rect l="l" t="t" r="r" b="b"/>
                <a:pathLst>
                  <a:path w="4923" h="2117" extrusionOk="0">
                    <a:moveTo>
                      <a:pt x="4553" y="1"/>
                    </a:moveTo>
                    <a:cubicBezTo>
                      <a:pt x="3675" y="1"/>
                      <a:pt x="1426" y="199"/>
                      <a:pt x="0" y="2094"/>
                    </a:cubicBezTo>
                    <a:cubicBezTo>
                      <a:pt x="0" y="2094"/>
                      <a:pt x="172" y="2117"/>
                      <a:pt x="461" y="2117"/>
                    </a:cubicBezTo>
                    <a:cubicBezTo>
                      <a:pt x="1370" y="2117"/>
                      <a:pt x="3437" y="1891"/>
                      <a:pt x="4922" y="15"/>
                    </a:cubicBezTo>
                    <a:cubicBezTo>
                      <a:pt x="4922" y="15"/>
                      <a:pt x="4786" y="1"/>
                      <a:pt x="45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43"/>
              <p:cNvSpPr/>
              <p:nvPr/>
            </p:nvSpPr>
            <p:spPr>
              <a:xfrm>
                <a:off x="6280241" y="2430685"/>
                <a:ext cx="464985" cy="138497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553" extrusionOk="0">
                    <a:moveTo>
                      <a:pt x="3675" y="0"/>
                    </a:moveTo>
                    <a:cubicBezTo>
                      <a:pt x="2615" y="0"/>
                      <a:pt x="1190" y="253"/>
                      <a:pt x="0" y="1353"/>
                    </a:cubicBezTo>
                    <a:cubicBezTo>
                      <a:pt x="0" y="1353"/>
                      <a:pt x="622" y="1552"/>
                      <a:pt x="1526" y="1552"/>
                    </a:cubicBezTo>
                    <a:cubicBezTo>
                      <a:pt x="2557" y="1552"/>
                      <a:pt x="3953" y="1293"/>
                      <a:pt x="5214" y="183"/>
                    </a:cubicBezTo>
                    <a:cubicBezTo>
                      <a:pt x="5214" y="183"/>
                      <a:pt x="4577" y="0"/>
                      <a:pt x="36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43"/>
              <p:cNvSpPr/>
              <p:nvPr/>
            </p:nvSpPr>
            <p:spPr>
              <a:xfrm>
                <a:off x="6207113" y="2092158"/>
                <a:ext cx="260316" cy="461417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5174" extrusionOk="0">
                    <a:moveTo>
                      <a:pt x="2145" y="1"/>
                    </a:moveTo>
                    <a:lnTo>
                      <a:pt x="2145" y="1"/>
                    </a:lnTo>
                    <a:cubicBezTo>
                      <a:pt x="2145" y="1"/>
                      <a:pt x="0" y="2286"/>
                      <a:pt x="810" y="5174"/>
                    </a:cubicBezTo>
                    <a:cubicBezTo>
                      <a:pt x="810" y="5174"/>
                      <a:pt x="2919" y="3055"/>
                      <a:pt x="21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43"/>
              <p:cNvSpPr/>
              <p:nvPr/>
            </p:nvSpPr>
            <p:spPr>
              <a:xfrm>
                <a:off x="6084223" y="2626078"/>
                <a:ext cx="387041" cy="277885"/>
              </a:xfrm>
              <a:custGeom>
                <a:avLst/>
                <a:gdLst/>
                <a:ahLst/>
                <a:cxnLst/>
                <a:rect l="l" t="t" r="r" b="b"/>
                <a:pathLst>
                  <a:path w="4340" h="3116" extrusionOk="0">
                    <a:moveTo>
                      <a:pt x="4340" y="0"/>
                    </a:moveTo>
                    <a:lnTo>
                      <a:pt x="4340" y="0"/>
                    </a:lnTo>
                    <a:cubicBezTo>
                      <a:pt x="4339" y="0"/>
                      <a:pt x="1231" y="382"/>
                      <a:pt x="1" y="3115"/>
                    </a:cubicBezTo>
                    <a:cubicBezTo>
                      <a:pt x="1" y="3115"/>
                      <a:pt x="2980" y="2842"/>
                      <a:pt x="43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43"/>
              <p:cNvSpPr/>
              <p:nvPr/>
            </p:nvSpPr>
            <p:spPr>
              <a:xfrm>
                <a:off x="5917100" y="2435144"/>
                <a:ext cx="266381" cy="471405"/>
              </a:xfrm>
              <a:custGeom>
                <a:avLst/>
                <a:gdLst/>
                <a:ahLst/>
                <a:cxnLst/>
                <a:rect l="l" t="t" r="r" b="b"/>
                <a:pathLst>
                  <a:path w="2987" h="5286" extrusionOk="0">
                    <a:moveTo>
                      <a:pt x="1080" y="1"/>
                    </a:moveTo>
                    <a:lnTo>
                      <a:pt x="1080" y="1"/>
                    </a:lnTo>
                    <a:cubicBezTo>
                      <a:pt x="1080" y="1"/>
                      <a:pt x="0" y="2947"/>
                      <a:pt x="1875" y="5286"/>
                    </a:cubicBezTo>
                    <a:cubicBezTo>
                      <a:pt x="1875" y="5286"/>
                      <a:pt x="2986" y="2511"/>
                      <a:pt x="10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3" name="Google Shape;483;p43"/>
          <p:cNvSpPr/>
          <p:nvPr/>
        </p:nvSpPr>
        <p:spPr>
          <a:xfrm rot="-7158170">
            <a:off x="-2704277" y="-1515321"/>
            <a:ext cx="3922594" cy="3368693"/>
          </a:xfrm>
          <a:custGeom>
            <a:avLst/>
            <a:gdLst/>
            <a:ahLst/>
            <a:cxnLst/>
            <a:rect l="l" t="t" r="r" b="b"/>
            <a:pathLst>
              <a:path w="27718" h="23804" fill="none" extrusionOk="0">
                <a:moveTo>
                  <a:pt x="10847" y="21374"/>
                </a:moveTo>
                <a:cubicBezTo>
                  <a:pt x="6515" y="19867"/>
                  <a:pt x="2058" y="17284"/>
                  <a:pt x="608" y="12934"/>
                </a:cubicBezTo>
                <a:cubicBezTo>
                  <a:pt x="87" y="11370"/>
                  <a:pt x="1" y="9686"/>
                  <a:pt x="177" y="8045"/>
                </a:cubicBezTo>
                <a:cubicBezTo>
                  <a:pt x="331" y="6602"/>
                  <a:pt x="702" y="5148"/>
                  <a:pt x="1537" y="3961"/>
                </a:cubicBezTo>
                <a:cubicBezTo>
                  <a:pt x="2533" y="2541"/>
                  <a:pt x="4119" y="1619"/>
                  <a:pt x="5774" y="1090"/>
                </a:cubicBezTo>
                <a:cubicBezTo>
                  <a:pt x="9185" y="0"/>
                  <a:pt x="13128" y="500"/>
                  <a:pt x="16003" y="2637"/>
                </a:cubicBezTo>
                <a:cubicBezTo>
                  <a:pt x="18874" y="4774"/>
                  <a:pt x="20496" y="8574"/>
                  <a:pt x="19791" y="12085"/>
                </a:cubicBezTo>
                <a:cubicBezTo>
                  <a:pt x="19083" y="15593"/>
                  <a:pt x="15931" y="18540"/>
                  <a:pt x="12358" y="18759"/>
                </a:cubicBezTo>
                <a:cubicBezTo>
                  <a:pt x="9441" y="18935"/>
                  <a:pt x="6627" y="17409"/>
                  <a:pt x="4591" y="15315"/>
                </a:cubicBezTo>
                <a:cubicBezTo>
                  <a:pt x="3364" y="14057"/>
                  <a:pt x="2339" y="12542"/>
                  <a:pt x="1925" y="10833"/>
                </a:cubicBezTo>
                <a:cubicBezTo>
                  <a:pt x="1507" y="9125"/>
                  <a:pt x="1763" y="7199"/>
                  <a:pt x="2857" y="5822"/>
                </a:cubicBezTo>
                <a:cubicBezTo>
                  <a:pt x="3536" y="4958"/>
                  <a:pt x="4504" y="4350"/>
                  <a:pt x="5548" y="4004"/>
                </a:cubicBezTo>
                <a:cubicBezTo>
                  <a:pt x="8275" y="3109"/>
                  <a:pt x="11621" y="4256"/>
                  <a:pt x="12966" y="6793"/>
                </a:cubicBezTo>
                <a:cubicBezTo>
                  <a:pt x="14312" y="9329"/>
                  <a:pt x="13200" y="12952"/>
                  <a:pt x="10545" y="14050"/>
                </a:cubicBezTo>
                <a:cubicBezTo>
                  <a:pt x="9283" y="14575"/>
                  <a:pt x="7735" y="14500"/>
                  <a:pt x="6649" y="13668"/>
                </a:cubicBezTo>
                <a:cubicBezTo>
                  <a:pt x="5562" y="12841"/>
                  <a:pt x="5091" y="11214"/>
                  <a:pt x="5746" y="10013"/>
                </a:cubicBezTo>
                <a:cubicBezTo>
                  <a:pt x="6555" y="8527"/>
                  <a:pt x="8717" y="8232"/>
                  <a:pt x="10218" y="9020"/>
                </a:cubicBezTo>
                <a:cubicBezTo>
                  <a:pt x="11714" y="9811"/>
                  <a:pt x="12646" y="11365"/>
                  <a:pt x="13301" y="12927"/>
                </a:cubicBezTo>
                <a:cubicBezTo>
                  <a:pt x="13956" y="14488"/>
                  <a:pt x="14416" y="16150"/>
                  <a:pt x="15337" y="17572"/>
                </a:cubicBezTo>
                <a:cubicBezTo>
                  <a:pt x="16255" y="18993"/>
                  <a:pt x="17783" y="20180"/>
                  <a:pt x="19475" y="20104"/>
                </a:cubicBezTo>
                <a:cubicBezTo>
                  <a:pt x="21436" y="20014"/>
                  <a:pt x="22932" y="18302"/>
                  <a:pt x="23817" y="16550"/>
                </a:cubicBezTo>
                <a:cubicBezTo>
                  <a:pt x="25446" y="13323"/>
                  <a:pt x="25778" y="9304"/>
                  <a:pt x="24073" y="6113"/>
                </a:cubicBezTo>
                <a:cubicBezTo>
                  <a:pt x="22299" y="2792"/>
                  <a:pt x="18521" y="806"/>
                  <a:pt x="14758" y="663"/>
                </a:cubicBezTo>
                <a:cubicBezTo>
                  <a:pt x="12909" y="594"/>
                  <a:pt x="11013" y="932"/>
                  <a:pt x="9422" y="1878"/>
                </a:cubicBezTo>
                <a:cubicBezTo>
                  <a:pt x="7480" y="3033"/>
                  <a:pt x="6120" y="5045"/>
                  <a:pt x="5540" y="7228"/>
                </a:cubicBezTo>
                <a:cubicBezTo>
                  <a:pt x="4965" y="9412"/>
                  <a:pt x="5138" y="11754"/>
                  <a:pt x="5807" y="13912"/>
                </a:cubicBezTo>
                <a:cubicBezTo>
                  <a:pt x="6807" y="17143"/>
                  <a:pt x="8966" y="20047"/>
                  <a:pt x="11898" y="21731"/>
                </a:cubicBezTo>
                <a:cubicBezTo>
                  <a:pt x="14830" y="23415"/>
                  <a:pt x="18532" y="23803"/>
                  <a:pt x="21673" y="22543"/>
                </a:cubicBezTo>
                <a:cubicBezTo>
                  <a:pt x="24810" y="21288"/>
                  <a:pt x="27267" y="18334"/>
                  <a:pt x="27717" y="14981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6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 Placeholder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0391" y="1525118"/>
            <a:ext cx="7559465" cy="3730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39700" indent="0">
              <a:buNone/>
            </a:pPr>
            <a:r>
              <a:rPr lang="en-US" sz="1600" dirty="0"/>
              <a:t>Product Desirability? </a:t>
            </a:r>
            <a:r>
              <a:rPr lang="en-US" sz="1600" dirty="0" smtClean="0"/>
              <a:t>Yes , How </a:t>
            </a:r>
            <a:r>
              <a:rPr lang="en-US" sz="1600" dirty="0"/>
              <a:t>many: 8 out of 10 users </a:t>
            </a:r>
            <a:r>
              <a:rPr lang="en-US" sz="1600" dirty="0" smtClean="0"/>
              <a:t>(80%)</a:t>
            </a:r>
          </a:p>
          <a:p>
            <a:pPr marL="139700" indent="0">
              <a:buNone/>
            </a:pPr>
            <a:r>
              <a:rPr lang="en-US" sz="1600" dirty="0" smtClean="0"/>
              <a:t>Product </a:t>
            </a:r>
            <a:r>
              <a:rPr lang="en-US" sz="1600" dirty="0"/>
              <a:t>Fulfilling Our Customer Needs? Yes</a:t>
            </a:r>
          </a:p>
          <a:p>
            <a:pPr marL="139700" indent="0">
              <a:buNone/>
            </a:pPr>
            <a:r>
              <a:rPr lang="en-US" sz="1600" dirty="0"/>
              <a:t>How?</a:t>
            </a:r>
          </a:p>
          <a:p>
            <a:pPr marL="139700" indent="0">
              <a:buNone/>
            </a:pPr>
            <a:r>
              <a:rPr lang="en-US" sz="1600" dirty="0"/>
              <a:t>Provides accessible, stigma-free mental health </a:t>
            </a:r>
            <a:r>
              <a:rPr lang="en-US" sz="1600" dirty="0" smtClean="0"/>
              <a:t>support. Offers </a:t>
            </a:r>
            <a:r>
              <a:rPr lang="en-US" sz="1600" dirty="0"/>
              <a:t>self-assessment, therapy tools, and community support.</a:t>
            </a:r>
          </a:p>
          <a:p>
            <a:pPr marL="139700" indent="0">
              <a:buNone/>
            </a:pPr>
            <a:r>
              <a:rPr lang="en-US" sz="1600" dirty="0"/>
              <a:t>What %: 85% user </a:t>
            </a:r>
            <a:r>
              <a:rPr lang="en-US" sz="1600" dirty="0" smtClean="0"/>
              <a:t>satisfaction</a:t>
            </a:r>
          </a:p>
          <a:p>
            <a:pPr marL="139700" indent="0">
              <a:buNone/>
            </a:pPr>
            <a:r>
              <a:rPr lang="en-US" sz="1600" b="1" dirty="0" smtClean="0"/>
              <a:t>Customer </a:t>
            </a:r>
            <a:r>
              <a:rPr lang="en-US" sz="1600" b="1" dirty="0"/>
              <a:t>Needs Not Fulfilled by Competitors (Market Gap):</a:t>
            </a:r>
          </a:p>
          <a:p>
            <a:r>
              <a:rPr lang="en-US" sz="1600" dirty="0"/>
              <a:t>Lack of emotionally intelligent AI for continuous support.</a:t>
            </a:r>
          </a:p>
          <a:p>
            <a:r>
              <a:rPr lang="en-US" sz="1600" dirty="0"/>
              <a:t>No unified platform combining therapy, tracking, and community.</a:t>
            </a:r>
          </a:p>
          <a:p>
            <a:r>
              <a:rPr lang="en-US" sz="1600" dirty="0"/>
              <a:t>Limited focus on youth and regional mental health stigma.</a:t>
            </a:r>
          </a:p>
          <a:p>
            <a:r>
              <a:rPr lang="en-US" sz="1600" dirty="0"/>
              <a:t>Poor personalization in existing apps for daily emotional check-ins.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1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Lato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492" name="Google Shape;492;p44"/>
          <p:cNvSpPr txBox="1">
            <a:spLocks noGrp="1"/>
          </p:cNvSpPr>
          <p:nvPr>
            <p:ph type="subTitle" idx="3"/>
          </p:nvPr>
        </p:nvSpPr>
        <p:spPr>
          <a:xfrm>
            <a:off x="1434200" y="2578575"/>
            <a:ext cx="2836800" cy="4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2DDE56-308F-4A6C-B77A-CD63F9E50C67}"/>
              </a:ext>
            </a:extLst>
          </p:cNvPr>
          <p:cNvSpPr txBox="1"/>
          <p:nvPr/>
        </p:nvSpPr>
        <p:spPr>
          <a:xfrm>
            <a:off x="1828800" y="405488"/>
            <a:ext cx="5105400" cy="461665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 anchor="ctr">
            <a:spAutoFit/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 Statement</a:t>
            </a:r>
            <a:endParaRPr lang="en-US" sz="2400" b="1" dirty="0"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  <a:solidFill>
                <a:srgbClr val="00206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FE252DE5-1F5A-43F0-B286-A5BBECECD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1827" y="1141823"/>
            <a:ext cx="2836800" cy="11265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60BE5-33E9-47D5-AB53-A25EE624C9C8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400" y="1112598"/>
            <a:ext cx="8077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Product/Service</a:t>
            </a:r>
          </a:p>
          <a:p>
            <a:r>
              <a:rPr lang="en-US" dirty="0" smtClean="0"/>
              <a:t>AI-based </a:t>
            </a:r>
            <a:r>
              <a:rPr lang="en-US" dirty="0" err="1"/>
              <a:t>chatbot</a:t>
            </a:r>
            <a:r>
              <a:rPr lang="en-US" dirty="0"/>
              <a:t> offering voice/text therapy, mood </a:t>
            </a:r>
            <a:r>
              <a:rPr lang="en-US" dirty="0" smtClean="0"/>
              <a:t>tracking</a:t>
            </a:r>
            <a:r>
              <a:rPr lang="en-US" dirty="0"/>
              <a:t> </a:t>
            </a:r>
            <a:r>
              <a:rPr lang="en-US" dirty="0" smtClean="0"/>
              <a:t>&amp; </a:t>
            </a:r>
            <a:r>
              <a:rPr lang="en-US" dirty="0"/>
              <a:t>community support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sz="1600" b="1" dirty="0"/>
              <a:t>🎯 Target Market</a:t>
            </a:r>
            <a:endParaRPr lang="en-US" sz="1600" dirty="0"/>
          </a:p>
          <a:p>
            <a:r>
              <a:rPr lang="en-US" dirty="0"/>
              <a:t>Pakistani youth (18–30), especially students and early professionals avoiding traditional </a:t>
            </a:r>
            <a:r>
              <a:rPr lang="en-US" dirty="0" smtClean="0"/>
              <a:t>therapy</a:t>
            </a:r>
          </a:p>
          <a:p>
            <a:r>
              <a:rPr lang="en-US" dirty="0" smtClean="0"/>
              <a:t>.</a:t>
            </a:r>
            <a:endParaRPr lang="en-US" dirty="0"/>
          </a:p>
          <a:p>
            <a:r>
              <a:rPr lang="en-US" sz="1600" b="1" dirty="0"/>
              <a:t>💡 Why HeartHeard?</a:t>
            </a:r>
          </a:p>
          <a:p>
            <a:r>
              <a:rPr lang="en-US" dirty="0"/>
              <a:t>24/7 support, personalized insights, voice input, emotional trend tracking, and peer connection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sz="1600" b="1" dirty="0"/>
              <a:t>📌 Positioning </a:t>
            </a:r>
            <a:r>
              <a:rPr lang="en-US" sz="1600" b="1" dirty="0" err="1"/>
              <a:t>vs</a:t>
            </a:r>
            <a:r>
              <a:rPr lang="en-US" sz="1600" b="1" dirty="0"/>
              <a:t> Competitors</a:t>
            </a:r>
            <a:endParaRPr lang="en-US" sz="1600" dirty="0"/>
          </a:p>
          <a:p>
            <a:r>
              <a:rPr lang="en-US" dirty="0"/>
              <a:t>Only app in Pakistan that analyzes chats for condition detection + includes community support groups</a:t>
            </a:r>
            <a:r>
              <a:rPr lang="en-US" dirty="0" smtClean="0"/>
              <a:t>.</a:t>
            </a:r>
          </a:p>
          <a:p>
            <a:endParaRPr lang="en-US" sz="1600" dirty="0"/>
          </a:p>
          <a:p>
            <a:r>
              <a:rPr lang="en-US" sz="1600" b="1" dirty="0"/>
              <a:t>👥 Management Team</a:t>
            </a:r>
            <a:endParaRPr lang="en-US" sz="1600" dirty="0"/>
          </a:p>
          <a:p>
            <a:r>
              <a:rPr lang="en-US" dirty="0"/>
              <a:t>Final-year Software Engineering students from NED with skills in AI, NLP, Flutter, and cloud deployment, guided by faculty and industry mentors.</a:t>
            </a:r>
          </a:p>
          <a:p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Buying Intention Survey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504950"/>
            <a:ext cx="7704000" cy="3416400"/>
          </a:xfrm>
        </p:spPr>
        <p:txBody>
          <a:bodyPr/>
          <a:lstStyle/>
          <a:p>
            <a:r>
              <a:rPr lang="en-US" dirty="0">
                <a:latin typeface="+mn-lt"/>
              </a:rPr>
              <a:t>Conducted (Y/N) __</a:t>
            </a:r>
            <a:r>
              <a:rPr lang="en-US" u="sng" dirty="0">
                <a:latin typeface="+mn-lt"/>
              </a:rPr>
              <a:t>Yes</a:t>
            </a:r>
            <a:r>
              <a:rPr lang="en-US" dirty="0">
                <a:latin typeface="+mn-lt"/>
              </a:rPr>
              <a:t>_________ </a:t>
            </a:r>
          </a:p>
          <a:p>
            <a:r>
              <a:rPr lang="en-US" sz="1600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Questions asked during buying intention survey?</a:t>
            </a:r>
          </a:p>
          <a:p>
            <a:pPr lvl="1"/>
            <a:r>
              <a:rPr lang="en-US" dirty="0">
                <a:latin typeface="+mn-lt"/>
              </a:rPr>
              <a:t>Would you be interested in using an AI-based </a:t>
            </a:r>
            <a:r>
              <a:rPr lang="en-US" dirty="0" err="1">
                <a:latin typeface="+mn-lt"/>
              </a:rPr>
              <a:t>chatbot</a:t>
            </a:r>
            <a:r>
              <a:rPr lang="en-US" dirty="0">
                <a:latin typeface="+mn-lt"/>
              </a:rPr>
              <a:t> that offers mental health support                                                                  Result  Yes </a:t>
            </a:r>
            <a:r>
              <a:rPr lang="en-US" u="sng" dirty="0">
                <a:latin typeface="+mn-lt"/>
              </a:rPr>
              <a:t>__87__ </a:t>
            </a:r>
            <a:r>
              <a:rPr lang="en-US" dirty="0">
                <a:latin typeface="+mn-lt"/>
              </a:rPr>
              <a:t>%</a:t>
            </a:r>
          </a:p>
          <a:p>
            <a:pPr lvl="1"/>
            <a:r>
              <a:rPr lang="en-US" dirty="0">
                <a:latin typeface="+mn-lt"/>
              </a:rPr>
              <a:t>Would you consider subscribing to personalized therapeutic plans if they are affordable?                                                                         Result  Yes </a:t>
            </a:r>
            <a:r>
              <a:rPr lang="en-US" u="sng" dirty="0">
                <a:latin typeface="+mn-lt"/>
              </a:rPr>
              <a:t>_74__</a:t>
            </a:r>
            <a:r>
              <a:rPr lang="en-US" dirty="0">
                <a:latin typeface="+mn-lt"/>
              </a:rPr>
              <a:t>_%</a:t>
            </a:r>
          </a:p>
          <a:p>
            <a:pPr lvl="1"/>
            <a:r>
              <a:rPr lang="en-US" dirty="0">
                <a:latin typeface="+mn-lt"/>
              </a:rPr>
              <a:t>Do you prefer text or voice-based support instead of traditional in-person therapy for privacy and ease?                                         Result  Yes </a:t>
            </a:r>
            <a:r>
              <a:rPr lang="en-US" u="sng" dirty="0">
                <a:latin typeface="+mn-lt"/>
              </a:rPr>
              <a:t>___79_ </a:t>
            </a:r>
            <a:r>
              <a:rPr lang="en-US" dirty="0">
                <a:latin typeface="+mn-lt"/>
              </a:rPr>
              <a:t>%</a:t>
            </a:r>
          </a:p>
          <a:p>
            <a:pPr lvl="1"/>
            <a:r>
              <a:rPr lang="en-US" dirty="0">
                <a:latin typeface="+mn-lt"/>
              </a:rPr>
              <a:t>Do you believe a mobile app offering chat support, exercises, and condition analysis would be helpful?                                              Result Yes </a:t>
            </a:r>
            <a:r>
              <a:rPr lang="en-US" u="sng" dirty="0">
                <a:latin typeface="+mn-lt"/>
              </a:rPr>
              <a:t>_91___ </a:t>
            </a:r>
            <a:r>
              <a:rPr lang="en-US" dirty="0">
                <a:latin typeface="+mn-lt"/>
              </a:rPr>
              <a:t>%</a:t>
            </a:r>
          </a:p>
          <a:p>
            <a:pPr lvl="1"/>
            <a:r>
              <a:rPr lang="en-US" dirty="0">
                <a:latin typeface="+mn-lt"/>
              </a:rPr>
              <a:t>Would you recommend this app to a friend dealing with stress or anxiety?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                                                                                                 Result Yes </a:t>
            </a:r>
            <a:r>
              <a:rPr lang="en-US" u="sng" dirty="0">
                <a:latin typeface="+mn-lt"/>
              </a:rPr>
              <a:t>_85___ </a:t>
            </a:r>
            <a:r>
              <a:rPr lang="en-US" dirty="0">
                <a:latin typeface="+mn-lt"/>
              </a:rPr>
              <a:t>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46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7"/>
          <p:cNvSpPr txBox="1">
            <a:spLocks noGrp="1"/>
          </p:cNvSpPr>
          <p:nvPr>
            <p:ph type="title"/>
          </p:nvPr>
        </p:nvSpPr>
        <p:spPr>
          <a:xfrm>
            <a:off x="962956" y="204007"/>
            <a:ext cx="7048571" cy="5100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success factors of product (USP)</a:t>
            </a:r>
            <a:endParaRPr dirty="0"/>
          </a:p>
        </p:txBody>
      </p:sp>
      <p:sp>
        <p:nvSpPr>
          <p:cNvPr id="540" name="Google Shape;540;p47"/>
          <p:cNvSpPr txBox="1">
            <a:spLocks noGrp="1"/>
          </p:cNvSpPr>
          <p:nvPr>
            <p:ph type="subTitle" idx="1"/>
          </p:nvPr>
        </p:nvSpPr>
        <p:spPr>
          <a:xfrm>
            <a:off x="3656378" y="1333833"/>
            <a:ext cx="2062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200" dirty="0">
                <a:latin typeface="+mn-lt"/>
              </a:rPr>
              <a:t>Real-time empathetic support + mental health condition detection</a:t>
            </a:r>
            <a:r>
              <a:rPr lang="en-US" sz="1100" dirty="0"/>
              <a:t>.</a:t>
            </a:r>
            <a:endParaRPr sz="1100" dirty="0"/>
          </a:p>
        </p:txBody>
      </p:sp>
      <p:sp>
        <p:nvSpPr>
          <p:cNvPr id="541" name="Google Shape;541;p47"/>
          <p:cNvSpPr txBox="1">
            <a:spLocks noGrp="1"/>
          </p:cNvSpPr>
          <p:nvPr>
            <p:ph type="subTitle" idx="2"/>
          </p:nvPr>
        </p:nvSpPr>
        <p:spPr>
          <a:xfrm>
            <a:off x="6514521" y="2063044"/>
            <a:ext cx="2062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200" dirty="0">
                <a:latin typeface="+mn-lt"/>
              </a:rPr>
              <a:t>Tailored therapy plans and self-care exercises</a:t>
            </a:r>
            <a:r>
              <a:rPr lang="en-US" sz="1100" dirty="0"/>
              <a:t>.</a:t>
            </a:r>
            <a:endParaRPr sz="1100" dirty="0"/>
          </a:p>
        </p:txBody>
      </p:sp>
      <p:sp>
        <p:nvSpPr>
          <p:cNvPr id="542" name="Google Shape;542;p47"/>
          <p:cNvSpPr txBox="1">
            <a:spLocks noGrp="1"/>
          </p:cNvSpPr>
          <p:nvPr>
            <p:ph type="subTitle" idx="3"/>
          </p:nvPr>
        </p:nvSpPr>
        <p:spPr>
          <a:xfrm>
            <a:off x="3656378" y="2746124"/>
            <a:ext cx="2062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200" dirty="0">
                <a:latin typeface="+mn-lt"/>
              </a:rPr>
              <a:t>Safe, stigma-free space for Pakistani users to share</a:t>
            </a:r>
            <a:r>
              <a:rPr lang="en-US" sz="1100" dirty="0" smtClean="0"/>
              <a:t>.</a:t>
            </a:r>
            <a:endParaRPr sz="1100" dirty="0"/>
          </a:p>
        </p:txBody>
      </p:sp>
      <p:sp>
        <p:nvSpPr>
          <p:cNvPr id="544" name="Google Shape;544;p47"/>
          <p:cNvSpPr txBox="1">
            <a:spLocks noGrp="1"/>
          </p:cNvSpPr>
          <p:nvPr>
            <p:ph type="subTitle" idx="5"/>
          </p:nvPr>
        </p:nvSpPr>
        <p:spPr>
          <a:xfrm>
            <a:off x="2732485" y="954532"/>
            <a:ext cx="2955240" cy="5391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AI Mental Health </a:t>
            </a:r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Chatbot</a:t>
            </a:r>
            <a:endParaRPr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45" name="Google Shape;545;p47"/>
          <p:cNvSpPr txBox="1">
            <a:spLocks noGrp="1"/>
          </p:cNvSpPr>
          <p:nvPr>
            <p:ph type="subTitle" idx="6"/>
          </p:nvPr>
        </p:nvSpPr>
        <p:spPr>
          <a:xfrm>
            <a:off x="3144913" y="2266017"/>
            <a:ext cx="2573665" cy="6400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Culturally Sensitive Community</a:t>
            </a:r>
            <a:endParaRPr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46" name="Google Shape;546;p47"/>
          <p:cNvSpPr txBox="1">
            <a:spLocks noGrp="1"/>
          </p:cNvSpPr>
          <p:nvPr>
            <p:ph type="subTitle" idx="7"/>
          </p:nvPr>
        </p:nvSpPr>
        <p:spPr>
          <a:xfrm>
            <a:off x="5916569" y="1384509"/>
            <a:ext cx="2515579" cy="81358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1800" dirty="0" smtClean="0">
                <a:solidFill>
                  <a:schemeClr val="bg2">
                    <a:lumMod val="50000"/>
                  </a:schemeClr>
                </a:solidFill>
              </a:rPr>
              <a:t>Personalized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Recommendations</a:t>
            </a:r>
            <a:endParaRPr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47" name="Google Shape;547;p47"/>
          <p:cNvSpPr txBox="1">
            <a:spLocks noGrp="1"/>
          </p:cNvSpPr>
          <p:nvPr>
            <p:ph type="subTitle" idx="8"/>
          </p:nvPr>
        </p:nvSpPr>
        <p:spPr>
          <a:xfrm>
            <a:off x="6261451" y="3155365"/>
            <a:ext cx="2401641" cy="5538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Hybrid Monetization Model</a:t>
            </a:r>
            <a:endParaRPr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548" name="Google Shape;548;p47"/>
          <p:cNvGrpSpPr/>
          <p:nvPr/>
        </p:nvGrpSpPr>
        <p:grpSpPr>
          <a:xfrm>
            <a:off x="-795290" y="-2914"/>
            <a:ext cx="3549446" cy="5397268"/>
            <a:chOff x="1" y="-253752"/>
            <a:chExt cx="3549446" cy="5397268"/>
          </a:xfrm>
        </p:grpSpPr>
        <p:grpSp>
          <p:nvGrpSpPr>
            <p:cNvPr id="549" name="Google Shape;549;p47"/>
            <p:cNvGrpSpPr/>
            <p:nvPr/>
          </p:nvGrpSpPr>
          <p:grpSpPr>
            <a:xfrm>
              <a:off x="1" y="692275"/>
              <a:ext cx="2447923" cy="4451242"/>
              <a:chOff x="1" y="692275"/>
              <a:chExt cx="2447923" cy="4451242"/>
            </a:xfrm>
          </p:grpSpPr>
          <p:sp>
            <p:nvSpPr>
              <p:cNvPr id="550" name="Google Shape;550;p47"/>
              <p:cNvSpPr/>
              <p:nvPr/>
            </p:nvSpPr>
            <p:spPr>
              <a:xfrm rot="5400000">
                <a:off x="-1001658" y="1693934"/>
                <a:ext cx="4451242" cy="2447923"/>
              </a:xfrm>
              <a:custGeom>
                <a:avLst/>
                <a:gdLst/>
                <a:ahLst/>
                <a:cxnLst/>
                <a:rect l="l" t="t" r="r" b="b"/>
                <a:pathLst>
                  <a:path w="24364" h="23656" extrusionOk="0">
                    <a:moveTo>
                      <a:pt x="23846" y="0"/>
                    </a:moveTo>
                    <a:cubicBezTo>
                      <a:pt x="23787" y="0"/>
                      <a:pt x="23728" y="2"/>
                      <a:pt x="23670" y="5"/>
                    </a:cubicBezTo>
                    <a:cubicBezTo>
                      <a:pt x="23364" y="19"/>
                      <a:pt x="23148" y="51"/>
                      <a:pt x="22831" y="141"/>
                    </a:cubicBezTo>
                    <a:cubicBezTo>
                      <a:pt x="22278" y="303"/>
                      <a:pt x="21781" y="616"/>
                      <a:pt x="21364" y="1055"/>
                    </a:cubicBezTo>
                    <a:cubicBezTo>
                      <a:pt x="20414" y="2051"/>
                      <a:pt x="20040" y="3512"/>
                      <a:pt x="19770" y="4840"/>
                    </a:cubicBezTo>
                    <a:cubicBezTo>
                      <a:pt x="19468" y="6315"/>
                      <a:pt x="19274" y="7815"/>
                      <a:pt x="18856" y="9265"/>
                    </a:cubicBezTo>
                    <a:cubicBezTo>
                      <a:pt x="18464" y="10617"/>
                      <a:pt x="17856" y="11970"/>
                      <a:pt x="16694" y="12830"/>
                    </a:cubicBezTo>
                    <a:cubicBezTo>
                      <a:pt x="15725" y="13544"/>
                      <a:pt x="14577" y="13770"/>
                      <a:pt x="13415" y="13770"/>
                    </a:cubicBezTo>
                    <a:cubicBezTo>
                      <a:pt x="12903" y="13770"/>
                      <a:pt x="12388" y="13726"/>
                      <a:pt x="11884" y="13661"/>
                    </a:cubicBezTo>
                    <a:cubicBezTo>
                      <a:pt x="10723" y="13512"/>
                      <a:pt x="9523" y="13255"/>
                      <a:pt x="8337" y="13255"/>
                    </a:cubicBezTo>
                    <a:cubicBezTo>
                      <a:pt x="7811" y="13255"/>
                      <a:pt x="7288" y="13306"/>
                      <a:pt x="6771" y="13438"/>
                    </a:cubicBezTo>
                    <a:cubicBezTo>
                      <a:pt x="5937" y="13654"/>
                      <a:pt x="5167" y="14104"/>
                      <a:pt x="4473" y="14607"/>
                    </a:cubicBezTo>
                    <a:cubicBezTo>
                      <a:pt x="3829" y="15075"/>
                      <a:pt x="3257" y="15644"/>
                      <a:pt x="2761" y="16266"/>
                    </a:cubicBezTo>
                    <a:cubicBezTo>
                      <a:pt x="1796" y="17485"/>
                      <a:pt x="1170" y="18943"/>
                      <a:pt x="731" y="20425"/>
                    </a:cubicBezTo>
                    <a:cubicBezTo>
                      <a:pt x="415" y="21487"/>
                      <a:pt x="192" y="22569"/>
                      <a:pt x="1" y="23655"/>
                    </a:cubicBezTo>
                    <a:lnTo>
                      <a:pt x="24364" y="23655"/>
                    </a:lnTo>
                    <a:lnTo>
                      <a:pt x="24364" y="30"/>
                    </a:lnTo>
                    <a:cubicBezTo>
                      <a:pt x="24357" y="30"/>
                      <a:pt x="24347" y="26"/>
                      <a:pt x="24332" y="26"/>
                    </a:cubicBezTo>
                    <a:cubicBezTo>
                      <a:pt x="24260" y="19"/>
                      <a:pt x="24191" y="12"/>
                      <a:pt x="24120" y="8"/>
                    </a:cubicBezTo>
                    <a:cubicBezTo>
                      <a:pt x="24028" y="4"/>
                      <a:pt x="23936" y="0"/>
                      <a:pt x="238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47"/>
              <p:cNvSpPr/>
              <p:nvPr/>
            </p:nvSpPr>
            <p:spPr>
              <a:xfrm>
                <a:off x="372225" y="742700"/>
                <a:ext cx="395700" cy="395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2" name="Google Shape;552;p47"/>
            <p:cNvGrpSpPr/>
            <p:nvPr/>
          </p:nvGrpSpPr>
          <p:grpSpPr>
            <a:xfrm>
              <a:off x="716166" y="1476667"/>
              <a:ext cx="2833281" cy="2985605"/>
              <a:chOff x="847341" y="1400467"/>
              <a:chExt cx="2833281" cy="2985605"/>
            </a:xfrm>
          </p:grpSpPr>
          <p:grpSp>
            <p:nvGrpSpPr>
              <p:cNvPr id="553" name="Google Shape;553;p47"/>
              <p:cNvGrpSpPr/>
              <p:nvPr/>
            </p:nvGrpSpPr>
            <p:grpSpPr>
              <a:xfrm>
                <a:off x="847341" y="1400467"/>
                <a:ext cx="1913107" cy="1913107"/>
                <a:chOff x="786325" y="1167600"/>
                <a:chExt cx="2062205" cy="2062205"/>
              </a:xfrm>
            </p:grpSpPr>
            <p:sp>
              <p:nvSpPr>
                <p:cNvPr id="554" name="Google Shape;554;p47"/>
                <p:cNvSpPr/>
                <p:nvPr/>
              </p:nvSpPr>
              <p:spPr>
                <a:xfrm>
                  <a:off x="1335636" y="1715606"/>
                  <a:ext cx="964885" cy="9661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8" h="2962" fill="none" extrusionOk="0">
                      <a:moveTo>
                        <a:pt x="0" y="1482"/>
                      </a:moveTo>
                      <a:cubicBezTo>
                        <a:pt x="0" y="2299"/>
                        <a:pt x="662" y="2961"/>
                        <a:pt x="1478" y="2961"/>
                      </a:cubicBezTo>
                      <a:cubicBezTo>
                        <a:pt x="2295" y="2961"/>
                        <a:pt x="2957" y="2299"/>
                        <a:pt x="2957" y="1482"/>
                      </a:cubicBezTo>
                      <a:cubicBezTo>
                        <a:pt x="2957" y="666"/>
                        <a:pt x="2295" y="1"/>
                        <a:pt x="1478" y="1"/>
                      </a:cubicBezTo>
                      <a:cubicBezTo>
                        <a:pt x="662" y="1"/>
                        <a:pt x="0" y="666"/>
                        <a:pt x="0" y="14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miter lim="86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" name="Google Shape;555;p47"/>
                <p:cNvSpPr/>
                <p:nvPr/>
              </p:nvSpPr>
              <p:spPr>
                <a:xfrm>
                  <a:off x="786325" y="1167600"/>
                  <a:ext cx="2062205" cy="2062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22" h="6322" fill="none" extrusionOk="0">
                      <a:moveTo>
                        <a:pt x="6322" y="3861"/>
                      </a:moveTo>
                      <a:lnTo>
                        <a:pt x="6322" y="2461"/>
                      </a:lnTo>
                      <a:lnTo>
                        <a:pt x="5523" y="2461"/>
                      </a:lnTo>
                      <a:cubicBezTo>
                        <a:pt x="5472" y="2295"/>
                        <a:pt x="5407" y="2137"/>
                        <a:pt x="5325" y="1986"/>
                      </a:cubicBezTo>
                      <a:lnTo>
                        <a:pt x="5893" y="1421"/>
                      </a:lnTo>
                      <a:lnTo>
                        <a:pt x="4904" y="432"/>
                      </a:lnTo>
                      <a:lnTo>
                        <a:pt x="4336" y="997"/>
                      </a:lnTo>
                      <a:cubicBezTo>
                        <a:pt x="4188" y="917"/>
                        <a:pt x="4030" y="849"/>
                        <a:pt x="3861" y="802"/>
                      </a:cubicBezTo>
                      <a:lnTo>
                        <a:pt x="3861" y="0"/>
                      </a:lnTo>
                      <a:lnTo>
                        <a:pt x="2465" y="0"/>
                      </a:lnTo>
                      <a:lnTo>
                        <a:pt x="2465" y="802"/>
                      </a:lnTo>
                      <a:cubicBezTo>
                        <a:pt x="2295" y="849"/>
                        <a:pt x="2137" y="917"/>
                        <a:pt x="1986" y="997"/>
                      </a:cubicBezTo>
                      <a:lnTo>
                        <a:pt x="1422" y="432"/>
                      </a:lnTo>
                      <a:lnTo>
                        <a:pt x="432" y="1421"/>
                      </a:lnTo>
                      <a:lnTo>
                        <a:pt x="997" y="1986"/>
                      </a:lnTo>
                      <a:cubicBezTo>
                        <a:pt x="917" y="2137"/>
                        <a:pt x="853" y="2295"/>
                        <a:pt x="802" y="2461"/>
                      </a:cubicBezTo>
                      <a:lnTo>
                        <a:pt x="0" y="2461"/>
                      </a:lnTo>
                      <a:lnTo>
                        <a:pt x="0" y="3861"/>
                      </a:lnTo>
                      <a:lnTo>
                        <a:pt x="802" y="3861"/>
                      </a:lnTo>
                      <a:cubicBezTo>
                        <a:pt x="853" y="4026"/>
                        <a:pt x="917" y="4188"/>
                        <a:pt x="997" y="4336"/>
                      </a:cubicBezTo>
                      <a:lnTo>
                        <a:pt x="432" y="4904"/>
                      </a:lnTo>
                      <a:lnTo>
                        <a:pt x="1422" y="5890"/>
                      </a:lnTo>
                      <a:lnTo>
                        <a:pt x="1986" y="5325"/>
                      </a:lnTo>
                      <a:cubicBezTo>
                        <a:pt x="2137" y="5407"/>
                        <a:pt x="2295" y="5472"/>
                        <a:pt x="2465" y="5523"/>
                      </a:cubicBezTo>
                      <a:lnTo>
                        <a:pt x="2465" y="6322"/>
                      </a:lnTo>
                      <a:lnTo>
                        <a:pt x="3861" y="6322"/>
                      </a:lnTo>
                      <a:lnTo>
                        <a:pt x="3861" y="5523"/>
                      </a:lnTo>
                      <a:cubicBezTo>
                        <a:pt x="4030" y="5472"/>
                        <a:pt x="4188" y="5407"/>
                        <a:pt x="4336" y="5325"/>
                      </a:cubicBezTo>
                      <a:lnTo>
                        <a:pt x="4904" y="5890"/>
                      </a:lnTo>
                      <a:lnTo>
                        <a:pt x="5893" y="4904"/>
                      </a:lnTo>
                      <a:lnTo>
                        <a:pt x="5325" y="4336"/>
                      </a:lnTo>
                      <a:cubicBezTo>
                        <a:pt x="5407" y="4188"/>
                        <a:pt x="5472" y="4026"/>
                        <a:pt x="5523" y="386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dk1"/>
                  </a:solidFill>
                  <a:prstDash val="solid"/>
                  <a:miter lim="86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56" name="Google Shape;556;p47"/>
              <p:cNvGrpSpPr/>
              <p:nvPr/>
            </p:nvGrpSpPr>
            <p:grpSpPr>
              <a:xfrm>
                <a:off x="1890318" y="3229794"/>
                <a:ext cx="1156278" cy="1156278"/>
                <a:chOff x="786325" y="1167600"/>
                <a:chExt cx="2062205" cy="2062205"/>
              </a:xfrm>
            </p:grpSpPr>
            <p:sp>
              <p:nvSpPr>
                <p:cNvPr id="557" name="Google Shape;557;p47"/>
                <p:cNvSpPr/>
                <p:nvPr/>
              </p:nvSpPr>
              <p:spPr>
                <a:xfrm>
                  <a:off x="1335636" y="1715606"/>
                  <a:ext cx="964885" cy="9661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8" h="2962" fill="none" extrusionOk="0">
                      <a:moveTo>
                        <a:pt x="0" y="1482"/>
                      </a:moveTo>
                      <a:cubicBezTo>
                        <a:pt x="0" y="2299"/>
                        <a:pt x="662" y="2961"/>
                        <a:pt x="1478" y="2961"/>
                      </a:cubicBezTo>
                      <a:cubicBezTo>
                        <a:pt x="2295" y="2961"/>
                        <a:pt x="2957" y="2299"/>
                        <a:pt x="2957" y="1482"/>
                      </a:cubicBezTo>
                      <a:cubicBezTo>
                        <a:pt x="2957" y="666"/>
                        <a:pt x="2295" y="1"/>
                        <a:pt x="1478" y="1"/>
                      </a:cubicBezTo>
                      <a:cubicBezTo>
                        <a:pt x="662" y="1"/>
                        <a:pt x="0" y="666"/>
                        <a:pt x="0" y="1482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6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58;p47"/>
                <p:cNvSpPr/>
                <p:nvPr/>
              </p:nvSpPr>
              <p:spPr>
                <a:xfrm>
                  <a:off x="786325" y="1167600"/>
                  <a:ext cx="2062205" cy="2062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22" h="6322" fill="none" extrusionOk="0">
                      <a:moveTo>
                        <a:pt x="6322" y="3861"/>
                      </a:moveTo>
                      <a:lnTo>
                        <a:pt x="6322" y="2461"/>
                      </a:lnTo>
                      <a:lnTo>
                        <a:pt x="5523" y="2461"/>
                      </a:lnTo>
                      <a:cubicBezTo>
                        <a:pt x="5472" y="2295"/>
                        <a:pt x="5407" y="2137"/>
                        <a:pt x="5325" y="1986"/>
                      </a:cubicBezTo>
                      <a:lnTo>
                        <a:pt x="5893" y="1421"/>
                      </a:lnTo>
                      <a:lnTo>
                        <a:pt x="4904" y="432"/>
                      </a:lnTo>
                      <a:lnTo>
                        <a:pt x="4336" y="997"/>
                      </a:lnTo>
                      <a:cubicBezTo>
                        <a:pt x="4188" y="917"/>
                        <a:pt x="4030" y="849"/>
                        <a:pt x="3861" y="802"/>
                      </a:cubicBezTo>
                      <a:lnTo>
                        <a:pt x="3861" y="0"/>
                      </a:lnTo>
                      <a:lnTo>
                        <a:pt x="2465" y="0"/>
                      </a:lnTo>
                      <a:lnTo>
                        <a:pt x="2465" y="802"/>
                      </a:lnTo>
                      <a:cubicBezTo>
                        <a:pt x="2295" y="849"/>
                        <a:pt x="2137" y="917"/>
                        <a:pt x="1986" y="997"/>
                      </a:cubicBezTo>
                      <a:lnTo>
                        <a:pt x="1422" y="432"/>
                      </a:lnTo>
                      <a:lnTo>
                        <a:pt x="432" y="1421"/>
                      </a:lnTo>
                      <a:lnTo>
                        <a:pt x="997" y="1986"/>
                      </a:lnTo>
                      <a:cubicBezTo>
                        <a:pt x="917" y="2137"/>
                        <a:pt x="853" y="2295"/>
                        <a:pt x="802" y="2461"/>
                      </a:cubicBezTo>
                      <a:lnTo>
                        <a:pt x="0" y="2461"/>
                      </a:lnTo>
                      <a:lnTo>
                        <a:pt x="0" y="3861"/>
                      </a:lnTo>
                      <a:lnTo>
                        <a:pt x="802" y="3861"/>
                      </a:lnTo>
                      <a:cubicBezTo>
                        <a:pt x="853" y="4026"/>
                        <a:pt x="917" y="4188"/>
                        <a:pt x="997" y="4336"/>
                      </a:cubicBezTo>
                      <a:lnTo>
                        <a:pt x="432" y="4904"/>
                      </a:lnTo>
                      <a:lnTo>
                        <a:pt x="1422" y="5890"/>
                      </a:lnTo>
                      <a:lnTo>
                        <a:pt x="1986" y="5325"/>
                      </a:lnTo>
                      <a:cubicBezTo>
                        <a:pt x="2137" y="5407"/>
                        <a:pt x="2295" y="5472"/>
                        <a:pt x="2465" y="5523"/>
                      </a:cubicBezTo>
                      <a:lnTo>
                        <a:pt x="2465" y="6322"/>
                      </a:lnTo>
                      <a:lnTo>
                        <a:pt x="3861" y="6322"/>
                      </a:lnTo>
                      <a:lnTo>
                        <a:pt x="3861" y="5523"/>
                      </a:lnTo>
                      <a:cubicBezTo>
                        <a:pt x="4030" y="5472"/>
                        <a:pt x="4188" y="5407"/>
                        <a:pt x="4336" y="5325"/>
                      </a:cubicBezTo>
                      <a:lnTo>
                        <a:pt x="4904" y="5890"/>
                      </a:lnTo>
                      <a:lnTo>
                        <a:pt x="5893" y="4904"/>
                      </a:lnTo>
                      <a:lnTo>
                        <a:pt x="5325" y="4336"/>
                      </a:lnTo>
                      <a:cubicBezTo>
                        <a:pt x="5407" y="4188"/>
                        <a:pt x="5472" y="4026"/>
                        <a:pt x="5523" y="386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6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59" name="Google Shape;559;p47"/>
              <p:cNvSpPr/>
              <p:nvPr/>
            </p:nvSpPr>
            <p:spPr>
              <a:xfrm>
                <a:off x="2790114" y="1559577"/>
                <a:ext cx="256494" cy="255807"/>
              </a:xfrm>
              <a:custGeom>
                <a:avLst/>
                <a:gdLst/>
                <a:ahLst/>
                <a:cxnLst/>
                <a:rect l="l" t="t" r="r" b="b"/>
                <a:pathLst>
                  <a:path w="1134" h="1131" extrusionOk="0">
                    <a:moveTo>
                      <a:pt x="566" y="1"/>
                    </a:moveTo>
                    <a:cubicBezTo>
                      <a:pt x="490" y="275"/>
                      <a:pt x="277" y="490"/>
                      <a:pt x="0" y="566"/>
                    </a:cubicBezTo>
                    <a:cubicBezTo>
                      <a:pt x="277" y="642"/>
                      <a:pt x="490" y="857"/>
                      <a:pt x="566" y="1130"/>
                    </a:cubicBezTo>
                    <a:cubicBezTo>
                      <a:pt x="641" y="857"/>
                      <a:pt x="857" y="642"/>
                      <a:pt x="1134" y="566"/>
                    </a:cubicBezTo>
                    <a:cubicBezTo>
                      <a:pt x="857" y="490"/>
                      <a:pt x="641" y="275"/>
                      <a:pt x="5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47"/>
              <p:cNvSpPr/>
              <p:nvPr/>
            </p:nvSpPr>
            <p:spPr>
              <a:xfrm>
                <a:off x="1279533" y="3692700"/>
                <a:ext cx="116711" cy="116708"/>
              </a:xfrm>
              <a:custGeom>
                <a:avLst/>
                <a:gdLst/>
                <a:ahLst/>
                <a:cxnLst/>
                <a:rect l="l" t="t" r="r" b="b"/>
                <a:pathLst>
                  <a:path w="516" h="516" extrusionOk="0">
                    <a:moveTo>
                      <a:pt x="260" y="1"/>
                    </a:moveTo>
                    <a:cubicBezTo>
                      <a:pt x="223" y="127"/>
                      <a:pt x="127" y="223"/>
                      <a:pt x="0" y="260"/>
                    </a:cubicBezTo>
                    <a:cubicBezTo>
                      <a:pt x="127" y="292"/>
                      <a:pt x="223" y="389"/>
                      <a:pt x="260" y="515"/>
                    </a:cubicBezTo>
                    <a:cubicBezTo>
                      <a:pt x="291" y="389"/>
                      <a:pt x="389" y="292"/>
                      <a:pt x="515" y="260"/>
                    </a:cubicBezTo>
                    <a:cubicBezTo>
                      <a:pt x="389" y="223"/>
                      <a:pt x="291" y="127"/>
                      <a:pt x="2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61" name="Google Shape;561;p47"/>
              <p:cNvGrpSpPr/>
              <p:nvPr/>
            </p:nvGrpSpPr>
            <p:grpSpPr>
              <a:xfrm rot="187109">
                <a:off x="2473364" y="1949207"/>
                <a:ext cx="1164957" cy="1586865"/>
                <a:chOff x="2457014" y="1951878"/>
                <a:chExt cx="1164980" cy="1586896"/>
              </a:xfrm>
            </p:grpSpPr>
            <p:grpSp>
              <p:nvGrpSpPr>
                <p:cNvPr id="562" name="Google Shape;562;p47"/>
                <p:cNvGrpSpPr/>
                <p:nvPr/>
              </p:nvGrpSpPr>
              <p:grpSpPr>
                <a:xfrm rot="1743610">
                  <a:off x="2709098" y="2036250"/>
                  <a:ext cx="660810" cy="1209234"/>
                  <a:chOff x="-1782440" y="1555441"/>
                  <a:chExt cx="825763" cy="1511084"/>
                </a:xfrm>
              </p:grpSpPr>
              <p:sp>
                <p:nvSpPr>
                  <p:cNvPr id="563" name="Google Shape;563;p47"/>
                  <p:cNvSpPr/>
                  <p:nvPr/>
                </p:nvSpPr>
                <p:spPr>
                  <a:xfrm>
                    <a:off x="-1609613" y="1555441"/>
                    <a:ext cx="466755" cy="6595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41" h="4297" fill="none" extrusionOk="0">
                        <a:moveTo>
                          <a:pt x="590" y="4085"/>
                        </a:moveTo>
                        <a:cubicBezTo>
                          <a:pt x="590" y="4085"/>
                          <a:pt x="1" y="1548"/>
                          <a:pt x="648" y="774"/>
                        </a:cubicBezTo>
                        <a:cubicBezTo>
                          <a:pt x="1296" y="1"/>
                          <a:pt x="2925" y="487"/>
                          <a:pt x="2983" y="1476"/>
                        </a:cubicBezTo>
                        <a:cubicBezTo>
                          <a:pt x="3041" y="2469"/>
                          <a:pt x="1191" y="4296"/>
                          <a:pt x="1191" y="4296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63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4" name="Google Shape;564;p47"/>
                  <p:cNvSpPr/>
                  <p:nvPr/>
                </p:nvSpPr>
                <p:spPr>
                  <a:xfrm>
                    <a:off x="-1782440" y="1638938"/>
                    <a:ext cx="244199" cy="561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91" h="3656" fill="none" extrusionOk="0">
                        <a:moveTo>
                          <a:pt x="1318" y="3656"/>
                        </a:moveTo>
                        <a:cubicBezTo>
                          <a:pt x="1318" y="3656"/>
                          <a:pt x="26" y="1918"/>
                          <a:pt x="15" y="1245"/>
                        </a:cubicBezTo>
                        <a:cubicBezTo>
                          <a:pt x="1" y="576"/>
                          <a:pt x="1015" y="1"/>
                          <a:pt x="1590" y="579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63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5" name="Google Shape;565;p47"/>
                  <p:cNvSpPr/>
                  <p:nvPr/>
                </p:nvSpPr>
                <p:spPr>
                  <a:xfrm>
                    <a:off x="-1395344" y="1787360"/>
                    <a:ext cx="438667" cy="47903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58" h="3121" fill="none" extrusionOk="0">
                        <a:moveTo>
                          <a:pt x="0" y="3120"/>
                        </a:moveTo>
                        <a:cubicBezTo>
                          <a:pt x="0" y="3120"/>
                          <a:pt x="2159" y="2254"/>
                          <a:pt x="2508" y="1419"/>
                        </a:cubicBezTo>
                        <a:cubicBezTo>
                          <a:pt x="2857" y="588"/>
                          <a:pt x="2015" y="1"/>
                          <a:pt x="1533" y="346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63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6" name="Google Shape;566;p47"/>
                  <p:cNvSpPr/>
                  <p:nvPr/>
                </p:nvSpPr>
                <p:spPr>
                  <a:xfrm>
                    <a:off x="-1700784" y="2383199"/>
                    <a:ext cx="164846" cy="68332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4" h="4452" fill="none" extrusionOk="0">
                        <a:moveTo>
                          <a:pt x="1" y="4451"/>
                        </a:moveTo>
                        <a:cubicBezTo>
                          <a:pt x="271" y="2785"/>
                          <a:pt x="652" y="836"/>
                          <a:pt x="1073" y="1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63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7" name="Google Shape;567;p47"/>
                  <p:cNvSpPr/>
                  <p:nvPr/>
                </p:nvSpPr>
                <p:spPr>
                  <a:xfrm>
                    <a:off x="-1637855" y="2170465"/>
                    <a:ext cx="278580" cy="26200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15" h="1707" extrusionOk="0">
                        <a:moveTo>
                          <a:pt x="765" y="1"/>
                        </a:moveTo>
                        <a:cubicBezTo>
                          <a:pt x="621" y="1"/>
                          <a:pt x="467" y="29"/>
                          <a:pt x="306" y="99"/>
                        </a:cubicBezTo>
                        <a:cubicBezTo>
                          <a:pt x="306" y="99"/>
                          <a:pt x="1" y="1438"/>
                          <a:pt x="534" y="1679"/>
                        </a:cubicBezTo>
                        <a:cubicBezTo>
                          <a:pt x="576" y="1698"/>
                          <a:pt x="620" y="1707"/>
                          <a:pt x="664" y="1707"/>
                        </a:cubicBezTo>
                        <a:cubicBezTo>
                          <a:pt x="1180" y="1707"/>
                          <a:pt x="1814" y="523"/>
                          <a:pt x="1814" y="523"/>
                        </a:cubicBezTo>
                        <a:cubicBezTo>
                          <a:pt x="1814" y="523"/>
                          <a:pt x="1382" y="1"/>
                          <a:pt x="765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68" name="Google Shape;568;p47"/>
                <p:cNvGrpSpPr/>
                <p:nvPr/>
              </p:nvGrpSpPr>
              <p:grpSpPr>
                <a:xfrm rot="2403161">
                  <a:off x="2653436" y="2631495"/>
                  <a:ext cx="778050" cy="744222"/>
                  <a:chOff x="-381661" y="2202085"/>
                  <a:chExt cx="903734" cy="864442"/>
                </a:xfrm>
              </p:grpSpPr>
              <p:sp>
                <p:nvSpPr>
                  <p:cNvPr id="569" name="Google Shape;569;p47"/>
                  <p:cNvSpPr/>
                  <p:nvPr/>
                </p:nvSpPr>
                <p:spPr>
                  <a:xfrm>
                    <a:off x="92923" y="2202085"/>
                    <a:ext cx="429151" cy="3861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96" h="2516" fill="none" extrusionOk="0">
                        <a:moveTo>
                          <a:pt x="0" y="2515"/>
                        </a:moveTo>
                        <a:cubicBezTo>
                          <a:pt x="0" y="2515"/>
                          <a:pt x="294" y="1210"/>
                          <a:pt x="1363" y="735"/>
                        </a:cubicBezTo>
                        <a:cubicBezTo>
                          <a:pt x="2435" y="263"/>
                          <a:pt x="2795" y="1"/>
                          <a:pt x="2795" y="1"/>
                        </a:cubicBezTo>
                        <a:cubicBezTo>
                          <a:pt x="2795" y="1"/>
                          <a:pt x="2029" y="1987"/>
                          <a:pt x="0" y="2515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63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0" name="Google Shape;570;p47"/>
                  <p:cNvSpPr/>
                  <p:nvPr/>
                </p:nvSpPr>
                <p:spPr>
                  <a:xfrm>
                    <a:off x="-204843" y="2817877"/>
                    <a:ext cx="555625" cy="2248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0" h="1465" fill="none" extrusionOk="0">
                        <a:moveTo>
                          <a:pt x="1" y="1043"/>
                        </a:moveTo>
                        <a:cubicBezTo>
                          <a:pt x="1" y="1043"/>
                          <a:pt x="839" y="0"/>
                          <a:pt x="2008" y="50"/>
                        </a:cubicBezTo>
                        <a:cubicBezTo>
                          <a:pt x="3181" y="97"/>
                          <a:pt x="3619" y="22"/>
                          <a:pt x="3619" y="22"/>
                        </a:cubicBezTo>
                        <a:cubicBezTo>
                          <a:pt x="3619" y="22"/>
                          <a:pt x="2055" y="1465"/>
                          <a:pt x="1" y="1043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63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1" name="Google Shape;571;p47"/>
                  <p:cNvSpPr/>
                  <p:nvPr/>
                </p:nvSpPr>
                <p:spPr>
                  <a:xfrm>
                    <a:off x="-281587" y="2323647"/>
                    <a:ext cx="252487" cy="5290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5" h="3447" fill="none" extrusionOk="0">
                        <a:moveTo>
                          <a:pt x="141" y="3446"/>
                        </a:moveTo>
                        <a:cubicBezTo>
                          <a:pt x="141" y="3446"/>
                          <a:pt x="1288" y="2756"/>
                          <a:pt x="1400" y="1590"/>
                        </a:cubicBezTo>
                        <a:cubicBezTo>
                          <a:pt x="1512" y="424"/>
                          <a:pt x="1645" y="0"/>
                          <a:pt x="1645" y="0"/>
                        </a:cubicBezTo>
                        <a:cubicBezTo>
                          <a:pt x="1645" y="0"/>
                          <a:pt x="1" y="1356"/>
                          <a:pt x="141" y="3446"/>
                        </a:cubicBezTo>
                        <a:close/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63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2" name="Google Shape;572;p47"/>
                  <p:cNvSpPr/>
                  <p:nvPr/>
                </p:nvSpPr>
                <p:spPr>
                  <a:xfrm>
                    <a:off x="-381661" y="2323647"/>
                    <a:ext cx="768819" cy="7428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09" h="4840" fill="none" extrusionOk="0">
                        <a:moveTo>
                          <a:pt x="5009" y="0"/>
                        </a:moveTo>
                        <a:cubicBezTo>
                          <a:pt x="5009" y="0"/>
                          <a:pt x="1498" y="3040"/>
                          <a:pt x="1" y="4839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63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3" name="Google Shape;573;p47"/>
                  <p:cNvSpPr/>
                  <p:nvPr/>
                </p:nvSpPr>
                <p:spPr>
                  <a:xfrm>
                    <a:off x="-325331" y="2451195"/>
                    <a:ext cx="233915" cy="5494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24" h="3580" fill="none" extrusionOk="0">
                        <a:moveTo>
                          <a:pt x="1523" y="0"/>
                        </a:moveTo>
                        <a:cubicBezTo>
                          <a:pt x="1523" y="0"/>
                          <a:pt x="188" y="3223"/>
                          <a:pt x="1" y="3580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63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4" name="Google Shape;574;p47"/>
                  <p:cNvSpPr/>
                  <p:nvPr/>
                </p:nvSpPr>
                <p:spPr>
                  <a:xfrm>
                    <a:off x="-357256" y="2852565"/>
                    <a:ext cx="608578" cy="1846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65" h="1203" fill="none" extrusionOk="0">
                        <a:moveTo>
                          <a:pt x="1" y="1202"/>
                        </a:moveTo>
                        <a:cubicBezTo>
                          <a:pt x="1" y="1202"/>
                          <a:pt x="2209" y="281"/>
                          <a:pt x="3965" y="0"/>
                        </a:cubicBez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miter lim="863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575" name="Google Shape;575;p47"/>
            <p:cNvGrpSpPr/>
            <p:nvPr/>
          </p:nvGrpSpPr>
          <p:grpSpPr>
            <a:xfrm rot="5779031">
              <a:off x="288763" y="-100751"/>
              <a:ext cx="1454444" cy="1280509"/>
              <a:chOff x="5917100" y="2092158"/>
              <a:chExt cx="1102175" cy="970367"/>
            </a:xfrm>
          </p:grpSpPr>
          <p:sp>
            <p:nvSpPr>
              <p:cNvPr id="576" name="Google Shape;576;p47"/>
              <p:cNvSpPr/>
              <p:nvPr/>
            </p:nvSpPr>
            <p:spPr>
              <a:xfrm>
                <a:off x="6030002" y="2238502"/>
                <a:ext cx="719415" cy="824023"/>
              </a:xfrm>
              <a:custGeom>
                <a:avLst/>
                <a:gdLst/>
                <a:ahLst/>
                <a:cxnLst/>
                <a:rect l="l" t="t" r="r" b="b"/>
                <a:pathLst>
                  <a:path w="8067" h="9240" fill="none" extrusionOk="0">
                    <a:moveTo>
                      <a:pt x="378" y="9239"/>
                    </a:moveTo>
                    <a:cubicBezTo>
                      <a:pt x="378" y="9239"/>
                      <a:pt x="0" y="3350"/>
                      <a:pt x="8067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6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47"/>
              <p:cNvSpPr/>
              <p:nvPr/>
            </p:nvSpPr>
            <p:spPr>
              <a:xfrm>
                <a:off x="6580242" y="2133270"/>
                <a:ext cx="439033" cy="188794"/>
              </a:xfrm>
              <a:custGeom>
                <a:avLst/>
                <a:gdLst/>
                <a:ahLst/>
                <a:cxnLst/>
                <a:rect l="l" t="t" r="r" b="b"/>
                <a:pathLst>
                  <a:path w="4923" h="2117" extrusionOk="0">
                    <a:moveTo>
                      <a:pt x="4553" y="1"/>
                    </a:moveTo>
                    <a:cubicBezTo>
                      <a:pt x="3675" y="1"/>
                      <a:pt x="1426" y="199"/>
                      <a:pt x="0" y="2094"/>
                    </a:cubicBezTo>
                    <a:cubicBezTo>
                      <a:pt x="0" y="2094"/>
                      <a:pt x="172" y="2117"/>
                      <a:pt x="461" y="2117"/>
                    </a:cubicBezTo>
                    <a:cubicBezTo>
                      <a:pt x="1370" y="2117"/>
                      <a:pt x="3437" y="1891"/>
                      <a:pt x="4922" y="15"/>
                    </a:cubicBezTo>
                    <a:cubicBezTo>
                      <a:pt x="4922" y="15"/>
                      <a:pt x="4786" y="1"/>
                      <a:pt x="45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47"/>
              <p:cNvSpPr/>
              <p:nvPr/>
            </p:nvSpPr>
            <p:spPr>
              <a:xfrm>
                <a:off x="6280241" y="2430685"/>
                <a:ext cx="464985" cy="138497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553" extrusionOk="0">
                    <a:moveTo>
                      <a:pt x="3675" y="0"/>
                    </a:moveTo>
                    <a:cubicBezTo>
                      <a:pt x="2615" y="0"/>
                      <a:pt x="1190" y="253"/>
                      <a:pt x="0" y="1353"/>
                    </a:cubicBezTo>
                    <a:cubicBezTo>
                      <a:pt x="0" y="1353"/>
                      <a:pt x="622" y="1552"/>
                      <a:pt x="1526" y="1552"/>
                    </a:cubicBezTo>
                    <a:cubicBezTo>
                      <a:pt x="2557" y="1552"/>
                      <a:pt x="3953" y="1293"/>
                      <a:pt x="5214" y="183"/>
                    </a:cubicBezTo>
                    <a:cubicBezTo>
                      <a:pt x="5214" y="183"/>
                      <a:pt x="4577" y="0"/>
                      <a:pt x="36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47"/>
              <p:cNvSpPr/>
              <p:nvPr/>
            </p:nvSpPr>
            <p:spPr>
              <a:xfrm>
                <a:off x="6207113" y="2092158"/>
                <a:ext cx="260316" cy="461417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5174" extrusionOk="0">
                    <a:moveTo>
                      <a:pt x="2145" y="1"/>
                    </a:moveTo>
                    <a:lnTo>
                      <a:pt x="2145" y="1"/>
                    </a:lnTo>
                    <a:cubicBezTo>
                      <a:pt x="2145" y="1"/>
                      <a:pt x="0" y="2286"/>
                      <a:pt x="810" y="5174"/>
                    </a:cubicBezTo>
                    <a:cubicBezTo>
                      <a:pt x="810" y="5174"/>
                      <a:pt x="2919" y="3055"/>
                      <a:pt x="21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47"/>
              <p:cNvSpPr/>
              <p:nvPr/>
            </p:nvSpPr>
            <p:spPr>
              <a:xfrm>
                <a:off x="6084223" y="2626078"/>
                <a:ext cx="387041" cy="277885"/>
              </a:xfrm>
              <a:custGeom>
                <a:avLst/>
                <a:gdLst/>
                <a:ahLst/>
                <a:cxnLst/>
                <a:rect l="l" t="t" r="r" b="b"/>
                <a:pathLst>
                  <a:path w="4340" h="3116" extrusionOk="0">
                    <a:moveTo>
                      <a:pt x="4340" y="0"/>
                    </a:moveTo>
                    <a:lnTo>
                      <a:pt x="4340" y="0"/>
                    </a:lnTo>
                    <a:cubicBezTo>
                      <a:pt x="4339" y="0"/>
                      <a:pt x="1231" y="382"/>
                      <a:pt x="1" y="3115"/>
                    </a:cubicBezTo>
                    <a:cubicBezTo>
                      <a:pt x="1" y="3115"/>
                      <a:pt x="2980" y="2842"/>
                      <a:pt x="43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47"/>
              <p:cNvSpPr/>
              <p:nvPr/>
            </p:nvSpPr>
            <p:spPr>
              <a:xfrm>
                <a:off x="5917100" y="2435144"/>
                <a:ext cx="266381" cy="471405"/>
              </a:xfrm>
              <a:custGeom>
                <a:avLst/>
                <a:gdLst/>
                <a:ahLst/>
                <a:cxnLst/>
                <a:rect l="l" t="t" r="r" b="b"/>
                <a:pathLst>
                  <a:path w="2987" h="5286" extrusionOk="0">
                    <a:moveTo>
                      <a:pt x="1080" y="1"/>
                    </a:moveTo>
                    <a:lnTo>
                      <a:pt x="1080" y="1"/>
                    </a:lnTo>
                    <a:cubicBezTo>
                      <a:pt x="1080" y="1"/>
                      <a:pt x="0" y="2947"/>
                      <a:pt x="1875" y="5286"/>
                    </a:cubicBezTo>
                    <a:cubicBezTo>
                      <a:pt x="1875" y="5286"/>
                      <a:pt x="2986" y="2511"/>
                      <a:pt x="10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Subtitle 1"/>
          <p:cNvSpPr>
            <a:spLocks noGrp="1" noChangeArrowheads="1"/>
          </p:cNvSpPr>
          <p:nvPr>
            <p:ph type="subTitle" idx="4"/>
          </p:nvPr>
        </p:nvSpPr>
        <p:spPr bwMode="auto">
          <a:xfrm>
            <a:off x="6610616" y="3648673"/>
            <a:ext cx="2249487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200" dirty="0">
                <a:latin typeface="+mn-lt"/>
              </a:rPr>
              <a:t>Free core features + affordable premium options.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Google Shape;545;p47"/>
          <p:cNvSpPr txBox="1">
            <a:spLocks/>
          </p:cNvSpPr>
          <p:nvPr/>
        </p:nvSpPr>
        <p:spPr>
          <a:xfrm>
            <a:off x="2898729" y="3635643"/>
            <a:ext cx="2819849" cy="68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2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All-in-One Mental Health Solution</a:t>
            </a:r>
          </a:p>
        </p:txBody>
      </p:sp>
      <p:sp>
        <p:nvSpPr>
          <p:cNvPr id="48" name="Google Shape;542;p47"/>
          <p:cNvSpPr txBox="1">
            <a:spLocks/>
          </p:cNvSpPr>
          <p:nvPr/>
        </p:nvSpPr>
        <p:spPr>
          <a:xfrm>
            <a:off x="3656378" y="4153227"/>
            <a:ext cx="20622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None/>
              <a:defRPr sz="1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None/>
              <a:defRPr sz="1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None/>
              <a:defRPr sz="1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None/>
              <a:defRPr sz="1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None/>
              <a:defRPr sz="1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None/>
              <a:defRPr sz="1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None/>
              <a:defRPr sz="1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None/>
              <a:defRPr sz="1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e Vietnam Pro"/>
              <a:buNone/>
              <a:defRPr sz="1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pPr marL="0" indent="0"/>
            <a:r>
              <a:rPr lang="en-US" sz="1200" dirty="0">
                <a:latin typeface="+mn-lt"/>
              </a:rPr>
              <a:t>Combines tracking, therapy, chat, and community in one </a:t>
            </a:r>
            <a:r>
              <a:rPr lang="en-US" sz="1200" dirty="0" smtClean="0">
                <a:latin typeface="+mn-lt"/>
              </a:rPr>
              <a:t>app</a:t>
            </a:r>
            <a:r>
              <a:rPr lang="en-US" sz="1100" dirty="0" smtClean="0"/>
              <a:t>. </a:t>
            </a:r>
            <a:endParaRPr lang="en-US" sz="1100" dirty="0"/>
          </a:p>
        </p:txBody>
      </p:sp>
      <p:cxnSp>
        <p:nvCxnSpPr>
          <p:cNvPr id="50" name="Google Shape;1004;p64"/>
          <p:cNvCxnSpPr/>
          <p:nvPr/>
        </p:nvCxnSpPr>
        <p:spPr>
          <a:xfrm>
            <a:off x="5687726" y="1519055"/>
            <a:ext cx="713074" cy="641098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2" name="Google Shape;1004;p64"/>
          <p:cNvCxnSpPr/>
          <p:nvPr/>
        </p:nvCxnSpPr>
        <p:spPr>
          <a:xfrm rot="10800000" flipV="1">
            <a:off x="5727034" y="2423314"/>
            <a:ext cx="883583" cy="662422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1" name="Google Shape;1004;p64"/>
          <p:cNvCxnSpPr/>
          <p:nvPr/>
        </p:nvCxnSpPr>
        <p:spPr>
          <a:xfrm>
            <a:off x="5734724" y="3228513"/>
            <a:ext cx="875892" cy="632727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5" name="Google Shape;1004;p64"/>
          <p:cNvCxnSpPr/>
          <p:nvPr/>
        </p:nvCxnSpPr>
        <p:spPr>
          <a:xfrm rot="10800000" flipV="1">
            <a:off x="5687726" y="3981531"/>
            <a:ext cx="922892" cy="634596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69"/>
          <p:cNvSpPr txBox="1">
            <a:spLocks noGrp="1"/>
          </p:cNvSpPr>
          <p:nvPr>
            <p:ph type="title"/>
          </p:nvPr>
        </p:nvSpPr>
        <p:spPr>
          <a:xfrm>
            <a:off x="609600" y="4566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 &amp; Risks being faced by us</a:t>
            </a:r>
            <a:endParaRPr sz="2400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106" name="Google Shape;1106;p69"/>
          <p:cNvSpPr txBox="1"/>
          <p:nvPr/>
        </p:nvSpPr>
        <p:spPr>
          <a:xfrm>
            <a:off x="6187074" y="3866500"/>
            <a:ext cx="257592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</a:pPr>
            <a:endParaRPr sz="1200" dirty="0"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1107" name="Google Shape;1107;p69"/>
          <p:cNvSpPr txBox="1"/>
          <p:nvPr/>
        </p:nvSpPr>
        <p:spPr>
          <a:xfrm>
            <a:off x="6187074" y="2608000"/>
            <a:ext cx="249972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</a:pPr>
            <a:endParaRPr sz="1200" dirty="0">
              <a:solidFill>
                <a:schemeClr val="dk1"/>
              </a:solidFill>
              <a:latin typeface="+mn-lt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20001" y="1428750"/>
            <a:ext cx="6900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 </a:t>
            </a:r>
          </a:p>
          <a:p>
            <a:endParaRPr lang="en-US" sz="1600" b="1" u="sng" dirty="0">
              <a:solidFill>
                <a:srgbClr val="00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Lack of localized mental health training data	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Building user trust for emotional conversations	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Balancing free and paid feature integration	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Limited technical and financial resources for deployment (as students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sz="1600" b="1" u="sng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Risks</a:t>
            </a:r>
          </a:p>
          <a:p>
            <a:endParaRPr lang="en-US" sz="1600" b="1" u="sng" dirty="0" smtClean="0">
              <a:solidFill>
                <a:srgbClr val="00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Difficulty in scaling the project beyond university scope		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Limited </a:t>
            </a:r>
            <a:r>
              <a:rPr lang="en-US" dirty="0"/>
              <a:t>user adoption if awareness efforts are weak		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Feature underperformance due to limited training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" grpId="0"/>
      <p:bldP spid="110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72"/>
          <p:cNvSpPr txBox="1">
            <a:spLocks noGrp="1"/>
          </p:cNvSpPr>
          <p:nvPr>
            <p:ph type="title"/>
          </p:nvPr>
        </p:nvSpPr>
        <p:spPr>
          <a:xfrm>
            <a:off x="720000" y="6147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u="sng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Pro-forma income statement</a:t>
            </a:r>
            <a:endParaRPr dirty="0"/>
          </a:p>
        </p:txBody>
      </p:sp>
      <p:sp>
        <p:nvSpPr>
          <p:cNvPr id="1200" name="Google Shape;1200;p72"/>
          <p:cNvSpPr txBox="1">
            <a:spLocks noGrp="1"/>
          </p:cNvSpPr>
          <p:nvPr>
            <p:ph type="body" idx="1"/>
          </p:nvPr>
        </p:nvSpPr>
        <p:spPr>
          <a:xfrm>
            <a:off x="720000" y="1187475"/>
            <a:ext cx="2770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endParaRPr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453359"/>
              </p:ext>
            </p:extLst>
          </p:nvPr>
        </p:nvGraphicFramePr>
        <p:xfrm>
          <a:off x="380999" y="1504951"/>
          <a:ext cx="8229601" cy="3200398"/>
        </p:xfrm>
        <a:graphic>
          <a:graphicData uri="http://schemas.openxmlformats.org/drawingml/2006/table">
            <a:tbl>
              <a:tblPr firstRow="1" bandRow="1">
                <a:tableStyleId>{7ECA0FB7-A941-4B71-BA69-467C13555416}</a:tableStyleId>
              </a:tblPr>
              <a:tblGrid>
                <a:gridCol w="1046135">
                  <a:extLst>
                    <a:ext uri="{9D8B030D-6E8A-4147-A177-3AD203B41FA5}">
                      <a16:colId xmlns:a16="http://schemas.microsoft.com/office/drawing/2014/main" val="2459800925"/>
                    </a:ext>
                  </a:extLst>
                </a:gridCol>
                <a:gridCol w="557939">
                  <a:extLst>
                    <a:ext uri="{9D8B030D-6E8A-4147-A177-3AD203B41FA5}">
                      <a16:colId xmlns:a16="http://schemas.microsoft.com/office/drawing/2014/main" val="2716450294"/>
                    </a:ext>
                  </a:extLst>
                </a:gridCol>
                <a:gridCol w="488198">
                  <a:extLst>
                    <a:ext uri="{9D8B030D-6E8A-4147-A177-3AD203B41FA5}">
                      <a16:colId xmlns:a16="http://schemas.microsoft.com/office/drawing/2014/main" val="43472877"/>
                    </a:ext>
                  </a:extLst>
                </a:gridCol>
                <a:gridCol w="557939">
                  <a:extLst>
                    <a:ext uri="{9D8B030D-6E8A-4147-A177-3AD203B41FA5}">
                      <a16:colId xmlns:a16="http://schemas.microsoft.com/office/drawing/2014/main" val="1799882126"/>
                    </a:ext>
                  </a:extLst>
                </a:gridCol>
                <a:gridCol w="557939">
                  <a:extLst>
                    <a:ext uri="{9D8B030D-6E8A-4147-A177-3AD203B41FA5}">
                      <a16:colId xmlns:a16="http://schemas.microsoft.com/office/drawing/2014/main" val="2968082666"/>
                    </a:ext>
                  </a:extLst>
                </a:gridCol>
                <a:gridCol w="551927">
                  <a:extLst>
                    <a:ext uri="{9D8B030D-6E8A-4147-A177-3AD203B41FA5}">
                      <a16:colId xmlns:a16="http://schemas.microsoft.com/office/drawing/2014/main" val="185488290"/>
                    </a:ext>
                  </a:extLst>
                </a:gridCol>
                <a:gridCol w="567558">
                  <a:extLst>
                    <a:ext uri="{9D8B030D-6E8A-4147-A177-3AD203B41FA5}">
                      <a16:colId xmlns:a16="http://schemas.microsoft.com/office/drawing/2014/main" val="175696639"/>
                    </a:ext>
                  </a:extLst>
                </a:gridCol>
                <a:gridCol w="496614">
                  <a:extLst>
                    <a:ext uri="{9D8B030D-6E8A-4147-A177-3AD203B41FA5}">
                      <a16:colId xmlns:a16="http://schemas.microsoft.com/office/drawing/2014/main" val="848142534"/>
                    </a:ext>
                  </a:extLst>
                </a:gridCol>
                <a:gridCol w="496614">
                  <a:extLst>
                    <a:ext uri="{9D8B030D-6E8A-4147-A177-3AD203B41FA5}">
                      <a16:colId xmlns:a16="http://schemas.microsoft.com/office/drawing/2014/main" val="2739614916"/>
                    </a:ext>
                  </a:extLst>
                </a:gridCol>
                <a:gridCol w="557423">
                  <a:extLst>
                    <a:ext uri="{9D8B030D-6E8A-4147-A177-3AD203B41FA5}">
                      <a16:colId xmlns:a16="http://schemas.microsoft.com/office/drawing/2014/main" val="2421943324"/>
                    </a:ext>
                  </a:extLst>
                </a:gridCol>
                <a:gridCol w="577695">
                  <a:extLst>
                    <a:ext uri="{9D8B030D-6E8A-4147-A177-3AD203B41FA5}">
                      <a16:colId xmlns:a16="http://schemas.microsoft.com/office/drawing/2014/main" val="621897136"/>
                    </a:ext>
                  </a:extLst>
                </a:gridCol>
                <a:gridCol w="528806">
                  <a:extLst>
                    <a:ext uri="{9D8B030D-6E8A-4147-A177-3AD203B41FA5}">
                      <a16:colId xmlns:a16="http://schemas.microsoft.com/office/drawing/2014/main" val="2535839748"/>
                    </a:ext>
                  </a:extLst>
                </a:gridCol>
                <a:gridCol w="553250">
                  <a:extLst>
                    <a:ext uri="{9D8B030D-6E8A-4147-A177-3AD203B41FA5}">
                      <a16:colId xmlns:a16="http://schemas.microsoft.com/office/drawing/2014/main" val="1768925980"/>
                    </a:ext>
                  </a:extLst>
                </a:gridCol>
                <a:gridCol w="691564">
                  <a:extLst>
                    <a:ext uri="{9D8B030D-6E8A-4147-A177-3AD203B41FA5}">
                      <a16:colId xmlns:a16="http://schemas.microsoft.com/office/drawing/2014/main" val="3029985427"/>
                    </a:ext>
                  </a:extLst>
                </a:gridCol>
              </a:tblGrid>
              <a:tr h="541023"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Jul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Aug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Sep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Oct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Nov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Dec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Jan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Feb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Mar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Apr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May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Jun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Total (PKR)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1491697"/>
                  </a:ext>
                </a:extLst>
              </a:tr>
              <a:tr h="576190">
                <a:tc>
                  <a:txBody>
                    <a:bodyPr/>
                    <a:lstStyle/>
                    <a:p>
                      <a:r>
                        <a:rPr lang="en-US" b="1"/>
                        <a:t>Net Sales (Revenue)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8074668"/>
                  </a:ext>
                </a:extLst>
              </a:tr>
              <a:tr h="533757">
                <a:tc>
                  <a:txBody>
                    <a:bodyPr/>
                    <a:lstStyle/>
                    <a:p>
                      <a:r>
                        <a:rPr lang="en-US"/>
                        <a:t>Sessions Sold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13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14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435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5839208"/>
                  </a:ext>
                </a:extLst>
              </a:tr>
              <a:tr h="1549428">
                <a:tc>
                  <a:txBody>
                    <a:bodyPr/>
                    <a:lstStyle/>
                    <a:p>
                      <a:r>
                        <a:rPr lang="en-US" dirty="0"/>
                        <a:t>Revenue (</a:t>
                      </a:r>
                      <a:r>
                        <a:rPr lang="en-US" dirty="0" err="1"/>
                        <a:t>Rs</a:t>
                      </a:r>
                      <a:r>
                        <a:rPr lang="en-US" dirty="0"/>
                        <a:t>. </a:t>
                      </a:r>
                      <a:r>
                        <a:rPr lang="en-US" dirty="0" smtClean="0"/>
                        <a:t>500/</a:t>
                      </a:r>
                      <a:r>
                        <a:rPr lang="en-US" dirty="0" err="1" smtClean="0"/>
                        <a:t>sn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2500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4000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3000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4000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4000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4500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5000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15000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6500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17000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7500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216,150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432628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 month profitability for next 12 months…</a:t>
            </a:r>
            <a:endParaRPr lang="en-US" dirty="0">
              <a:solidFill>
                <a:srgbClr val="003399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885950"/>
            <a:ext cx="8839200" cy="274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62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 month profitability for next 12 months…</a:t>
            </a:r>
            <a:endParaRPr lang="en-US" dirty="0">
              <a:solidFill>
                <a:srgbClr val="003399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885950"/>
            <a:ext cx="88392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83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 Even Point After How Many Days?</a:t>
            </a:r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962400" y="2419350"/>
            <a:ext cx="3733800" cy="1143000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114800" y="2621518"/>
            <a:ext cx="3352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Avg</a:t>
            </a:r>
            <a:r>
              <a:rPr lang="en-US" b="1" dirty="0" smtClean="0"/>
              <a:t> Burn Rate</a:t>
            </a:r>
            <a:r>
              <a:rPr lang="en-US" dirty="0" smtClean="0"/>
              <a:t>=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197,520/12​=16,460</a:t>
            </a:r>
            <a:r>
              <a:rPr lang="en-US" dirty="0"/>
              <a:t> per </a:t>
            </a:r>
            <a:r>
              <a:rPr lang="en-US" dirty="0" smtClean="0"/>
              <a:t>month</a:t>
            </a:r>
          </a:p>
          <a:p>
            <a:r>
              <a:rPr lang="en-US" dirty="0" smtClean="0"/>
              <a:t>=3X16460=49,380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732710"/>
              </p:ext>
            </p:extLst>
          </p:nvPr>
        </p:nvGraphicFramePr>
        <p:xfrm>
          <a:off x="457200" y="1657349"/>
          <a:ext cx="3276600" cy="3124203"/>
        </p:xfrm>
        <a:graphic>
          <a:graphicData uri="http://schemas.openxmlformats.org/drawingml/2006/table">
            <a:tbl>
              <a:tblPr firstRow="1" bandRow="1">
                <a:tableStyleId>{7ECA0FB7-A941-4B71-BA69-467C13555416}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19540844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082893426"/>
                    </a:ext>
                  </a:extLst>
                </a:gridCol>
              </a:tblGrid>
              <a:tr h="68237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B0604020202020204" charset="0"/>
                        </a:rPr>
                        <a:t>Month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Lato" panose="020B0604020202020204" charset="0"/>
                        </a:rPr>
                        <a:t>Monthly Net 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366667"/>
                  </a:ext>
                </a:extLst>
              </a:tr>
              <a:tr h="488366">
                <a:tc>
                  <a:txBody>
                    <a:bodyPr/>
                    <a:lstStyle/>
                    <a:p>
                      <a:r>
                        <a:rPr lang="en-US"/>
                        <a:t>Jul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(9,642)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8591243"/>
                  </a:ext>
                </a:extLst>
              </a:tr>
              <a:tr h="488366">
                <a:tc>
                  <a:txBody>
                    <a:bodyPr/>
                    <a:lstStyle/>
                    <a:p>
                      <a:r>
                        <a:rPr lang="en-US"/>
                        <a:t>Aug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(8,175)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6178046"/>
                  </a:ext>
                </a:extLst>
              </a:tr>
              <a:tr h="488366">
                <a:tc>
                  <a:txBody>
                    <a:bodyPr/>
                    <a:lstStyle/>
                    <a:p>
                      <a:r>
                        <a:rPr lang="en-US" dirty="0"/>
                        <a:t>Sep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(5,707)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380465"/>
                  </a:ext>
                </a:extLst>
              </a:tr>
              <a:tr h="488366">
                <a:tc>
                  <a:txBody>
                    <a:bodyPr/>
                    <a:lstStyle/>
                    <a:p>
                      <a:r>
                        <a:rPr lang="en-US"/>
                        <a:t>Oct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(4,252)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6764417"/>
                  </a:ext>
                </a:extLst>
              </a:tr>
              <a:tr h="488366">
                <a:tc>
                  <a:txBody>
                    <a:bodyPr/>
                    <a:lstStyle/>
                    <a:p>
                      <a:r>
                        <a:rPr lang="en-US" dirty="0"/>
                        <a:t>Nov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(3,297)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3643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416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8"/>
          <p:cNvSpPr txBox="1">
            <a:spLocks noGrp="1"/>
          </p:cNvSpPr>
          <p:nvPr>
            <p:ph type="title"/>
          </p:nvPr>
        </p:nvSpPr>
        <p:spPr>
          <a:xfrm>
            <a:off x="694802" y="4381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800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</a:t>
            </a:r>
            <a:r>
              <a:rPr lang="en-US" sz="2800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</a:t>
            </a:r>
            <a:endParaRPr sz="2800" dirty="0">
              <a:solidFill>
                <a:srgbClr val="002060"/>
              </a:solidFill>
            </a:endParaRPr>
          </a:p>
        </p:txBody>
      </p:sp>
      <p:sp>
        <p:nvSpPr>
          <p:cNvPr id="359" name="Google Shape;359;p38"/>
          <p:cNvSpPr txBox="1"/>
          <p:nvPr/>
        </p:nvSpPr>
        <p:spPr>
          <a:xfrm>
            <a:off x="612558" y="4036914"/>
            <a:ext cx="2026800" cy="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 u="sng" dirty="0"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360" name="Google Shape;360;p38"/>
          <p:cNvSpPr txBox="1"/>
          <p:nvPr/>
        </p:nvSpPr>
        <p:spPr>
          <a:xfrm>
            <a:off x="4052225" y="3606703"/>
            <a:ext cx="2807000" cy="292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 u="sng" dirty="0">
              <a:solidFill>
                <a:schemeClr val="dk1"/>
              </a:solidFill>
              <a:latin typeface="Be Vietnam Pro"/>
              <a:ea typeface="Be Vietnam Pro"/>
              <a:cs typeface="Be Vietnam Pro"/>
              <a:sym typeface="Be Vietnam Pro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0" y="1678762"/>
            <a:ext cx="54138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Product Name: </a:t>
            </a:r>
            <a:r>
              <a:rPr lang="en-US" sz="1800" b="1" dirty="0">
                <a:solidFill>
                  <a:srgbClr val="002060"/>
                </a:solidFill>
              </a:rPr>
              <a:t>HeartHeard </a:t>
            </a:r>
            <a:endParaRPr lang="en-US" sz="1800" b="1" dirty="0" smtClean="0">
              <a:solidFill>
                <a:srgbClr val="002060"/>
              </a:solidFill>
            </a:endParaRPr>
          </a:p>
          <a:p>
            <a:endParaRPr lang="en-US" sz="1800" b="1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 AI-powered mental health support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Offers 24/7 emotional support with real time conversations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Detects emotional states such as stress, anxiety and mood patterns through speech and chat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Provides mindfulness tips and psychologist suggestions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Fully mobile, private and affordable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 advTm="45000">
        <p:fade/>
      </p:transition>
    </mc:Choice>
    <mc:Fallback xmlns="">
      <p:transition advTm="45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Model Innovation</a:t>
            </a:r>
            <a:r>
              <a:rPr lang="en-US" dirty="0"/>
              <a:t/>
            </a:r>
            <a:br>
              <a:rPr lang="en-US" dirty="0"/>
            </a:b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0000" y="1733550"/>
            <a:ext cx="81954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Concept of “</a:t>
            </a:r>
            <a:r>
              <a:rPr lang="en-US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Model Innovation</a:t>
            </a:r>
            <a:r>
              <a:rPr lang="en-US" sz="1600" dirty="0"/>
              <a:t>” being used by us (Y/N) : </a:t>
            </a:r>
            <a:r>
              <a:rPr lang="en-US" sz="1600" dirty="0" smtClean="0"/>
              <a:t>yes</a:t>
            </a:r>
          </a:p>
          <a:p>
            <a:endParaRPr lang="en-US" sz="1600" dirty="0"/>
          </a:p>
          <a:p>
            <a:r>
              <a:rPr lang="en-US" sz="1800" b="1" dirty="0"/>
              <a:t>How? </a:t>
            </a:r>
            <a:endParaRPr lang="en-US" sz="1800" b="1" dirty="0" smtClean="0"/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We are reimagining traditional mental health care by using </a:t>
            </a:r>
            <a:r>
              <a:rPr lang="en-US" sz="1600" b="1" dirty="0"/>
              <a:t>AI-driven avatars</a:t>
            </a:r>
            <a:r>
              <a:rPr lang="en-US" sz="1600" dirty="0"/>
              <a:t>, </a:t>
            </a:r>
            <a:r>
              <a:rPr lang="en-US" sz="1600" b="1" dirty="0"/>
              <a:t>personalized therapeutic plans</a:t>
            </a:r>
            <a:r>
              <a:rPr lang="en-US" sz="1600" dirty="0"/>
              <a:t>, and </a:t>
            </a:r>
            <a:r>
              <a:rPr lang="en-US" sz="1600" b="1" dirty="0"/>
              <a:t>self-assessment tools</a:t>
            </a:r>
            <a:r>
              <a:rPr lang="en-US" sz="1600" dirty="0"/>
              <a:t>, making support </a:t>
            </a:r>
            <a:r>
              <a:rPr lang="en-US" sz="1600" b="1" dirty="0"/>
              <a:t>accessible</a:t>
            </a:r>
            <a:r>
              <a:rPr lang="en-US" sz="1600" dirty="0"/>
              <a:t>, </a:t>
            </a:r>
            <a:r>
              <a:rPr lang="en-US" sz="1600" b="1" dirty="0"/>
              <a:t>affordable</a:t>
            </a:r>
            <a:r>
              <a:rPr lang="en-US" sz="1600" dirty="0"/>
              <a:t>, and </a:t>
            </a:r>
            <a:r>
              <a:rPr lang="en-US" sz="1600" b="1" dirty="0"/>
              <a:t>stigma-free</a:t>
            </a:r>
            <a:r>
              <a:rPr lang="en-US" sz="1600" dirty="0"/>
              <a:t>—especially in underrepresented regions. Our hybrid </a:t>
            </a:r>
            <a:r>
              <a:rPr lang="en-US" sz="1600" b="1" dirty="0"/>
              <a:t>freemium + AI + human expert model</a:t>
            </a:r>
            <a:r>
              <a:rPr lang="en-US" sz="1600" dirty="0"/>
              <a:t> is an innovative approach within digital healthcare. </a:t>
            </a:r>
          </a:p>
        </p:txBody>
      </p:sp>
    </p:spTree>
    <p:extLst>
      <p:ext uri="{BB962C8B-B14F-4D97-AF65-F5344CB8AC3E}">
        <p14:creationId xmlns:p14="http://schemas.microsoft.com/office/powerpoint/2010/main" val="183558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your business is making money?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962150"/>
            <a:ext cx="7704000" cy="3181350"/>
          </a:xfrm>
        </p:spPr>
        <p:txBody>
          <a:bodyPr/>
          <a:lstStyle/>
          <a:p>
            <a:pPr marL="139700" indent="0">
              <a:buNone/>
            </a:pPr>
            <a:r>
              <a:rPr lang="en-US" sz="1600" b="1" dirty="0"/>
              <a:t>How is HeartHeard making money</a:t>
            </a:r>
            <a:r>
              <a:rPr lang="en-US" sz="1600" b="1" dirty="0" smtClean="0"/>
              <a:t>?</a:t>
            </a:r>
          </a:p>
          <a:p>
            <a:pPr marL="139700" indent="0">
              <a:buNone/>
            </a:pPr>
            <a:endParaRPr lang="en-US" sz="1600" dirty="0"/>
          </a:p>
          <a:p>
            <a:r>
              <a:rPr lang="en-US" sz="1600" b="1" dirty="0"/>
              <a:t>Premium Subscription Plans</a:t>
            </a:r>
            <a:r>
              <a:rPr lang="en-US" sz="1600" dirty="0"/>
              <a:t> – Unlock full access </a:t>
            </a:r>
            <a:r>
              <a:rPr lang="en-US" sz="1600" dirty="0" smtClean="0"/>
              <a:t>therapy plans, </a:t>
            </a:r>
            <a:r>
              <a:rPr lang="en-US" sz="1600" dirty="0"/>
              <a:t>mood analytics, and mental health reports.</a:t>
            </a:r>
          </a:p>
          <a:p>
            <a:r>
              <a:rPr lang="en-US" sz="1600" b="1" dirty="0" smtClean="0"/>
              <a:t>Avatar Customization</a:t>
            </a:r>
            <a:r>
              <a:rPr lang="en-US" sz="1600" dirty="0" smtClean="0"/>
              <a:t> – Users can purchase visual or voice upgrades for their AI avatar.</a:t>
            </a:r>
            <a:endParaRPr lang="en-US" sz="1600" dirty="0"/>
          </a:p>
          <a:p>
            <a:r>
              <a:rPr lang="en-US" sz="1600" b="1" dirty="0"/>
              <a:t>Mental Health Courses &amp; Exercises</a:t>
            </a:r>
            <a:r>
              <a:rPr lang="en-US" sz="1600" dirty="0"/>
              <a:t> – Access to exclusive CBT techniques, mindfulness activities, and guided therapies.</a:t>
            </a:r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033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Competitors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3"/>
          </p:nvPr>
        </p:nvSpPr>
        <p:spPr>
          <a:xfrm>
            <a:off x="5181600" y="1648421"/>
            <a:ext cx="3242400" cy="454200"/>
          </a:xfrm>
        </p:spPr>
        <p:txBody>
          <a:bodyPr/>
          <a:lstStyle/>
          <a:p>
            <a:r>
              <a:rPr lang="en-US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Indirect </a:t>
            </a:r>
            <a:r>
              <a:rPr lang="en-US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competitors</a:t>
            </a:r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4"/>
          </p:nvPr>
        </p:nvSpPr>
        <p:spPr>
          <a:xfrm>
            <a:off x="1295400" y="915171"/>
            <a:ext cx="2793388" cy="1187450"/>
          </a:xfrm>
        </p:spPr>
        <p:txBody>
          <a:bodyPr/>
          <a:lstStyle/>
          <a:p>
            <a:r>
              <a:rPr lang="en-US" dirty="0" smtClean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 </a:t>
            </a:r>
            <a:r>
              <a:rPr lang="en-US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competitors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5400" y="2495550"/>
            <a:ext cx="27933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Woebot</a:t>
            </a:r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Wysa</a:t>
            </a:r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Youper</a:t>
            </a:r>
            <a:endParaRPr lang="en-US" sz="16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Terapify</a:t>
            </a:r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(online therapy platform)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0600" y="2495550"/>
            <a:ext cx="3623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Traditional in-person therapy clinics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Meditation apps (e.g., Calm, Headspace)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Peer support groups on social media	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General-purpose AI </a:t>
            </a:r>
            <a:r>
              <a:rPr lang="en-US" sz="1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chatbots</a:t>
            </a:r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(e.g., </a:t>
            </a:r>
            <a:r>
              <a:rPr lang="en-US" sz="16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Replika</a:t>
            </a:r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Mental health awareness YouTube channels</a:t>
            </a:r>
          </a:p>
        </p:txBody>
      </p:sp>
    </p:spTree>
    <p:extLst>
      <p:ext uri="{BB962C8B-B14F-4D97-AF65-F5344CB8AC3E}">
        <p14:creationId xmlns:p14="http://schemas.microsoft.com/office/powerpoint/2010/main" val="175590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Who is funding our project initially 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66800" y="1581150"/>
            <a:ext cx="7010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Be Vietnam Pro" panose="020B0604020202020204" charset="0"/>
              </a:rPr>
              <a:t>No external funding was required initially. HeartHeard is being developed through bootstrapping. The team is using their personal savings, </a:t>
            </a:r>
            <a:r>
              <a:rPr lang="en-US" sz="2000" dirty="0" smtClean="0">
                <a:latin typeface="Be Vietnam Pro" panose="020B0604020202020204" charset="0"/>
              </a:rPr>
              <a:t>free-tier </a:t>
            </a:r>
            <a:r>
              <a:rPr lang="en-US" sz="2000" dirty="0">
                <a:latin typeface="Be Vietnam Pro" panose="020B0604020202020204" charset="0"/>
              </a:rPr>
              <a:t>tools like </a:t>
            </a:r>
            <a:r>
              <a:rPr lang="en-US" sz="2000" dirty="0" smtClean="0">
                <a:latin typeface="Be Vietnam Pro" panose="020B0604020202020204" charset="0"/>
              </a:rPr>
              <a:t>Firebase, </a:t>
            </a:r>
            <a:r>
              <a:rPr lang="en-US" sz="2000" dirty="0">
                <a:latin typeface="Be Vietnam Pro" panose="020B0604020202020204" charset="0"/>
              </a:rPr>
              <a:t>GitHub, </a:t>
            </a:r>
            <a:r>
              <a:rPr lang="en-US" sz="2000" dirty="0" smtClean="0">
                <a:latin typeface="Be Vietnam Pro" panose="020B0604020202020204" charset="0"/>
              </a:rPr>
              <a:t>Google Collab, </a:t>
            </a:r>
            <a:r>
              <a:rPr lang="en-US" sz="2000" dirty="0" err="1" smtClean="0">
                <a:latin typeface="Be Vietnam Pro" panose="020B0604020202020204" charset="0"/>
              </a:rPr>
              <a:t>Kaggle</a:t>
            </a:r>
            <a:r>
              <a:rPr lang="en-US" sz="2000" dirty="0" smtClean="0">
                <a:latin typeface="Be Vietnam Pro" panose="020B0604020202020204" charset="0"/>
              </a:rPr>
              <a:t>, Android Studio, university </a:t>
            </a:r>
            <a:r>
              <a:rPr lang="en-US" sz="2000" dirty="0">
                <a:latin typeface="Be Vietnam Pro" panose="020B0604020202020204" charset="0"/>
              </a:rPr>
              <a:t>infrastructure (NED’s HPCC Lab), and </a:t>
            </a:r>
            <a:r>
              <a:rPr lang="en-US" sz="2000" dirty="0" smtClean="0">
                <a:latin typeface="Be Vietnam Pro" panose="020B0604020202020204" charset="0"/>
              </a:rPr>
              <a:t>other open-source </a:t>
            </a:r>
            <a:r>
              <a:rPr lang="en-US" sz="2000" dirty="0">
                <a:latin typeface="Be Vietnam Pro" panose="020B0604020202020204" charset="0"/>
              </a:rPr>
              <a:t>platforms to build and test the app. This approach allows us to maintain ownership, reduce early financial risk, and validate the concept using minimal resources.</a:t>
            </a:r>
          </a:p>
        </p:txBody>
      </p:sp>
    </p:spTree>
    <p:extLst>
      <p:ext uri="{BB962C8B-B14F-4D97-AF65-F5344CB8AC3E}">
        <p14:creationId xmlns:p14="http://schemas.microsoft.com/office/powerpoint/2010/main" val="384381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09550"/>
            <a:ext cx="7704000" cy="572700"/>
          </a:xfrm>
        </p:spPr>
        <p:txBody>
          <a:bodyPr/>
          <a:lstStyle/>
          <a:p>
            <a:r>
              <a:rPr 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Who will fund our project later on means when an organization is growing and fund is needed ?</a:t>
            </a:r>
            <a:endParaRPr lang="en-US" sz="2400" dirty="0"/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685800" y="1200150"/>
            <a:ext cx="7704000" cy="3581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/>
            <a:r>
              <a:rPr lang="en-US" sz="1200" dirty="0">
                <a:latin typeface="Be Vietnam Pro" panose="020B0604020202020204" charset="0"/>
              </a:rPr>
              <a:t>As HeartHeard grows, future funding can come from:</a:t>
            </a:r>
            <a:endParaRPr lang="en-US" sz="1200" b="1" dirty="0" smtClean="0">
              <a:latin typeface="Be Vietnam Pro" panose="020B0604020202020204" charset="0"/>
            </a:endParaRPr>
          </a:p>
          <a:p>
            <a:pPr marL="139700"/>
            <a:endParaRPr lang="en-US" sz="1200" dirty="0" smtClean="0">
              <a:latin typeface="Be Vietnam Pro" panose="020B0604020202020204" charset="0"/>
            </a:endParaRPr>
          </a:p>
          <a:p>
            <a:r>
              <a:rPr lang="en-US" sz="1200" b="1" dirty="0">
                <a:latin typeface="Be Vietnam Pro" panose="020B0604020202020204" charset="0"/>
              </a:rPr>
              <a:t>Health-Tech Incubators &amp; Accelerators </a:t>
            </a:r>
            <a:r>
              <a:rPr lang="en-US" sz="1200" dirty="0">
                <a:latin typeface="Be Vietnam Pro" panose="020B0604020202020204" charset="0"/>
              </a:rPr>
              <a:t>– Programs like Invest2Innovate and NEST I/O help early-stage startups scale by offering funding, mentorship, and visibility in Pakistan’s startup ecosystem</a:t>
            </a:r>
            <a:r>
              <a:rPr lang="en-US" sz="1200" dirty="0" smtClean="0">
                <a:latin typeface="Be Vietnam Pro" panose="020B0604020202020204" charset="0"/>
              </a:rPr>
              <a:t>.</a:t>
            </a:r>
          </a:p>
          <a:p>
            <a:endParaRPr lang="en-US" sz="1200" dirty="0" smtClean="0">
              <a:latin typeface="Be Vietnam Pro" panose="020B0604020202020204" charset="0"/>
            </a:endParaRPr>
          </a:p>
          <a:p>
            <a:r>
              <a:rPr lang="en-US" sz="1200" b="1" dirty="0">
                <a:latin typeface="Be Vietnam Pro" panose="020B0604020202020204" charset="0"/>
              </a:rPr>
              <a:t>Government Grants &amp; SDG-Focused Programs</a:t>
            </a:r>
            <a:r>
              <a:rPr lang="en-US" sz="1200" dirty="0">
                <a:latin typeface="Be Vietnam Pro" panose="020B0604020202020204" charset="0"/>
              </a:rPr>
              <a:t> – Our app supports UN SDG goals like Good Health &amp; Well-Being. This makes us eligible for initiatives such as UNDP Youth Innovation Challenge and Digital Pakistan</a:t>
            </a:r>
            <a:r>
              <a:rPr lang="en-US" sz="1200" dirty="0" smtClean="0">
                <a:latin typeface="Be Vietnam Pro" panose="020B0604020202020204" charset="0"/>
              </a:rPr>
              <a:t>.</a:t>
            </a:r>
          </a:p>
          <a:p>
            <a:endParaRPr lang="en-US" sz="1200" dirty="0" smtClean="0">
              <a:latin typeface="Be Vietnam Pro" panose="020B0604020202020204" charset="0"/>
            </a:endParaRPr>
          </a:p>
          <a:p>
            <a:r>
              <a:rPr lang="en-US" sz="1200" b="1" dirty="0">
                <a:latin typeface="Be Vietnam Pro" panose="020B0604020202020204" charset="0"/>
              </a:rPr>
              <a:t>Mental Health Foundations &amp; NGOs </a:t>
            </a:r>
            <a:r>
              <a:rPr lang="en-US" sz="1200" dirty="0">
                <a:latin typeface="Be Vietnam Pro" panose="020B0604020202020204" charset="0"/>
              </a:rPr>
              <a:t>– Organizations like the </a:t>
            </a:r>
            <a:r>
              <a:rPr lang="en-US" sz="1200" dirty="0" err="1">
                <a:latin typeface="Be Vietnam Pro" panose="020B0604020202020204" charset="0"/>
              </a:rPr>
              <a:t>Wellcome</a:t>
            </a:r>
            <a:r>
              <a:rPr lang="en-US" sz="1200" dirty="0">
                <a:latin typeface="Be Vietnam Pro" panose="020B0604020202020204" charset="0"/>
              </a:rPr>
              <a:t> Trust and local NGOs support mental health innovation—especially culturally sensitive, AI-based tools for underserved communities</a:t>
            </a:r>
            <a:r>
              <a:rPr lang="en-US" sz="1200" dirty="0" smtClean="0">
                <a:latin typeface="Be Vietnam Pro" panose="020B0604020202020204" charset="0"/>
              </a:rPr>
              <a:t>.</a:t>
            </a:r>
          </a:p>
          <a:p>
            <a:endParaRPr lang="en-US" sz="1200" dirty="0" smtClean="0">
              <a:latin typeface="Be Vietnam Pro" panose="020B0604020202020204" charset="0"/>
            </a:endParaRPr>
          </a:p>
          <a:p>
            <a:r>
              <a:rPr lang="en-US" sz="1200" b="1" dirty="0">
                <a:latin typeface="Be Vietnam Pro" panose="020B0604020202020204" charset="0"/>
              </a:rPr>
              <a:t>CSR Initiatives (Corporate Social Responsibility) </a:t>
            </a:r>
            <a:r>
              <a:rPr lang="en-US" sz="1200" dirty="0">
                <a:latin typeface="Be Vietnam Pro" panose="020B0604020202020204" charset="0"/>
              </a:rPr>
              <a:t>– Healthcare companies and telecoms often fund digital health projects under CSR to improve public well-being and brand reputation</a:t>
            </a:r>
            <a:r>
              <a:rPr lang="en-US" sz="1200" dirty="0" smtClean="0">
                <a:latin typeface="Be Vietnam Pro" panose="020B0604020202020204" charset="0"/>
              </a:rPr>
              <a:t>.</a:t>
            </a:r>
          </a:p>
          <a:p>
            <a:endParaRPr lang="en-US" sz="1200" dirty="0" smtClean="0">
              <a:latin typeface="Be Vietnam Pro" panose="020B0604020202020204" charset="0"/>
            </a:endParaRPr>
          </a:p>
          <a:p>
            <a:r>
              <a:rPr lang="en-US" sz="1200" b="1" dirty="0">
                <a:latin typeface="Be Vietnam Pro" panose="020B0604020202020204" charset="0"/>
              </a:rPr>
              <a:t>Angel Investors &amp; Impact VCs</a:t>
            </a:r>
            <a:r>
              <a:rPr lang="en-US" sz="1200" b="1" dirty="0" smtClean="0">
                <a:latin typeface="Be Vietnam Pro" panose="020B0604020202020204" charset="0"/>
              </a:rPr>
              <a:t> </a:t>
            </a:r>
            <a:r>
              <a:rPr lang="en-US" sz="1200" dirty="0">
                <a:latin typeface="Be Vietnam Pro" panose="020B0604020202020204" charset="0"/>
              </a:rPr>
              <a:t>– Investors focused on health tech, AI, or social impact—similar to those who backed </a:t>
            </a:r>
            <a:r>
              <a:rPr lang="en-US" sz="1200" dirty="0" err="1">
                <a:latin typeface="Be Vietnam Pro" panose="020B0604020202020204" charset="0"/>
              </a:rPr>
              <a:t>Woebot</a:t>
            </a:r>
            <a:r>
              <a:rPr lang="en-US" sz="1200" dirty="0">
                <a:latin typeface="Be Vietnam Pro" panose="020B0604020202020204" charset="0"/>
              </a:rPr>
              <a:t> and </a:t>
            </a:r>
            <a:r>
              <a:rPr lang="en-US" sz="1200" dirty="0" err="1">
                <a:latin typeface="Be Vietnam Pro" panose="020B0604020202020204" charset="0"/>
              </a:rPr>
              <a:t>Wysa</a:t>
            </a:r>
            <a:r>
              <a:rPr lang="en-US" sz="1200" dirty="0">
                <a:latin typeface="Be Vietnam Pro" panose="020B0604020202020204" charset="0"/>
              </a:rPr>
              <a:t>—are likely to support scalable, socially-driven apps like HeartHeard.</a:t>
            </a:r>
            <a:endParaRPr lang="en-US" dirty="0">
              <a:solidFill>
                <a:schemeClr val="tx1"/>
              </a:solidFill>
              <a:latin typeface="Be Vietnam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54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-69685"/>
            <a:ext cx="7704000" cy="5727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much working capital is required ?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693322"/>
              </p:ext>
            </p:extLst>
          </p:nvPr>
        </p:nvGraphicFramePr>
        <p:xfrm>
          <a:off x="434340" y="1110123"/>
          <a:ext cx="6652260" cy="3431397"/>
        </p:xfrm>
        <a:graphic>
          <a:graphicData uri="http://schemas.openxmlformats.org/drawingml/2006/table">
            <a:tbl>
              <a:tblPr firstRow="1" bandRow="1">
                <a:tableStyleId>{7ECA0FB7-A941-4B71-BA69-467C13555416}</a:tableStyleId>
              </a:tblPr>
              <a:tblGrid>
                <a:gridCol w="2217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2567">
                  <a:extLst>
                    <a:ext uri="{9D8B030D-6E8A-4147-A177-3AD203B41FA5}">
                      <a16:colId xmlns:a16="http://schemas.microsoft.com/office/drawing/2014/main" val="3610201462"/>
                    </a:ext>
                  </a:extLst>
                </a:gridCol>
              </a:tblGrid>
              <a:tr h="34435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Category</a:t>
                      </a:r>
                      <a:endParaRPr lang="en-US" sz="1400" b="1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Amount (PKR)</a:t>
                      </a:r>
                      <a:endParaRPr 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Why It’s Needed</a:t>
                      </a:r>
                      <a:endParaRPr 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843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RunPod.ai </a:t>
                      </a:r>
                      <a:r>
                        <a:rPr lang="en-US" sz="1050" dirty="0" smtClean="0"/>
                        <a:t>(GPU + RAM for 3 AI Models)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10,000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For emotion detection (text, voice, image). Based on AWS EC2 (T4g.large + GPU instance) for moderate use.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7221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Marketing &amp; Social Media Campaigns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5,000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To build awareness, critical</a:t>
                      </a:r>
                      <a:r>
                        <a:rPr lang="en-US" sz="1050" baseline="0" dirty="0" smtClean="0"/>
                        <a:t> for</a:t>
                      </a:r>
                      <a:r>
                        <a:rPr lang="en-US" sz="1050" dirty="0" smtClean="0"/>
                        <a:t> post-launch as our app is </a:t>
                      </a:r>
                      <a:r>
                        <a:rPr lang="en-US" sz="1050" b="1" dirty="0" smtClean="0"/>
                        <a:t>B2C</a:t>
                      </a:r>
                      <a:r>
                        <a:rPr lang="en-US" sz="1050" dirty="0" smtClean="0"/>
                        <a:t> and success depends on early traction</a:t>
                      </a:r>
                      <a:r>
                        <a:rPr lang="en-US" sz="1050" baseline="0" dirty="0" smtClean="0"/>
                        <a:t> so</a:t>
                      </a:r>
                      <a:r>
                        <a:rPr lang="en-US" sz="1050" dirty="0" smtClean="0"/>
                        <a:t> run </a:t>
                      </a:r>
                      <a:r>
                        <a:rPr lang="en-US" sz="1050" dirty="0" err="1" smtClean="0"/>
                        <a:t>Insta</a:t>
                      </a:r>
                      <a:r>
                        <a:rPr lang="en-US" sz="1050" dirty="0" smtClean="0"/>
                        <a:t>/Facebook ads, and drive user adoption post-launch.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230">
                <a:tc>
                  <a:txBody>
                    <a:bodyPr/>
                    <a:lstStyle/>
                    <a:p>
                      <a:r>
                        <a:rPr lang="en-US" sz="1050" b="0" dirty="0"/>
                        <a:t>UI/UX Refinement &amp; Feature Expansion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5,000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For improving usability, avatar enhancements, and adding post-MVP features.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186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Legal &amp; Compliance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5,000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Basic app terms, privacy policies, and potential licensing registration.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566"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Play Store</a:t>
                      </a:r>
                      <a:r>
                        <a:rPr lang="en-US" sz="1050" baseline="0" dirty="0" smtClean="0"/>
                        <a:t> App Deployment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15,000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For</a:t>
                      </a:r>
                      <a:r>
                        <a:rPr lang="en-US" sz="1050" baseline="0" dirty="0" smtClean="0"/>
                        <a:t> deploying app on </a:t>
                      </a:r>
                      <a:r>
                        <a:rPr lang="en-US" sz="1050" baseline="0" dirty="0" err="1" smtClean="0"/>
                        <a:t>playstore</a:t>
                      </a:r>
                      <a:r>
                        <a:rPr lang="en-US" sz="1050" baseline="0" dirty="0" smtClean="0"/>
                        <a:t> to make it easily downloadable to all users 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34746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143000" y="648457"/>
            <a:ext cx="71324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To support </a:t>
            </a:r>
            <a:r>
              <a:rPr lang="en-US" sz="1200" dirty="0" err="1"/>
              <a:t>HeartHeard’s</a:t>
            </a:r>
            <a:r>
              <a:rPr lang="en-US" sz="1200" dirty="0"/>
              <a:t> operations for </a:t>
            </a:r>
            <a:r>
              <a:rPr lang="en-US" sz="1200" dirty="0">
                <a:solidFill>
                  <a:srgbClr val="FF0000"/>
                </a:solidFill>
              </a:rPr>
              <a:t>6 months </a:t>
            </a:r>
            <a:r>
              <a:rPr lang="en-US" sz="1200" dirty="0"/>
              <a:t>post-deployment, we estimate a total working capital </a:t>
            </a:r>
            <a:r>
              <a:rPr lang="en-US" sz="1200" dirty="0" smtClean="0"/>
              <a:t>of:</a:t>
            </a:r>
            <a:endParaRPr lang="en-US" sz="12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452290"/>
              </p:ext>
            </p:extLst>
          </p:nvPr>
        </p:nvGraphicFramePr>
        <p:xfrm>
          <a:off x="7239000" y="1294899"/>
          <a:ext cx="1600200" cy="731520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3649393234"/>
                    </a:ext>
                  </a:extLst>
                </a:gridCol>
              </a:tblGrid>
              <a:tr h="23601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Total Estimated Working Capital </a:t>
                      </a:r>
                      <a:r>
                        <a:rPr lang="en-US" b="1" dirty="0" smtClean="0"/>
                        <a:t>(3 </a:t>
                      </a:r>
                      <a:r>
                        <a:rPr lang="en-US" b="1" dirty="0" smtClean="0"/>
                        <a:t>Months):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267129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652194"/>
              </p:ext>
            </p:extLst>
          </p:nvPr>
        </p:nvGraphicFramePr>
        <p:xfrm>
          <a:off x="7239000" y="2026419"/>
          <a:ext cx="1295400" cy="373582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659200041"/>
                    </a:ext>
                  </a:extLst>
                </a:gridCol>
              </a:tblGrid>
              <a:tr h="373582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PKR </a:t>
                      </a:r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40,000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3118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96827"/>
              </p:ext>
            </p:extLst>
          </p:nvPr>
        </p:nvGraphicFramePr>
        <p:xfrm>
          <a:off x="7848599" y="2639493"/>
          <a:ext cx="2003426" cy="304800"/>
        </p:xfrm>
        <a:graphic>
          <a:graphicData uri="http://schemas.openxmlformats.org/drawingml/2006/table">
            <a:tbl>
              <a:tblPr/>
              <a:tblGrid>
                <a:gridCol w="2003426">
                  <a:extLst>
                    <a:ext uri="{9D8B030D-6E8A-4147-A177-3AD203B41FA5}">
                      <a16:colId xmlns:a16="http://schemas.microsoft.com/office/drawing/2014/main" val="20375249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498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09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u="sng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Benefits for the customers through our products</a:t>
            </a:r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190750"/>
            <a:ext cx="7128600" cy="34164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+mn-lt"/>
              </a:rPr>
              <a:t>24/7 Accessible Mental Health Support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+mn-lt"/>
              </a:rPr>
              <a:t>Personalized Therapy Plans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+mn-lt"/>
              </a:rPr>
              <a:t>Crisis Alert &amp; Safety Features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+mn-lt"/>
              </a:rPr>
              <a:t>Community &amp; Emotional Sharing</a:t>
            </a:r>
          </a:p>
        </p:txBody>
      </p:sp>
    </p:spTree>
    <p:extLst>
      <p:ext uri="{BB962C8B-B14F-4D97-AF65-F5344CB8AC3E}">
        <p14:creationId xmlns:p14="http://schemas.microsoft.com/office/powerpoint/2010/main" val="206222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Tag Line , Our Logo &amp; Our Company Name</a:t>
            </a:r>
            <a:endParaRPr lang="en-US" sz="2800" dirty="0">
              <a:solidFill>
                <a:srgbClr val="003399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495550"/>
            <a:ext cx="2770200" cy="2108324"/>
          </a:xfrm>
        </p:spPr>
        <p:txBody>
          <a:bodyPr/>
          <a:lstStyle/>
          <a:p>
            <a:pPr marL="139700" indent="0">
              <a:buNone/>
            </a:pPr>
            <a:r>
              <a:rPr lang="en-US" sz="1800" b="1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sz="1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81" y="2713940"/>
            <a:ext cx="1770888" cy="1581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66892" y="2932740"/>
            <a:ext cx="44196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 Line:</a:t>
            </a:r>
          </a:p>
          <a:p>
            <a:endParaRPr lang="en-US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 smtClean="0"/>
              <a:t>“ Where every Heart is heard.“</a:t>
            </a:r>
          </a:p>
          <a:p>
            <a:r>
              <a:rPr lang="en-US" sz="1600" dirty="0"/>
              <a:t>(empathetic • inclusive • always </a:t>
            </a:r>
            <a:r>
              <a:rPr lang="en-US" sz="1600" dirty="0" smtClean="0"/>
              <a:t>there) 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720000" y="1635292"/>
            <a:ext cx="25146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>
                    <a:lumMod val="50000"/>
                  </a:schemeClr>
                </a:solidFill>
              </a:rPr>
              <a:t>HeartHeard</a:t>
            </a:r>
            <a:endParaRPr lang="en-US" sz="2400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55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5750"/>
            <a:ext cx="8119200" cy="655775"/>
          </a:xfrm>
        </p:spPr>
        <p:txBody>
          <a:bodyPr/>
          <a:lstStyle/>
          <a:p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weak areas / Red Flags and its solutions</a:t>
            </a:r>
            <a:endParaRPr lang="en-US"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260605"/>
              </p:ext>
            </p:extLst>
          </p:nvPr>
        </p:nvGraphicFramePr>
        <p:xfrm>
          <a:off x="304800" y="1276350"/>
          <a:ext cx="8077200" cy="3393440"/>
        </p:xfrm>
        <a:graphic>
          <a:graphicData uri="http://schemas.openxmlformats.org/drawingml/2006/table">
            <a:tbl>
              <a:tblPr firstRow="1" bandRow="1">
                <a:tableStyleId>{7ECA0FB7-A941-4B71-BA69-467C13555416}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072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</a:rPr>
                        <a:t>Red Flags</a:t>
                      </a:r>
                      <a:endParaRPr lang="en-US" sz="2000" b="1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How to Overcome These Red Flags</a:t>
                      </a:r>
                      <a:endParaRPr lang="en-US" sz="18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r>
                        <a:rPr lang="en-US" dirty="0" smtClean="0"/>
                        <a:t>Emotion detection accuracy may be limited at launch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Continuously improve the model using real user feedback and domain-specific fine-tuning.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0720">
                <a:tc>
                  <a:txBody>
                    <a:bodyPr/>
                    <a:lstStyle/>
                    <a:p>
                      <a:r>
                        <a:rPr lang="en-US" dirty="0" smtClean="0"/>
                        <a:t>Session memory and long-term tracking is still developing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 lightweight local storage techniques and structured session logs with clear privacy controls.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0720">
                <a:tc>
                  <a:txBody>
                    <a:bodyPr/>
                    <a:lstStyle/>
                    <a:p>
                      <a:r>
                        <a:rPr lang="en-US" dirty="0" smtClean="0"/>
                        <a:t>Perception of AI replacing real therapists,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Clearly communicate that HeartHeard is a supportive companion, not a replacement for clinical help.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0720">
                <a:tc>
                  <a:txBody>
                    <a:bodyPr/>
                    <a:lstStyle/>
                    <a:p>
                      <a:r>
                        <a:rPr lang="en-US" dirty="0" smtClean="0"/>
                        <a:t>Limited funding for initial scalability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Begin with an MVP, apply for grants, and seek strategic partnerships to fund incremental scaling.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010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361950"/>
            <a:ext cx="7704000" cy="572700"/>
          </a:xfrm>
        </p:spPr>
        <p:txBody>
          <a:bodyPr/>
          <a:lstStyle/>
          <a:p>
            <a:r>
              <a:rPr lang="en-US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/ level of product being offered to Target Market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581150"/>
            <a:ext cx="80430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Core Product</a:t>
            </a:r>
          </a:p>
          <a:p>
            <a:pPr marL="0" indent="0">
              <a:buNone/>
            </a:pPr>
            <a:r>
              <a:rPr lang="en-US" sz="1600" dirty="0"/>
              <a:t>Safe space for emotional well-being &amp; self-expression</a:t>
            </a:r>
          </a:p>
          <a:p>
            <a:pPr marL="0" indent="0">
              <a:buNone/>
            </a:pPr>
            <a:r>
              <a:rPr lang="en-US" sz="1600" dirty="0"/>
              <a:t>Early detection of mental </a:t>
            </a:r>
            <a:r>
              <a:rPr lang="en-US" sz="1600" dirty="0" smtClean="0"/>
              <a:t>distress</a:t>
            </a:r>
          </a:p>
          <a:p>
            <a:pPr marL="0" indent="0">
              <a:buNone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Actual Product</a:t>
            </a:r>
          </a:p>
          <a:p>
            <a:pPr marL="0" indent="0">
              <a:buNone/>
            </a:pPr>
            <a:r>
              <a:rPr lang="en-US" sz="1600" dirty="0"/>
              <a:t>AI </a:t>
            </a:r>
            <a:r>
              <a:rPr lang="en-US" sz="1600" dirty="0" err="1"/>
              <a:t>chatbot</a:t>
            </a:r>
            <a:r>
              <a:rPr lang="en-US" sz="1600" dirty="0"/>
              <a:t> (chat &amp; voice) with human-like empathy</a:t>
            </a:r>
          </a:p>
          <a:p>
            <a:pPr marL="0" indent="0">
              <a:buNone/>
            </a:pPr>
            <a:r>
              <a:rPr lang="en-US" sz="1600" dirty="0"/>
              <a:t>Mood tracking &amp; personalized therapy</a:t>
            </a:r>
          </a:p>
          <a:p>
            <a:pPr marL="0" indent="0">
              <a:buNone/>
            </a:pPr>
            <a:r>
              <a:rPr lang="en-US" sz="1600" dirty="0"/>
              <a:t>User-friendly app with trust-focused </a:t>
            </a:r>
            <a:r>
              <a:rPr lang="en-US" sz="1600" dirty="0" smtClean="0"/>
              <a:t>branding</a:t>
            </a:r>
          </a:p>
          <a:p>
            <a:pPr marL="0" indent="0">
              <a:buNone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Augmented Product</a:t>
            </a:r>
          </a:p>
          <a:p>
            <a:pPr marL="0" indent="0">
              <a:buNone/>
            </a:pPr>
            <a:r>
              <a:rPr lang="en-US" sz="1600" dirty="0"/>
              <a:t>Premium reports &amp; 24/7 </a:t>
            </a:r>
            <a:r>
              <a:rPr lang="en-US" sz="1600" dirty="0" err="1"/>
              <a:t>chatbot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Community support &amp; session memory</a:t>
            </a:r>
          </a:p>
          <a:p>
            <a:pPr marL="0" indent="0">
              <a:buNone/>
            </a:pPr>
            <a:r>
              <a:rPr lang="en-US" sz="1600" dirty="0"/>
              <a:t>Roadmap for therapist integration</a:t>
            </a:r>
          </a:p>
        </p:txBody>
      </p:sp>
    </p:spTree>
    <p:extLst>
      <p:ext uri="{BB962C8B-B14F-4D97-AF65-F5344CB8AC3E}">
        <p14:creationId xmlns:p14="http://schemas.microsoft.com/office/powerpoint/2010/main" val="230327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0" y="38100"/>
            <a:ext cx="4038600" cy="723900"/>
          </a:xfrm>
        </p:spPr>
        <p:txBody>
          <a:bodyPr/>
          <a:lstStyle/>
          <a:p>
            <a:r>
              <a:rPr lang="en-US" dirty="0" smtClean="0"/>
              <a:t>Questions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723245"/>
            <a:ext cx="8271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Is the business just an idea / opportunity with real potential?</a:t>
            </a:r>
          </a:p>
          <a:p>
            <a:r>
              <a:rPr lang="en-US" dirty="0"/>
              <a:t>➤ It’s a high-potential app addressing a national crisis in mental health.</a:t>
            </a:r>
          </a:p>
          <a:p>
            <a:r>
              <a:rPr lang="en-US" b="1" dirty="0"/>
              <a:t>Is the product / service viable? (feasibility analysis completed?)</a:t>
            </a:r>
          </a:p>
          <a:p>
            <a:r>
              <a:rPr lang="en-US" dirty="0"/>
              <a:t>➤ Yes, it uses proven AI and mobile tech with identified public health needs.</a:t>
            </a:r>
          </a:p>
          <a:p>
            <a:r>
              <a:rPr lang="en-US" b="1" dirty="0"/>
              <a:t>Business entering into exciting / growing industry?</a:t>
            </a:r>
          </a:p>
          <a:p>
            <a:r>
              <a:rPr lang="en-US" dirty="0"/>
              <a:t>➤ Yes, mental health tech and AI are fast-growing global industries.</a:t>
            </a:r>
          </a:p>
          <a:p>
            <a:r>
              <a:rPr lang="en-US" b="1" dirty="0"/>
              <a:t>Business has well-defined target market?</a:t>
            </a:r>
          </a:p>
          <a:p>
            <a:r>
              <a:rPr lang="en-US" dirty="0"/>
              <a:t>➤ Yes, youth and adults in Pakistan suffering from anxiety and depression.</a:t>
            </a:r>
          </a:p>
          <a:p>
            <a:r>
              <a:rPr lang="en-US" b="1" dirty="0"/>
              <a:t>Does the business have points of differentiation?</a:t>
            </a:r>
          </a:p>
          <a:p>
            <a:r>
              <a:rPr lang="en-US" dirty="0"/>
              <a:t>➤ Yes, combines AI, emotion detection, and local cultural relevance.</a:t>
            </a:r>
          </a:p>
          <a:p>
            <a:r>
              <a:rPr lang="en-US" b="1" dirty="0"/>
              <a:t>Does the business have sound marketing plan?</a:t>
            </a:r>
          </a:p>
          <a:p>
            <a:r>
              <a:rPr lang="en-US" dirty="0"/>
              <a:t>➤ Yes, via social media integration, peer forums, and awareness features.</a:t>
            </a:r>
          </a:p>
          <a:p>
            <a:r>
              <a:rPr lang="en-US" b="1" dirty="0"/>
              <a:t>Is the management team experienced / skilled?</a:t>
            </a:r>
          </a:p>
          <a:p>
            <a:r>
              <a:rPr lang="en-US" dirty="0"/>
              <a:t>➤ Yes, guided by university faculty and supported by technical advisors.</a:t>
            </a:r>
          </a:p>
          <a:p>
            <a:r>
              <a:rPr lang="en-US" b="1" dirty="0"/>
              <a:t>Is the business’s operations’ plan appropriate and sound?</a:t>
            </a:r>
          </a:p>
          <a:p>
            <a:r>
              <a:rPr lang="en-US" dirty="0"/>
              <a:t>➤ Yes, backed by structured AI, NLP, and mobile </a:t>
            </a:r>
            <a:r>
              <a:rPr lang="en-US" dirty="0" err="1"/>
              <a:t>dev</a:t>
            </a:r>
            <a:r>
              <a:rPr lang="en-US" dirty="0"/>
              <a:t> methodology.</a:t>
            </a:r>
          </a:p>
          <a:p>
            <a:r>
              <a:rPr lang="en-US" b="1" dirty="0"/>
              <a:t>Assumptions (financial on realistic grounds)?</a:t>
            </a:r>
          </a:p>
          <a:p>
            <a:r>
              <a:rPr lang="en-US" dirty="0"/>
              <a:t>➤ Assumes mobile accessibility and low-cost deployment to ensure reach.</a:t>
            </a:r>
          </a:p>
          <a:p>
            <a:r>
              <a:rPr lang="en-US" b="1" dirty="0"/>
              <a:t>Financial projections completed correctly?</a:t>
            </a:r>
          </a:p>
          <a:p>
            <a:r>
              <a:rPr lang="en-US" dirty="0"/>
              <a:t>➤ Yes, aims for cost-effective development with high social impact and scalable growth.</a:t>
            </a:r>
          </a:p>
        </p:txBody>
      </p:sp>
    </p:spTree>
    <p:extLst>
      <p:ext uri="{BB962C8B-B14F-4D97-AF65-F5344CB8AC3E}">
        <p14:creationId xmlns:p14="http://schemas.microsoft.com/office/powerpoint/2010/main" val="324474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What strategy are we following?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581150"/>
            <a:ext cx="79668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</a:rPr>
              <a:t>Cost based strategy</a:t>
            </a:r>
          </a:p>
          <a:p>
            <a:pPr marL="0" indent="0">
              <a:buNone/>
            </a:pPr>
            <a:r>
              <a:rPr lang="en-US" dirty="0"/>
              <a:t> How : </a:t>
            </a:r>
            <a:r>
              <a:rPr lang="en-US" sz="1600" b="1" dirty="0"/>
              <a:t>Freemium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Core features (</a:t>
            </a:r>
            <a:r>
              <a:rPr lang="en-US" dirty="0" err="1"/>
              <a:t>chatbot</a:t>
            </a:r>
            <a:r>
              <a:rPr lang="en-US" dirty="0"/>
              <a:t>, mood tracking) are free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Low-cost development using open-source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Revenue through premium features (therapy plans, </a:t>
            </a:r>
            <a:r>
              <a:rPr lang="en-US" dirty="0" smtClean="0"/>
              <a:t>exercises, </a:t>
            </a:r>
            <a:r>
              <a:rPr lang="en-US" dirty="0"/>
              <a:t>reports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</a:rPr>
              <a:t>Value based strategy </a:t>
            </a:r>
          </a:p>
          <a:p>
            <a:r>
              <a:rPr lang="en-US" dirty="0"/>
              <a:t>How: </a:t>
            </a:r>
            <a:r>
              <a:rPr lang="en-US" sz="1600" b="1" dirty="0"/>
              <a:t>Personalized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Real-time emotional analysis &amp; AI therapy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Crisis </a:t>
            </a:r>
            <a:r>
              <a:rPr lang="en-US" dirty="0"/>
              <a:t>alerts &amp; anonymous story sharing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user value through personalization &amp; privacy</a:t>
            </a:r>
          </a:p>
        </p:txBody>
      </p:sp>
    </p:spTree>
    <p:extLst>
      <p:ext uri="{BB962C8B-B14F-4D97-AF65-F5344CB8AC3E}">
        <p14:creationId xmlns:p14="http://schemas.microsoft.com/office/powerpoint/2010/main" val="367965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burn rate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1733550"/>
            <a:ext cx="769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Burn Rate (</a:t>
            </a:r>
            <a:r>
              <a:rPr lang="en-US" dirty="0" err="1"/>
              <a:t>Rs</a:t>
            </a:r>
            <a:r>
              <a:rPr lang="en-US" dirty="0"/>
              <a:t>. </a:t>
            </a:r>
            <a:r>
              <a:rPr lang="en-US" dirty="0" smtClean="0"/>
              <a:t>_____6,215___ </a:t>
            </a:r>
            <a:r>
              <a:rPr lang="en-US" dirty="0"/>
              <a:t>per month)</a:t>
            </a:r>
          </a:p>
          <a:p>
            <a:r>
              <a:rPr lang="en-US" dirty="0"/>
              <a:t>How many days could we survive </a:t>
            </a:r>
            <a:r>
              <a:rPr lang="en-US" dirty="0" smtClean="0"/>
              <a:t>___</a:t>
            </a:r>
            <a:r>
              <a:rPr lang="en-US" u="sng" dirty="0" smtClean="0"/>
              <a:t>660</a:t>
            </a:r>
            <a:r>
              <a:rPr lang="en-US" dirty="0" smtClean="0"/>
              <a:t>____ </a:t>
            </a:r>
            <a:r>
              <a:rPr lang="en-US" dirty="0"/>
              <a:t>days before we need extra funds? 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58590"/>
              </p:ext>
            </p:extLst>
          </p:nvPr>
        </p:nvGraphicFramePr>
        <p:xfrm>
          <a:off x="720000" y="2419350"/>
          <a:ext cx="4495801" cy="2148840"/>
        </p:xfrm>
        <a:graphic>
          <a:graphicData uri="http://schemas.openxmlformats.org/drawingml/2006/table">
            <a:tbl>
              <a:tblPr firstRow="1" bandRow="1">
                <a:tableStyleId>{7ECA0FB7-A941-4B71-BA69-467C13555416}</a:tableStyleId>
              </a:tblPr>
              <a:tblGrid>
                <a:gridCol w="2191703">
                  <a:extLst>
                    <a:ext uri="{9D8B030D-6E8A-4147-A177-3AD203B41FA5}">
                      <a16:colId xmlns:a16="http://schemas.microsoft.com/office/drawing/2014/main" val="964341242"/>
                    </a:ext>
                  </a:extLst>
                </a:gridCol>
                <a:gridCol w="2304098">
                  <a:extLst>
                    <a:ext uri="{9D8B030D-6E8A-4147-A177-3AD203B41FA5}">
                      <a16:colId xmlns:a16="http://schemas.microsoft.com/office/drawing/2014/main" val="388145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2790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Total Capital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Rs. </a:t>
                      </a:r>
                      <a:r>
                        <a:rPr lang="en-US" b="1"/>
                        <a:t>140,000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1633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Avg</a:t>
                      </a:r>
                      <a:r>
                        <a:rPr lang="en-US" dirty="0"/>
                        <a:t> Monthly Burn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Rs</a:t>
                      </a:r>
                      <a:r>
                        <a:rPr lang="en-US" dirty="0"/>
                        <a:t>. </a:t>
                      </a:r>
                      <a:r>
                        <a:rPr lang="en-US" b="1" dirty="0" smtClean="0"/>
                        <a:t>6,215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9413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Months Before Needing Funds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140,000/6,215</a:t>
                      </a:r>
                    </a:p>
                    <a:p>
                      <a:r>
                        <a:rPr lang="en-US" dirty="0" smtClean="0"/>
                        <a:t>≈</a:t>
                      </a:r>
                      <a:r>
                        <a:rPr lang="en-US" b="1" dirty="0" smtClean="0"/>
                        <a:t>22.4</a:t>
                      </a:r>
                      <a:r>
                        <a:rPr lang="en-US" dirty="0"/>
                        <a:t> months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9237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Days of Survival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22.4×30</a:t>
                      </a:r>
                    </a:p>
                    <a:p>
                      <a:r>
                        <a:rPr lang="en-US" dirty="0" smtClean="0"/>
                        <a:t>=</a:t>
                      </a:r>
                      <a:r>
                        <a:rPr lang="en-US" dirty="0"/>
                        <a:t> </a:t>
                      </a:r>
                      <a:r>
                        <a:rPr lang="en-US" b="1" dirty="0" smtClean="0"/>
                        <a:t>660</a:t>
                      </a:r>
                      <a:r>
                        <a:rPr lang="en-US" b="1" dirty="0"/>
                        <a:t> </a:t>
                      </a:r>
                      <a:r>
                        <a:rPr lang="en-US" dirty="0"/>
                        <a:t>days​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809625"/>
                  </a:ext>
                </a:extLst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5562600" y="2647950"/>
            <a:ext cx="3124200" cy="1790700"/>
          </a:xfrm>
          <a:prstGeom prst="round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 </a:t>
            </a:r>
            <a:r>
              <a:rPr lang="en-US" sz="1200" b="1" dirty="0"/>
              <a:t>Burn Rate:</a:t>
            </a:r>
            <a:r>
              <a:rPr lang="en-US" sz="1200" dirty="0"/>
              <a:t> </a:t>
            </a:r>
            <a:r>
              <a:rPr lang="en-US" sz="1200" dirty="0" err="1"/>
              <a:t>Rs</a:t>
            </a:r>
            <a:r>
              <a:rPr lang="en-US" sz="1200" dirty="0"/>
              <a:t>. </a:t>
            </a:r>
            <a:r>
              <a:rPr lang="en-US" sz="1200" b="1" dirty="0" smtClean="0"/>
              <a:t>6,215 </a:t>
            </a:r>
            <a:r>
              <a:rPr lang="en-US" sz="1200" b="1" dirty="0"/>
              <a:t>per </a:t>
            </a:r>
            <a:r>
              <a:rPr lang="en-US" sz="1200" b="1" dirty="0" smtClean="0"/>
              <a:t>month</a:t>
            </a:r>
            <a:endParaRPr lang="en-US" sz="1200" dirty="0" smtClean="0"/>
          </a:p>
          <a:p>
            <a:pPr algn="ctr"/>
            <a:r>
              <a:rPr lang="en-US" sz="1200" b="1" dirty="0"/>
              <a:t>W</a:t>
            </a:r>
            <a:r>
              <a:rPr lang="en-US" sz="1200" b="1" dirty="0" smtClean="0"/>
              <a:t>e </a:t>
            </a:r>
            <a:r>
              <a:rPr lang="en-US" sz="1200" b="1" dirty="0"/>
              <a:t>can survive </a:t>
            </a:r>
            <a:r>
              <a:rPr lang="en-US" sz="1200" b="1" dirty="0" smtClean="0"/>
              <a:t>~660 </a:t>
            </a:r>
            <a:r>
              <a:rPr lang="en-US" sz="1200" b="1" dirty="0"/>
              <a:t>days</a:t>
            </a:r>
            <a:r>
              <a:rPr lang="en-US" sz="1200" dirty="0"/>
              <a:t> before needing external funds</a:t>
            </a:r>
            <a:br>
              <a:rPr lang="en-US" sz="1200" dirty="0"/>
            </a:br>
            <a:r>
              <a:rPr lang="en-US" sz="1200" dirty="0" smtClean="0"/>
              <a:t> </a:t>
            </a:r>
            <a:r>
              <a:rPr lang="en-US" sz="1200" b="1" dirty="0"/>
              <a:t>Break-Even Achieved:</a:t>
            </a:r>
            <a:r>
              <a:rPr lang="en-US" sz="1200" dirty="0"/>
              <a:t> </a:t>
            </a:r>
            <a:r>
              <a:rPr lang="en-US" sz="1200" b="1" dirty="0"/>
              <a:t>Month 6 (December)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smtClean="0"/>
              <a:t> </a:t>
            </a:r>
            <a:r>
              <a:rPr lang="en-US" sz="1200" b="1" dirty="0"/>
              <a:t>Sessions </a:t>
            </a:r>
            <a:r>
              <a:rPr lang="en-US" sz="1200" dirty="0"/>
              <a:t>Needed to Break Even: </a:t>
            </a:r>
            <a:r>
              <a:rPr lang="en-US" sz="1200" b="1" dirty="0" smtClean="0"/>
              <a:t>~25–35 </a:t>
            </a:r>
            <a:r>
              <a:rPr lang="en-US" sz="1200" b="1" dirty="0"/>
              <a:t>sessions/month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b="1" dirty="0" smtClean="0"/>
              <a:t>Total </a:t>
            </a:r>
            <a:r>
              <a:rPr lang="en-US" sz="1200" dirty="0" smtClean="0"/>
              <a:t>Estimated Working Capital: </a:t>
            </a:r>
            <a:r>
              <a:rPr lang="en-US" sz="1200" dirty="0" err="1" smtClean="0"/>
              <a:t>Rs</a:t>
            </a:r>
            <a:r>
              <a:rPr lang="en-US" sz="1200" dirty="0"/>
              <a:t>. </a:t>
            </a:r>
            <a:r>
              <a:rPr lang="en-US" sz="1200" b="1" dirty="0" smtClean="0"/>
              <a:t>140,000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0667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of personal financing that we are using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2190750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Bootstrapping</a:t>
            </a:r>
            <a:r>
              <a:rPr lang="en-US" sz="1600" dirty="0"/>
              <a:t> – Funding the project using our own personal savings and free resources (e.g., cloud credits, university infrastructure)</a:t>
            </a:r>
          </a:p>
        </p:txBody>
      </p:sp>
    </p:spTree>
    <p:extLst>
      <p:ext uri="{BB962C8B-B14F-4D97-AF65-F5344CB8AC3E}">
        <p14:creationId xmlns:p14="http://schemas.microsoft.com/office/powerpoint/2010/main" val="314450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66750"/>
            <a:ext cx="7704000" cy="572700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 that we are using to apply the concept of BOOTSTRAPING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625602" y="2419350"/>
            <a:ext cx="781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Using personal savings </a:t>
            </a:r>
            <a:r>
              <a:rPr lang="en-US" sz="1600" dirty="0"/>
              <a:t>for initial development costs.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Leveraging free tools </a:t>
            </a:r>
            <a:r>
              <a:rPr lang="en-US" sz="1600" dirty="0"/>
              <a:t>(e.g., Firebase, </a:t>
            </a:r>
            <a:r>
              <a:rPr lang="en-US" sz="1600" dirty="0" err="1"/>
              <a:t>GitHub</a:t>
            </a:r>
            <a:r>
              <a:rPr lang="en-US" sz="1600" dirty="0"/>
              <a:t>, </a:t>
            </a:r>
            <a:r>
              <a:rPr lang="en-US" sz="1600" dirty="0" err="1"/>
              <a:t>Figma</a:t>
            </a:r>
            <a:r>
              <a:rPr lang="en-US" sz="1600" dirty="0"/>
              <a:t>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Utilizing university resources </a:t>
            </a:r>
            <a:r>
              <a:rPr lang="en-US" sz="1600" dirty="0"/>
              <a:t>(e.g., HPCC at NED for deployment).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Relying on in-house skills </a:t>
            </a:r>
            <a:r>
              <a:rPr lang="en-US" sz="1600" dirty="0"/>
              <a:t>instead of hiring external developers/designers.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Marketing through free channels </a:t>
            </a:r>
            <a:r>
              <a:rPr lang="en-US" sz="1600" dirty="0"/>
              <a:t>like social media and university events.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Building MVP </a:t>
            </a:r>
            <a:r>
              <a:rPr lang="en-US" sz="1600" dirty="0"/>
              <a:t>first to test idea with minimal </a:t>
            </a:r>
            <a:r>
              <a:rPr lang="en-US" sz="1600" dirty="0" smtClean="0"/>
              <a:t>investment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8860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 Team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85950"/>
            <a:ext cx="7704000" cy="2438400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+mn-lt"/>
              </a:rPr>
              <a:t>heterogeneous</a:t>
            </a:r>
            <a:r>
              <a:rPr lang="en-US" sz="1600" dirty="0">
                <a:latin typeface="+mn-lt"/>
              </a:rPr>
              <a:t> based on the following factors:</a:t>
            </a:r>
          </a:p>
          <a:p>
            <a:r>
              <a:rPr lang="en-US" sz="1600" b="1" dirty="0">
                <a:latin typeface="+mn-lt"/>
              </a:rPr>
              <a:t>Skills Diversity</a:t>
            </a:r>
            <a:r>
              <a:rPr lang="en-US" sz="1600" dirty="0">
                <a:latin typeface="+mn-lt"/>
              </a:rPr>
              <a:t>: The team includes individuals with different skill sets, such as front-end development (Ayesha Khan and </a:t>
            </a:r>
            <a:r>
              <a:rPr lang="en-US" sz="1600" dirty="0" err="1">
                <a:latin typeface="+mn-lt"/>
              </a:rPr>
              <a:t>Areeha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Fareed</a:t>
            </a:r>
            <a:r>
              <a:rPr lang="en-US" sz="1600" dirty="0">
                <a:latin typeface="+mn-lt"/>
              </a:rPr>
              <a:t>), back-end development, database management, and content expertise (</a:t>
            </a:r>
            <a:r>
              <a:rPr lang="en-US" sz="1600" dirty="0" err="1">
                <a:latin typeface="+mn-lt"/>
              </a:rPr>
              <a:t>Sadia</a:t>
            </a:r>
            <a:r>
              <a:rPr lang="en-US" sz="1600" dirty="0">
                <a:latin typeface="+mn-lt"/>
              </a:rPr>
              <a:t> Sami, </a:t>
            </a:r>
            <a:r>
              <a:rPr lang="en-US" sz="1600" dirty="0" err="1">
                <a:latin typeface="+mn-lt"/>
              </a:rPr>
              <a:t>Faiza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Ashfaq</a:t>
            </a:r>
            <a:r>
              <a:rPr lang="en-US" sz="1600" dirty="0">
                <a:latin typeface="+mn-lt"/>
              </a:rPr>
              <a:t>). This diversity of expertise makes your team heterogeneous.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51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056" y="209550"/>
            <a:ext cx="8271600" cy="884375"/>
          </a:xfrm>
        </p:spPr>
        <p:txBody>
          <a:bodyPr/>
          <a:lstStyle/>
          <a:p>
            <a:pPr algn="l"/>
            <a:r>
              <a:rPr lang="en-US" sz="2400" dirty="0">
                <a:solidFill>
                  <a:srgbClr val="002060"/>
                </a:solidFill>
              </a:rPr>
              <a:t>most important personal attributes that strengthen a founder’s (s’) chances of successfully launching a venture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221095"/>
              </p:ext>
            </p:extLst>
          </p:nvPr>
        </p:nvGraphicFramePr>
        <p:xfrm>
          <a:off x="609600" y="1276350"/>
          <a:ext cx="7924800" cy="3724583"/>
        </p:xfrm>
        <a:graphic>
          <a:graphicData uri="http://schemas.openxmlformats.org/drawingml/2006/table">
            <a:tbl>
              <a:tblPr firstRow="1" bandRow="1">
                <a:tableStyleId>{7ECA0FB7-A941-4B71-BA69-467C13555416}</a:tableStyleId>
              </a:tblPr>
              <a:tblGrid>
                <a:gridCol w="563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42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1" u="sng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sng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Name of Group Members who have this attribute</a:t>
                      </a:r>
                      <a:endParaRPr lang="en-US" sz="1600" u="sng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80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Project Lead</a:t>
                      </a:r>
                      <a:r>
                        <a:rPr lang="en-US" dirty="0" smtClean="0"/>
                        <a:t>, Full-Stack Contributor &amp; Systems Integrator (</a:t>
                      </a:r>
                      <a:r>
                        <a:rPr lang="en-US" b="1" dirty="0" smtClean="0"/>
                        <a:t>Leadership &amp; Strategic </a:t>
                      </a:r>
                      <a:r>
                        <a:rPr lang="en-US" b="1" dirty="0" err="1" smtClean="0"/>
                        <a:t>Thinking,Technical</a:t>
                      </a:r>
                      <a:r>
                        <a:rPr lang="en-US" b="1" dirty="0" smtClean="0"/>
                        <a:t> Versatility,</a:t>
                      </a:r>
                      <a:endParaRPr lang="en-US" dirty="0" smtClean="0"/>
                    </a:p>
                    <a:p>
                      <a:r>
                        <a:rPr lang="en-US" b="1" dirty="0" smtClean="0"/>
                        <a:t>Resilience &amp; Focus)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Faiza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205">
                <a:tc>
                  <a:txBody>
                    <a:bodyPr/>
                    <a:lstStyle/>
                    <a:p>
                      <a:r>
                        <a:rPr lang="en-US" dirty="0" smtClean="0"/>
                        <a:t>UI/UX Specialist &amp; Design Optimizer (</a:t>
                      </a:r>
                      <a:r>
                        <a:rPr lang="en-US" b="1" dirty="0" smtClean="0"/>
                        <a:t>User-Centric Mindset,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dirty="0" smtClean="0"/>
                        <a:t>Consistency &amp; Ownership, Creative Problem Solving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Areeha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8806">
                <a:tc>
                  <a:txBody>
                    <a:bodyPr/>
                    <a:lstStyle/>
                    <a:p>
                      <a:r>
                        <a:rPr lang="en-US" dirty="0" smtClean="0"/>
                        <a:t>Full-Stack Contributor, Systems Integrator (</a:t>
                      </a:r>
                      <a:r>
                        <a:rPr lang="en-US" b="1" dirty="0" smtClean="0"/>
                        <a:t>Collaboration,</a:t>
                      </a:r>
                      <a:endParaRPr lang="en-US" dirty="0" smtClean="0"/>
                    </a:p>
                    <a:p>
                      <a:r>
                        <a:rPr lang="en-US" b="1" dirty="0" smtClean="0"/>
                        <a:t>Analytical Thinking,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dirty="0" smtClean="0"/>
                        <a:t>Problem Solving)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Sadia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8806">
                <a:tc>
                  <a:txBody>
                    <a:bodyPr/>
                    <a:lstStyle/>
                    <a:p>
                      <a:r>
                        <a:rPr lang="en-US" dirty="0" smtClean="0"/>
                        <a:t>Full-Stack Contributor, Systems Integrator (</a:t>
                      </a:r>
                      <a:r>
                        <a:rPr lang="en-US" b="1" dirty="0" smtClean="0"/>
                        <a:t>Innovation-Driven, Technical Curiosity,</a:t>
                      </a:r>
                      <a:r>
                        <a:rPr lang="en-US" b="0" baseline="0" dirty="0" smtClean="0"/>
                        <a:t> </a:t>
                      </a:r>
                      <a:r>
                        <a:rPr lang="en-US" b="1" dirty="0" smtClean="0"/>
                        <a:t>Creative-Execution)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Ayesha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27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38150"/>
            <a:ext cx="7704000" cy="57270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Duration of Elevator </a:t>
            </a:r>
            <a:r>
              <a:rPr lang="en-US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pitch- </a:t>
            </a:r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minutes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24200" y="2647950"/>
            <a:ext cx="33515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45 to 60 seconds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5160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Elevator pitch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00" y="1702671"/>
            <a:ext cx="7509600" cy="3416400"/>
          </a:xfrm>
        </p:spPr>
        <p:txBody>
          <a:bodyPr/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</a:t>
            </a:r>
            <a:r>
              <a:rPr lang="en-US" b="1" dirty="0" smtClean="0"/>
              <a:t>line</a:t>
            </a:r>
            <a:r>
              <a:rPr lang="en-US" dirty="0" smtClean="0"/>
              <a:t>: </a:t>
            </a:r>
            <a:r>
              <a:rPr lang="en-US" dirty="0"/>
              <a:t>Artificial Intelligence is everywhere—</a:t>
            </a:r>
            <a:r>
              <a:rPr lang="en-US" dirty="0" err="1"/>
              <a:t>ChatGPT</a:t>
            </a:r>
            <a:r>
              <a:rPr lang="en-US" dirty="0"/>
              <a:t>, anyone? We used that same idea to create </a:t>
            </a:r>
            <a:r>
              <a:rPr lang="en-US" i="1" dirty="0"/>
              <a:t>HeartHeard</a:t>
            </a:r>
            <a:r>
              <a:rPr lang="en-US" dirty="0"/>
              <a:t>, an AI-powered mental health support platform.</a:t>
            </a:r>
          </a:p>
          <a:p>
            <a:r>
              <a:rPr lang="en-US" b="1" dirty="0"/>
              <a:t>2</a:t>
            </a:r>
            <a:r>
              <a:rPr lang="en-US" b="1" baseline="30000" dirty="0"/>
              <a:t>nd</a:t>
            </a:r>
            <a:r>
              <a:rPr lang="en-US" b="1" dirty="0"/>
              <a:t> </a:t>
            </a:r>
            <a:r>
              <a:rPr lang="en-US" b="1" dirty="0" smtClean="0"/>
              <a:t>line</a:t>
            </a:r>
            <a:r>
              <a:rPr lang="en-US" dirty="0" smtClean="0"/>
              <a:t>: </a:t>
            </a:r>
            <a:r>
              <a:rPr lang="en-US" dirty="0"/>
              <a:t>Designed for Pakistanis, it offers 24/7 emotional support through a 3D conversational avatar, mindfulness tools, and psychologist recommendations.</a:t>
            </a:r>
          </a:p>
          <a:p>
            <a:r>
              <a:rPr lang="en-US" b="1" dirty="0"/>
              <a:t>3</a:t>
            </a:r>
            <a:r>
              <a:rPr lang="en-US" b="1" baseline="30000" dirty="0"/>
              <a:t>rd</a:t>
            </a:r>
            <a:r>
              <a:rPr lang="en-US" b="1" dirty="0"/>
              <a:t> </a:t>
            </a:r>
            <a:r>
              <a:rPr lang="en-US" b="1" dirty="0" smtClean="0"/>
              <a:t>line</a:t>
            </a:r>
            <a:r>
              <a:rPr lang="en-US" dirty="0" smtClean="0"/>
              <a:t>: </a:t>
            </a:r>
            <a:r>
              <a:rPr lang="en-US" dirty="0"/>
              <a:t>It also provides a safe community space to reduce stigma and encourage open conversations around mental wellbeing.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b="1" dirty="0"/>
              <a:t>4</a:t>
            </a:r>
            <a:r>
              <a:rPr lang="en-US" b="1" baseline="30000" dirty="0"/>
              <a:t>th</a:t>
            </a:r>
            <a:r>
              <a:rPr lang="en-US" b="1" dirty="0"/>
              <a:t> </a:t>
            </a:r>
            <a:r>
              <a:rPr lang="en-US" b="1" dirty="0" smtClean="0"/>
              <a:t>line</a:t>
            </a:r>
            <a:r>
              <a:rPr lang="en-US" dirty="0" smtClean="0"/>
              <a:t>: </a:t>
            </a:r>
            <a:r>
              <a:rPr lang="en-US" dirty="0"/>
              <a:t>With a freemium model and premium therapy plans, HeartHeard is set to revolutionize how Pakistanis access care—making it scalable, stigma-free, and deeply human.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73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Elevator pitch (paragraph form)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20000" y="1581150"/>
            <a:ext cx="682021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e Vietnam Pro" panose="020B0604020202020204" charset="0"/>
              </a:rPr>
              <a:t>Artificial Intelligence is everywhere—and people love talking to it. </a:t>
            </a:r>
            <a:r>
              <a:rPr lang="en-US" dirty="0" err="1">
                <a:latin typeface="Be Vietnam Pro" panose="020B0604020202020204" charset="0"/>
              </a:rPr>
              <a:t>ChatGPT</a:t>
            </a:r>
            <a:r>
              <a:rPr lang="en-US" dirty="0">
                <a:latin typeface="Be Vietnam Pro" panose="020B0604020202020204" charset="0"/>
              </a:rPr>
              <a:t> might ring a bell! We used this exact insight to build </a:t>
            </a:r>
            <a:r>
              <a:rPr lang="en-US" i="1" dirty="0">
                <a:latin typeface="Be Vietnam Pro" panose="020B0604020202020204" charset="0"/>
              </a:rPr>
              <a:t>HeartHeard</a:t>
            </a:r>
            <a:r>
              <a:rPr lang="en-US" dirty="0">
                <a:latin typeface="Be Vietnam Pro" panose="020B0604020202020204" charset="0"/>
              </a:rPr>
              <a:t>, an AI-powered platform designed to support mental health in Pakistan—a society where seeking help is often stigmatized. HeartHeard provides 24/7 emotional support through a conversational 3D avatar, mindfulness tools, and psychologist-backed suggestions, making mental health care accessible, affordable, and always available. It also offers a safe, anonymous community space where users can share stories and break the silence around emotional struggles. With a freemium model and an optional premium tier that unlocks personalized therapeutic plans and mental health reports, HeartHeard is not just a product—it’s a movement to transform how Pakistanis approach emotional wellbeing. It's care that’s scalable, stigma-free, and deeply human.</a:t>
            </a:r>
          </a:p>
        </p:txBody>
      </p:sp>
    </p:spTree>
    <p:extLst>
      <p:ext uri="{BB962C8B-B14F-4D97-AF65-F5344CB8AC3E}">
        <p14:creationId xmlns:p14="http://schemas.microsoft.com/office/powerpoint/2010/main" val="46236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“entrepreneurship course” could help us in our professional career?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751700"/>
            <a:ext cx="7966800" cy="3106050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Business Mindset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: Cultivate problem-solving skills.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Leadership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: Improve team management and decision-making.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Risk Management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: Learn to assess and handle risks.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Financial Skills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: Understand budgeting and funding.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Networking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: Build valuable industry connections.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Market Insights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: Analyze customer behavior and trends.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Strategy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: Create effective business strategies.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Communication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: Improve pitching and negotiation skills.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Innovation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: Foster creativity in solving challenges.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Adaptability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: Stay flexible in dynamic business environments.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19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</a:t>
            </a:r>
            <a:r>
              <a:rPr lang="en-US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 Market</a:t>
            </a:r>
            <a:endParaRPr dirty="0">
              <a:solidFill>
                <a:srgbClr val="002060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505" y="2723152"/>
            <a:ext cx="3138545" cy="29168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01577" y="1504950"/>
            <a:ext cx="69342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ato" panose="020B0604020202020204" charset="0"/>
              </a:rPr>
              <a:t>Age: 18–35 years – early adopters of tech &amp; mental health </a:t>
            </a:r>
            <a:r>
              <a:rPr lang="en-US" sz="2000" dirty="0" smtClean="0">
                <a:latin typeface="Lato" panose="020B0604020202020204" charset="0"/>
              </a:rPr>
              <a:t>tools</a:t>
            </a:r>
            <a:endParaRPr lang="en-US" sz="2000" dirty="0">
              <a:latin typeface="Lato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Lato" panose="020B0604020202020204" charset="0"/>
              </a:rPr>
              <a:t>Smartphone </a:t>
            </a:r>
            <a:r>
              <a:rPr lang="en-US" sz="2000" dirty="0">
                <a:latin typeface="Lato" panose="020B0604020202020204" charset="0"/>
              </a:rPr>
              <a:t>users with daily internet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ato" panose="020B0604020202020204" charset="0"/>
              </a:rPr>
              <a:t>Urban &amp; semi-urban college students and early-career professionals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ato" panose="020B0604020202020204" charset="0"/>
              </a:rPr>
              <a:t>Emotionally aware Gen Z &amp; </a:t>
            </a:r>
            <a:r>
              <a:rPr lang="en-US" sz="2000" dirty="0" err="1">
                <a:latin typeface="Lato" panose="020B0604020202020204" charset="0"/>
              </a:rPr>
              <a:t>millennials</a:t>
            </a:r>
            <a:r>
              <a:rPr lang="en-US" sz="2000" dirty="0">
                <a:latin typeface="Lato" panose="020B0604020202020204" charset="0"/>
              </a:rPr>
              <a:t> open to digital </a:t>
            </a:r>
            <a:r>
              <a:rPr lang="en-US" sz="2000" dirty="0" smtClean="0">
                <a:latin typeface="Lato" panose="020B0604020202020204" charset="0"/>
              </a:rPr>
              <a:t>therapy Users </a:t>
            </a:r>
            <a:endParaRPr lang="en-US" sz="2000" dirty="0">
              <a:latin typeface="Lato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ato" panose="020B0604020202020204" charset="0"/>
              </a:rPr>
              <a:t>open to self-care but hesitant to seek formal therapy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Be Vietnam Pro" panose="020B0604020202020204" charset="0"/>
            </a:endParaRPr>
          </a:p>
          <a:p>
            <a:endParaRPr lang="en-US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" name="Google Shape;634;p51"/>
          <p:cNvGrpSpPr/>
          <p:nvPr/>
        </p:nvGrpSpPr>
        <p:grpSpPr>
          <a:xfrm>
            <a:off x="5913911" y="-634600"/>
            <a:ext cx="3630404" cy="5078465"/>
            <a:chOff x="5686852" y="-639075"/>
            <a:chExt cx="3630404" cy="5078465"/>
          </a:xfrm>
        </p:grpSpPr>
        <p:sp>
          <p:nvSpPr>
            <p:cNvPr id="635" name="Google Shape;635;p51"/>
            <p:cNvSpPr/>
            <p:nvPr/>
          </p:nvSpPr>
          <p:spPr>
            <a:xfrm flipH="1">
              <a:off x="6256208" y="-639075"/>
              <a:ext cx="2963993" cy="4496715"/>
            </a:xfrm>
            <a:custGeom>
              <a:avLst/>
              <a:gdLst/>
              <a:ahLst/>
              <a:cxnLst/>
              <a:rect l="l" t="t" r="r" b="b"/>
              <a:pathLst>
                <a:path w="9013" h="19015" extrusionOk="0">
                  <a:moveTo>
                    <a:pt x="0" y="1"/>
                  </a:moveTo>
                  <a:lnTo>
                    <a:pt x="0" y="19015"/>
                  </a:lnTo>
                  <a:cubicBezTo>
                    <a:pt x="1022" y="18385"/>
                    <a:pt x="2061" y="17788"/>
                    <a:pt x="3054" y="17119"/>
                  </a:cubicBezTo>
                  <a:cubicBezTo>
                    <a:pt x="3879" y="16561"/>
                    <a:pt x="4666" y="15953"/>
                    <a:pt x="5368" y="15244"/>
                  </a:cubicBezTo>
                  <a:cubicBezTo>
                    <a:pt x="6044" y="14557"/>
                    <a:pt x="6631" y="13780"/>
                    <a:pt x="7142" y="12963"/>
                  </a:cubicBezTo>
                  <a:cubicBezTo>
                    <a:pt x="8160" y="11348"/>
                    <a:pt x="9012" y="9362"/>
                    <a:pt x="8523" y="7423"/>
                  </a:cubicBezTo>
                  <a:cubicBezTo>
                    <a:pt x="8059" y="5588"/>
                    <a:pt x="6530" y="4239"/>
                    <a:pt x="5019" y="3224"/>
                  </a:cubicBezTo>
                  <a:cubicBezTo>
                    <a:pt x="4040" y="2566"/>
                    <a:pt x="3044" y="1932"/>
                    <a:pt x="2054" y="1289"/>
                  </a:cubicBezTo>
                  <a:cubicBezTo>
                    <a:pt x="1378" y="850"/>
                    <a:pt x="694" y="414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6" name="Google Shape;636;p51"/>
            <p:cNvGrpSpPr/>
            <p:nvPr/>
          </p:nvGrpSpPr>
          <p:grpSpPr>
            <a:xfrm>
              <a:off x="5686852" y="1167376"/>
              <a:ext cx="3630404" cy="3272015"/>
              <a:chOff x="5686852" y="1167376"/>
              <a:chExt cx="3630404" cy="3272015"/>
            </a:xfrm>
          </p:grpSpPr>
          <p:grpSp>
            <p:nvGrpSpPr>
              <p:cNvPr id="637" name="Google Shape;637;p51"/>
              <p:cNvGrpSpPr/>
              <p:nvPr/>
            </p:nvGrpSpPr>
            <p:grpSpPr>
              <a:xfrm rot="10800000" flipH="1">
                <a:off x="5686852" y="3260051"/>
                <a:ext cx="3630404" cy="1179339"/>
                <a:chOff x="5363575" y="1526000"/>
                <a:chExt cx="627750" cy="203925"/>
              </a:xfrm>
            </p:grpSpPr>
            <p:sp>
              <p:nvSpPr>
                <p:cNvPr id="638" name="Google Shape;638;p51"/>
                <p:cNvSpPr/>
                <p:nvPr/>
              </p:nvSpPr>
              <p:spPr>
                <a:xfrm>
                  <a:off x="5489500" y="1635900"/>
                  <a:ext cx="481675" cy="9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67" h="3761" fill="none" extrusionOk="0">
                      <a:moveTo>
                        <a:pt x="19266" y="1508"/>
                      </a:moveTo>
                      <a:cubicBezTo>
                        <a:pt x="19266" y="1508"/>
                        <a:pt x="12172" y="648"/>
                        <a:pt x="11071" y="1163"/>
                      </a:cubicBezTo>
                      <a:cubicBezTo>
                        <a:pt x="9970" y="1681"/>
                        <a:pt x="7441" y="3760"/>
                        <a:pt x="5315" y="2775"/>
                      </a:cubicBezTo>
                      <a:cubicBezTo>
                        <a:pt x="3188" y="1789"/>
                        <a:pt x="1023" y="1868"/>
                        <a:pt x="533" y="1839"/>
                      </a:cubicBezTo>
                      <a:cubicBezTo>
                        <a:pt x="40" y="1810"/>
                        <a:pt x="0" y="868"/>
                        <a:pt x="1544" y="738"/>
                      </a:cubicBezTo>
                      <a:cubicBezTo>
                        <a:pt x="3087" y="609"/>
                        <a:pt x="5001" y="638"/>
                        <a:pt x="5001" y="638"/>
                      </a:cubicBezTo>
                      <a:cubicBezTo>
                        <a:pt x="5001" y="638"/>
                        <a:pt x="6941" y="1"/>
                        <a:pt x="7642" y="98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6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" name="Google Shape;639;p51"/>
                <p:cNvSpPr/>
                <p:nvPr/>
              </p:nvSpPr>
              <p:spPr>
                <a:xfrm>
                  <a:off x="5542375" y="1606775"/>
                  <a:ext cx="92775" cy="3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1" h="1558" fill="none" extrusionOk="0">
                      <a:moveTo>
                        <a:pt x="3710" y="1558"/>
                      </a:moveTo>
                      <a:cubicBezTo>
                        <a:pt x="3710" y="1558"/>
                        <a:pt x="1012" y="817"/>
                        <a:pt x="1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6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51"/>
                <p:cNvSpPr/>
                <p:nvPr/>
              </p:nvSpPr>
              <p:spPr>
                <a:xfrm>
                  <a:off x="5495975" y="1604975"/>
                  <a:ext cx="53825" cy="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3" h="192" fill="none" extrusionOk="0">
                      <a:moveTo>
                        <a:pt x="2152" y="32"/>
                      </a:moveTo>
                      <a:cubicBezTo>
                        <a:pt x="2152" y="32"/>
                        <a:pt x="1001" y="191"/>
                        <a:pt x="0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6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1" name="Google Shape;641;p51"/>
                <p:cNvSpPr/>
                <p:nvPr/>
              </p:nvSpPr>
              <p:spPr>
                <a:xfrm>
                  <a:off x="5363575" y="1526000"/>
                  <a:ext cx="627750" cy="15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10" h="6067" fill="none" extrusionOk="0">
                      <a:moveTo>
                        <a:pt x="5404" y="3048"/>
                      </a:moveTo>
                      <a:cubicBezTo>
                        <a:pt x="5404" y="3048"/>
                        <a:pt x="4027" y="4069"/>
                        <a:pt x="3239" y="4275"/>
                      </a:cubicBezTo>
                      <a:cubicBezTo>
                        <a:pt x="3239" y="4275"/>
                        <a:pt x="1170" y="6067"/>
                        <a:pt x="1" y="5084"/>
                      </a:cubicBezTo>
                      <a:cubicBezTo>
                        <a:pt x="1" y="5084"/>
                        <a:pt x="4340" y="1464"/>
                        <a:pt x="6869" y="623"/>
                      </a:cubicBezTo>
                      <a:cubicBezTo>
                        <a:pt x="6869" y="623"/>
                        <a:pt x="7516" y="281"/>
                        <a:pt x="8448" y="529"/>
                      </a:cubicBezTo>
                      <a:cubicBezTo>
                        <a:pt x="9381" y="778"/>
                        <a:pt x="15367" y="1645"/>
                        <a:pt x="15367" y="1645"/>
                      </a:cubicBezTo>
                      <a:lnTo>
                        <a:pt x="25109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6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51"/>
                <p:cNvSpPr/>
                <p:nvPr/>
              </p:nvSpPr>
              <p:spPr>
                <a:xfrm>
                  <a:off x="5509750" y="1620175"/>
                  <a:ext cx="55150" cy="3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6" h="1526" fill="none" extrusionOk="0">
                      <a:moveTo>
                        <a:pt x="2206" y="0"/>
                      </a:moveTo>
                      <a:lnTo>
                        <a:pt x="0" y="1526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6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51"/>
                <p:cNvSpPr/>
                <p:nvPr/>
              </p:nvSpPr>
              <p:spPr>
                <a:xfrm>
                  <a:off x="5395350" y="1607050"/>
                  <a:ext cx="118375" cy="119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35" h="4782" fill="none" extrusionOk="0">
                      <a:moveTo>
                        <a:pt x="3993" y="2666"/>
                      </a:moveTo>
                      <a:lnTo>
                        <a:pt x="1597" y="4191"/>
                      </a:lnTo>
                      <a:cubicBezTo>
                        <a:pt x="1597" y="4191"/>
                        <a:pt x="759" y="4781"/>
                        <a:pt x="0" y="4331"/>
                      </a:cubicBezTo>
                      <a:cubicBezTo>
                        <a:pt x="0" y="4331"/>
                        <a:pt x="2090" y="2177"/>
                        <a:pt x="2986" y="1428"/>
                      </a:cubicBezTo>
                      <a:cubicBezTo>
                        <a:pt x="3982" y="597"/>
                        <a:pt x="4734" y="0"/>
                        <a:pt x="4734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6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4" name="Google Shape;644;p51"/>
                <p:cNvSpPr/>
                <p:nvPr/>
              </p:nvSpPr>
              <p:spPr>
                <a:xfrm>
                  <a:off x="5564875" y="1633300"/>
                  <a:ext cx="31875" cy="1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5" h="764" fill="none" extrusionOk="0">
                      <a:moveTo>
                        <a:pt x="1274" y="0"/>
                      </a:moveTo>
                      <a:lnTo>
                        <a:pt x="1" y="76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6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51"/>
                <p:cNvSpPr/>
                <p:nvPr/>
              </p:nvSpPr>
              <p:spPr>
                <a:xfrm>
                  <a:off x="5439125" y="1682950"/>
                  <a:ext cx="90325" cy="3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3" h="1551" fill="none" extrusionOk="0">
                      <a:moveTo>
                        <a:pt x="3613" y="0"/>
                      </a:moveTo>
                      <a:cubicBezTo>
                        <a:pt x="3613" y="0"/>
                        <a:pt x="1185" y="1335"/>
                        <a:pt x="728" y="1433"/>
                      </a:cubicBezTo>
                      <a:cubicBezTo>
                        <a:pt x="159" y="1551"/>
                        <a:pt x="1" y="1170"/>
                        <a:pt x="80" y="1008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6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51"/>
                <p:cNvSpPr/>
                <p:nvPr/>
              </p:nvSpPr>
              <p:spPr>
                <a:xfrm>
                  <a:off x="5483550" y="1688975"/>
                  <a:ext cx="89825" cy="3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3" h="1310" fill="none" extrusionOk="0">
                      <a:moveTo>
                        <a:pt x="3592" y="1"/>
                      </a:moveTo>
                      <a:cubicBezTo>
                        <a:pt x="3592" y="1"/>
                        <a:pt x="1559" y="1076"/>
                        <a:pt x="804" y="1195"/>
                      </a:cubicBezTo>
                      <a:cubicBezTo>
                        <a:pt x="77" y="1310"/>
                        <a:pt x="1" y="727"/>
                        <a:pt x="1" y="727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86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7" name="Google Shape;647;p51"/>
              <p:cNvGrpSpPr/>
              <p:nvPr/>
            </p:nvGrpSpPr>
            <p:grpSpPr>
              <a:xfrm>
                <a:off x="5722233" y="1167376"/>
                <a:ext cx="2125949" cy="2037100"/>
                <a:chOff x="5722233" y="1167376"/>
                <a:chExt cx="2125949" cy="2037100"/>
              </a:xfrm>
            </p:grpSpPr>
            <p:grpSp>
              <p:nvGrpSpPr>
                <p:cNvPr id="648" name="Google Shape;648;p51"/>
                <p:cNvGrpSpPr/>
                <p:nvPr/>
              </p:nvGrpSpPr>
              <p:grpSpPr>
                <a:xfrm flipH="1">
                  <a:off x="5916028" y="1167376"/>
                  <a:ext cx="1675678" cy="2037100"/>
                  <a:chOff x="3047475" y="1097525"/>
                  <a:chExt cx="458650" cy="557575"/>
                </a:xfrm>
              </p:grpSpPr>
              <p:sp>
                <p:nvSpPr>
                  <p:cNvPr id="649" name="Google Shape;649;p51"/>
                  <p:cNvSpPr/>
                  <p:nvPr/>
                </p:nvSpPr>
                <p:spPr>
                  <a:xfrm>
                    <a:off x="3047475" y="1097525"/>
                    <a:ext cx="458650" cy="557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346" h="22303" fill="none" extrusionOk="0">
                        <a:moveTo>
                          <a:pt x="2591" y="22266"/>
                        </a:moveTo>
                        <a:cubicBezTo>
                          <a:pt x="2642" y="22065"/>
                          <a:pt x="2689" y="21867"/>
                          <a:pt x="2735" y="21669"/>
                        </a:cubicBezTo>
                        <a:cubicBezTo>
                          <a:pt x="3066" y="20305"/>
                          <a:pt x="3436" y="18949"/>
                          <a:pt x="3717" y="17578"/>
                        </a:cubicBezTo>
                        <a:cubicBezTo>
                          <a:pt x="3919" y="16586"/>
                          <a:pt x="3613" y="15672"/>
                          <a:pt x="3001" y="14862"/>
                        </a:cubicBezTo>
                        <a:cubicBezTo>
                          <a:pt x="1882" y="13384"/>
                          <a:pt x="829" y="11988"/>
                          <a:pt x="400" y="10138"/>
                        </a:cubicBezTo>
                        <a:cubicBezTo>
                          <a:pt x="1" y="8404"/>
                          <a:pt x="160" y="6533"/>
                          <a:pt x="900" y="4911"/>
                        </a:cubicBezTo>
                        <a:cubicBezTo>
                          <a:pt x="2163" y="2148"/>
                          <a:pt x="4908" y="424"/>
                          <a:pt x="7883" y="137"/>
                        </a:cubicBezTo>
                        <a:cubicBezTo>
                          <a:pt x="9286" y="0"/>
                          <a:pt x="10657" y="61"/>
                          <a:pt x="12006" y="511"/>
                        </a:cubicBezTo>
                        <a:cubicBezTo>
                          <a:pt x="13737" y="1087"/>
                          <a:pt x="15270" y="2591"/>
                          <a:pt x="16004" y="4245"/>
                        </a:cubicBezTo>
                        <a:cubicBezTo>
                          <a:pt x="16334" y="4997"/>
                          <a:pt x="16525" y="5814"/>
                          <a:pt x="16565" y="6638"/>
                        </a:cubicBezTo>
                        <a:cubicBezTo>
                          <a:pt x="16582" y="7026"/>
                          <a:pt x="16608" y="7487"/>
                          <a:pt x="16500" y="7868"/>
                        </a:cubicBezTo>
                        <a:cubicBezTo>
                          <a:pt x="16388" y="8264"/>
                          <a:pt x="16258" y="8566"/>
                          <a:pt x="16439" y="8980"/>
                        </a:cubicBezTo>
                        <a:cubicBezTo>
                          <a:pt x="16467" y="9048"/>
                          <a:pt x="16504" y="9113"/>
                          <a:pt x="16543" y="9175"/>
                        </a:cubicBezTo>
                        <a:cubicBezTo>
                          <a:pt x="16899" y="9761"/>
                          <a:pt x="17284" y="10332"/>
                          <a:pt x="17655" y="10915"/>
                        </a:cubicBezTo>
                        <a:cubicBezTo>
                          <a:pt x="17813" y="11160"/>
                          <a:pt x="17982" y="11398"/>
                          <a:pt x="18115" y="11653"/>
                        </a:cubicBezTo>
                        <a:cubicBezTo>
                          <a:pt x="18345" y="12092"/>
                          <a:pt x="18266" y="12300"/>
                          <a:pt x="17820" y="12538"/>
                        </a:cubicBezTo>
                        <a:cubicBezTo>
                          <a:pt x="17515" y="12703"/>
                          <a:pt x="17075" y="12804"/>
                          <a:pt x="16946" y="13060"/>
                        </a:cubicBezTo>
                        <a:cubicBezTo>
                          <a:pt x="16867" y="13218"/>
                          <a:pt x="16989" y="13434"/>
                          <a:pt x="17047" y="13578"/>
                        </a:cubicBezTo>
                        <a:cubicBezTo>
                          <a:pt x="17133" y="13783"/>
                          <a:pt x="17219" y="13999"/>
                          <a:pt x="17201" y="14226"/>
                        </a:cubicBezTo>
                        <a:cubicBezTo>
                          <a:pt x="17191" y="14326"/>
                          <a:pt x="17155" y="14430"/>
                          <a:pt x="17072" y="14499"/>
                        </a:cubicBezTo>
                        <a:cubicBezTo>
                          <a:pt x="17047" y="14520"/>
                          <a:pt x="17014" y="14538"/>
                          <a:pt x="16989" y="14563"/>
                        </a:cubicBezTo>
                        <a:cubicBezTo>
                          <a:pt x="16960" y="14588"/>
                          <a:pt x="16939" y="14621"/>
                          <a:pt x="16942" y="14657"/>
                        </a:cubicBezTo>
                        <a:cubicBezTo>
                          <a:pt x="16949" y="14812"/>
                          <a:pt x="17118" y="14837"/>
                          <a:pt x="17075" y="15020"/>
                        </a:cubicBezTo>
                        <a:cubicBezTo>
                          <a:pt x="17036" y="15186"/>
                          <a:pt x="16910" y="15322"/>
                          <a:pt x="16788" y="15430"/>
                        </a:cubicBezTo>
                        <a:cubicBezTo>
                          <a:pt x="16353" y="15812"/>
                          <a:pt x="16651" y="16617"/>
                          <a:pt x="16608" y="17089"/>
                        </a:cubicBezTo>
                        <a:cubicBezTo>
                          <a:pt x="16579" y="17424"/>
                          <a:pt x="16446" y="17762"/>
                          <a:pt x="16180" y="17967"/>
                        </a:cubicBezTo>
                        <a:cubicBezTo>
                          <a:pt x="15637" y="18388"/>
                          <a:pt x="14777" y="18168"/>
                          <a:pt x="14161" y="18072"/>
                        </a:cubicBezTo>
                        <a:cubicBezTo>
                          <a:pt x="13186" y="17920"/>
                          <a:pt x="11920" y="18010"/>
                          <a:pt x="11805" y="19248"/>
                        </a:cubicBezTo>
                        <a:cubicBezTo>
                          <a:pt x="11712" y="20277"/>
                          <a:pt x="11838" y="21320"/>
                          <a:pt x="12165" y="22302"/>
                        </a:cubicBez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0" name="Google Shape;650;p51"/>
                  <p:cNvSpPr/>
                  <p:nvPr/>
                </p:nvSpPr>
                <p:spPr>
                  <a:xfrm>
                    <a:off x="3177000" y="1130150"/>
                    <a:ext cx="167225" cy="173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689" h="6956" fill="none" extrusionOk="0">
                        <a:moveTo>
                          <a:pt x="3350" y="6955"/>
                        </a:moveTo>
                        <a:cubicBezTo>
                          <a:pt x="3350" y="6955"/>
                          <a:pt x="0" y="3818"/>
                          <a:pt x="3350" y="1"/>
                        </a:cubicBezTo>
                        <a:cubicBezTo>
                          <a:pt x="3350" y="1"/>
                          <a:pt x="6689" y="3318"/>
                          <a:pt x="3350" y="6955"/>
                        </a:cubicBezTo>
                        <a:close/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1" name="Google Shape;651;p51"/>
                  <p:cNvSpPr/>
                  <p:nvPr/>
                </p:nvSpPr>
                <p:spPr>
                  <a:xfrm>
                    <a:off x="3260725" y="1130150"/>
                    <a:ext cx="25" cy="173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6956" fill="none" extrusionOk="0">
                        <a:moveTo>
                          <a:pt x="1" y="1"/>
                        </a:moveTo>
                        <a:lnTo>
                          <a:pt x="1" y="6955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2" name="Google Shape;652;p51"/>
                  <p:cNvSpPr/>
                  <p:nvPr/>
                </p:nvSpPr>
                <p:spPr>
                  <a:xfrm>
                    <a:off x="3277650" y="1214975"/>
                    <a:ext cx="132875" cy="122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15" h="4894" fill="none" extrusionOk="0">
                        <a:moveTo>
                          <a:pt x="1" y="3922"/>
                        </a:moveTo>
                        <a:cubicBezTo>
                          <a:pt x="1" y="3922"/>
                          <a:pt x="939" y="0"/>
                          <a:pt x="5314" y="900"/>
                        </a:cubicBezTo>
                        <a:cubicBezTo>
                          <a:pt x="5314" y="900"/>
                          <a:pt x="4228" y="4894"/>
                          <a:pt x="1" y="3922"/>
                        </a:cubicBezTo>
                        <a:close/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3" name="Google Shape;653;p51"/>
                  <p:cNvSpPr/>
                  <p:nvPr/>
                </p:nvSpPr>
                <p:spPr>
                  <a:xfrm>
                    <a:off x="3277650" y="1237475"/>
                    <a:ext cx="132875" cy="75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15" h="3023" fill="none" extrusionOk="0">
                        <a:moveTo>
                          <a:pt x="5314" y="0"/>
                        </a:moveTo>
                        <a:lnTo>
                          <a:pt x="1" y="3022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4" name="Google Shape;654;p51"/>
                  <p:cNvSpPr/>
                  <p:nvPr/>
                </p:nvSpPr>
                <p:spPr>
                  <a:xfrm>
                    <a:off x="3110900" y="1214975"/>
                    <a:ext cx="132875" cy="122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15" h="4894" fill="none" extrusionOk="0">
                        <a:moveTo>
                          <a:pt x="5314" y="3922"/>
                        </a:moveTo>
                        <a:cubicBezTo>
                          <a:pt x="5314" y="3922"/>
                          <a:pt x="4375" y="0"/>
                          <a:pt x="0" y="900"/>
                        </a:cubicBezTo>
                        <a:cubicBezTo>
                          <a:pt x="0" y="900"/>
                          <a:pt x="1090" y="4894"/>
                          <a:pt x="5314" y="3922"/>
                        </a:cubicBezTo>
                        <a:close/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5" name="Google Shape;655;p51"/>
                  <p:cNvSpPr/>
                  <p:nvPr/>
                </p:nvSpPr>
                <p:spPr>
                  <a:xfrm>
                    <a:off x="3110900" y="1237475"/>
                    <a:ext cx="132875" cy="75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15" h="3023" fill="none" extrusionOk="0">
                        <a:moveTo>
                          <a:pt x="0" y="0"/>
                        </a:moveTo>
                        <a:lnTo>
                          <a:pt x="5314" y="3022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56" name="Google Shape;656;p51"/>
                <p:cNvGrpSpPr/>
                <p:nvPr/>
              </p:nvGrpSpPr>
              <p:grpSpPr>
                <a:xfrm>
                  <a:off x="5722233" y="1787925"/>
                  <a:ext cx="2125949" cy="1291134"/>
                  <a:chOff x="1314908" y="2581950"/>
                  <a:chExt cx="2125949" cy="1291134"/>
                </a:xfrm>
              </p:grpSpPr>
              <p:sp>
                <p:nvSpPr>
                  <p:cNvPr id="657" name="Google Shape;657;p51"/>
                  <p:cNvSpPr/>
                  <p:nvPr/>
                </p:nvSpPr>
                <p:spPr>
                  <a:xfrm>
                    <a:off x="3184364" y="3617277"/>
                    <a:ext cx="256494" cy="2558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34" h="1131" extrusionOk="0">
                        <a:moveTo>
                          <a:pt x="566" y="1"/>
                        </a:moveTo>
                        <a:cubicBezTo>
                          <a:pt x="490" y="275"/>
                          <a:pt x="277" y="490"/>
                          <a:pt x="0" y="566"/>
                        </a:cubicBezTo>
                        <a:cubicBezTo>
                          <a:pt x="277" y="642"/>
                          <a:pt x="490" y="857"/>
                          <a:pt x="566" y="1130"/>
                        </a:cubicBezTo>
                        <a:cubicBezTo>
                          <a:pt x="641" y="857"/>
                          <a:pt x="857" y="642"/>
                          <a:pt x="1134" y="566"/>
                        </a:cubicBezTo>
                        <a:cubicBezTo>
                          <a:pt x="857" y="490"/>
                          <a:pt x="641" y="275"/>
                          <a:pt x="56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8" name="Google Shape;658;p51"/>
                  <p:cNvSpPr/>
                  <p:nvPr/>
                </p:nvSpPr>
                <p:spPr>
                  <a:xfrm>
                    <a:off x="1314908" y="2581950"/>
                    <a:ext cx="116711" cy="1167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6" h="516" extrusionOk="0">
                        <a:moveTo>
                          <a:pt x="260" y="1"/>
                        </a:moveTo>
                        <a:cubicBezTo>
                          <a:pt x="223" y="127"/>
                          <a:pt x="127" y="223"/>
                          <a:pt x="0" y="260"/>
                        </a:cubicBezTo>
                        <a:cubicBezTo>
                          <a:pt x="127" y="292"/>
                          <a:pt x="223" y="389"/>
                          <a:pt x="260" y="515"/>
                        </a:cubicBezTo>
                        <a:cubicBezTo>
                          <a:pt x="291" y="389"/>
                          <a:pt x="389" y="292"/>
                          <a:pt x="515" y="260"/>
                        </a:cubicBezTo>
                        <a:cubicBezTo>
                          <a:pt x="389" y="223"/>
                          <a:pt x="291" y="127"/>
                          <a:pt x="26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sp>
        <p:nvSpPr>
          <p:cNvPr id="33" name="TextBox 32"/>
          <p:cNvSpPr txBox="1"/>
          <p:nvPr/>
        </p:nvSpPr>
        <p:spPr>
          <a:xfrm>
            <a:off x="733752" y="2047960"/>
            <a:ext cx="4828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 smtClean="0"/>
              <a:t>Thank You!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" name="Google Shape;387;p40"/>
          <p:cNvGrpSpPr/>
          <p:nvPr/>
        </p:nvGrpSpPr>
        <p:grpSpPr>
          <a:xfrm>
            <a:off x="-622186" y="3529205"/>
            <a:ext cx="2760336" cy="2063960"/>
            <a:chOff x="1" y="3079550"/>
            <a:chExt cx="2760336" cy="2063960"/>
          </a:xfrm>
        </p:grpSpPr>
        <p:sp>
          <p:nvSpPr>
            <p:cNvPr id="388" name="Google Shape;388;p40"/>
            <p:cNvSpPr/>
            <p:nvPr/>
          </p:nvSpPr>
          <p:spPr>
            <a:xfrm rot="10800000" flipH="1">
              <a:off x="1" y="3285497"/>
              <a:ext cx="2760336" cy="1858013"/>
            </a:xfrm>
            <a:custGeom>
              <a:avLst/>
              <a:gdLst/>
              <a:ahLst/>
              <a:cxnLst/>
              <a:rect l="l" t="t" r="r" b="b"/>
              <a:pathLst>
                <a:path w="22965" h="15458" extrusionOk="0">
                  <a:moveTo>
                    <a:pt x="0" y="0"/>
                  </a:moveTo>
                  <a:lnTo>
                    <a:pt x="0" y="14891"/>
                  </a:lnTo>
                  <a:cubicBezTo>
                    <a:pt x="730" y="15289"/>
                    <a:pt x="1526" y="15457"/>
                    <a:pt x="2335" y="15457"/>
                  </a:cubicBezTo>
                  <a:cubicBezTo>
                    <a:pt x="3856" y="15457"/>
                    <a:pt x="5422" y="14863"/>
                    <a:pt x="6674" y="14088"/>
                  </a:cubicBezTo>
                  <a:cubicBezTo>
                    <a:pt x="7692" y="13462"/>
                    <a:pt x="8592" y="12656"/>
                    <a:pt x="9243" y="11645"/>
                  </a:cubicBezTo>
                  <a:cubicBezTo>
                    <a:pt x="9887" y="10639"/>
                    <a:pt x="10300" y="9516"/>
                    <a:pt x="10689" y="8389"/>
                  </a:cubicBezTo>
                  <a:cubicBezTo>
                    <a:pt x="11494" y="6066"/>
                    <a:pt x="12351" y="3497"/>
                    <a:pt x="14599" y="2166"/>
                  </a:cubicBezTo>
                  <a:cubicBezTo>
                    <a:pt x="15750" y="1486"/>
                    <a:pt x="17078" y="1374"/>
                    <a:pt x="18380" y="1302"/>
                  </a:cubicBezTo>
                  <a:cubicBezTo>
                    <a:pt x="19626" y="1230"/>
                    <a:pt x="20949" y="1194"/>
                    <a:pt x="22083" y="611"/>
                  </a:cubicBezTo>
                  <a:cubicBezTo>
                    <a:pt x="22407" y="446"/>
                    <a:pt x="22701" y="241"/>
                    <a:pt x="229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0"/>
            <p:cNvSpPr/>
            <p:nvPr/>
          </p:nvSpPr>
          <p:spPr>
            <a:xfrm>
              <a:off x="210300" y="3079550"/>
              <a:ext cx="395700" cy="395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" name="Google Shape;390;p40"/>
          <p:cNvGrpSpPr/>
          <p:nvPr/>
        </p:nvGrpSpPr>
        <p:grpSpPr>
          <a:xfrm>
            <a:off x="-865599" y="-2623746"/>
            <a:ext cx="5083998" cy="4736409"/>
            <a:chOff x="-5" y="-2480476"/>
            <a:chExt cx="5083998" cy="4736409"/>
          </a:xfrm>
        </p:grpSpPr>
        <p:sp>
          <p:nvSpPr>
            <p:cNvPr id="391" name="Google Shape;391;p40"/>
            <p:cNvSpPr/>
            <p:nvPr/>
          </p:nvSpPr>
          <p:spPr>
            <a:xfrm>
              <a:off x="-5" y="2"/>
              <a:ext cx="1818296" cy="2255930"/>
            </a:xfrm>
            <a:custGeom>
              <a:avLst/>
              <a:gdLst/>
              <a:ahLst/>
              <a:cxnLst/>
              <a:rect l="l" t="t" r="r" b="b"/>
              <a:pathLst>
                <a:path w="20742" h="25735" extrusionOk="0">
                  <a:moveTo>
                    <a:pt x="0" y="1"/>
                  </a:moveTo>
                  <a:lnTo>
                    <a:pt x="0" y="25735"/>
                  </a:lnTo>
                  <a:cubicBezTo>
                    <a:pt x="1403" y="25595"/>
                    <a:pt x="2789" y="25253"/>
                    <a:pt x="4116" y="24760"/>
                  </a:cubicBezTo>
                  <a:cubicBezTo>
                    <a:pt x="6092" y="24026"/>
                    <a:pt x="7952" y="22940"/>
                    <a:pt x="9560" y="21576"/>
                  </a:cubicBezTo>
                  <a:cubicBezTo>
                    <a:pt x="11067" y="20295"/>
                    <a:pt x="12377" y="18762"/>
                    <a:pt x="13297" y="17007"/>
                  </a:cubicBezTo>
                  <a:cubicBezTo>
                    <a:pt x="13712" y="16222"/>
                    <a:pt x="14082" y="15337"/>
                    <a:pt x="14139" y="14463"/>
                  </a:cubicBezTo>
                  <a:cubicBezTo>
                    <a:pt x="14197" y="13653"/>
                    <a:pt x="13956" y="12888"/>
                    <a:pt x="13229" y="12434"/>
                  </a:cubicBezTo>
                  <a:cubicBezTo>
                    <a:pt x="12510" y="11984"/>
                    <a:pt x="11546" y="11952"/>
                    <a:pt x="10711" y="11815"/>
                  </a:cubicBezTo>
                  <a:cubicBezTo>
                    <a:pt x="9042" y="11549"/>
                    <a:pt x="7110" y="10186"/>
                    <a:pt x="10851" y="8937"/>
                  </a:cubicBezTo>
                  <a:cubicBezTo>
                    <a:pt x="11208" y="8818"/>
                    <a:pt x="11578" y="8736"/>
                    <a:pt x="11927" y="8588"/>
                  </a:cubicBezTo>
                  <a:cubicBezTo>
                    <a:pt x="12374" y="8401"/>
                    <a:pt x="12819" y="8214"/>
                    <a:pt x="13262" y="8019"/>
                  </a:cubicBezTo>
                  <a:cubicBezTo>
                    <a:pt x="14924" y="7297"/>
                    <a:pt x="16575" y="6440"/>
                    <a:pt x="17907" y="5228"/>
                  </a:cubicBezTo>
                  <a:cubicBezTo>
                    <a:pt x="18893" y="4325"/>
                    <a:pt x="19716" y="3224"/>
                    <a:pt x="20234" y="2005"/>
                  </a:cubicBezTo>
                  <a:cubicBezTo>
                    <a:pt x="20349" y="1727"/>
                    <a:pt x="20461" y="1407"/>
                    <a:pt x="20547" y="1101"/>
                  </a:cubicBezTo>
                  <a:cubicBezTo>
                    <a:pt x="20623" y="817"/>
                    <a:pt x="20695" y="469"/>
                    <a:pt x="20723" y="223"/>
                  </a:cubicBezTo>
                  <a:cubicBezTo>
                    <a:pt x="20731" y="148"/>
                    <a:pt x="20738" y="76"/>
                    <a:pt x="207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0"/>
            <p:cNvSpPr/>
            <p:nvPr/>
          </p:nvSpPr>
          <p:spPr>
            <a:xfrm rot="-1541864">
              <a:off x="625046" y="-1796609"/>
              <a:ext cx="3922564" cy="3368667"/>
            </a:xfrm>
            <a:custGeom>
              <a:avLst/>
              <a:gdLst/>
              <a:ahLst/>
              <a:cxnLst/>
              <a:rect l="l" t="t" r="r" b="b"/>
              <a:pathLst>
                <a:path w="27718" h="23804" fill="none" extrusionOk="0">
                  <a:moveTo>
                    <a:pt x="10847" y="21374"/>
                  </a:moveTo>
                  <a:cubicBezTo>
                    <a:pt x="6515" y="19867"/>
                    <a:pt x="2058" y="17284"/>
                    <a:pt x="608" y="12934"/>
                  </a:cubicBezTo>
                  <a:cubicBezTo>
                    <a:pt x="87" y="11370"/>
                    <a:pt x="1" y="9686"/>
                    <a:pt x="177" y="8045"/>
                  </a:cubicBezTo>
                  <a:cubicBezTo>
                    <a:pt x="331" y="6602"/>
                    <a:pt x="702" y="5148"/>
                    <a:pt x="1537" y="3961"/>
                  </a:cubicBezTo>
                  <a:cubicBezTo>
                    <a:pt x="2533" y="2541"/>
                    <a:pt x="4119" y="1619"/>
                    <a:pt x="5774" y="1090"/>
                  </a:cubicBezTo>
                  <a:cubicBezTo>
                    <a:pt x="9185" y="0"/>
                    <a:pt x="13128" y="500"/>
                    <a:pt x="16003" y="2637"/>
                  </a:cubicBezTo>
                  <a:cubicBezTo>
                    <a:pt x="18874" y="4774"/>
                    <a:pt x="20496" y="8574"/>
                    <a:pt x="19791" y="12085"/>
                  </a:cubicBezTo>
                  <a:cubicBezTo>
                    <a:pt x="19083" y="15593"/>
                    <a:pt x="15931" y="18540"/>
                    <a:pt x="12358" y="18759"/>
                  </a:cubicBezTo>
                  <a:cubicBezTo>
                    <a:pt x="9441" y="18935"/>
                    <a:pt x="6627" y="17409"/>
                    <a:pt x="4591" y="15315"/>
                  </a:cubicBezTo>
                  <a:cubicBezTo>
                    <a:pt x="3364" y="14057"/>
                    <a:pt x="2339" y="12542"/>
                    <a:pt x="1925" y="10833"/>
                  </a:cubicBezTo>
                  <a:cubicBezTo>
                    <a:pt x="1507" y="9125"/>
                    <a:pt x="1763" y="7199"/>
                    <a:pt x="2857" y="5822"/>
                  </a:cubicBezTo>
                  <a:cubicBezTo>
                    <a:pt x="3536" y="4958"/>
                    <a:pt x="4504" y="4350"/>
                    <a:pt x="5548" y="4004"/>
                  </a:cubicBezTo>
                  <a:cubicBezTo>
                    <a:pt x="8275" y="3109"/>
                    <a:pt x="11621" y="4256"/>
                    <a:pt x="12966" y="6793"/>
                  </a:cubicBezTo>
                  <a:cubicBezTo>
                    <a:pt x="14312" y="9329"/>
                    <a:pt x="13200" y="12952"/>
                    <a:pt x="10545" y="14050"/>
                  </a:cubicBezTo>
                  <a:cubicBezTo>
                    <a:pt x="9283" y="14575"/>
                    <a:pt x="7735" y="14500"/>
                    <a:pt x="6649" y="13668"/>
                  </a:cubicBezTo>
                  <a:cubicBezTo>
                    <a:pt x="5562" y="12841"/>
                    <a:pt x="5091" y="11214"/>
                    <a:pt x="5746" y="10013"/>
                  </a:cubicBezTo>
                  <a:cubicBezTo>
                    <a:pt x="6555" y="8527"/>
                    <a:pt x="8717" y="8232"/>
                    <a:pt x="10218" y="9020"/>
                  </a:cubicBezTo>
                  <a:cubicBezTo>
                    <a:pt x="11714" y="9811"/>
                    <a:pt x="12646" y="11365"/>
                    <a:pt x="13301" y="12927"/>
                  </a:cubicBezTo>
                  <a:cubicBezTo>
                    <a:pt x="13956" y="14488"/>
                    <a:pt x="14416" y="16150"/>
                    <a:pt x="15337" y="17572"/>
                  </a:cubicBezTo>
                  <a:cubicBezTo>
                    <a:pt x="16255" y="18993"/>
                    <a:pt x="17783" y="20180"/>
                    <a:pt x="19475" y="20104"/>
                  </a:cubicBezTo>
                  <a:cubicBezTo>
                    <a:pt x="21436" y="20014"/>
                    <a:pt x="22932" y="18302"/>
                    <a:pt x="23817" y="16550"/>
                  </a:cubicBezTo>
                  <a:cubicBezTo>
                    <a:pt x="25446" y="13323"/>
                    <a:pt x="25778" y="9304"/>
                    <a:pt x="24073" y="6113"/>
                  </a:cubicBezTo>
                  <a:cubicBezTo>
                    <a:pt x="22299" y="2792"/>
                    <a:pt x="18521" y="806"/>
                    <a:pt x="14758" y="663"/>
                  </a:cubicBezTo>
                  <a:cubicBezTo>
                    <a:pt x="12909" y="594"/>
                    <a:pt x="11013" y="932"/>
                    <a:pt x="9422" y="1878"/>
                  </a:cubicBezTo>
                  <a:cubicBezTo>
                    <a:pt x="7480" y="3033"/>
                    <a:pt x="6120" y="5045"/>
                    <a:pt x="5540" y="7228"/>
                  </a:cubicBezTo>
                  <a:cubicBezTo>
                    <a:pt x="4965" y="9412"/>
                    <a:pt x="5138" y="11754"/>
                    <a:pt x="5807" y="13912"/>
                  </a:cubicBezTo>
                  <a:cubicBezTo>
                    <a:pt x="6807" y="17143"/>
                    <a:pt x="8966" y="20047"/>
                    <a:pt x="11898" y="21731"/>
                  </a:cubicBezTo>
                  <a:cubicBezTo>
                    <a:pt x="14830" y="23415"/>
                    <a:pt x="18532" y="23803"/>
                    <a:pt x="21673" y="22543"/>
                  </a:cubicBezTo>
                  <a:cubicBezTo>
                    <a:pt x="24810" y="21288"/>
                    <a:pt x="27267" y="18334"/>
                    <a:pt x="27717" y="1498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6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40"/>
          <p:cNvGrpSpPr/>
          <p:nvPr/>
        </p:nvGrpSpPr>
        <p:grpSpPr>
          <a:xfrm>
            <a:off x="7847177" y="539500"/>
            <a:ext cx="1438515" cy="4655401"/>
            <a:chOff x="7847177" y="539500"/>
            <a:chExt cx="1438515" cy="4655401"/>
          </a:xfrm>
        </p:grpSpPr>
        <p:sp>
          <p:nvSpPr>
            <p:cNvPr id="394" name="Google Shape;394;p40"/>
            <p:cNvSpPr/>
            <p:nvPr/>
          </p:nvSpPr>
          <p:spPr>
            <a:xfrm>
              <a:off x="7847177" y="539500"/>
              <a:ext cx="1296834" cy="2823330"/>
            </a:xfrm>
            <a:custGeom>
              <a:avLst/>
              <a:gdLst/>
              <a:ahLst/>
              <a:cxnLst/>
              <a:rect l="l" t="t" r="r" b="b"/>
              <a:pathLst>
                <a:path w="8045" h="17515" extrusionOk="0">
                  <a:moveTo>
                    <a:pt x="8045" y="1"/>
                  </a:moveTo>
                  <a:cubicBezTo>
                    <a:pt x="7286" y="569"/>
                    <a:pt x="6512" y="1116"/>
                    <a:pt x="5746" y="1670"/>
                  </a:cubicBezTo>
                  <a:cubicBezTo>
                    <a:pt x="4757" y="2393"/>
                    <a:pt x="3818" y="3091"/>
                    <a:pt x="2907" y="3922"/>
                  </a:cubicBezTo>
                  <a:cubicBezTo>
                    <a:pt x="2065" y="4692"/>
                    <a:pt x="1328" y="5484"/>
                    <a:pt x="774" y="6451"/>
                  </a:cubicBezTo>
                  <a:cubicBezTo>
                    <a:pt x="501" y="6926"/>
                    <a:pt x="335" y="7307"/>
                    <a:pt x="187" y="7837"/>
                  </a:cubicBezTo>
                  <a:cubicBezTo>
                    <a:pt x="152" y="7970"/>
                    <a:pt x="119" y="8103"/>
                    <a:pt x="94" y="8239"/>
                  </a:cubicBezTo>
                  <a:cubicBezTo>
                    <a:pt x="84" y="8300"/>
                    <a:pt x="72" y="8365"/>
                    <a:pt x="62" y="8426"/>
                  </a:cubicBezTo>
                  <a:cubicBezTo>
                    <a:pt x="58" y="8452"/>
                    <a:pt x="54" y="8477"/>
                    <a:pt x="51" y="8502"/>
                  </a:cubicBezTo>
                  <a:cubicBezTo>
                    <a:pt x="47" y="8513"/>
                    <a:pt x="44" y="8556"/>
                    <a:pt x="44" y="8559"/>
                  </a:cubicBezTo>
                  <a:cubicBezTo>
                    <a:pt x="11" y="8833"/>
                    <a:pt x="1" y="9110"/>
                    <a:pt x="11" y="9383"/>
                  </a:cubicBezTo>
                  <a:cubicBezTo>
                    <a:pt x="29" y="9956"/>
                    <a:pt x="137" y="10488"/>
                    <a:pt x="325" y="11063"/>
                  </a:cubicBezTo>
                  <a:cubicBezTo>
                    <a:pt x="533" y="11704"/>
                    <a:pt x="839" y="12312"/>
                    <a:pt x="1202" y="12884"/>
                  </a:cubicBezTo>
                  <a:cubicBezTo>
                    <a:pt x="2652" y="15168"/>
                    <a:pt x="5092" y="16694"/>
                    <a:pt x="7671" y="17417"/>
                  </a:cubicBezTo>
                  <a:cubicBezTo>
                    <a:pt x="7793" y="17453"/>
                    <a:pt x="7919" y="17481"/>
                    <a:pt x="8045" y="17514"/>
                  </a:cubicBezTo>
                  <a:lnTo>
                    <a:pt x="80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5" name="Google Shape;395;p40"/>
            <p:cNvGrpSpPr/>
            <p:nvPr/>
          </p:nvGrpSpPr>
          <p:grpSpPr>
            <a:xfrm rot="-5400000">
              <a:off x="7918228" y="3827437"/>
              <a:ext cx="1454430" cy="1280497"/>
              <a:chOff x="5917100" y="2092158"/>
              <a:chExt cx="1102175" cy="970367"/>
            </a:xfrm>
          </p:grpSpPr>
          <p:sp>
            <p:nvSpPr>
              <p:cNvPr id="396" name="Google Shape;396;p40"/>
              <p:cNvSpPr/>
              <p:nvPr/>
            </p:nvSpPr>
            <p:spPr>
              <a:xfrm>
                <a:off x="6030002" y="2238502"/>
                <a:ext cx="719415" cy="824023"/>
              </a:xfrm>
              <a:custGeom>
                <a:avLst/>
                <a:gdLst/>
                <a:ahLst/>
                <a:cxnLst/>
                <a:rect l="l" t="t" r="r" b="b"/>
                <a:pathLst>
                  <a:path w="8067" h="9240" fill="none" extrusionOk="0">
                    <a:moveTo>
                      <a:pt x="378" y="9239"/>
                    </a:moveTo>
                    <a:cubicBezTo>
                      <a:pt x="378" y="9239"/>
                      <a:pt x="0" y="3350"/>
                      <a:pt x="8067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6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40"/>
              <p:cNvSpPr/>
              <p:nvPr/>
            </p:nvSpPr>
            <p:spPr>
              <a:xfrm>
                <a:off x="6580242" y="2133270"/>
                <a:ext cx="439033" cy="188794"/>
              </a:xfrm>
              <a:custGeom>
                <a:avLst/>
                <a:gdLst/>
                <a:ahLst/>
                <a:cxnLst/>
                <a:rect l="l" t="t" r="r" b="b"/>
                <a:pathLst>
                  <a:path w="4923" h="2117" extrusionOk="0">
                    <a:moveTo>
                      <a:pt x="4553" y="1"/>
                    </a:moveTo>
                    <a:cubicBezTo>
                      <a:pt x="3675" y="1"/>
                      <a:pt x="1426" y="199"/>
                      <a:pt x="0" y="2094"/>
                    </a:cubicBezTo>
                    <a:cubicBezTo>
                      <a:pt x="0" y="2094"/>
                      <a:pt x="172" y="2117"/>
                      <a:pt x="461" y="2117"/>
                    </a:cubicBezTo>
                    <a:cubicBezTo>
                      <a:pt x="1370" y="2117"/>
                      <a:pt x="3437" y="1891"/>
                      <a:pt x="4922" y="15"/>
                    </a:cubicBezTo>
                    <a:cubicBezTo>
                      <a:pt x="4922" y="15"/>
                      <a:pt x="4786" y="1"/>
                      <a:pt x="45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40"/>
              <p:cNvSpPr/>
              <p:nvPr/>
            </p:nvSpPr>
            <p:spPr>
              <a:xfrm>
                <a:off x="6280241" y="2430685"/>
                <a:ext cx="464985" cy="138497"/>
              </a:xfrm>
              <a:custGeom>
                <a:avLst/>
                <a:gdLst/>
                <a:ahLst/>
                <a:cxnLst/>
                <a:rect l="l" t="t" r="r" b="b"/>
                <a:pathLst>
                  <a:path w="5214" h="1553" extrusionOk="0">
                    <a:moveTo>
                      <a:pt x="3675" y="0"/>
                    </a:moveTo>
                    <a:cubicBezTo>
                      <a:pt x="2615" y="0"/>
                      <a:pt x="1190" y="253"/>
                      <a:pt x="0" y="1353"/>
                    </a:cubicBezTo>
                    <a:cubicBezTo>
                      <a:pt x="0" y="1353"/>
                      <a:pt x="622" y="1552"/>
                      <a:pt x="1526" y="1552"/>
                    </a:cubicBezTo>
                    <a:cubicBezTo>
                      <a:pt x="2557" y="1552"/>
                      <a:pt x="3953" y="1293"/>
                      <a:pt x="5214" y="183"/>
                    </a:cubicBezTo>
                    <a:cubicBezTo>
                      <a:pt x="5214" y="183"/>
                      <a:pt x="4577" y="0"/>
                      <a:pt x="36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40"/>
              <p:cNvSpPr/>
              <p:nvPr/>
            </p:nvSpPr>
            <p:spPr>
              <a:xfrm>
                <a:off x="6207113" y="2092158"/>
                <a:ext cx="260316" cy="461417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5174" extrusionOk="0">
                    <a:moveTo>
                      <a:pt x="2145" y="1"/>
                    </a:moveTo>
                    <a:lnTo>
                      <a:pt x="2145" y="1"/>
                    </a:lnTo>
                    <a:cubicBezTo>
                      <a:pt x="2145" y="1"/>
                      <a:pt x="0" y="2286"/>
                      <a:pt x="810" y="5174"/>
                    </a:cubicBezTo>
                    <a:cubicBezTo>
                      <a:pt x="810" y="5174"/>
                      <a:pt x="2919" y="3055"/>
                      <a:pt x="21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40"/>
              <p:cNvSpPr/>
              <p:nvPr/>
            </p:nvSpPr>
            <p:spPr>
              <a:xfrm>
                <a:off x="6084223" y="2626078"/>
                <a:ext cx="387041" cy="277885"/>
              </a:xfrm>
              <a:custGeom>
                <a:avLst/>
                <a:gdLst/>
                <a:ahLst/>
                <a:cxnLst/>
                <a:rect l="l" t="t" r="r" b="b"/>
                <a:pathLst>
                  <a:path w="4340" h="3116" extrusionOk="0">
                    <a:moveTo>
                      <a:pt x="4340" y="0"/>
                    </a:moveTo>
                    <a:lnTo>
                      <a:pt x="4340" y="0"/>
                    </a:lnTo>
                    <a:cubicBezTo>
                      <a:pt x="4339" y="0"/>
                      <a:pt x="1231" y="382"/>
                      <a:pt x="1" y="3115"/>
                    </a:cubicBezTo>
                    <a:cubicBezTo>
                      <a:pt x="1" y="3115"/>
                      <a:pt x="2980" y="2842"/>
                      <a:pt x="43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40"/>
              <p:cNvSpPr/>
              <p:nvPr/>
            </p:nvSpPr>
            <p:spPr>
              <a:xfrm>
                <a:off x="5917100" y="2435144"/>
                <a:ext cx="266381" cy="471405"/>
              </a:xfrm>
              <a:custGeom>
                <a:avLst/>
                <a:gdLst/>
                <a:ahLst/>
                <a:cxnLst/>
                <a:rect l="l" t="t" r="r" b="b"/>
                <a:pathLst>
                  <a:path w="2987" h="5286" extrusionOk="0">
                    <a:moveTo>
                      <a:pt x="1080" y="1"/>
                    </a:moveTo>
                    <a:lnTo>
                      <a:pt x="1080" y="1"/>
                    </a:lnTo>
                    <a:cubicBezTo>
                      <a:pt x="1080" y="1"/>
                      <a:pt x="0" y="2947"/>
                      <a:pt x="1875" y="5286"/>
                    </a:cubicBezTo>
                    <a:cubicBezTo>
                      <a:pt x="1875" y="5286"/>
                      <a:pt x="2986" y="2511"/>
                      <a:pt x="10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9392A83-1F72-4F16-B9C1-A61D7DF96D0C}"/>
              </a:ext>
            </a:extLst>
          </p:cNvPr>
          <p:cNvSpPr txBox="1"/>
          <p:nvPr/>
        </p:nvSpPr>
        <p:spPr>
          <a:xfrm>
            <a:off x="1676400" y="3475250"/>
            <a:ext cx="5943600" cy="621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76887" y="4869350"/>
            <a:ext cx="5223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US" b="1" dirty="0" smtClean="0">
              <a:solidFill>
                <a:schemeClr val="accent1">
                  <a:lumMod val="75000"/>
                </a:schemeClr>
              </a:solidFill>
              <a:latin typeface="Be Vietnam Pro" panose="020B060402020202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0632" y="1233420"/>
            <a:ext cx="2876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2">
                    <a:lumMod val="50000"/>
                  </a:schemeClr>
                </a:solidFill>
                <a:latin typeface="Lato" panose="020B0604020202020204" charset="0"/>
              </a:rPr>
              <a:t>Our Product is</a:t>
            </a:r>
            <a:endParaRPr lang="en-US" sz="2400" b="1" dirty="0">
              <a:solidFill>
                <a:schemeClr val="bg2">
                  <a:lumMod val="50000"/>
                </a:schemeClr>
              </a:solidFill>
              <a:latin typeface="Lato" panose="020B060402020202020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00632" y="1784961"/>
            <a:ext cx="68944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New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Way to Deliver Existing Product.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3762" y="2697182"/>
            <a:ext cx="161364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24/7 AI-driven </a:t>
            </a:r>
            <a:r>
              <a:rPr lang="en-US" dirty="0"/>
              <a:t>therapeutic conversations </a:t>
            </a:r>
            <a:r>
              <a:rPr lang="en-US" dirty="0" smtClean="0"/>
              <a:t>with </a:t>
            </a:r>
            <a:r>
              <a:rPr lang="en-US" dirty="0"/>
              <a:t>a 3D avatar interface to make interactions feel more </a:t>
            </a:r>
            <a:r>
              <a:rPr lang="en-US" dirty="0" smtClean="0"/>
              <a:t>human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002936" y="2697182"/>
            <a:ext cx="1295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Personalized mindfulness plans and Mood tracking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18002" y="2697182"/>
            <a:ext cx="15780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Mental health condition detection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26920" y="2697182"/>
            <a:ext cx="13920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Psychologist directory </a:t>
            </a:r>
            <a:r>
              <a:rPr lang="en-US" dirty="0" smtClean="0"/>
              <a:t>to help users </a:t>
            </a:r>
            <a:r>
              <a:rPr lang="en-US" dirty="0"/>
              <a:t>easily discover verified professionals suited to their needs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80530" y="2694195"/>
            <a:ext cx="16899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dirty="0" smtClean="0"/>
              <a:t>safe community </a:t>
            </a:r>
            <a:r>
              <a:rPr lang="en-US" dirty="0"/>
              <a:t>space for users to share experiences, find support, and reduce social stigma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971550"/>
            <a:ext cx="70866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How much cash is required for completing this project?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➤ </a:t>
            </a:r>
            <a:r>
              <a:rPr lang="en-US" sz="1800" i="1" dirty="0"/>
              <a:t>Minimal cash needed—mostly using open-source tools and student resources</a:t>
            </a:r>
            <a:r>
              <a:rPr lang="en-US" sz="1800" i="1" dirty="0" smtClean="0"/>
              <a:t>.</a:t>
            </a:r>
          </a:p>
          <a:p>
            <a:endParaRPr lang="en-US" sz="1800" dirty="0"/>
          </a:p>
          <a:p>
            <a:r>
              <a:rPr lang="en-US" sz="1800" b="1" dirty="0"/>
              <a:t>Do we have enough cash (in hand) to complete your final year project?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➤ </a:t>
            </a:r>
            <a:r>
              <a:rPr lang="en-US" sz="1800" i="1" dirty="0"/>
              <a:t>Yes, </a:t>
            </a:r>
            <a:r>
              <a:rPr lang="en-US" sz="1800" b="1" i="1" dirty="0">
                <a:solidFill>
                  <a:schemeClr val="bg2">
                    <a:lumMod val="50000"/>
                  </a:schemeClr>
                </a:solidFill>
              </a:rPr>
              <a:t>HeartHeard</a:t>
            </a: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800" i="1" dirty="0"/>
              <a:t>is 80% done using free-tier AI/Flutter tools and personal systems</a:t>
            </a:r>
            <a:r>
              <a:rPr lang="en-US" sz="1800" i="1" dirty="0" smtClean="0"/>
              <a:t>.</a:t>
            </a:r>
          </a:p>
          <a:p>
            <a:endParaRPr lang="en-US" sz="1800" dirty="0"/>
          </a:p>
          <a:p>
            <a:r>
              <a:rPr lang="en-US" sz="1800" b="1" dirty="0"/>
              <a:t>If not then who is funding your project?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➤ </a:t>
            </a:r>
            <a:r>
              <a:rPr lang="en-US" sz="1800" i="1" dirty="0"/>
              <a:t>For deployment and processing, our supervisor arranged support from </a:t>
            </a:r>
            <a:r>
              <a:rPr lang="en-US" sz="1800" i="1" dirty="0" smtClean="0"/>
              <a:t>NED’s </a:t>
            </a:r>
            <a:r>
              <a:rPr lang="en-US" sz="1800" i="1" dirty="0"/>
              <a:t>HPCC Lab.</a:t>
            </a:r>
            <a:endParaRPr lang="en-US" sz="1800" dirty="0"/>
          </a:p>
          <a:p>
            <a:endParaRPr lang="en-US" sz="1600" dirty="0">
              <a:solidFill>
                <a:schemeClr val="accent1">
                  <a:lumMod val="75000"/>
                </a:schemeClr>
              </a:solidFill>
              <a:latin typeface="Be Vietnam Pr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78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174" y="742950"/>
            <a:ext cx="7704000" cy="572700"/>
          </a:xfrm>
        </p:spPr>
        <p:txBody>
          <a:bodyPr/>
          <a:lstStyle/>
          <a:p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your final year project is an opportunity?</a:t>
            </a:r>
            <a:endParaRPr lang="en-US" sz="3200" dirty="0">
              <a:solidFill>
                <a:srgbClr val="00206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936318"/>
              </p:ext>
            </p:extLst>
          </p:nvPr>
        </p:nvGraphicFramePr>
        <p:xfrm>
          <a:off x="713174" y="2038350"/>
          <a:ext cx="7821226" cy="2621280"/>
        </p:xfrm>
        <a:graphic>
          <a:graphicData uri="http://schemas.openxmlformats.org/drawingml/2006/table">
            <a:tbl>
              <a:tblPr firstRow="1" bandRow="1">
                <a:tableStyleId>{7ECA0FB7-A941-4B71-BA69-467C13555416}</a:tableStyleId>
              </a:tblPr>
              <a:tblGrid>
                <a:gridCol w="3910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0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9540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Attractive – How?</a:t>
                      </a:r>
                    </a:p>
                    <a:p>
                      <a:r>
                        <a:rPr lang="en-US" sz="1600" dirty="0" smtClean="0"/>
                        <a:t>Rising emotional needs and therapy access gaps.</a:t>
                      </a:r>
                    </a:p>
                    <a:p>
                      <a:r>
                        <a:rPr lang="en-US" sz="1600" dirty="0" smtClean="0"/>
                        <a:t>Unified platform: </a:t>
                      </a:r>
                      <a:r>
                        <a:rPr lang="en-US" sz="1600" dirty="0" err="1" smtClean="0"/>
                        <a:t>chatbot</a:t>
                      </a:r>
                      <a:r>
                        <a:rPr lang="en-US" sz="1600" dirty="0" smtClean="0"/>
                        <a:t>, mood tracking, community support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Timely – When?</a:t>
                      </a:r>
                    </a:p>
                    <a:p>
                      <a:r>
                        <a:rPr lang="en-US" sz="1600" dirty="0" smtClean="0"/>
                        <a:t>Now — stress, isolation, digital burnout at peak.</a:t>
                      </a:r>
                    </a:p>
                    <a:p>
                      <a:r>
                        <a:rPr lang="en-US" sz="1600" dirty="0" smtClean="0"/>
                        <a:t>Demand growing with life complexity.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540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Durable – How?</a:t>
                      </a:r>
                    </a:p>
                    <a:p>
                      <a:r>
                        <a:rPr lang="en-US" sz="1600" dirty="0" smtClean="0"/>
                        <a:t>Scalable AI and modular architecture.</a:t>
                      </a:r>
                    </a:p>
                    <a:p>
                      <a:r>
                        <a:rPr lang="en-US" sz="1600" dirty="0" smtClean="0"/>
                        <a:t>Long-term, growing mental health needs.</a:t>
                      </a:r>
                    </a:p>
                    <a:p>
                      <a:r>
                        <a:rPr lang="en-US" sz="1600" dirty="0" smtClean="0"/>
                        <a:t>Covers prevention and crisis care.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Anchor into the Product – How?</a:t>
                      </a:r>
                    </a:p>
                    <a:p>
                      <a:r>
                        <a:rPr lang="en-US" sz="1600" dirty="0" smtClean="0"/>
                        <a:t>Features shaped by real-world gaps.</a:t>
                      </a:r>
                    </a:p>
                    <a:p>
                      <a:r>
                        <a:rPr lang="en-US" sz="1600" dirty="0" err="1" smtClean="0"/>
                        <a:t>Chatbot</a:t>
                      </a:r>
                      <a:r>
                        <a:rPr lang="en-US" sz="1600" dirty="0" smtClean="0"/>
                        <a:t>, emotion tracking, psychologist directory, forum.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3028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 of Opportunity</a:t>
            </a:r>
          </a:p>
        </p:txBody>
      </p:sp>
      <p:sp>
        <p:nvSpPr>
          <p:cNvPr id="101" name="Google Shape;1129;p70"/>
          <p:cNvSpPr txBox="1">
            <a:spLocks/>
          </p:cNvSpPr>
          <p:nvPr/>
        </p:nvSpPr>
        <p:spPr>
          <a:xfrm>
            <a:off x="1101529" y="4307493"/>
            <a:ext cx="2505600" cy="4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16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02" name="Google Shape;1129;p70"/>
          <p:cNvSpPr txBox="1">
            <a:spLocks/>
          </p:cNvSpPr>
          <p:nvPr/>
        </p:nvSpPr>
        <p:spPr>
          <a:xfrm>
            <a:off x="6024404" y="4406901"/>
            <a:ext cx="2468941" cy="4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16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04" name="Google Shape;1129;p70"/>
          <p:cNvSpPr txBox="1">
            <a:spLocks/>
          </p:cNvSpPr>
          <p:nvPr/>
        </p:nvSpPr>
        <p:spPr>
          <a:xfrm>
            <a:off x="259074" y="2391407"/>
            <a:ext cx="2505600" cy="4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 sz="1600" dirty="0">
              <a:solidFill>
                <a:schemeClr val="tx2">
                  <a:lumMod val="75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371" y="1976327"/>
            <a:ext cx="2619375" cy="28847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0950" y="1537556"/>
            <a:ext cx="6823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ato" panose="020B0604020202020204" charset="0"/>
              </a:rPr>
              <a:t>Platforms like </a:t>
            </a:r>
            <a:r>
              <a:rPr lang="en-US" sz="2000" dirty="0" smtClean="0">
                <a:latin typeface="Lato" panose="020B060402020202020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 smtClean="0">
                <a:solidFill>
                  <a:srgbClr val="002060"/>
                </a:solidFill>
                <a:latin typeface="Lato" panose="020B0604020202020204" charset="0"/>
              </a:rPr>
              <a:t>BetterHelp</a:t>
            </a:r>
            <a:endParaRPr lang="en-US" sz="2000" b="1" dirty="0" smtClean="0">
              <a:solidFill>
                <a:srgbClr val="002060"/>
              </a:solidFill>
              <a:latin typeface="Lato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 smtClean="0">
                <a:solidFill>
                  <a:srgbClr val="002060"/>
                </a:solidFill>
                <a:latin typeface="Lato" panose="020B0604020202020204" charset="0"/>
              </a:rPr>
              <a:t>Talkspace</a:t>
            </a:r>
            <a:endParaRPr lang="en-US" sz="2000" dirty="0">
              <a:latin typeface="Lato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 smtClean="0">
                <a:solidFill>
                  <a:srgbClr val="002060"/>
                </a:solidFill>
                <a:latin typeface="Lato" panose="020B0604020202020204" charset="0"/>
              </a:rPr>
              <a:t>Woebot</a:t>
            </a:r>
            <a:r>
              <a:rPr lang="en-US" sz="2000" dirty="0" smtClean="0">
                <a:solidFill>
                  <a:srgbClr val="002060"/>
                </a:solidFill>
                <a:latin typeface="Lato" panose="020B0604020202020204" charset="0"/>
              </a:rPr>
              <a:t> </a:t>
            </a:r>
          </a:p>
          <a:p>
            <a:r>
              <a:rPr lang="en-US" sz="2000" b="1" dirty="0" smtClean="0">
                <a:latin typeface="Lato" panose="020B0604020202020204" charset="0"/>
              </a:rPr>
              <a:t>How</a:t>
            </a:r>
            <a:r>
              <a:rPr lang="en-US" sz="2000" b="1" dirty="0">
                <a:latin typeface="Lato" panose="020B0604020202020204" charset="0"/>
              </a:rPr>
              <a:t>?</a:t>
            </a:r>
            <a:endParaRPr lang="en-US" sz="2000" dirty="0">
              <a:latin typeface="Lato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Lato" panose="020B0604020202020204" charset="0"/>
              </a:rPr>
              <a:t>Reduced barriers</a:t>
            </a:r>
            <a:r>
              <a:rPr lang="en-US" sz="2000" dirty="0">
                <a:latin typeface="Lato" panose="020B0604020202020204" charset="0"/>
              </a:rPr>
              <a:t>: cost, stigma, and access.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ato" panose="020B0604020202020204" charset="0"/>
              </a:rPr>
              <a:t>Used </a:t>
            </a:r>
            <a:r>
              <a:rPr lang="en-US" sz="2000" b="1" dirty="0">
                <a:latin typeface="Lato" panose="020B0604020202020204" charset="0"/>
              </a:rPr>
              <a:t>AI/</a:t>
            </a:r>
            <a:r>
              <a:rPr lang="en-US" sz="2000" b="1" dirty="0" err="1">
                <a:latin typeface="Lato" panose="020B0604020202020204" charset="0"/>
              </a:rPr>
              <a:t>chatbots</a:t>
            </a:r>
            <a:r>
              <a:rPr lang="en-US" sz="2000" dirty="0">
                <a:latin typeface="Lato" panose="020B0604020202020204" charset="0"/>
              </a:rPr>
              <a:t> for real-time, on-demand support.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ato" panose="020B0604020202020204" charset="0"/>
              </a:rPr>
              <a:t>Gained </a:t>
            </a:r>
            <a:r>
              <a:rPr lang="en-US" sz="2000" b="1" dirty="0">
                <a:latin typeface="Lato" panose="020B0604020202020204" charset="0"/>
              </a:rPr>
              <a:t>early traction</a:t>
            </a:r>
            <a:r>
              <a:rPr lang="en-US" sz="2000" dirty="0">
                <a:latin typeface="Lato" panose="020B0604020202020204" charset="0"/>
              </a:rPr>
              <a:t>, validating the market and inspiring new innovators.</a:t>
            </a:r>
          </a:p>
        </p:txBody>
      </p:sp>
    </p:spTree>
    <p:extLst>
      <p:ext uri="{BB962C8B-B14F-4D97-AF65-F5344CB8AC3E}">
        <p14:creationId xmlns:p14="http://schemas.microsoft.com/office/powerpoint/2010/main" val="220633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How did you identify an opportunity?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657350"/>
            <a:ext cx="8382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 smtClean="0"/>
              <a:t>         </a:t>
            </a:r>
            <a:r>
              <a:rPr lang="en-US" sz="1600" b="1" dirty="0" smtClean="0"/>
              <a:t>Observing </a:t>
            </a:r>
            <a:r>
              <a:rPr lang="en-US" sz="1600" b="1" dirty="0"/>
              <a:t>Trends</a:t>
            </a:r>
            <a:r>
              <a:rPr lang="en-US" sz="1600" dirty="0"/>
              <a:t> “yes / no”  (which one)_</a:t>
            </a:r>
          </a:p>
          <a:p>
            <a:pPr marL="457200" lvl="1" indent="0">
              <a:buNone/>
            </a:pPr>
            <a:r>
              <a:rPr lang="en-US" sz="1600" dirty="0"/>
              <a:t>✅ Yes — Rise in digital mental health solutions globally, increasing openness to AI therapy, and shift toward wellness apps</a:t>
            </a:r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r>
              <a:rPr lang="en-US" sz="1600" b="1" dirty="0"/>
              <a:t>Solving a problem </a:t>
            </a:r>
            <a:r>
              <a:rPr lang="en-US" sz="1600" dirty="0"/>
              <a:t>“yes / no”</a:t>
            </a:r>
          </a:p>
          <a:p>
            <a:pPr marL="457200" lvl="1" indent="0">
              <a:buNone/>
            </a:pPr>
            <a:r>
              <a:rPr lang="en-US" sz="1600" dirty="0"/>
              <a:t> ✅ Yes — Lack of affordable, empathetic, and stigma-free mental health support — especially in Pakistani society. </a:t>
            </a:r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r>
              <a:rPr lang="en-US" sz="1600" b="1" dirty="0"/>
              <a:t>Finding gaps in the market </a:t>
            </a:r>
            <a:r>
              <a:rPr lang="en-US" sz="1600" dirty="0"/>
              <a:t>“yes / no”</a:t>
            </a:r>
          </a:p>
          <a:p>
            <a:pPr marL="457200" lvl="1" indent="0">
              <a:buNone/>
            </a:pPr>
            <a:r>
              <a:rPr lang="en-US" sz="1600" dirty="0"/>
              <a:t> ✅ Yes — Existing platforms don’t combine </a:t>
            </a:r>
            <a:r>
              <a:rPr lang="en-US" sz="1600" dirty="0" err="1"/>
              <a:t>chatbot</a:t>
            </a:r>
            <a:r>
              <a:rPr lang="en-US" sz="1600" dirty="0"/>
              <a:t> therapy, local therapist discovery, mood tracking, and culturally relevant community support in one unified app.</a:t>
            </a:r>
          </a:p>
        </p:txBody>
      </p:sp>
    </p:spTree>
    <p:extLst>
      <p:ext uri="{BB962C8B-B14F-4D97-AF65-F5344CB8AC3E}">
        <p14:creationId xmlns:p14="http://schemas.microsoft.com/office/powerpoint/2010/main" val="60068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ntal Health and Well-being - Health - 10th Grade by Slidesgo">
  <a:themeElements>
    <a:clrScheme name="Simple Light">
      <a:dk1>
        <a:srgbClr val="342520"/>
      </a:dk1>
      <a:lt1>
        <a:srgbClr val="EFEFEF"/>
      </a:lt1>
      <a:dk2>
        <a:srgbClr val="D2E5DF"/>
      </a:dk2>
      <a:lt2>
        <a:srgbClr val="9EBDB3"/>
      </a:lt2>
      <a:accent1>
        <a:srgbClr val="00368C"/>
      </a:accent1>
      <a:accent2>
        <a:srgbClr val="4B7BC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4252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2597</TotalTime>
  <Words>3040</Words>
  <Application>Microsoft Office PowerPoint</Application>
  <PresentationFormat>On-screen Show (16:9)</PresentationFormat>
  <Paragraphs>393</Paragraphs>
  <Slides>40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DM Sans</vt:lpstr>
      <vt:lpstr>Bahnschrift</vt:lpstr>
      <vt:lpstr>Arial</vt:lpstr>
      <vt:lpstr>Wingdings</vt:lpstr>
      <vt:lpstr>Nunito Light</vt:lpstr>
      <vt:lpstr>Anaheim</vt:lpstr>
      <vt:lpstr>Lato</vt:lpstr>
      <vt:lpstr>Be Vietnam Pro</vt:lpstr>
      <vt:lpstr>Mental Health and Well-being - Health - 10th Grade by Slidesgo</vt:lpstr>
      <vt:lpstr>HeartHeard: An AI-Powered Mental Health Support Platform</vt:lpstr>
      <vt:lpstr>Our Product</vt:lpstr>
      <vt:lpstr>Questions </vt:lpstr>
      <vt:lpstr>Our Target Market</vt:lpstr>
      <vt:lpstr>PowerPoint Presentation</vt:lpstr>
      <vt:lpstr>PowerPoint Presentation</vt:lpstr>
      <vt:lpstr>How your final year project is an opportunity?</vt:lpstr>
      <vt:lpstr>Window of Opportunity</vt:lpstr>
      <vt:lpstr>How did you identify an opportunity?</vt:lpstr>
      <vt:lpstr>Four feasibility analysis</vt:lpstr>
      <vt:lpstr>1st feasibility</vt:lpstr>
      <vt:lpstr> </vt:lpstr>
      <vt:lpstr>Buying Intention Survey</vt:lpstr>
      <vt:lpstr>Key success factors of product (USP)</vt:lpstr>
      <vt:lpstr>Challenges &amp; Risks being faced by us</vt:lpstr>
      <vt:lpstr>Pro-forma income statement</vt:lpstr>
      <vt:lpstr>Per month profitability for next 12 months…</vt:lpstr>
      <vt:lpstr>Per month profitability for next 12 months…</vt:lpstr>
      <vt:lpstr>Break Even Point After How Many Days?</vt:lpstr>
      <vt:lpstr>Business Model Innovation </vt:lpstr>
      <vt:lpstr>How your business is making money?</vt:lpstr>
      <vt:lpstr>Competitors</vt:lpstr>
      <vt:lpstr>Who is funding our project initially ?</vt:lpstr>
      <vt:lpstr>Who will fund our project later on means when an organization is growing and fund is needed ?</vt:lpstr>
      <vt:lpstr>How much working capital is required ?</vt:lpstr>
      <vt:lpstr>Benefits for the customers through our products</vt:lpstr>
      <vt:lpstr>Our Tag Line , Our Logo &amp; Our Company Name</vt:lpstr>
      <vt:lpstr>Our weak areas / Red Flags and its solutions</vt:lpstr>
      <vt:lpstr>Type / level of product being offered to Target Market</vt:lpstr>
      <vt:lpstr>What strategy are we following?</vt:lpstr>
      <vt:lpstr>Our burn rate</vt:lpstr>
      <vt:lpstr>Type of personal financing that we are using</vt:lpstr>
      <vt:lpstr>Methods that we are using to apply the concept of BOOTSTRAPING</vt:lpstr>
      <vt:lpstr>Our Team </vt:lpstr>
      <vt:lpstr>most important personal attributes that strengthen a founder’s (s’) chances of successfully launching a venture</vt:lpstr>
      <vt:lpstr>Duration of Elevator pitch- minutes</vt:lpstr>
      <vt:lpstr>Elevator pitch</vt:lpstr>
      <vt:lpstr>Elevator pitch (paragraph form)</vt:lpstr>
      <vt:lpstr>How “entrepreneurship course” could help us in our professional career?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HeartHeard: An AI-Powered Mental Health Support Platform</dc:title>
  <dc:creator>CSC</dc:creator>
  <cp:lastModifiedBy>PMYLS</cp:lastModifiedBy>
  <cp:revision>134</cp:revision>
  <dcterms:modified xsi:type="dcterms:W3CDTF">2025-05-08T10:20:54Z</dcterms:modified>
</cp:coreProperties>
</file>