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0A6F-F55D-4E22-9DF1-2C93ACFF215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DC7D-2935-424A-BCA8-89997911175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0A6F-F55D-4E22-9DF1-2C93ACFF215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DC7D-2935-424A-BCA8-899979111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0A6F-F55D-4E22-9DF1-2C93ACFF215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DC7D-2935-424A-BCA8-899979111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0A6F-F55D-4E22-9DF1-2C93ACFF215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DC7D-2935-424A-BCA8-8999791117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0A6F-F55D-4E22-9DF1-2C93ACFF215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DC7D-2935-424A-BCA8-899979111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0A6F-F55D-4E22-9DF1-2C93ACFF215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DC7D-2935-424A-BCA8-899979111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0A6F-F55D-4E22-9DF1-2C93ACFF215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DC7D-2935-424A-BCA8-899979111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0A6F-F55D-4E22-9DF1-2C93ACFF215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DC7D-2935-424A-BCA8-899979111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0A6F-F55D-4E22-9DF1-2C93ACFF215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DC7D-2935-424A-BCA8-899979111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0A6F-F55D-4E22-9DF1-2C93ACFF215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DC7D-2935-424A-BCA8-899979111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0A6F-F55D-4E22-9DF1-2C93ACFF215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DC7D-2935-424A-BCA8-899979111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D1C0A6F-F55D-4E22-9DF1-2C93ACFF215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385DC7D-2935-424A-BCA8-89997911175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Sahil</a:t>
            </a:r>
            <a:r>
              <a:rPr lang="en-US" dirty="0" smtClean="0"/>
              <a:t> </a:t>
            </a:r>
            <a:r>
              <a:rPr lang="en-US" dirty="0" err="1" smtClean="0"/>
              <a:t>Kuwadia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Simulating Star Cluster velocity to find general trends</a:t>
            </a:r>
            <a:endParaRPr lang="en-US" dirty="0"/>
          </a:p>
        </p:txBody>
      </p:sp>
      <p:pic>
        <p:nvPicPr>
          <p:cNvPr id="4" name="Picture 24" descr="Image result for star clus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267200"/>
            <a:ext cx="331677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80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Radius vs Velocity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sahil\Desktop\ScienceFair\Graphs\Radius and Velocity Stuff\r v v t=1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447799"/>
            <a:ext cx="4572001" cy="342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ahil\Desktop\ScienceFair\Graphs\Radius and Velocity Stuff\r v v t=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2" y="1447800"/>
            <a:ext cx="4555787" cy="341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56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Hierarchical </a:t>
            </a:r>
            <a:r>
              <a:rPr lang="en-US" dirty="0" err="1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Clustering based on how similar a “gene”, or set of data, is to another.</a:t>
            </a:r>
          </a:p>
          <a:p>
            <a:r>
              <a:rPr lang="en-US" dirty="0" smtClean="0"/>
              <a:t>Uses the Euclidean distance between two points</a:t>
            </a:r>
          </a:p>
          <a:p>
            <a:r>
              <a:rPr lang="en-US" dirty="0" smtClean="0"/>
              <a:t>Determined by Pythagorean's Theorem on a 2d plane</a:t>
            </a:r>
          </a:p>
          <a:p>
            <a:r>
              <a:rPr lang="en-US" dirty="0" smtClean="0"/>
              <a:t>Vs K means clustering which groups based on getting the maximum variation in the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4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vs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sahil\Desktop\ScienceFair\Graphs\Cluster Stuff\X vs V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98" y="1828800"/>
            <a:ext cx="4628725" cy="347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ahil\Desktop\ScienceFair\Graphs\Cluster Stuff\Y vs V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701" y="1828801"/>
            <a:ext cx="4628726" cy="347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Dendrograms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sahil\Desktop\ScienceFair\Graphs\Cluster Stuff\Hierarchical\Dendogram 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49" y="1676400"/>
            <a:ext cx="4659549" cy="349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ahil\Desktop\ScienceFair\Graphs\Cluster Stuff\Hierarchical\Dendogram 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67" y="1676400"/>
            <a:ext cx="4659548" cy="349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533400" y="2918298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3400" y="33528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29200" y="3722451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29200" y="2918298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8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sahil\Desktop\ScienceFair\Graphs\Cluster Stuff\Hierarchical\X v Y with Vx clu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457117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sahil\Desktop\ScienceFair\Graphs\Cluster Stuff\Hierarchical\X v Y with Vy clu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827" y="1828800"/>
            <a:ext cx="457117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690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Stars closer to the center of the cluster have a higher velocity than stars further away.</a:t>
            </a:r>
          </a:p>
          <a:p>
            <a:r>
              <a:rPr lang="en-US" dirty="0" smtClean="0"/>
              <a:t>Over the course of the simulation more stars with higher velocities were around the center, while slower stars tended to move towards the outer edges of the cluster.</a:t>
            </a:r>
          </a:p>
          <a:p>
            <a:r>
              <a:rPr lang="en-US" dirty="0" smtClean="0"/>
              <a:t>The initial hypothesis is valid!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35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30 stars escaped the simulation by the end.</a:t>
            </a:r>
          </a:p>
          <a:p>
            <a:pPr lvl="1"/>
            <a:r>
              <a:rPr lang="en-US" dirty="0" smtClean="0"/>
              <a:t>It is not known why so I could not take that into account for any change in data.</a:t>
            </a:r>
          </a:p>
          <a:p>
            <a:pPr lvl="1"/>
            <a:r>
              <a:rPr lang="en-US" dirty="0" smtClean="0"/>
              <a:t>This is a .0469% error</a:t>
            </a:r>
          </a:p>
          <a:p>
            <a:r>
              <a:rPr lang="en-US" dirty="0" smtClean="0"/>
              <a:t>Due to this the total energy for of the system slightly fluctuated over time</a:t>
            </a:r>
            <a:endParaRPr lang="en-US" dirty="0"/>
          </a:p>
          <a:p>
            <a:r>
              <a:rPr lang="en-US" dirty="0" smtClean="0"/>
              <a:t>My PC is not the most powerful so some of the calculations and graphs may be slightly off</a:t>
            </a:r>
          </a:p>
        </p:txBody>
      </p:sp>
    </p:spTree>
    <p:extLst>
      <p:ext uri="{BB962C8B-B14F-4D97-AF65-F5344CB8AC3E}">
        <p14:creationId xmlns:p14="http://schemas.microsoft.com/office/powerpoint/2010/main" val="308709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Run the data on a more powerful machine.</a:t>
            </a:r>
          </a:p>
          <a:p>
            <a:r>
              <a:rPr lang="en-US" dirty="0" smtClean="0"/>
              <a:t>Take into account the 30 lost planets.</a:t>
            </a:r>
          </a:p>
          <a:p>
            <a:r>
              <a:rPr lang="en-US" dirty="0" smtClean="0"/>
              <a:t>Look at the rest of the time intervals to look at the progression.</a:t>
            </a:r>
          </a:p>
          <a:p>
            <a:r>
              <a:rPr lang="en-US" dirty="0" smtClean="0"/>
              <a:t>This data can be used to help find out why stars in certain regions are faster.</a:t>
            </a:r>
          </a:p>
          <a:p>
            <a:r>
              <a:rPr lang="en-US" dirty="0" smtClean="0"/>
              <a:t>Can be used to help identify whether a cluster contains a supermassive black hole.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3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Heggie</a:t>
            </a:r>
            <a:r>
              <a:rPr lang="en-US" dirty="0"/>
              <a:t>, D, and S </a:t>
            </a:r>
            <a:r>
              <a:rPr lang="en-US" dirty="0" err="1"/>
              <a:t>Aarseth</a:t>
            </a:r>
            <a:r>
              <a:rPr lang="en-US" dirty="0"/>
              <a:t>. “Star Cluster Simulations.” </a:t>
            </a:r>
            <a:r>
              <a:rPr lang="en-US" i="1" dirty="0" err="1"/>
              <a:t>Kaggle</a:t>
            </a:r>
            <a:r>
              <a:rPr lang="en-US" dirty="0"/>
              <a:t>, </a:t>
            </a:r>
            <a:r>
              <a:rPr lang="en-US" dirty="0" err="1"/>
              <a:t>Yonsei</a:t>
            </a:r>
            <a:r>
              <a:rPr lang="en-US" dirty="0"/>
              <a:t> University, 2017, www.kaggle.com/mariopasquato/star-cluster-simulations.</a:t>
            </a:r>
          </a:p>
          <a:p>
            <a:r>
              <a:rPr lang="en-US" dirty="0" err="1"/>
              <a:t>Schnieder</a:t>
            </a:r>
            <a:r>
              <a:rPr lang="en-US" dirty="0"/>
              <a:t>, </a:t>
            </a:r>
            <a:r>
              <a:rPr lang="en-US" dirty="0" err="1"/>
              <a:t>Arny</a:t>
            </a:r>
            <a:r>
              <a:rPr lang="en-US" dirty="0"/>
              <a:t>. “Star Clusters.” </a:t>
            </a:r>
            <a:r>
              <a:rPr lang="en-US" i="1" dirty="0"/>
              <a:t>Star Clusters</a:t>
            </a:r>
            <a:r>
              <a:rPr lang="en-US" dirty="0"/>
              <a:t>, 2019, abyss.uoregon.edu/~</a:t>
            </a:r>
            <a:r>
              <a:rPr lang="en-US" dirty="0" err="1"/>
              <a:t>js</a:t>
            </a:r>
            <a:r>
              <a:rPr lang="en-US" dirty="0"/>
              <a:t>/ast122/lectures/lec15.html.</a:t>
            </a:r>
          </a:p>
          <a:p>
            <a:r>
              <a:rPr lang="en-US" dirty="0"/>
              <a:t>Reddy, Chaitanya. “Understanding the Concept of Hierarchical Clustering Technique.” </a:t>
            </a:r>
            <a:r>
              <a:rPr lang="en-US" i="1" dirty="0"/>
              <a:t>Medium</a:t>
            </a:r>
            <a:r>
              <a:rPr lang="en-US" dirty="0"/>
              <a:t>, Towards Data Science, 17 Feb. 2020, towardsdatascience.com/understanding-the-concept-of-hierarchical-clustering-technique-c6e8243758ec.</a:t>
            </a:r>
          </a:p>
          <a:p>
            <a:r>
              <a:rPr lang="en-US" dirty="0" err="1"/>
              <a:t>Garbade</a:t>
            </a:r>
            <a:r>
              <a:rPr lang="en-US" dirty="0"/>
              <a:t>, Michael J. “Understanding K-Means Clustering in Machine Learning.” </a:t>
            </a:r>
            <a:r>
              <a:rPr lang="en-US" i="1" dirty="0"/>
              <a:t>Medium</a:t>
            </a:r>
            <a:r>
              <a:rPr lang="en-US" dirty="0"/>
              <a:t>, Towards Data Science, 12 Sept. 2018, towardsdatascience.com/understanding-k-means-clustering-in-machine-learning-6a6e67336aa1.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234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Stars </a:t>
            </a:r>
            <a:r>
              <a:rPr lang="en-US" dirty="0"/>
              <a:t>g</a:t>
            </a:r>
            <a:r>
              <a:rPr lang="en-US" dirty="0" smtClean="0"/>
              <a:t>enerally form in clusters and association with other stars, rather than in isolation.</a:t>
            </a:r>
          </a:p>
          <a:p>
            <a:r>
              <a:rPr lang="en-US" dirty="0" smtClean="0"/>
              <a:t>Depending on the cluster, these can be short or long lived.</a:t>
            </a:r>
          </a:p>
          <a:p>
            <a:r>
              <a:rPr lang="en-US" dirty="0" smtClean="0"/>
              <a:t>This simulation was run on a </a:t>
            </a:r>
            <a:r>
              <a:rPr lang="en-US" dirty="0"/>
              <a:t>s</a:t>
            </a:r>
            <a:r>
              <a:rPr lang="en-US" dirty="0" smtClean="0"/>
              <a:t>uper </a:t>
            </a:r>
            <a:r>
              <a:rPr lang="en-US" dirty="0"/>
              <a:t>c</a:t>
            </a:r>
            <a:r>
              <a:rPr lang="en-US" dirty="0" smtClean="0"/>
              <a:t>omputer known as Center of Galaxy Evolution Research, by a team of researchers from </a:t>
            </a:r>
            <a:r>
              <a:rPr lang="en-US" dirty="0" err="1" smtClean="0"/>
              <a:t>Yonsei</a:t>
            </a:r>
            <a:r>
              <a:rPr lang="en-US" dirty="0" smtClean="0"/>
              <a:t> University from Seoul, South Korea.</a:t>
            </a:r>
          </a:p>
          <a:p>
            <a:r>
              <a:rPr lang="en-US" dirty="0" smtClean="0"/>
              <a:t>This type of simulation is known as an N-Body simulation.</a:t>
            </a:r>
          </a:p>
          <a:p>
            <a:r>
              <a:rPr lang="en-US" dirty="0" smtClean="0"/>
              <a:t>It is computationally expensive as it has a run time of  O(N^2), where in is the number of particles in the simulation</a:t>
            </a:r>
          </a:p>
          <a:p>
            <a:r>
              <a:rPr lang="en-US" dirty="0" smtClean="0"/>
              <a:t>The simulation has 64000 unique stars/particles.</a:t>
            </a:r>
          </a:p>
          <a:p>
            <a:r>
              <a:rPr lang="en-US" dirty="0" smtClean="0"/>
              <a:t>Time is measured in standard N-Body units where G = M = -4E =1.</a:t>
            </a:r>
          </a:p>
          <a:p>
            <a:r>
              <a:rPr lang="en-US" dirty="0" smtClean="0"/>
              <a:t>Distance is also measured in accordance with these N-Body Units.</a:t>
            </a:r>
          </a:p>
          <a:p>
            <a:r>
              <a:rPr lang="en-US" dirty="0" smtClean="0"/>
              <a:t>The Z plane is taken into account in calculations, but not shown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9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/>
              <a:t>Which region of stars, by the end of the simulation, will have the highest velocity?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 descr="Image result for star clu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star clus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star clus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star cluste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Image result for star cluste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Image result for star cluste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Image result for star cluste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Image result for star cluster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 descr="Image result for star cluster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0" descr="Image result for star cluster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2" descr="Image result for star cluster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6" descr="Image result for galaxy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8" descr="Image result for galaxy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30" descr="Image result for galaxy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32" descr="Image result for galaxy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34" descr="Image result for galaxy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36" descr="Image result for galaxy"/>
          <p:cNvSpPr>
            <a:spLocks noChangeAspect="1" noChangeArrowheads="1"/>
          </p:cNvSpPr>
          <p:nvPr/>
        </p:nvSpPr>
        <p:spPr bwMode="auto">
          <a:xfrm>
            <a:off x="2593975" y="229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38" descr="Image result for galaxy"/>
          <p:cNvSpPr>
            <a:spLocks noChangeAspect="1" noChangeArrowheads="1"/>
          </p:cNvSpPr>
          <p:nvPr/>
        </p:nvSpPr>
        <p:spPr bwMode="auto">
          <a:xfrm>
            <a:off x="2746375" y="2446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40" descr="Image result for galaxy"/>
          <p:cNvSpPr>
            <a:spLocks noChangeAspect="1" noChangeArrowheads="1"/>
          </p:cNvSpPr>
          <p:nvPr/>
        </p:nvSpPr>
        <p:spPr bwMode="auto">
          <a:xfrm>
            <a:off x="2898775" y="2598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2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 smtClean="0"/>
              <a:t>Hypothesis: By the end of the simulation the stars at the center will in general have a higher velocity than stars further out.</a:t>
            </a:r>
          </a:p>
          <a:p>
            <a:r>
              <a:rPr lang="en-US" sz="1800" dirty="0" smtClean="0"/>
              <a:t>Independent Variable: Position of the Star</a:t>
            </a:r>
          </a:p>
          <a:p>
            <a:r>
              <a:rPr lang="en-US" sz="1800" dirty="0" smtClean="0"/>
              <a:t>Dependent Variable: Velocity of the Star</a:t>
            </a:r>
          </a:p>
          <a:p>
            <a:r>
              <a:rPr lang="en-US" sz="1800" dirty="0" smtClean="0"/>
              <a:t>Control: The Distributions at Time=0</a:t>
            </a:r>
          </a:p>
          <a:p>
            <a:r>
              <a:rPr lang="en-US" sz="1800" dirty="0" smtClean="0"/>
              <a:t>Constants: The amount of stars in the simulation, the gravity and total energy of the simulation, and the total mass of the simulation</a:t>
            </a:r>
          </a:p>
          <a:p>
            <a:r>
              <a:rPr lang="en-US" sz="1800" dirty="0" smtClean="0"/>
              <a:t>Materials: Laptop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8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 err="1" smtClean="0"/>
              <a:t>PyCharm</a:t>
            </a:r>
            <a:r>
              <a:rPr lang="en-US" dirty="0" smtClean="0"/>
              <a:t>, Python 3.7, required packages, and the simulation data.</a:t>
            </a:r>
          </a:p>
          <a:p>
            <a:r>
              <a:rPr lang="en-US" dirty="0" smtClean="0"/>
              <a:t>Parse the simulation data and get rid of the id column</a:t>
            </a:r>
          </a:p>
          <a:p>
            <a:r>
              <a:rPr lang="en-US" dirty="0" smtClean="0"/>
              <a:t>Generate X/Y plane graphs</a:t>
            </a:r>
          </a:p>
          <a:p>
            <a:r>
              <a:rPr lang="en-US" dirty="0" smtClean="0"/>
              <a:t>Generate Radius and Velocity Distributions</a:t>
            </a:r>
          </a:p>
          <a:p>
            <a:r>
              <a:rPr lang="en-US" dirty="0" smtClean="0"/>
              <a:t>Generate a </a:t>
            </a:r>
            <a:r>
              <a:rPr lang="en-US" dirty="0" err="1" smtClean="0"/>
              <a:t>Dendrogram</a:t>
            </a:r>
            <a:r>
              <a:rPr lang="en-US" dirty="0" smtClean="0"/>
              <a:t> to find the amount of clusters.</a:t>
            </a:r>
          </a:p>
          <a:p>
            <a:r>
              <a:rPr lang="en-US" dirty="0" smtClean="0"/>
              <a:t>Generate Clusters</a:t>
            </a:r>
          </a:p>
          <a:p>
            <a:r>
              <a:rPr lang="en-US" dirty="0" smtClean="0"/>
              <a:t>Compare data across time stamps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6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7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 on the XY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sahil\Desktop\ScienceFair\Graphs\Time Position Distributions\Time 0 distrib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47799"/>
            <a:ext cx="3657601" cy="274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hil\Desktop\ScienceFair\Graphs\Time Position Distributions\Time 1800 distribu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6" y="1447798"/>
            <a:ext cx="3657604" cy="274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ahil\Desktop\ScienceFair\Graphs\Time Position Distributions\All Time Distribu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064" y="4191000"/>
            <a:ext cx="3555357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48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Radius </a:t>
            </a:r>
            <a:r>
              <a:rPr lang="en-US" dirty="0" err="1" smtClean="0"/>
              <a:t>Distrbutions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sahil\Desktop\ScienceFair\Graphs\Radius and Velocity Stuff\Radius\Radius Histogram T=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28800"/>
            <a:ext cx="4572827" cy="3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hil\Desktop\ScienceFair\Graphs\Radius and Velocity Stuff\Radius\Radius Histogram T=18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827" y="1828800"/>
            <a:ext cx="457117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64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sahil\Desktop\ScienceFair\Graphs\Radius and Velocity Stuff\Velocity\Velocity Histogram T=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00200"/>
            <a:ext cx="4621964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ahil\Desktop\ScienceFair\Graphs\Radius and Velocity Stuff\Velocity\Velocity Histogram T=18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036" y="1600200"/>
            <a:ext cx="4621964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063874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168</TotalTime>
  <Words>655</Words>
  <Application>Microsoft Office PowerPoint</Application>
  <PresentationFormat>On-screen Show (4:3)</PresentationFormat>
  <Paragraphs>64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Horizon</vt:lpstr>
      <vt:lpstr>Simulating Star Cluster velocity to find general trends</vt:lpstr>
      <vt:lpstr>Background Information</vt:lpstr>
      <vt:lpstr>Question</vt:lpstr>
      <vt:lpstr>Experimental Overview</vt:lpstr>
      <vt:lpstr>Procedures</vt:lpstr>
      <vt:lpstr>DATA</vt:lpstr>
      <vt:lpstr>Distributions on the XY Plane</vt:lpstr>
      <vt:lpstr>Radius Distrbutions</vt:lpstr>
      <vt:lpstr>Velocity distributions</vt:lpstr>
      <vt:lpstr>Radius vs Velocity distribution</vt:lpstr>
      <vt:lpstr>A note on Hierarchical CLustering</vt:lpstr>
      <vt:lpstr>Position vs velocity</vt:lpstr>
      <vt:lpstr>Dendrograms</vt:lpstr>
      <vt:lpstr>Clusters</vt:lpstr>
      <vt:lpstr>Conclusion</vt:lpstr>
      <vt:lpstr>Errors</vt:lpstr>
      <vt:lpstr>Steps for the future</vt:lpstr>
      <vt:lpstr>Bibliography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Kuwadia</dc:creator>
  <cp:lastModifiedBy>Sahil Kuwadia</cp:lastModifiedBy>
  <cp:revision>14</cp:revision>
  <dcterms:created xsi:type="dcterms:W3CDTF">2020-02-19T22:32:34Z</dcterms:created>
  <dcterms:modified xsi:type="dcterms:W3CDTF">2020-02-20T01:21:05Z</dcterms:modified>
</cp:coreProperties>
</file>