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</p:sldMasterIdLst>
  <p:notesMasterIdLst>
    <p:notesMasterId r:id="rId17"/>
  </p:notesMasterIdLst>
  <p:sldIdLst>
    <p:sldId id="265" r:id="rId7"/>
    <p:sldId id="270" r:id="rId8"/>
    <p:sldId id="307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220" autoAdjust="0"/>
  </p:normalViewPr>
  <p:slideViewPr>
    <p:cSldViewPr snapToGrid="0" snapToObjects="1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en, Sahil" userId="8e0b5fb3-e174-410b-81a0-e11db49b1e88" providerId="ADAL" clId="{0A014833-23F4-46BB-918D-BF500929C7A0}"/>
    <pc:docChg chg="modSld">
      <pc:chgData name="Maken, Sahil" userId="8e0b5fb3-e174-410b-81a0-e11db49b1e88" providerId="ADAL" clId="{0A014833-23F4-46BB-918D-BF500929C7A0}" dt="2020-05-15T21:17:19.579" v="16" actId="20577"/>
      <pc:docMkLst>
        <pc:docMk/>
      </pc:docMkLst>
      <pc:sldChg chg="modSp">
        <pc:chgData name="Maken, Sahil" userId="8e0b5fb3-e174-410b-81a0-e11db49b1e88" providerId="ADAL" clId="{0A014833-23F4-46BB-918D-BF500929C7A0}" dt="2020-05-15T21:17:19.579" v="16" actId="20577"/>
        <pc:sldMkLst>
          <pc:docMk/>
          <pc:sldMk cId="4110749845" sldId="305"/>
        </pc:sldMkLst>
        <pc:graphicFrameChg chg="modGraphic">
          <ac:chgData name="Maken, Sahil" userId="8e0b5fb3-e174-410b-81a0-e11db49b1e88" providerId="ADAL" clId="{0A014833-23F4-46BB-918D-BF500929C7A0}" dt="2020-05-15T21:17:19.579" v="16" actId="20577"/>
          <ac:graphicFrameMkLst>
            <pc:docMk/>
            <pc:sldMk cId="4110749845" sldId="305"/>
            <ac:graphicFrameMk id="17" creationId="{2867A445-2991-400B-A220-4AD47479513F}"/>
          </ac:graphicFrameMkLst>
        </pc:graphicFrameChg>
      </pc:sldChg>
    </pc:docChg>
  </pc:docChgLst>
  <pc:docChgLst>
    <pc:chgData name="Maken, Sahil" userId="8e0b5fb3-e174-410b-81a0-e11db49b1e88" providerId="ADAL" clId="{4A5EF0BD-F769-46CC-A3F0-B78ED09CDE06}"/>
    <pc:docChg chg="custSel modSld">
      <pc:chgData name="Maken, Sahil" userId="8e0b5fb3-e174-410b-81a0-e11db49b1e88" providerId="ADAL" clId="{4A5EF0BD-F769-46CC-A3F0-B78ED09CDE06}" dt="2020-02-25T22:17:29.532" v="18" actId="6549"/>
      <pc:docMkLst>
        <pc:docMk/>
      </pc:docMkLst>
      <pc:sldChg chg="modSp">
        <pc:chgData name="Maken, Sahil" userId="8e0b5fb3-e174-410b-81a0-e11db49b1e88" providerId="ADAL" clId="{4A5EF0BD-F769-46CC-A3F0-B78ED09CDE06}" dt="2020-02-25T22:17:29.532" v="18" actId="6549"/>
        <pc:sldMkLst>
          <pc:docMk/>
          <pc:sldMk cId="4110749845" sldId="305"/>
        </pc:sldMkLst>
        <pc:graphicFrameChg chg="mod modGraphic">
          <ac:chgData name="Maken, Sahil" userId="8e0b5fb3-e174-410b-81a0-e11db49b1e88" providerId="ADAL" clId="{4A5EF0BD-F769-46CC-A3F0-B78ED09CDE06}" dt="2020-02-25T22:17:29.532" v="18" actId="6549"/>
          <ac:graphicFrameMkLst>
            <pc:docMk/>
            <pc:sldMk cId="4110749845" sldId="305"/>
            <ac:graphicFrameMk id="17" creationId="{2867A445-2991-400B-A220-4AD47479513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A2EC-5A4A-48C0-A8BD-8C8C7578718C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ABD0-1134-4190-B790-BD39D7AA0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6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4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2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3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9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1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5A3-11DD-42A2-A5F5-08639912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A2B56-5282-4D10-A643-8193CD01C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F9F4-2BEE-4CBA-AF4B-4CA2290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542-3E1F-4CCE-AE8A-03B4C3C0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24D8-75F9-4815-AA4B-CB1E7D80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F5EE-73E9-4E06-8549-35335856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3CF3-44C6-4652-B9C2-1BA9AC0FB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D66F-39DD-4408-BCD6-CB576959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262C-C618-46B9-84C4-C61F2536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CFCD-BC5D-495F-B5EA-5C13F2F6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0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0EEC4-9B0D-44F3-9290-4D8F809F4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D7FE-6B8A-4E47-87FA-3B73FDD1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4981-0A46-4F7C-9394-FBD2137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B744-3102-46FC-8100-FA7CEF81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A45D-6445-4659-9901-B186CFB9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3C38-3CA2-49C5-A640-318A8B7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A6C9-3EF0-43AB-838A-48E23F11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5A91-7B38-41F0-8CE8-380CB6E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EDAB-495D-48F0-AF0B-40041D5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262F-B061-4A53-8293-4AABD9D2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2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29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52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4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13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21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220D-9179-46B2-8D9D-F80A4362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3622-DBCF-45C3-AC82-64DFF191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1A8-3B84-4623-8685-97FEF51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3D8B-431B-44D8-BCE2-E114798B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19C2-970A-4BF9-A210-63CA19E8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57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4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91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8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9F70-F9DA-42F8-AAF2-0F66AEF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8466-36E6-4D09-98AA-9007B9351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A1737-AED4-4035-852D-480AACF1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50A1-28C4-48BB-BB42-6BA37B3B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CB3B3-707B-4006-A8C6-062D04CE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E0C0-31A5-4AEE-AB97-C3139BA9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8591-4B17-44C3-A49F-A6EF641C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8990C-DD5A-4AE6-BA4B-3B45B854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C6504-C59B-4BE3-9F89-4107D668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97624-3EBA-4237-99EE-5416EC6F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7C48-1C1B-46EB-B45C-7FC4212E6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56134-7748-4E43-B41D-670A4376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A053-4036-432C-A997-97BEA072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1CD7C-C87D-48FA-B392-FA13FDE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F0EE-E19B-462A-8BCB-DC2F53FD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61C7D-709F-4A83-8F7A-49447AF3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FE3D1-4477-4FA8-88E4-3CDB4D4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A9149-1153-4EDA-8243-4E83699A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030E7-66FB-46FC-9B51-E529B0A2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1FA1-713E-4242-A3EF-A01BA2DD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BB665-02AC-4AD8-A7D3-B72524A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50F3-4188-4631-BE1A-28B7BFCE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D5EC-F25D-4373-AAE6-1F92E2CB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1AB4B-B647-42CD-A31E-21A99D5F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76663-EBB1-4354-9E77-8C0C1B6C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52E3-D7FB-4158-B869-B83A5098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F7CD5-D951-42C4-946A-2EBECA86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136E-FF96-4DC2-B166-9CB7C802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B54F5-74C3-4AB5-916E-79835510F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6C1A6-9B9A-4B92-8142-91B5ED5E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23EE8-CDE5-4FBF-B713-00576A7C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A68F-DF74-424C-8537-18070599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7A7B-6DCB-4474-B0B7-2C848A55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45C00-381C-477E-A86C-DEA9FB21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0537-9F26-43BF-BF01-4ABC7F7A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EB22-DC9A-40C1-B075-6EFC5637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34C6-74B1-4D29-ABA9-0A09ADCF6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307E-1042-46A7-BAF4-CF6966433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Things That Will Reduce Your Customer Churn">
            <a:extLst>
              <a:ext uri="{FF2B5EF4-FFF2-40B4-BE49-F238E27FC236}">
                <a16:creationId xmlns:a16="http://schemas.microsoft.com/office/drawing/2014/main" id="{1F63746C-2458-4463-8615-DC5B928B1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b="13345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248" y="4858247"/>
            <a:ext cx="6982834" cy="102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1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CHURN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143410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Action Plan &amp;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1BA2C-3BFD-4421-99C1-0859E6F3E7A4}"/>
              </a:ext>
            </a:extLst>
          </p:cNvPr>
          <p:cNvSpPr txBox="1"/>
          <p:nvPr/>
        </p:nvSpPr>
        <p:spPr>
          <a:xfrm>
            <a:off x="610432" y="1237360"/>
            <a:ext cx="9966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Refinement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improved by the following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feedback (social media comments, customer care feedback) for Churn as Customer satisfaction is an important variable impacting Churn.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 location data as location safety index as well as competitor service availability has an impact on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E55B4-C103-4F80-BE8D-556FE3ADE6F6}"/>
              </a:ext>
            </a:extLst>
          </p:cNvPr>
          <p:cNvSpPr txBox="1"/>
          <p:nvPr/>
        </p:nvSpPr>
        <p:spPr>
          <a:xfrm>
            <a:off x="610433" y="3437582"/>
            <a:ext cx="9966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Strategies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focus customers to determine  and improve (if required) current customer satisfaction.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and improve Social media reach to promptly address customer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bundled service packages targeting young independent adults – e.g. bundled internet or gaming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loyalty programs to increase the customer service tenure.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1CD6E8-60D0-4FDA-8CC3-5A3B63B65558}"/>
              </a:ext>
            </a:extLst>
          </p:cNvPr>
          <p:cNvSpPr/>
          <p:nvPr/>
        </p:nvSpPr>
        <p:spPr>
          <a:xfrm>
            <a:off x="4976032" y="894027"/>
            <a:ext cx="6377768" cy="478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Data Insights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Churn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Action Plan &amp; Strategies </a:t>
            </a:r>
          </a:p>
        </p:txBody>
      </p:sp>
    </p:spTree>
    <p:extLst>
      <p:ext uri="{BB962C8B-B14F-4D97-AF65-F5344CB8AC3E}">
        <p14:creationId xmlns:p14="http://schemas.microsoft.com/office/powerpoint/2010/main" val="93145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9D20C-5DB6-4335-AE39-0ADC13D1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38" y="2055366"/>
            <a:ext cx="1952625" cy="201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CF9D8-805F-450F-9DA1-8D78DAA82BA7}"/>
              </a:ext>
            </a:extLst>
          </p:cNvPr>
          <p:cNvSpPr txBox="1"/>
          <p:nvPr/>
        </p:nvSpPr>
        <p:spPr>
          <a:xfrm>
            <a:off x="610433" y="1250950"/>
            <a:ext cx="864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a big problem for companies because it is more expensive to acquire a new customer than to keep the existing one from leaving.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83A60-9A74-420E-AB9A-43D91426F67B}"/>
              </a:ext>
            </a:extLst>
          </p:cNvPr>
          <p:cNvSpPr txBox="1"/>
          <p:nvPr/>
        </p:nvSpPr>
        <p:spPr>
          <a:xfrm>
            <a:off x="9534617" y="1527948"/>
            <a:ext cx="235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Churn rate for the past 6 months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610433" y="2217444"/>
            <a:ext cx="864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is used to determine which features are most responsible for customer Churn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E38553-3DC9-445B-B96B-CA481D6B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6" y="3140775"/>
            <a:ext cx="8868792" cy="36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4C5FB2-AF1D-4423-B505-AF61FE8CB832}"/>
              </a:ext>
            </a:extLst>
          </p:cNvPr>
          <p:cNvSpPr txBox="1"/>
          <p:nvPr/>
        </p:nvSpPr>
        <p:spPr>
          <a:xfrm>
            <a:off x="9534617" y="4107218"/>
            <a:ext cx="2353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Impact features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Call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9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512779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Customer Service Call frequency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31BE780-60FC-4DED-96AA-8B177D69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9" y="1765459"/>
            <a:ext cx="4124488" cy="30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732822-236A-4577-9AE5-F64B19F0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292" y="1765459"/>
            <a:ext cx="7119891" cy="352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6CCEA0-196A-4789-94AA-0B3883F9884D}"/>
              </a:ext>
            </a:extLst>
          </p:cNvPr>
          <p:cNvSpPr txBox="1"/>
          <p:nvPr/>
        </p:nvSpPr>
        <p:spPr>
          <a:xfrm>
            <a:off x="4986292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Customer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763479" y="5222240"/>
            <a:ext cx="43382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rate among customers with unsatisfied service.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 Frequency &gt;=1)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Anomaly: Customers with 3+ call frequency could be categorized as loyal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05619-694F-4883-924A-230679E411FD}"/>
              </a:ext>
            </a:extLst>
          </p:cNvPr>
          <p:cNvSpPr txBox="1"/>
          <p:nvPr/>
        </p:nvSpPr>
        <p:spPr>
          <a:xfrm>
            <a:off x="5101701" y="5225559"/>
            <a:ext cx="6326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rate among young adult customers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category: Single scenes, starter nests, growing families etc.) 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CED4C68F-7DD8-441E-A719-B4B4ED4FB0C7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</p:spTree>
    <p:extLst>
      <p:ext uri="{BB962C8B-B14F-4D97-AF65-F5344CB8AC3E}">
        <p14:creationId xmlns:p14="http://schemas.microsoft.com/office/powerpoint/2010/main" val="8923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512779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Line of 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CCEA0-196A-4789-94AA-0B3883F9884D}"/>
              </a:ext>
            </a:extLst>
          </p:cNvPr>
          <p:cNvSpPr txBox="1"/>
          <p:nvPr/>
        </p:nvSpPr>
        <p:spPr>
          <a:xfrm>
            <a:off x="6888176" y="132786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Province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772357" y="5041795"/>
            <a:ext cx="4338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Owners are more likely to Churn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does not have an impact on Customer Churn across Business lines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05619-694F-4883-924A-230679E411FD}"/>
              </a:ext>
            </a:extLst>
          </p:cNvPr>
          <p:cNvSpPr txBox="1"/>
          <p:nvPr/>
        </p:nvSpPr>
        <p:spPr>
          <a:xfrm>
            <a:off x="8374364" y="5029854"/>
            <a:ext cx="342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does not have an impact on Customer Churn across Province.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F9032F1-1F76-48DF-A803-AA81750A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09" y="1948280"/>
            <a:ext cx="2969053" cy="30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35CB9F6-5E2E-4A3F-8FCE-093265F85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22" y="5113105"/>
            <a:ext cx="2670699" cy="15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667E578-E9FC-4D2F-A34C-E43B1AC2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72" y="1909504"/>
            <a:ext cx="5319323" cy="30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5B265D-A362-4866-81B3-4B2CF43B629F}"/>
              </a:ext>
            </a:extLst>
          </p:cNvPr>
          <p:cNvSpPr txBox="1"/>
          <p:nvPr/>
        </p:nvSpPr>
        <p:spPr>
          <a:xfrm>
            <a:off x="5740924" y="6565612"/>
            <a:ext cx="278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distribution plot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B9A9176-A317-4539-93C4-D570723C45A2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B2932E8-A365-4ECD-9982-D21EDFD8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5" y="1815631"/>
            <a:ext cx="2969053" cy="31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610432" y="1177641"/>
            <a:ext cx="1117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 adult financially independent customers with unsatisfied customer service have high probability of Churning.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380A29-969C-490D-AFC4-88607058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4" y="4625997"/>
            <a:ext cx="2924175" cy="21087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75C829-58DF-40AB-AA45-126073DE5019}"/>
              </a:ext>
            </a:extLst>
          </p:cNvPr>
          <p:cNvSpPr txBox="1"/>
          <p:nvPr/>
        </p:nvSpPr>
        <p:spPr>
          <a:xfrm>
            <a:off x="789544" y="3776495"/>
            <a:ext cx="3377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Missing Data – Remove records with missing data (Rule ~ 5% of records with missing 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0BAE5-C9B1-4081-8210-07FC65DAF7A7}"/>
              </a:ext>
            </a:extLst>
          </p:cNvPr>
          <p:cNvSpPr txBox="1"/>
          <p:nvPr/>
        </p:nvSpPr>
        <p:spPr>
          <a:xfrm>
            <a:off x="4448715" y="3797018"/>
            <a:ext cx="376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Outliers – Remove records outside 1.5 times of Inter-Quartile range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CFE09B1-9F15-4F3E-BF81-DEFD3B90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15" y="4817098"/>
            <a:ext cx="3177570" cy="200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133CD0-3FF6-4250-845F-0B966D31BC89}"/>
              </a:ext>
            </a:extLst>
          </p:cNvPr>
          <p:cNvSpPr txBox="1"/>
          <p:nvPr/>
        </p:nvSpPr>
        <p:spPr>
          <a:xfrm>
            <a:off x="8212317" y="3732816"/>
            <a:ext cx="3763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drop = ['SK_CUSTOMER','Contact_End','StartDate']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6BBA0-6007-4645-93D3-0627612BEDB2}"/>
              </a:ext>
            </a:extLst>
          </p:cNvPr>
          <p:cNvSpPr txBox="1"/>
          <p:nvPr/>
        </p:nvSpPr>
        <p:spPr>
          <a:xfrm>
            <a:off x="8212317" y="5412312"/>
            <a:ext cx="376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One-Hot Encoding – Convert categorical variables to numerical.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features ~ 3 times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CD0C19-A229-4931-ADD5-CDEC64AECE28}"/>
              </a:ext>
            </a:extLst>
          </p:cNvPr>
          <p:cNvSpPr txBox="1"/>
          <p:nvPr/>
        </p:nvSpPr>
        <p:spPr>
          <a:xfrm>
            <a:off x="610431" y="1912809"/>
            <a:ext cx="1117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 Machine Learning Model to validate the test hypothesis and predict Customer Churn behavior.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Supervised Classification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type: Imbalanced (Class 1: 5.5%, Class 0: 94.5%)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Recall (True Positive Rate) – High Class 1 Recall value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(Format: Excel = 15,000 records, 17 independent variables, 1 dependent variable)</a:t>
            </a:r>
          </a:p>
        </p:txBody>
      </p:sp>
    </p:spTree>
    <p:extLst>
      <p:ext uri="{BB962C8B-B14F-4D97-AF65-F5344CB8AC3E}">
        <p14:creationId xmlns:p14="http://schemas.microsoft.com/office/powerpoint/2010/main" val="10975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610432" y="1177641"/>
            <a:ext cx="111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5C829-58DF-40AB-AA45-126073DE5019}"/>
              </a:ext>
            </a:extLst>
          </p:cNvPr>
          <p:cNvSpPr txBox="1"/>
          <p:nvPr/>
        </p:nvSpPr>
        <p:spPr>
          <a:xfrm>
            <a:off x="610433" y="1564007"/>
            <a:ext cx="2947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highly correlated independent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independent variables with high correlation (threshold (0.8,-0.8)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63D49-08A0-48AE-AC0F-64BA6B7C0A28}"/>
              </a:ext>
            </a:extLst>
          </p:cNvPr>
          <p:cNvSpPr txBox="1"/>
          <p:nvPr/>
        </p:nvSpPr>
        <p:spPr>
          <a:xfrm>
            <a:off x="3327146" y="1564007"/>
            <a:ext cx="2791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Normalization – MinMaxScaler (0,1) – Scaling the data to standard scale of 0 to 1.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C97D8-A20A-46EC-A744-6B5AB3FFD914}"/>
              </a:ext>
            </a:extLst>
          </p:cNvPr>
          <p:cNvSpPr txBox="1"/>
          <p:nvPr/>
        </p:nvSpPr>
        <p:spPr>
          <a:xfrm>
            <a:off x="6421284" y="1539788"/>
            <a:ext cx="263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Train-test split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data used for training the ML model, 30% used model for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C57B6-2008-4802-8921-C13E0A39355C}"/>
              </a:ext>
            </a:extLst>
          </p:cNvPr>
          <p:cNvSpPr txBox="1"/>
          <p:nvPr/>
        </p:nvSpPr>
        <p:spPr>
          <a:xfrm>
            <a:off x="9138899" y="1524788"/>
            <a:ext cx="3082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Balancing training data-set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– SMOTETomek – Creating synthetic data for Class 1 (under class) followed by removing close vicinity (Tomek links) Class 0 (overclass) samples.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9AAA0-5DF6-456D-8954-DFBF877A0D79}"/>
              </a:ext>
            </a:extLst>
          </p:cNvPr>
          <p:cNvSpPr txBox="1"/>
          <p:nvPr/>
        </p:nvSpPr>
        <p:spPr>
          <a:xfrm>
            <a:off x="545469" y="4093682"/>
            <a:ext cx="437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tested: {'lr': LogisticRegression(),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'knn': KNeighborsClassifier(),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'svc': SVC(),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'dt': DecisionTreeClassifier(),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'rf': RandomForestClassifier(),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'adb': AdaBoostClassifier(),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'xgb': XGBClassifier()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E4B79-85A6-4D63-8C39-AC36A0DE38CF}"/>
              </a:ext>
            </a:extLst>
          </p:cNvPr>
          <p:cNvSpPr txBox="1"/>
          <p:nvPr/>
        </p:nvSpPr>
        <p:spPr>
          <a:xfrm>
            <a:off x="4722682" y="4093682"/>
            <a:ext cx="437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Best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08860-D181-41F6-96A7-C0A5F8A50839}"/>
              </a:ext>
            </a:extLst>
          </p:cNvPr>
          <p:cNvSpPr txBox="1"/>
          <p:nvPr/>
        </p:nvSpPr>
        <p:spPr>
          <a:xfrm>
            <a:off x="8247716" y="4093682"/>
            <a:ext cx="3828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Logistic Regression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Recall of Class 1 (Churn)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Hypertuning: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GridSearchCV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Threshold: 0.49 (from 0.5)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*improves Class 1 recall score by 3%</a:t>
            </a:r>
          </a:p>
          <a:p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Link: GitHub Repo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F9124-DFB3-446B-B1DE-3D03FF0E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12" y="4528462"/>
            <a:ext cx="2721391" cy="21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08860-D181-41F6-96A7-C0A5F8A50839}"/>
              </a:ext>
            </a:extLst>
          </p:cNvPr>
          <p:cNvSpPr txBox="1"/>
          <p:nvPr/>
        </p:nvSpPr>
        <p:spPr>
          <a:xfrm>
            <a:off x="610433" y="1237360"/>
            <a:ext cx="519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CAD35-A530-438C-961A-7EAD96FF1370}"/>
              </a:ext>
            </a:extLst>
          </p:cNvPr>
          <p:cNvSpPr txBox="1"/>
          <p:nvPr/>
        </p:nvSpPr>
        <p:spPr>
          <a:xfrm>
            <a:off x="610433" y="3713439"/>
            <a:ext cx="5664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rationale for selecting the model with best recall score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Class 1: Churn, and acceptable average recall score is to reduce the number of wrong predictions (errors)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error: False Positive – Predicted Churn but Actually not Churn – Low importance error (821)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 error: False Negative – Predicted Not Churn but Actually Churn – High importance error (153)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is to reduce Type 2 error as missing predicting customers that Churn is costly.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90290-9E48-4B05-AD0F-356A845E442C}"/>
              </a:ext>
            </a:extLst>
          </p:cNvPr>
          <p:cNvSpPr txBox="1"/>
          <p:nvPr/>
        </p:nvSpPr>
        <p:spPr>
          <a:xfrm>
            <a:off x="6487630" y="1238024"/>
            <a:ext cx="51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 Top 10 features resulting in Churn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D1AF38-DD66-45ED-8665-6EF4F497A7C4}"/>
              </a:ext>
            </a:extLst>
          </p:cNvPr>
          <p:cNvSpPr txBox="1"/>
          <p:nvPr/>
        </p:nvSpPr>
        <p:spPr>
          <a:xfrm>
            <a:off x="6470409" y="3551102"/>
            <a:ext cx="51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 Top 10 features resulting in Not Churn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69E94B-BF14-41E8-9741-CBA8A742AA33}"/>
              </a:ext>
            </a:extLst>
          </p:cNvPr>
          <p:cNvSpPr txBox="1"/>
          <p:nvPr/>
        </p:nvSpPr>
        <p:spPr>
          <a:xfrm>
            <a:off x="6385088" y="5964937"/>
            <a:ext cx="564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 adult financially independent customers with unsatisfied customer service have high probability of Churning.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correct</a:t>
            </a:r>
          </a:p>
        </p:txBody>
      </p:sp>
      <p:pic>
        <p:nvPicPr>
          <p:cNvPr id="8208" name="Picture 16">
            <a:extLst>
              <a:ext uri="{FF2B5EF4-FFF2-40B4-BE49-F238E27FC236}">
                <a16:creationId xmlns:a16="http://schemas.microsoft.com/office/drawing/2014/main" id="{D508904D-179A-4427-833D-697D01DE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52" y="1266048"/>
            <a:ext cx="2741080" cy="234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>
            <a:extLst>
              <a:ext uri="{FF2B5EF4-FFF2-40B4-BE49-F238E27FC236}">
                <a16:creationId xmlns:a16="http://schemas.microsoft.com/office/drawing/2014/main" id="{3AE848A7-0173-4BB9-935B-E7F3642C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288" y="1859939"/>
            <a:ext cx="5247118" cy="16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>
            <a:extLst>
              <a:ext uri="{FF2B5EF4-FFF2-40B4-BE49-F238E27FC236}">
                <a16:creationId xmlns:a16="http://schemas.microsoft.com/office/drawing/2014/main" id="{01BB27B4-4CC1-4D5B-AA70-1882CCDF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04" y="4197432"/>
            <a:ext cx="5429250" cy="176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Action Plan &amp; Strategies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D765C-0527-4D6A-91E4-8E10E5E58386}"/>
              </a:ext>
            </a:extLst>
          </p:cNvPr>
          <p:cNvSpPr txBox="1"/>
          <p:nvPr/>
        </p:nvSpPr>
        <p:spPr>
          <a:xfrm>
            <a:off x="610433" y="1237360"/>
            <a:ext cx="519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 Scoring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7160F-2949-4F42-91A6-8E060B9BD970}"/>
              </a:ext>
            </a:extLst>
          </p:cNvPr>
          <p:cNvSpPr txBox="1"/>
          <p:nvPr/>
        </p:nvSpPr>
        <p:spPr>
          <a:xfrm>
            <a:off x="610432" y="1654632"/>
            <a:ext cx="60260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Churn rate is ~ 18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(Threshold 0.5)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maximum Customers having low probability of Churn.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Churn Prediction is attributed to the fact of High Type 1 errors: False Positive – Predicted Churn but Actually not Churn (a limitation of modelling with Imbalanced Dataset).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prediction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High Focus Customers with maximum Churn probability require strategic intervention for Churn prevention.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2643 Low Focus Customers which require targeted monitoring for Churn prevention.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to minimize Type 2 errors: False Negative, ROC curve threshold of 0.49 could be used which would result in higher LowFocus customers but reduce False Negatives (costly errors)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7E2ACA0-0183-4EBF-AF66-671D1F2B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90" y="1349143"/>
            <a:ext cx="2588433" cy="256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8B256-6949-44E2-8BD1-0FC0C7534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466" y="1422026"/>
            <a:ext cx="2395381" cy="2026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2B01F-AAB9-439D-9AF7-CA61C6E93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329" y="3821730"/>
            <a:ext cx="33909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GC Document" ma:contentTypeID="0x010100C058C50E10D4F74AB2F15030BBD98A140077BC50D1A575F04E9B0504D775CB46FF" ma:contentTypeVersion="14" ma:contentTypeDescription="Create a new document." ma:contentTypeScope="" ma:versionID="08907b40adf6d659bed8c33a22b6e029">
  <xsd:schema xmlns:xsd="http://www.w3.org/2001/XMLSchema" xmlns:xs="http://www.w3.org/2001/XMLSchema" xmlns:p="http://schemas.microsoft.com/office/2006/metadata/properties" xmlns:ns2="a0e595d0-dbfc-499e-a6e9-db0bfd5584f2" xmlns:ns3="5aa39b27-3492-4fbd-9ce5-132e2443fdc5" xmlns:ns4="c0983305-d52e-450e-b28d-bcc2488950eb" targetNamespace="http://schemas.microsoft.com/office/2006/metadata/properties" ma:root="true" ma:fieldsID="424c20865d651eeb3835eb9b5a74188f" ns2:_="" ns3:_="" ns4:_="">
    <xsd:import namespace="a0e595d0-dbfc-499e-a6e9-db0bfd5584f2"/>
    <xsd:import namespace="5aa39b27-3492-4fbd-9ce5-132e2443fdc5"/>
    <xsd:import namespace="c0983305-d52e-450e-b28d-bcc2488950eb"/>
    <xsd:element name="properties">
      <xsd:complexType>
        <xsd:sequence>
          <xsd:element name="documentManagement">
            <xsd:complexType>
              <xsd:all>
                <xsd:element ref="ns2:bddea93bfdca4505aa10f8f16d9ce1a3" minOccurs="0"/>
                <xsd:element ref="ns3:TaxCatchAll" minOccurs="0"/>
                <xsd:element ref="ns3:TaxCatchAllLabel" minOccurs="0"/>
                <xsd:element ref="ns2:f430b032cad14c19b1003d2750c6b0f5" minOccurs="0"/>
                <xsd:element ref="ns3:TaxKeywordTaxHTField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595d0-dbfc-499e-a6e9-db0bfd5584f2" elementFormDefault="qualified">
    <xsd:import namespace="http://schemas.microsoft.com/office/2006/documentManagement/types"/>
    <xsd:import namespace="http://schemas.microsoft.com/office/infopath/2007/PartnerControls"/>
    <xsd:element name="bddea93bfdca4505aa10f8f16d9ce1a3" ma:index="8" ma:taxonomy="true" ma:internalName="bddea93bfdca4505aa10f8f16d9ce1a3" ma:taxonomyFieldName="Owning_x0020_Group" ma:displayName="Owning Group" ma:readOnly="false" ma:default="" ma:fieldId="{bddea93b-fdca-4505-aa10-f8f16d9ce1a3}" ma:sspId="ecdf8e59-7712-4461-a12f-eb9d69634d5f" ma:termSetId="ca650aea-587d-4784-b699-392ba682b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430b032cad14c19b1003d2750c6b0f5" ma:index="12" ma:taxonomy="true" ma:internalName="f430b032cad14c19b1003d2750c6b0f5" ma:taxonomyFieldName="Target_x0020_Group" ma:displayName="Target Group" ma:readOnly="false" ma:default="" ma:fieldId="{f430b032-cad1-4c19-b100-3d2750c6b0f5}" ma:taxonomyMulti="true" ma:sspId="ecdf8e59-7712-4461-a12f-eb9d69634d5f" ma:termSetId="ca650aea-587d-4784-b699-392ba682b77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39b27-3492-4fbd-9ce5-132e2443fdc5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64b2a59a-9330-4e16-94dc-6541c371fe38}" ma:internalName="TaxCatchAll" ma:showField="CatchAllData" ma:web="a0e595d0-dbfc-499e-a6e9-db0bfd5584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64b2a59a-9330-4e16-94dc-6541c371fe38}" ma:internalName="TaxCatchAllLabel" ma:readOnly="true" ma:showField="CatchAllDataLabel" ma:web="a0e595d0-dbfc-499e-a6e9-db0bfd5584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6e3d4da9-cb93-429a-a51e-625eaa31d1f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83305-d52e-450e-b28d-bcc248895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a39b27-3492-4fbd-9ce5-132e2443fdc5">
      <Value>2449</Value>
    </TaxCatchAll>
    <bddea93bfdca4505aa10f8f16d9ce1a3 xmlns="a0e595d0-dbfc-499e-a6e9-db0bfd5584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Crothall</TermName>
          <TermId xmlns="http://schemas.microsoft.com/office/infopath/2007/PartnerControls">8103142e-0416-4f76-9956-a434a81e85e4</TermId>
        </TermInfo>
      </Terms>
    </bddea93bfdca4505aa10f8f16d9ce1a3>
    <f430b032cad14c19b1003d2750c6b0f5 xmlns="a0e595d0-dbfc-499e-a6e9-db0bfd5584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Crothall</TermName>
          <TermId xmlns="http://schemas.microsoft.com/office/infopath/2007/PartnerControls">8103142e-0416-4f76-9956-a434a81e85e4</TermId>
        </TermInfo>
      </Terms>
    </f430b032cad14c19b1003d2750c6b0f5>
    <TaxKeywordTaxHTField xmlns="5aa39b27-3492-4fbd-9ce5-132e2443fdc5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C5D4C91F-644C-498D-9A6A-55A6D240C8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e595d0-dbfc-499e-a6e9-db0bfd5584f2"/>
    <ds:schemaRef ds:uri="5aa39b27-3492-4fbd-9ce5-132e2443fdc5"/>
    <ds:schemaRef ds:uri="c0983305-d52e-450e-b28d-bcc2488950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3C27BC-13E9-4A78-83E0-84204EDD23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B0B6D-870F-493E-BC33-266BAF50064D}">
  <ds:schemaRefs>
    <ds:schemaRef ds:uri="http://purl.org/dc/terms/"/>
    <ds:schemaRef ds:uri="5aa39b27-3492-4fbd-9ce5-132e2443fdc5"/>
    <ds:schemaRef ds:uri="c0983305-d52e-450e-b28d-bcc2488950eb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0e595d0-dbfc-499e-a6e9-db0bfd5584f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994</Words>
  <Application>Microsoft Office PowerPoint</Application>
  <PresentationFormat>Widescreen</PresentationFormat>
  <Paragraphs>143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Custom Design</vt:lpstr>
      <vt:lpstr>Office Theme</vt:lpstr>
      <vt:lpstr>PowerPoint Presentation</vt:lpstr>
      <vt:lpstr>Agenda</vt:lpstr>
      <vt:lpstr>Data Insights</vt:lpstr>
      <vt:lpstr>Data Insights</vt:lpstr>
      <vt:lpstr>Data Insights</vt:lpstr>
      <vt:lpstr>Churn Model</vt:lpstr>
      <vt:lpstr>Churn Model</vt:lpstr>
      <vt:lpstr>Churn Model</vt:lpstr>
      <vt:lpstr>Action Plan &amp; Strategies</vt:lpstr>
      <vt:lpstr>Action Plan &amp;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Maken, Sahil</dc:creator>
  <cp:lastModifiedBy>Maken, Sahil</cp:lastModifiedBy>
  <cp:revision>43</cp:revision>
  <dcterms:created xsi:type="dcterms:W3CDTF">2020-10-17T17:48:59Z</dcterms:created>
  <dcterms:modified xsi:type="dcterms:W3CDTF">2020-10-18T05:15:55Z</dcterms:modified>
</cp:coreProperties>
</file>