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19"/>
  </p:notesMasterIdLst>
  <p:sldIdLst>
    <p:sldId id="265" r:id="rId7"/>
    <p:sldId id="270" r:id="rId8"/>
    <p:sldId id="307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0" autoAdjust="0"/>
  </p:normalViewPr>
  <p:slideViewPr>
    <p:cSldViewPr snapToGrid="0" snapToObjects="1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, Sahil" userId="8e0b5fb3-e174-410b-81a0-e11db49b1e88" providerId="ADAL" clId="{0A014833-23F4-46BB-918D-BF500929C7A0}"/>
    <pc:docChg chg="modSld">
      <pc:chgData name="Maken, Sahil" userId="8e0b5fb3-e174-410b-81a0-e11db49b1e88" providerId="ADAL" clId="{0A014833-23F4-46BB-918D-BF500929C7A0}" dt="2020-05-15T21:17:19.579" v="16" actId="20577"/>
      <pc:docMkLst>
        <pc:docMk/>
      </pc:docMkLst>
      <pc:sldChg chg="modSp">
        <pc:chgData name="Maken, Sahil" userId="8e0b5fb3-e174-410b-81a0-e11db49b1e88" providerId="ADAL" clId="{0A014833-23F4-46BB-918D-BF500929C7A0}" dt="2020-05-15T21:17:19.579" v="16" actId="20577"/>
        <pc:sldMkLst>
          <pc:docMk/>
          <pc:sldMk cId="4110749845" sldId="305"/>
        </pc:sldMkLst>
        <pc:graphicFrameChg chg="modGraphic">
          <ac:chgData name="Maken, Sahil" userId="8e0b5fb3-e174-410b-81a0-e11db49b1e88" providerId="ADAL" clId="{0A014833-23F4-46BB-918D-BF500929C7A0}" dt="2020-05-15T21:17:19.579" v="16" actId="20577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  <pc:docChgLst>
    <pc:chgData name="Maken, Sahil" userId="8e0b5fb3-e174-410b-81a0-e11db49b1e88" providerId="ADAL" clId="{4A5EF0BD-F769-46CC-A3F0-B78ED09CDE06}"/>
    <pc:docChg chg="custSel modSld">
      <pc:chgData name="Maken, Sahil" userId="8e0b5fb3-e174-410b-81a0-e11db49b1e88" providerId="ADAL" clId="{4A5EF0BD-F769-46CC-A3F0-B78ED09CDE06}" dt="2020-02-25T22:17:29.532" v="18" actId="6549"/>
      <pc:docMkLst>
        <pc:docMk/>
      </pc:docMkLst>
      <pc:sldChg chg="modSp">
        <pc:chgData name="Maken, Sahil" userId="8e0b5fb3-e174-410b-81a0-e11db49b1e88" providerId="ADAL" clId="{4A5EF0BD-F769-46CC-A3F0-B78ED09CDE06}" dt="2020-02-25T22:17:29.532" v="18" actId="6549"/>
        <pc:sldMkLst>
          <pc:docMk/>
          <pc:sldMk cId="4110749845" sldId="305"/>
        </pc:sldMkLst>
        <pc:graphicFrameChg chg="mod modGraphic">
          <ac:chgData name="Maken, Sahil" userId="8e0b5fb3-e174-410b-81a0-e11db49b1e88" providerId="ADAL" clId="{4A5EF0BD-F769-46CC-A3F0-B78ED09CDE06}" dt="2020-02-25T22:17:29.532" v="18" actId="6549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A2EC-5A4A-48C0-A8BD-8C8C7578718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ABD0-1134-4190-B790-BD39D7AA0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5A3-11DD-42A2-A5F5-08639912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2B56-5282-4D10-A643-8193CD01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F9F4-2BEE-4CBA-AF4B-4CA2290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542-3E1F-4CCE-AE8A-03B4C3C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24D8-75F9-4815-AA4B-CB1E7D8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F5EE-73E9-4E06-8549-35335856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3CF3-44C6-4652-B9C2-1BA9AC0F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D66F-39DD-4408-BCD6-CB57695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262C-C618-46B9-84C4-C61F2536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CFCD-BC5D-495F-B5EA-5C13F2F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0EEC4-9B0D-44F3-9290-4D8F809F4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D7FE-6B8A-4E47-87FA-3B73FDD1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4981-0A46-4F7C-9394-FBD213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B744-3102-46FC-8100-FA7CEF8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A45D-6445-4659-9901-B186CFB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3C38-3CA2-49C5-A640-318A8B7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6C9-3EF0-43AB-838A-48E23F11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5A91-7B38-41F0-8CE8-380CB6E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EDAB-495D-48F0-AF0B-40041D5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62F-B061-4A53-8293-4AABD9D2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29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2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4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1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220D-9179-46B2-8D9D-F80A436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3622-DBCF-45C3-AC82-64DFF191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1A8-3B84-4623-8685-97FEF51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3D8B-431B-44D8-BCE2-E114798B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9C2-970A-4BF9-A210-63CA19E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4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F70-F9DA-42F8-AAF2-0F66AEF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466-36E6-4D09-98AA-9007B93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A1737-AED4-4035-852D-480AACF1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50A1-28C4-48BB-BB42-6BA37B3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B3B3-707B-4006-A8C6-062D04C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E0C0-31A5-4AEE-AB97-C3139BA9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591-4B17-44C3-A49F-A6EF641C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990C-DD5A-4AE6-BA4B-3B45B854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C6504-C59B-4BE3-9F89-4107D668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7624-3EBA-4237-99EE-5416EC6F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7C48-1C1B-46EB-B45C-7FC4212E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56134-7748-4E43-B41D-670A4376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A053-4036-432C-A997-97BEA07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1CD7C-C87D-48FA-B392-FA13FD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0EE-E19B-462A-8BCB-DC2F53FD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1C7D-709F-4A83-8F7A-49447AF3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FE3D1-4477-4FA8-88E4-3CDB4D4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9149-1153-4EDA-8243-4E83699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30E7-66FB-46FC-9B51-E529B0A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1FA1-713E-4242-A3EF-A01BA2DD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B665-02AC-4AD8-A7D3-B72524A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0F3-4188-4631-BE1A-28B7BFC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D5EC-F25D-4373-AAE6-1F92E2C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AB4B-B647-42CD-A31E-21A99D5F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6663-EBB1-4354-9E77-8C0C1B6C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2E3-D7FB-4158-B869-B83A509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7CD5-D951-42C4-946A-2EBECA86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36E-FF96-4DC2-B166-9CB7C802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4F5-74C3-4AB5-916E-79835510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C1A6-9B9A-4B92-8142-91B5ED5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3EE8-CDE5-4FBF-B713-00576A7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A68F-DF74-424C-8537-180705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7A7B-6DCB-4474-B0B7-2C848A5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5C00-381C-477E-A86C-DEA9FB2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0537-9F26-43BF-BF01-4ABC7F7A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EB22-DC9A-40C1-B075-6EFC5637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34C6-74B1-4D29-ABA9-0A09ADCF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307E-1042-46A7-BAF4-CF696643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M21/ChurnModelPresentation/blob/main/churn-model-presentation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Things That Will Reduce Your Customer Churn">
            <a:extLst>
              <a:ext uri="{FF2B5EF4-FFF2-40B4-BE49-F238E27FC236}">
                <a16:creationId xmlns:a16="http://schemas.microsoft.com/office/drawing/2014/main" id="{1F63746C-2458-4463-8615-DC5B928B1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13345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248" y="5197806"/>
            <a:ext cx="6982834" cy="102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CHURN PREDICTION MODEL</a:t>
            </a:r>
          </a:p>
          <a:p>
            <a:pPr marL="0" marR="0" lvl="0" indent="0" algn="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</a:t>
            </a:r>
            <a:r>
              <a:rPr kumimoji="0" lang="en-US" sz="26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SAHIL MAKEN</a:t>
            </a:r>
          </a:p>
        </p:txBody>
      </p:sp>
    </p:spTree>
    <p:extLst>
      <p:ext uri="{BB962C8B-B14F-4D97-AF65-F5344CB8AC3E}">
        <p14:creationId xmlns:p14="http://schemas.microsoft.com/office/powerpoint/2010/main" val="14341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2" y="1237360"/>
            <a:ext cx="996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Refinement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improved by the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feedback (social media comments, customer care feedback) as Customer satisfaction is an important variable impacting Churn.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 location data as location safety index / crime index, as well as competitor service availability would have an impact on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E55B4-C103-4F80-BE8D-556FE3ADE6F6}"/>
              </a:ext>
            </a:extLst>
          </p:cNvPr>
          <p:cNvSpPr txBox="1"/>
          <p:nvPr/>
        </p:nvSpPr>
        <p:spPr>
          <a:xfrm>
            <a:off x="610433" y="3437582"/>
            <a:ext cx="9966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Strategies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focus customers to determine  and improve (if required) current customer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and improve Social media outreach to promptly address customer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bundled service packages targeting young independent adults – e.g. bundled internet, gaming services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loyalty programs to increase the customer service tenure.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0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/>
              <a:t>Appendix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3" y="1237360"/>
            <a:ext cx="255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All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851C8-C000-41EB-94A7-8FD10E79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30" y="1274991"/>
            <a:ext cx="2794470" cy="2660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9089D-D9BC-4AE4-9A39-26ACDB6E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0" y="1272109"/>
            <a:ext cx="2760515" cy="2660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16087-DBF4-48DD-99A8-3AD63955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638" y="1251628"/>
            <a:ext cx="2794469" cy="262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61677-07B6-40D1-BBB0-C9E8B5E58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4" y="2571724"/>
            <a:ext cx="2700386" cy="130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B48F3-0358-4F92-90BC-EDD6AD701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622" y="4231487"/>
            <a:ext cx="3788378" cy="2571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4425F-FB3D-4ADF-B8A8-4F1AED8C9281}"/>
              </a:ext>
            </a:extLst>
          </p:cNvPr>
          <p:cNvSpPr txBox="1"/>
          <p:nvPr/>
        </p:nvSpPr>
        <p:spPr>
          <a:xfrm>
            <a:off x="469554" y="4031360"/>
            <a:ext cx="349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Threshold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 0.5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0.49</a:t>
            </a:r>
          </a:p>
        </p:txBody>
      </p:sp>
    </p:spTree>
    <p:extLst>
      <p:ext uri="{BB962C8B-B14F-4D97-AF65-F5344CB8AC3E}">
        <p14:creationId xmlns:p14="http://schemas.microsoft.com/office/powerpoint/2010/main" val="133112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1CD6E8-60D0-4FDA-8CC3-5A3B63B65558}"/>
              </a:ext>
            </a:extLst>
          </p:cNvPr>
          <p:cNvSpPr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Insights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Churn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Action Plan &amp; Strategies </a:t>
            </a:r>
          </a:p>
        </p:txBody>
      </p:sp>
    </p:spTree>
    <p:extLst>
      <p:ext uri="{BB962C8B-B14F-4D97-AF65-F5344CB8AC3E}">
        <p14:creationId xmlns:p14="http://schemas.microsoft.com/office/powerpoint/2010/main" val="9314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D20C-5DB6-4335-AE39-0ADC13D1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38" y="2055366"/>
            <a:ext cx="1952625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CF9D8-805F-450F-9DA1-8D78DAA82BA7}"/>
              </a:ext>
            </a:extLst>
          </p:cNvPr>
          <p:cNvSpPr txBox="1"/>
          <p:nvPr/>
        </p:nvSpPr>
        <p:spPr>
          <a:xfrm>
            <a:off x="610433" y="1250950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a one of the biggest problems for companies. It is more expensive to acquire a new customer than to keep the existing one from leaving.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83A60-9A74-420E-AB9A-43D91426F67B}"/>
              </a:ext>
            </a:extLst>
          </p:cNvPr>
          <p:cNvSpPr txBox="1"/>
          <p:nvPr/>
        </p:nvSpPr>
        <p:spPr>
          <a:xfrm>
            <a:off x="9534617" y="1527948"/>
            <a:ext cx="23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Churn rate for the last 6 months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610433" y="2217444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is used to determine which features are most responsible for customer Churn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E38553-3DC9-445B-B96B-CA481D6B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6" y="3140775"/>
            <a:ext cx="8868792" cy="3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C5FB2-AF1D-4423-B505-AF61FE8CB832}"/>
              </a:ext>
            </a:extLst>
          </p:cNvPr>
          <p:cNvSpPr txBox="1"/>
          <p:nvPr/>
        </p:nvSpPr>
        <p:spPr>
          <a:xfrm>
            <a:off x="9534617" y="4107218"/>
            <a:ext cx="235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Impact features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Service Call frequency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31BE780-60FC-4DED-96AA-8B177D69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" y="1765459"/>
            <a:ext cx="4124488" cy="30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732822-236A-4577-9AE5-F64B19F0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2" y="1765459"/>
            <a:ext cx="7119891" cy="35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4986292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63479" y="5222240"/>
            <a:ext cx="4338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customers with unsatisfied service.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 Frequency &gt;=1)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Anomaly: Customers with 3+ call frequency could be categorized as loyal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5101701" y="5225559"/>
            <a:ext cx="6326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young adult customers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category: Single scenes, starter nests, growing families etc.) 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ED4C68F-7DD8-441E-A719-B4B4ED4FB0C7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</p:spTree>
    <p:extLst>
      <p:ext uri="{BB962C8B-B14F-4D97-AF65-F5344CB8AC3E}">
        <p14:creationId xmlns:p14="http://schemas.microsoft.com/office/powerpoint/2010/main" val="8923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 of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6888176" y="132786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72357" y="5041795"/>
            <a:ext cx="4338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Owners are more likely to Churn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Business lines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8374364" y="5029854"/>
            <a:ext cx="342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Province.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F9032F1-1F76-48DF-A803-AA81750A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9" y="1948280"/>
            <a:ext cx="2969053" cy="30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5CB9F6-5E2E-4A3F-8FCE-093265F8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22" y="5113105"/>
            <a:ext cx="2670699" cy="15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67E578-E9FC-4D2F-A34C-E43B1AC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2" y="1909504"/>
            <a:ext cx="5319323" cy="30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B265D-A362-4866-81B3-4B2CF43B629F}"/>
              </a:ext>
            </a:extLst>
          </p:cNvPr>
          <p:cNvSpPr txBox="1"/>
          <p:nvPr/>
        </p:nvSpPr>
        <p:spPr>
          <a:xfrm>
            <a:off x="5740924" y="6565612"/>
            <a:ext cx="278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distribution plot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B9A9176-A317-4539-93C4-D570723C45A2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B2932E8-A365-4ECD-9982-D21EDFD8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" y="1815631"/>
            <a:ext cx="2969053" cy="3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80A29-969C-490D-AFC4-88607058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4" y="4625997"/>
            <a:ext cx="2924175" cy="21087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789544" y="3776495"/>
            <a:ext cx="33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Data – Remove records with missing data (Missing data &lt;= 5% of total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0BAE5-C9B1-4081-8210-07FC65DAF7A7}"/>
              </a:ext>
            </a:extLst>
          </p:cNvPr>
          <p:cNvSpPr txBox="1"/>
          <p:nvPr/>
        </p:nvSpPr>
        <p:spPr>
          <a:xfrm>
            <a:off x="4448715" y="3797018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Outliers – Remove records outside 1.5 times of Inter-Quartile range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CFE09B1-9F15-4F3E-BF81-DEFD3B90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15" y="4817098"/>
            <a:ext cx="3177570" cy="20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33CD0-3FF6-4250-845F-0B966D31BC89}"/>
              </a:ext>
            </a:extLst>
          </p:cNvPr>
          <p:cNvSpPr txBox="1"/>
          <p:nvPr/>
        </p:nvSpPr>
        <p:spPr>
          <a:xfrm>
            <a:off x="8212317" y="3732816"/>
            <a:ext cx="376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features (Dimensionality reduction) – Minimal correlation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drop = ['SK_CUSTOMER','Contact_End','StartDate']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BBA0-6007-4645-93D3-0627612BEDB2}"/>
              </a:ext>
            </a:extLst>
          </p:cNvPr>
          <p:cNvSpPr txBox="1"/>
          <p:nvPr/>
        </p:nvSpPr>
        <p:spPr>
          <a:xfrm>
            <a:off x="8212317" y="5793864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One-Hot Encoding – Convert categorical variables to numerical.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# of features ~ 3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D0C19-A229-4931-ADD5-CDEC64AECE28}"/>
              </a:ext>
            </a:extLst>
          </p:cNvPr>
          <p:cNvSpPr txBox="1"/>
          <p:nvPr/>
        </p:nvSpPr>
        <p:spPr>
          <a:xfrm>
            <a:off x="610431" y="1912809"/>
            <a:ext cx="1117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Machine Learning Model to validate the test hypothesis and predict Customer Churn behavior.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Supervised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type: Imbalanced (Class 1: 5.5%, Class 0: 94.5%)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Recall (True Positive Rate) – Focus Class 1 Recall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(Format: Excel = 15,000 records, 17 independent variables, 1 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1097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610433" y="1564007"/>
            <a:ext cx="2947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highly correlated independent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independent variables with high correlation (threshold (0.8,-0.8)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63D49-08A0-48AE-AC0F-64BA6B7C0A28}"/>
              </a:ext>
            </a:extLst>
          </p:cNvPr>
          <p:cNvSpPr txBox="1"/>
          <p:nvPr/>
        </p:nvSpPr>
        <p:spPr>
          <a:xfrm>
            <a:off x="3327146" y="1564007"/>
            <a:ext cx="279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Normalization – MinMaxScaler (0,1) – Scaling the data to standard scale of 0 to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C97D8-A20A-46EC-A744-6B5AB3FFD914}"/>
              </a:ext>
            </a:extLst>
          </p:cNvPr>
          <p:cNvSpPr txBox="1"/>
          <p:nvPr/>
        </p:nvSpPr>
        <p:spPr>
          <a:xfrm>
            <a:off x="6421284" y="1539788"/>
            <a:ext cx="263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Train-test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data used for training the ML model, 30% used  for model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57B6-2008-4802-8921-C13E0A39355C}"/>
              </a:ext>
            </a:extLst>
          </p:cNvPr>
          <p:cNvSpPr txBox="1"/>
          <p:nvPr/>
        </p:nvSpPr>
        <p:spPr>
          <a:xfrm>
            <a:off x="9138899" y="1524788"/>
            <a:ext cx="308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Balancing training data-set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– SMOTETomek – Creating synthetic data for Class 1 (under class) followed by removing close vicinity (Tomek links) Class 0 (overclass) samples.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9AAA0-5DF6-456D-8954-DFBF877A0D79}"/>
              </a:ext>
            </a:extLst>
          </p:cNvPr>
          <p:cNvSpPr txBox="1"/>
          <p:nvPr/>
        </p:nvSpPr>
        <p:spPr>
          <a:xfrm>
            <a:off x="545469" y="4093682"/>
            <a:ext cx="437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 {'lr': LogisticRegression(),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'knn': KNeighborsClassifier(),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'svc': SVC(),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'dt': DecisionTreeClassifier(),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'rf': RandomForestClassifier(),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'adb': AdaBoostClassifier(),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'xgb': XGBClassifier()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E4B79-85A6-4D63-8C39-AC36A0DE38CF}"/>
              </a:ext>
            </a:extLst>
          </p:cNvPr>
          <p:cNvSpPr txBox="1"/>
          <p:nvPr/>
        </p:nvSpPr>
        <p:spPr>
          <a:xfrm>
            <a:off x="4722682" y="4093682"/>
            <a:ext cx="43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Best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8247716" y="4093682"/>
            <a:ext cx="3828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Recall of Class 1 (Churn)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Hypertuning: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Threshold: 0.49 (from 0.5)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*improves Class 1 recall score by 2%</a:t>
            </a: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Repo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551F5-E458-4685-87DA-F2168342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39" y="4459565"/>
            <a:ext cx="2597157" cy="22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610433" y="1237360"/>
            <a:ext cx="519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CAD35-A530-438C-961A-7EAD96FF1370}"/>
              </a:ext>
            </a:extLst>
          </p:cNvPr>
          <p:cNvSpPr txBox="1"/>
          <p:nvPr/>
        </p:nvSpPr>
        <p:spPr>
          <a:xfrm>
            <a:off x="610433" y="3713439"/>
            <a:ext cx="5664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rationale for selecting the model with best recall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1: Churn, and acceptable average recall score is to reduce the number of wrong predictions (errors)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error: False Positive – Predicted Churn but Actually not Churn – Low importance error (833)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error: False Negative – Predicted Not Churn but Actually Churn – High importance error (151)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to reduce Type 2 error as missing prediction of customers that Churn is costly.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90290-9E48-4B05-AD0F-356A845E442C}"/>
              </a:ext>
            </a:extLst>
          </p:cNvPr>
          <p:cNvSpPr txBox="1"/>
          <p:nvPr/>
        </p:nvSpPr>
        <p:spPr>
          <a:xfrm>
            <a:off x="6487630" y="1238024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Churn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1AF38-DD66-45ED-8665-6EF4F497A7C4}"/>
              </a:ext>
            </a:extLst>
          </p:cNvPr>
          <p:cNvSpPr txBox="1"/>
          <p:nvPr/>
        </p:nvSpPr>
        <p:spPr>
          <a:xfrm>
            <a:off x="6470409" y="3551102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Not Churn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9E94B-BF14-41E8-9741-CBA8A742AA33}"/>
              </a:ext>
            </a:extLst>
          </p:cNvPr>
          <p:cNvSpPr txBox="1"/>
          <p:nvPr/>
        </p:nvSpPr>
        <p:spPr>
          <a:xfrm>
            <a:off x="6385088" y="5964937"/>
            <a:ext cx="564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correct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C953A-EE3E-4BBB-9835-8D8EB06E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88" y="1409304"/>
            <a:ext cx="2646665" cy="22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3B281A-7712-467D-A077-4B472DE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1793646"/>
            <a:ext cx="5310103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26FB20-E478-4294-9101-8383D5EC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4119513"/>
            <a:ext cx="5419725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765C-0527-4D6A-91E4-8E10E5E58386}"/>
              </a:ext>
            </a:extLst>
          </p:cNvPr>
          <p:cNvSpPr txBox="1"/>
          <p:nvPr/>
        </p:nvSpPr>
        <p:spPr>
          <a:xfrm>
            <a:off x="610433" y="1237360"/>
            <a:ext cx="5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Scoring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160F-2949-4F42-91A6-8E060B9BD970}"/>
              </a:ext>
            </a:extLst>
          </p:cNvPr>
          <p:cNvSpPr txBox="1"/>
          <p:nvPr/>
        </p:nvSpPr>
        <p:spPr>
          <a:xfrm>
            <a:off x="610432" y="1654632"/>
            <a:ext cx="6026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Churn rate is ~ 18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(Threshold 0.5)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maximum Customers having lower probability of Churn.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Churn Prediction is attributed to the fact of High Type 1 errors: False Positive – Predicted Churn but Actually not Churn (a limitation of modelling with Imbalanced Dataset).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High Focus Customers with maximum Churn probability require strategic intervention for Churn prevention.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2761 Low Focus Customers which require targeted monitoring for Churn prevention.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to minimize Type 2 errors (False Negative), threshold of 0.4-0.49 (ROC) could be used which would result in higher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LowFocus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predicted but reduce False Negatives (costly errors)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consideration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7E2ACA0-0183-4EBF-AF66-671D1F2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90" y="1349143"/>
            <a:ext cx="2588433" cy="25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668DCE-FA8E-4968-9C5C-5DF1540D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66" y="1455958"/>
            <a:ext cx="2515827" cy="1881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23264-B342-404B-AEA9-886032F62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57" y="4115351"/>
            <a:ext cx="3905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GC Document" ma:contentTypeID="0x010100C058C50E10D4F74AB2F15030BBD98A140077BC50D1A575F04E9B0504D775CB46FF" ma:contentTypeVersion="14" ma:contentTypeDescription="Create a new document." ma:contentTypeScope="" ma:versionID="08907b40adf6d659bed8c33a22b6e029">
  <xsd:schema xmlns:xsd="http://www.w3.org/2001/XMLSchema" xmlns:xs="http://www.w3.org/2001/XMLSchema" xmlns:p="http://schemas.microsoft.com/office/2006/metadata/properties" xmlns:ns2="a0e595d0-dbfc-499e-a6e9-db0bfd5584f2" xmlns:ns3="5aa39b27-3492-4fbd-9ce5-132e2443fdc5" xmlns:ns4="c0983305-d52e-450e-b28d-bcc2488950eb" targetNamespace="http://schemas.microsoft.com/office/2006/metadata/properties" ma:root="true" ma:fieldsID="424c20865d651eeb3835eb9b5a74188f" ns2:_="" ns3:_="" ns4:_="">
    <xsd:import namespace="a0e595d0-dbfc-499e-a6e9-db0bfd5584f2"/>
    <xsd:import namespace="5aa39b27-3492-4fbd-9ce5-132e2443fdc5"/>
    <xsd:import namespace="c0983305-d52e-450e-b28d-bcc2488950eb"/>
    <xsd:element name="properties">
      <xsd:complexType>
        <xsd:sequence>
          <xsd:element name="documentManagement">
            <xsd:complexType>
              <xsd:all>
                <xsd:element ref="ns2:bddea93bfdca4505aa10f8f16d9ce1a3" minOccurs="0"/>
                <xsd:element ref="ns3:TaxCatchAll" minOccurs="0"/>
                <xsd:element ref="ns3:TaxCatchAllLabel" minOccurs="0"/>
                <xsd:element ref="ns2:f430b032cad14c19b1003d2750c6b0f5" minOccurs="0"/>
                <xsd:element ref="ns3:TaxKeywordTaxHTField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595d0-dbfc-499e-a6e9-db0bfd5584f2" elementFormDefault="qualified">
    <xsd:import namespace="http://schemas.microsoft.com/office/2006/documentManagement/types"/>
    <xsd:import namespace="http://schemas.microsoft.com/office/infopath/2007/PartnerControls"/>
    <xsd:element name="bddea93bfdca4505aa10f8f16d9ce1a3" ma:index="8" ma:taxonomy="true" ma:internalName="bddea93bfdca4505aa10f8f16d9ce1a3" ma:taxonomyFieldName="Owning_x0020_Group" ma:displayName="Owning Group" ma:readOnly="false" ma:default="" ma:fieldId="{bddea93b-fdca-4505-aa10-f8f16d9ce1a3}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430b032cad14c19b1003d2750c6b0f5" ma:index="12" ma:taxonomy="true" ma:internalName="f430b032cad14c19b1003d2750c6b0f5" ma:taxonomyFieldName="Target_x0020_Group" ma:displayName="Target Group" ma:readOnly="false" ma:default="" ma:fieldId="{f430b032-cad1-4c19-b100-3d2750c6b0f5}" ma:taxonomyMulti="true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39b27-3492-4fbd-9ce5-132e2443fdc5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64b2a59a-9330-4e16-94dc-6541c371fe38}" ma:internalName="TaxCatchAll" ma:showField="CatchAllData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64b2a59a-9330-4e16-94dc-6541c371fe38}" ma:internalName="TaxCatchAllLabel" ma:readOnly="true" ma:showField="CatchAllDataLabel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6e3d4da9-cb93-429a-a51e-625eaa31d1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3305-d52e-450e-b28d-bcc248895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a39b27-3492-4fbd-9ce5-132e2443fdc5">
      <Value>2449</Value>
    </TaxCatchAll>
    <bddea93bfdca4505aa10f8f16d9ce1a3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bddea93bfdca4505aa10f8f16d9ce1a3>
    <f430b032cad14c19b1003d2750c6b0f5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f430b032cad14c19b1003d2750c6b0f5>
    <TaxKeywordTaxHTField xmlns="5aa39b27-3492-4fbd-9ce5-132e2443fdc5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C5D4C91F-644C-498D-9A6A-55A6D240C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595d0-dbfc-499e-a6e9-db0bfd5584f2"/>
    <ds:schemaRef ds:uri="5aa39b27-3492-4fbd-9ce5-132e2443fdc5"/>
    <ds:schemaRef ds:uri="c0983305-d52e-450e-b28d-bcc248895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3C27BC-13E9-4A78-83E0-84204EDD2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B0B6D-870F-493E-BC33-266BAF50064D}">
  <ds:schemaRefs>
    <ds:schemaRef ds:uri="http://purl.org/dc/terms/"/>
    <ds:schemaRef ds:uri="5aa39b27-3492-4fbd-9ce5-132e2443fdc5"/>
    <ds:schemaRef ds:uri="c0983305-d52e-450e-b28d-bcc2488950eb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0e595d0-dbfc-499e-a6e9-db0bfd5584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1037</Words>
  <Application>Microsoft Office PowerPoint</Application>
  <PresentationFormat>Widescreen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Office Theme</vt:lpstr>
      <vt:lpstr>PowerPoint Presentation</vt:lpstr>
      <vt:lpstr>Agenda</vt:lpstr>
      <vt:lpstr>Data Insights</vt:lpstr>
      <vt:lpstr>Data Insights</vt:lpstr>
      <vt:lpstr>Data Insights</vt:lpstr>
      <vt:lpstr>Churn Model</vt:lpstr>
      <vt:lpstr>Churn Model</vt:lpstr>
      <vt:lpstr>Churn Model</vt:lpstr>
      <vt:lpstr>Action Plan &amp; Strategies</vt:lpstr>
      <vt:lpstr>Action Plan &amp; Strategies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Maken, Sahil</dc:creator>
  <cp:lastModifiedBy>Maken, Sahil</cp:lastModifiedBy>
  <cp:revision>61</cp:revision>
  <dcterms:created xsi:type="dcterms:W3CDTF">2020-10-17T17:48:59Z</dcterms:created>
  <dcterms:modified xsi:type="dcterms:W3CDTF">2020-10-19T17:34:03Z</dcterms:modified>
</cp:coreProperties>
</file>