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8308394568" initials="" lastIdx="1" clrIdx="0">
    <p:extLst>
      <p:ext uri="{19B8F6BF-5375-455C-9EA6-DF929625EA0E}">
        <p15:presenceInfo xmlns:p15="http://schemas.microsoft.com/office/powerpoint/2012/main" userId="4097f5a28f4752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3T21:33:52.50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44EE-F6F6-0248-2A63-75DB06466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129" y="741909"/>
            <a:ext cx="7766936" cy="369332"/>
          </a:xfrm>
        </p:spPr>
        <p:txBody>
          <a:bodyPr/>
          <a:lstStyle/>
          <a:p>
            <a:pPr algn="ctr"/>
            <a:r>
              <a:rPr lang="en-US" sz="2400" dirty="0"/>
              <a:t>Project on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96B60-E563-6729-7FEE-6B97C281E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8" y="65366"/>
            <a:ext cx="830580" cy="845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114C09-9037-5D5B-3916-FE0B6DA3CDC8}"/>
              </a:ext>
            </a:extLst>
          </p:cNvPr>
          <p:cNvSpPr txBox="1"/>
          <p:nvPr/>
        </p:nvSpPr>
        <p:spPr>
          <a:xfrm>
            <a:off x="1307908" y="1095852"/>
            <a:ext cx="822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“Hospital Management System”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E2AA-AB83-6E5E-7F5B-48547B25C368}"/>
              </a:ext>
            </a:extLst>
          </p:cNvPr>
          <p:cNvSpPr txBox="1"/>
          <p:nvPr/>
        </p:nvSpPr>
        <p:spPr>
          <a:xfrm>
            <a:off x="2377940" y="269619"/>
            <a:ext cx="66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Symbiosis Skill &amp;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Professional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(SPPU)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Kiwale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Pune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53715-C8AD-50F7-FF39-F74F36A643BD}"/>
              </a:ext>
            </a:extLst>
          </p:cNvPr>
          <p:cNvSpPr txBox="1"/>
          <p:nvPr/>
        </p:nvSpPr>
        <p:spPr>
          <a:xfrm>
            <a:off x="1188721" y="1568142"/>
            <a:ext cx="824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E31C3-9E6F-B61A-E48F-28241A18C1DE}"/>
              </a:ext>
            </a:extLst>
          </p:cNvPr>
          <p:cNvSpPr txBox="1"/>
          <p:nvPr/>
        </p:nvSpPr>
        <p:spPr>
          <a:xfrm>
            <a:off x="4135313" y="1951672"/>
            <a:ext cx="2460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hruvi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Thakkar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Deepak Tiwari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Renuka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Kalkar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Sahil Mali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Shivam Kshatriya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9D9EC-FC2F-C758-33B1-E00FD6EFF276}"/>
              </a:ext>
            </a:extLst>
          </p:cNvPr>
          <p:cNvSpPr txBox="1"/>
          <p:nvPr/>
        </p:nvSpPr>
        <p:spPr>
          <a:xfrm>
            <a:off x="1091682" y="3581698"/>
            <a:ext cx="8437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Academic Year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kern="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2024-2025</a:t>
            </a:r>
          </a:p>
          <a:p>
            <a:pPr algn="ctr"/>
            <a:endParaRPr lang="en-IN" sz="1800" kern="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Project Guidance of</a:t>
            </a:r>
          </a:p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 Vinaya Kulkarni</a:t>
            </a:r>
          </a:p>
          <a:p>
            <a:pPr algn="ctr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dirty="0">
                <a:solidFill>
                  <a:srgbClr val="ED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 Institute of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dirty="0">
                <a:solidFill>
                  <a:srgbClr val="ED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dirty="0">
                <a:solidFill>
                  <a:srgbClr val="ED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Bhujbal Knowledge City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dirty="0" err="1">
                <a:solidFill>
                  <a:srgbClr val="ED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Adgaon</a:t>
            </a:r>
            <a:r>
              <a:rPr lang="en-IN" sz="1800" dirty="0">
                <a:solidFill>
                  <a:srgbClr val="ED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Nashik.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25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2E57-8258-AE07-AD5C-83912CE8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63" y="193248"/>
            <a:ext cx="8596668" cy="597031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Arial" panose="020B0604020202020204" pitchFamily="34" charset="0"/>
              </a:rPr>
              <a:t>Requirement For System</a:t>
            </a:r>
            <a:br>
              <a:rPr lang="en-IN" altLang="en-US" sz="1050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9F28-2491-DF0B-8508-4A54B6705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036948"/>
            <a:ext cx="4184035" cy="56278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Software Requirements: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Operating System: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Windows 10 or later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Windows Server 2016 or later (for deployment)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Development Environment: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Microsoft Visual Studio 2019 or later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ASP.NET Core 3.1 or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Microsoft SQL Server 2016 or later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MySQL or PostgreSQL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Web Server: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IIS 10.0 or later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Apache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Frameworks &amp; Libraries: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.NET Core/ASP.NET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Entity Framework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Bootstrap (for frontend)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jQuery/</a:t>
            </a:r>
            <a:r>
              <a:rPr lang="en-IN" dirty="0" err="1"/>
              <a:t>JavaScrip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6CFF3-F3A8-980C-8A1B-D97C5D9F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036948"/>
            <a:ext cx="4184034" cy="54486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Hardware Requirements: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Development Machine: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Processor: Intel i5 or higher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RAM: 8GB or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Disk: 250GB SSD or higher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Server (for deployment):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Processor: Intel Xeon or equivalent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RAM: 16GB or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Storage: 500GB SSD or higher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Network: High-speed internet connection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77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0992-4026-D90F-785E-9BCE17D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7" y="179109"/>
            <a:ext cx="9824126" cy="716437"/>
          </a:xfrm>
        </p:spPr>
        <p:txBody>
          <a:bodyPr>
            <a:normAutofit/>
          </a:bodyPr>
          <a:lstStyle/>
          <a:p>
            <a:r>
              <a:rPr lang="en-IN" sz="3200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C6F0-844A-7BE6-014E-A19BD5E84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518" y="1018094"/>
            <a:ext cx="9824126" cy="58399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Technical Feasibility: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 Availability: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required technologies (ASP.NET, SQL Server, etc.) are readily available and well-supported.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Technical Expertise: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development team possesses the necessary skills in ASP.NET, database management, and web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system can be designed to scale as the hospital grows, accommodating more users and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Economic Feasibility: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 Estimation: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development costs, including hardware, software, and personnel, are within the hospital’s budget.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Long-term Financial Viability: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cost of maintaining and updating the system is sustainable over the long term.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Funding Sources: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for government grants, private funding, or hospital budget allocation to cover the project costs.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19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2F2B-8615-717B-0E20-F36A77EB4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1975"/>
            <a:ext cx="9418773" cy="65704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3. Operational Feasibility: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Stakeholder Acceptance: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Hospital staff, including doctors, nurses, and administrators, are likely to accept and use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and Support: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Adequate training programs can be provided to ensure all users are comfortable with the new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 on Hospital Operations: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system will streamline operations, improve patient care, and enhance overall efficiency without causing major disruptions.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Change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plan is in place to manage the transition from the current system to the new Hospital Management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Legal and Ethical Feasibility: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Compliance with Regulations: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system will adhere to healthcare regulations, such as HIPAA, ensuring patient data privacy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Ethical Considerations: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system will ensure the ethical use of patient data and respect patient confidentiality.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Contractual Obligations: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third-party contracts for software or services will be reviewed for compliance and legal obligations.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52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E491-D297-C3C0-18E5-370B8A8A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86" y="279662"/>
            <a:ext cx="8596668" cy="493336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CD44-66D7-7D3C-C008-5DFE8A61D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773" y="1722272"/>
            <a:ext cx="8596668" cy="4763369"/>
          </a:xfrm>
        </p:spPr>
        <p:txBody>
          <a:bodyPr/>
          <a:lstStyle/>
          <a:p>
            <a:r>
              <a:rPr lang="en-US" b="1" dirty="0"/>
              <a:t>1. Doctor Module: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Patient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to patient medical records, history, and treatment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Appointment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and manage daily appointments, reschedule or cancel as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Prescription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Create, edit, and track prescriptions for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Communicate with patients and other healthcare staff via secure messaging.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reports on patient progress, treatment outcomes, and other relevant data.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060BB-9EF0-51ED-0F65-CC3BD19B335D}"/>
              </a:ext>
            </a:extLst>
          </p:cNvPr>
          <p:cNvSpPr txBox="1"/>
          <p:nvPr/>
        </p:nvSpPr>
        <p:spPr>
          <a:xfrm>
            <a:off x="168286" y="986025"/>
            <a:ext cx="825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Doctor:-</a:t>
            </a:r>
          </a:p>
        </p:txBody>
      </p:sp>
    </p:spTree>
    <p:extLst>
      <p:ext uri="{BB962C8B-B14F-4D97-AF65-F5344CB8AC3E}">
        <p14:creationId xmlns:p14="http://schemas.microsoft.com/office/powerpoint/2010/main" val="364911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03CC-519D-6663-BB79-2FDCBA96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461913"/>
            <a:ext cx="8596668" cy="5901180"/>
          </a:xfrm>
        </p:spPr>
        <p:txBody>
          <a:bodyPr>
            <a:normAutofit/>
          </a:bodyPr>
          <a:lstStyle/>
          <a:p>
            <a:r>
              <a:rPr lang="en-US" b="1" dirty="0"/>
              <a:t>2. Patient Module:</a:t>
            </a:r>
          </a:p>
          <a:p>
            <a:endParaRPr lang="en-US" b="1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Registration and Profile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Patients can register, create a profile, and update personal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Appointment Booking: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Book, view, and manage appointments with doctors.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 to Medical Records: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personal medical history, treatment plans, and lab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Prescription Access: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prescribed medications and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Billing and Payments: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billing history, make payments, and manage insurance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Feedback and Communication: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feedback on services and communicate with healthcare providers.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90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17D9-636B-15AA-9366-C1A9B7E3E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433633"/>
            <a:ext cx="8596668" cy="56077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3. Admin Module: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users (doctors, patients, staff), including creating, updating, and deleting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Role-Based Access Control: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roles and permissions to different users to ensure secure access to system functionalities.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Appointment and Scheduling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Oversee and manage the scheduling of appointments and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Billing and Financial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hospital billing, invoicing, and financial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and manage hospital inventory, including medical supplies, drugs, and equipment.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Reporting and Analytics: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comprehensive reports on hospital operations, patient care, and financial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1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D3E-E796-A01A-7EB9-14332A1E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2730"/>
            <a:ext cx="8596668" cy="483909"/>
          </a:xfrm>
        </p:spPr>
        <p:txBody>
          <a:bodyPr>
            <a:normAutofit fontScale="90000"/>
          </a:bodyPr>
          <a:lstStyle/>
          <a:p>
            <a:r>
              <a:rPr lang="en-IN" dirty="0"/>
              <a:t>ER Diagram: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24C141-A52E-1B6C-BC7E-B12E6F729D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4629" y="1093166"/>
            <a:ext cx="7202077" cy="5364195"/>
          </a:xfrm>
        </p:spPr>
      </p:pic>
    </p:spTree>
    <p:extLst>
      <p:ext uri="{BB962C8B-B14F-4D97-AF65-F5344CB8AC3E}">
        <p14:creationId xmlns:p14="http://schemas.microsoft.com/office/powerpoint/2010/main" val="95787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9440-3EB7-BBAB-B2F5-1A0683C0E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575034"/>
            <a:ext cx="9220810" cy="6080289"/>
          </a:xfrm>
        </p:spPr>
        <p:txBody>
          <a:bodyPr/>
          <a:lstStyle/>
          <a:p>
            <a:pPr marL="0" indent="0">
              <a:buNone/>
            </a:pPr>
            <a:endParaRPr lang="en-IN" altLang="en-US" sz="6000" dirty="0"/>
          </a:p>
          <a:p>
            <a:pPr marL="0" indent="0">
              <a:buNone/>
            </a:pPr>
            <a:endParaRPr lang="en-IN" altLang="en-US" sz="6000" dirty="0"/>
          </a:p>
          <a:p>
            <a:pPr marL="0" indent="0" algn="ctr">
              <a:buNone/>
            </a:pPr>
            <a:r>
              <a:rPr lang="en-IN" altLang="en-US" sz="6000" dirty="0"/>
              <a:t>Thank You 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4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C891-87C5-7560-2C9C-6F445B42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0" y="358218"/>
            <a:ext cx="7032394" cy="502763"/>
          </a:xfrm>
        </p:spPr>
        <p:txBody>
          <a:bodyPr>
            <a:normAutofit fontScale="90000"/>
          </a:bodyPr>
          <a:lstStyle/>
          <a:p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Symbiosis Skill &amp;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Professional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(SPPU)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Kiwale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Pune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AFC38-30E6-65E7-6589-1DF4281D7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6690"/>
            <a:ext cx="830580" cy="845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E79DE6-2180-145A-82D3-4870B0E5E3EB}"/>
              </a:ext>
            </a:extLst>
          </p:cNvPr>
          <p:cNvSpPr txBox="1"/>
          <p:nvPr/>
        </p:nvSpPr>
        <p:spPr>
          <a:xfrm>
            <a:off x="592492" y="1032510"/>
            <a:ext cx="8890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ED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CERTIFICATE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25DD8-5255-FE69-D6D1-FAA2FE574E65}"/>
              </a:ext>
            </a:extLst>
          </p:cNvPr>
          <p:cNvSpPr txBox="1"/>
          <p:nvPr/>
        </p:nvSpPr>
        <p:spPr>
          <a:xfrm>
            <a:off x="677334" y="1790779"/>
            <a:ext cx="88060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to certify that project entitled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IN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 Management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Has been satisfactorily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completed by</a:t>
            </a:r>
          </a:p>
          <a:p>
            <a:pPr algn="ctr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hruvi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Thakkar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Deepak Tiwari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Renuka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Kalkar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Sahil Mali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Shivam Kshatriya</a:t>
            </a:r>
            <a:endParaRPr lang="en-IN" dirty="0"/>
          </a:p>
          <a:p>
            <a:pPr marL="2298700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partial fulfilment of training</a:t>
            </a:r>
          </a:p>
          <a:p>
            <a:r>
              <a:rPr lang="en-IN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Under the Faculty of Engineering.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 Academic Year 2024-2025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4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E01F-7DDC-8067-BB65-EABEB760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222"/>
            <a:ext cx="8596668" cy="672445"/>
          </a:xfrm>
        </p:spPr>
        <p:txBody>
          <a:bodyPr/>
          <a:lstStyle/>
          <a:p>
            <a:r>
              <a:rPr lang="en-US" dirty="0"/>
              <a:t>Contents: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94FD7-FFA4-7C86-2A46-18221E425A00}"/>
              </a:ext>
            </a:extLst>
          </p:cNvPr>
          <p:cNvSpPr txBox="1"/>
          <p:nvPr/>
        </p:nvSpPr>
        <p:spPr>
          <a:xfrm>
            <a:off x="677334" y="1253765"/>
            <a:ext cx="890972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IN" altLang="en-US" sz="1800" b="1" dirty="0">
              <a:solidFill>
                <a:srgbClr val="000000"/>
              </a:solidFill>
            </a:endParaRPr>
          </a:p>
          <a:p>
            <a:pPr marL="287337" indent="-28575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00"/>
                </a:solidFill>
              </a:rPr>
              <a:t>Introduction</a:t>
            </a:r>
          </a:p>
          <a:p>
            <a:pPr marL="1587" eaLnBrk="1" hangingPunct="1">
              <a:buClr>
                <a:srgbClr val="000000"/>
              </a:buClr>
              <a:buSzPct val="100000"/>
              <a:defRPr/>
            </a:pPr>
            <a:endParaRPr lang="en-IN" sz="2400" dirty="0">
              <a:solidFill>
                <a:srgbClr val="000000"/>
              </a:solidFill>
            </a:endParaRPr>
          </a:p>
          <a:p>
            <a:pPr marL="287337" indent="-28575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00"/>
                </a:solidFill>
              </a:rPr>
              <a:t>Objectives</a:t>
            </a:r>
          </a:p>
          <a:p>
            <a:pPr marL="1587" eaLnBrk="1" hangingPunct="1">
              <a:buClr>
                <a:srgbClr val="000000"/>
              </a:buClr>
              <a:buSzPct val="100000"/>
              <a:defRPr/>
            </a:pPr>
            <a:endParaRPr lang="en-IN" sz="2400" dirty="0">
              <a:solidFill>
                <a:srgbClr val="000000"/>
              </a:solidFill>
            </a:endParaRPr>
          </a:p>
          <a:p>
            <a:pPr marL="287337" indent="-28575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00"/>
                </a:solidFill>
              </a:rPr>
              <a:t>Scope of Project</a:t>
            </a:r>
          </a:p>
          <a:p>
            <a:pPr marL="1587" eaLnBrk="1" hangingPunct="1">
              <a:buClr>
                <a:srgbClr val="000000"/>
              </a:buClr>
              <a:buSzPct val="100000"/>
              <a:defRPr/>
            </a:pPr>
            <a:endParaRPr lang="en-IN" sz="2400" dirty="0">
              <a:solidFill>
                <a:srgbClr val="000000"/>
              </a:solidFill>
            </a:endParaRPr>
          </a:p>
          <a:p>
            <a:pPr marL="287337" indent="-28575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00"/>
                </a:solidFill>
              </a:rPr>
              <a:t>Requirements Gathering and Analysis</a:t>
            </a:r>
          </a:p>
          <a:p>
            <a:pPr marL="1587" eaLnBrk="1" hangingPunct="1">
              <a:buClr>
                <a:srgbClr val="000000"/>
              </a:buClr>
              <a:buSzPct val="100000"/>
              <a:defRPr/>
            </a:pPr>
            <a:endParaRPr lang="en-IN" sz="2400" dirty="0">
              <a:solidFill>
                <a:srgbClr val="000000"/>
              </a:solidFill>
            </a:endParaRPr>
          </a:p>
          <a:p>
            <a:pPr marL="287337" indent="-28575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00"/>
                </a:solidFill>
              </a:rPr>
              <a:t>Feasibility Study</a:t>
            </a:r>
          </a:p>
          <a:p>
            <a:pPr marL="1587" eaLnBrk="1" hangingPunct="1">
              <a:buClr>
                <a:srgbClr val="000000"/>
              </a:buClr>
              <a:buSzPct val="100000"/>
              <a:defRPr/>
            </a:pPr>
            <a:endParaRPr lang="en-IN" sz="2400" dirty="0">
              <a:solidFill>
                <a:srgbClr val="000000"/>
              </a:solidFill>
            </a:endParaRPr>
          </a:p>
          <a:p>
            <a:pPr marL="287337" indent="-28575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00"/>
                </a:solidFill>
              </a:rPr>
              <a:t>Design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652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2E30-D84D-F655-A5A1-53FB8D33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85" y="285595"/>
            <a:ext cx="8596668" cy="531043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Arial" panose="020B0604020202020204" pitchFamily="34" charset="0"/>
              </a:rPr>
              <a:t>Introduction :</a:t>
            </a:r>
            <a:br>
              <a:rPr lang="en-IN" altLang="en-US" sz="3600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8B567-1753-5AC6-019B-E885C4F27349}"/>
              </a:ext>
            </a:extLst>
          </p:cNvPr>
          <p:cNvSpPr txBox="1"/>
          <p:nvPr/>
        </p:nvSpPr>
        <p:spPr>
          <a:xfrm>
            <a:off x="641023" y="816638"/>
            <a:ext cx="8908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 The Hospital Management System (HMS) is a comprehensive, web-based application developed using ASP.NET. It is designed to streamline and automate the administrative, clinical, and financial operations within a healthcare facility.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Key Objectives: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Efficient Management:</a:t>
            </a:r>
            <a:r>
              <a:rPr lang="en-US" dirty="0"/>
              <a:t> Streamlines patient management, appointments, billing, and medical records.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Data Security:</a:t>
            </a:r>
            <a:r>
              <a:rPr lang="en-US" dirty="0"/>
              <a:t> Ensures secure handling of sensitive patient information with robust security measures.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User-Friendly Interface:</a:t>
            </a:r>
            <a:r>
              <a:rPr lang="en-US" dirty="0"/>
              <a:t> Provides a simple, intuitive interface for healthcare professionals and administrative staff.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28977-A49D-D05B-0711-6B8CDC7FFBF8}"/>
              </a:ext>
            </a:extLst>
          </p:cNvPr>
          <p:cNvSpPr txBox="1"/>
          <p:nvPr/>
        </p:nvSpPr>
        <p:spPr>
          <a:xfrm>
            <a:off x="641023" y="4496585"/>
            <a:ext cx="8785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Why ASP.NET?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1" dirty="0"/>
              <a:t>Scalability:</a:t>
            </a:r>
            <a:r>
              <a:rPr lang="en-IN" dirty="0"/>
              <a:t> Easy scalable to accommodate the Growing Needs of the Hospital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1" dirty="0"/>
              <a:t>Security:</a:t>
            </a:r>
            <a:r>
              <a:rPr lang="en-IN" dirty="0"/>
              <a:t> </a:t>
            </a:r>
            <a:r>
              <a:rPr lang="en-US" dirty="0"/>
              <a:t>Built-in security features like authentication and role-based access control.</a:t>
            </a:r>
            <a:endParaRPr lang="en-I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1" dirty="0"/>
              <a:t>Performance:</a:t>
            </a:r>
            <a:r>
              <a:rPr lang="en-IN" dirty="0"/>
              <a:t> </a:t>
            </a:r>
            <a:r>
              <a:rPr lang="en-US" dirty="0"/>
              <a:t>High-performance framework suitable for complex, real-time applications.</a:t>
            </a:r>
            <a:endParaRPr lang="en-I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91977AA-97B4-A518-912B-C7F54B8A5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scalable to accommodate the growing needs of the hospital.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3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48D2-D1B5-AFA3-EF49-8B1A0134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81" y="317369"/>
            <a:ext cx="8596668" cy="710153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Objectives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b="1" dirty="0"/>
              <a:t>:</a:t>
            </a:r>
            <a:br>
              <a:rPr lang="en-IN" sz="3600" b="1" dirty="0">
                <a:solidFill>
                  <a:srgbClr val="000000"/>
                </a:solidFill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C626-6D16-40DD-463C-8CFBBF6A08F4}"/>
              </a:ext>
            </a:extLst>
          </p:cNvPr>
          <p:cNvSpPr txBox="1"/>
          <p:nvPr/>
        </p:nvSpPr>
        <p:spPr>
          <a:xfrm>
            <a:off x="658481" y="1206631"/>
            <a:ext cx="90888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Enhance Operational Efficiency:</a:t>
            </a:r>
            <a:endParaRPr lang="en-I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Streamline administrative tasks such as patient registration, appointment scheduling, and billing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Improve Patient Care: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Ensure accurate and timely to patient and medical history.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Ensure Data Security:</a:t>
            </a:r>
            <a:endParaRPr lang="en-I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Protect sensitive patient information through robust security measures and role-based access control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Facilitate Better Decision-Making:</a:t>
            </a:r>
            <a:endParaRPr lang="en-I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Provide health. Care professionals with real time data and analytics for informed decision making.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 Operational Cost: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Automate routing process to minimize manual work and reduce errors.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43C025-9B58-D8D9-AD47-6E1F9286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accurate and timely access to patient records and medical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4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CF93-974E-A4EA-E4EE-41849784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1" y="241954"/>
            <a:ext cx="8596668" cy="663019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Scope of Project :</a:t>
            </a:r>
            <a:br>
              <a:rPr lang="en-IN" altLang="en-US" sz="3600" b="1" dirty="0">
                <a:solidFill>
                  <a:srgbClr val="00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EF4E-4473-B1DD-72F1-3D5596F3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8095"/>
            <a:ext cx="8596668" cy="5839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Patient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Registration, admission, and discharge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Patient appointment scheduling and follow-ups.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Electronic Medical Records (EMR) management.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Billing and Invoicing: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Automated billing for services rendered.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Insurance claim processing and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Payment tracking and reporting.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Management of medical supplies, drugs, and equipment.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Stock monitoring, reorder alerts, and inventory audits.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0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EF4E-4473-B1DD-72F1-3D5596F3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88" y="216816"/>
            <a:ext cx="8596668" cy="5839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IN" b="1" dirty="0"/>
              <a:t>Staff and Resource Management: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Scheduling and tracking of doctors, nurse and other stuff.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Assignments of resources such as roots equipment and facilities.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Reporting and Analytics.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Generation of reports on patient care, financials and resource utilization.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 analytics for performance monitoring and decision making.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management and security.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Rule test access control for different user types (Administrators, doctors, nurse,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Secure login and data encryption.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171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6EFF-E82C-3453-5559-50A1ECEB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96" y="183823"/>
            <a:ext cx="8596668" cy="625311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Requirements Gathering and Analysis 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15290-EA4A-1849-5C7B-CAC575C66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809134"/>
            <a:ext cx="9390493" cy="5865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sz="2000" b="1" dirty="0"/>
              <a:t>Stakeholder Identification: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key stakeholders (hospital administrators, doctors, nurses, patients) to understand their needs and expectations.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sz="2000" b="1" dirty="0"/>
              <a:t>Functional Requirements: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Patient Management:</a:t>
            </a:r>
            <a:br>
              <a:rPr lang="en-US" dirty="0"/>
            </a:br>
            <a:r>
              <a:rPr lang="en-US" dirty="0"/>
              <a:t>Requirements related to patient registration, appointment scheduling, medical records, and discharge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Billing and Payments:</a:t>
            </a:r>
            <a:br>
              <a:rPr lang="en-US" dirty="0"/>
            </a:br>
            <a:r>
              <a:rPr lang="en-US" dirty="0"/>
              <a:t>Requirements for handling billing, invoicing, insurance processing, and payment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Management:</a:t>
            </a:r>
            <a:br>
              <a:rPr lang="en-US" dirty="0"/>
            </a:br>
            <a:r>
              <a:rPr lang="en-US" dirty="0"/>
              <a:t>Requirements for tracking medical supplies, equipment, and stock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Staff Management:</a:t>
            </a:r>
            <a:br>
              <a:rPr lang="en-US" dirty="0"/>
            </a:br>
            <a:r>
              <a:rPr lang="en-US" dirty="0"/>
              <a:t>Requirements for managing staff schedules, resource allocation, and duty rosters.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6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2DB7-A149-0626-2809-52D03EC8B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82804"/>
            <a:ext cx="8596668" cy="616513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b="1" dirty="0"/>
              <a:t>Non-Functional Requirements: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Security:</a:t>
            </a:r>
            <a:br>
              <a:rPr lang="en-US" dirty="0"/>
            </a:br>
            <a:r>
              <a:rPr lang="en-US" dirty="0"/>
              <a:t>Data protection, user authentication, and role-based access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Performance:</a:t>
            </a:r>
            <a:br>
              <a:rPr lang="en-US" dirty="0"/>
            </a:br>
            <a:r>
              <a:rPr lang="en-US" dirty="0"/>
              <a:t>System responsiveness, load handling, and uptime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Usability:</a:t>
            </a:r>
            <a:br>
              <a:rPr lang="en-US" dirty="0"/>
            </a:br>
            <a:r>
              <a:rPr lang="en-US" dirty="0"/>
              <a:t>User interface design, ease of use, and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br>
              <a:rPr lang="en-US" dirty="0"/>
            </a:br>
            <a:r>
              <a:rPr lang="en-US" dirty="0"/>
              <a:t>Ability to handle growing data and user loads as the hospital expands.</a:t>
            </a:r>
          </a:p>
          <a:p>
            <a:endParaRPr lang="en-IN" dirty="0"/>
          </a:p>
          <a:p>
            <a:r>
              <a:rPr lang="en-US" b="1" dirty="0"/>
              <a:t>4. Requirement Validation: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 and Sign-off: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Validate the gathered requirements with stakeholders to ensure they meet their needs and expectations.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Prototype Development: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prototypes or wireframes to visualize the system and gather further feedback.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25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1478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Trebuchet MS</vt:lpstr>
      <vt:lpstr>Wingdings 3</vt:lpstr>
      <vt:lpstr>Facet</vt:lpstr>
      <vt:lpstr>Project on </vt:lpstr>
      <vt:lpstr>Symbiosis Skill &amp; Professional (SPPU)  Kiwale, Pune. </vt:lpstr>
      <vt:lpstr>Contents:</vt:lpstr>
      <vt:lpstr>Introduction : </vt:lpstr>
      <vt:lpstr>Objectives : </vt:lpstr>
      <vt:lpstr>Scope of Project : </vt:lpstr>
      <vt:lpstr>PowerPoint Presentation</vt:lpstr>
      <vt:lpstr>Requirements Gathering and Analysis : </vt:lpstr>
      <vt:lpstr>PowerPoint Presentation</vt:lpstr>
      <vt:lpstr>Requirement For System </vt:lpstr>
      <vt:lpstr>Feasibility study</vt:lpstr>
      <vt:lpstr>PowerPoint Presentation</vt:lpstr>
      <vt:lpstr>Modules:</vt:lpstr>
      <vt:lpstr>PowerPoint Presentation</vt:lpstr>
      <vt:lpstr>PowerPoint Presentation</vt:lpstr>
      <vt:lpstr>ER Diagram: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918308394568</dc:creator>
  <cp:lastModifiedBy>918308394568</cp:lastModifiedBy>
  <cp:revision>3</cp:revision>
  <dcterms:created xsi:type="dcterms:W3CDTF">2024-08-13T15:58:44Z</dcterms:created>
  <dcterms:modified xsi:type="dcterms:W3CDTF">2024-08-14T04:19:13Z</dcterms:modified>
</cp:coreProperties>
</file>