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8" r:id="rId9"/>
    <p:sldId id="269" r:id="rId10"/>
    <p:sldId id="266" r:id="rId11"/>
    <p:sldId id="264" r:id="rId12"/>
    <p:sldId id="265" r:id="rId13"/>
    <p:sldId id="271" r:id="rId14"/>
    <p:sldId id="272" r:id="rId15"/>
    <p:sldId id="281" r:id="rId16"/>
    <p:sldId id="275" r:id="rId17"/>
    <p:sldId id="276" r:id="rId18"/>
    <p:sldId id="277" r:id="rId19"/>
    <p:sldId id="278" r:id="rId20"/>
    <p:sldId id="279" r:id="rId21"/>
    <p:sldId id="280" r:id="rId22"/>
    <p:sldId id="263" r:id="rId23"/>
    <p:sldId id="274" r:id="rId24"/>
  </p:sldIdLst>
  <p:sldSz cx="12192000" cy="6858000"/>
  <p:notesSz cx="6858000" cy="9144000"/>
  <p:embeddedFontLst>
    <p:embeddedFont>
      <p:font typeface="Arial Black" panose="020B0A04020102020204" pitchFamily="3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E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A30C0D-B38A-4A61-A6AC-058C804780BB}">
  <a:tblStyle styleId="{1AA30C0D-B38A-4A61-A6AC-058C804780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72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ersonal%20Data\Semester%203\CPA%20Hackathon\3.%20Data-20241026T113838Z-001\9CSTATSCAN_2021_NFLD_CSD_HOUSINGNE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ersonal%20Data\Semester%203\CPA%20Hackathon\3.%20Data-20241026T113838Z-001\9CSTATSCAN_2021_NFLD_CSD_HOUSINGNE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ersonal%20Data\Semester%203\CPA%20Hackathon\3.%20Data-20241026T113838Z-001\9CSTATSCAN_2021_NFLD_CSD_HOUSINGNEE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ersonal%20Data\Semester%203\CPA%20Hackathon\3.%20Data-20241026T113838Z-001\9CSTATSCAN_2021_NFLD_CSD_HOUSINGNEE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Insecure households</a:t>
            </a:r>
            <a:r>
              <a:rPr lang="en-US" baseline="0" dirty="0"/>
              <a:t> in Housing need by Income brackets (Statistics Canada 2021)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'hOUSING NEED'!$A$372:$B$372</c:f>
              <c:strCache>
                <c:ptCount val="2"/>
                <c:pt idx="0">
                  <c:v>Avalon Peninsula</c:v>
                </c:pt>
                <c:pt idx="1">
                  <c:v>10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'hOUSING NEED'!$C$372:$G$372</c:f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'hOUSING NEED'!$C$371:$G$371</c15:sqref>
                        </c15:formulaRef>
                      </c:ext>
                    </c:extLst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378C-4B5D-B606-D90520B9A921}"/>
            </c:ext>
          </c:extLst>
        </c:ser>
        <c:ser>
          <c:idx val="1"/>
          <c:order val="1"/>
          <c:tx>
            <c:strRef>
              <c:f>'hOUSING NEED'!$A$373:$B$373</c:f>
              <c:strCache>
                <c:ptCount val="2"/>
                <c:pt idx="0">
                  <c:v>South Coast–Burin Peninsula</c:v>
                </c:pt>
                <c:pt idx="1">
                  <c:v>20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'hOUSING NEED'!$C$373:$G$373</c:f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'hOUSING NEED'!$C$371:$G$371</c15:sqref>
                        </c15:formulaRef>
                      </c:ext>
                    </c:extLst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378C-4B5D-B606-D90520B9A921}"/>
            </c:ext>
          </c:extLst>
        </c:ser>
        <c:ser>
          <c:idx val="2"/>
          <c:order val="2"/>
          <c:tx>
            <c:strRef>
              <c:f>'hOUSING NEED'!$A$374:$B$374</c:f>
              <c:strCache>
                <c:ptCount val="2"/>
                <c:pt idx="0">
                  <c:v>West Coast–Northern Peninsula–Labrador</c:v>
                </c:pt>
                <c:pt idx="1">
                  <c:v>30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val>
            <c:numRef>
              <c:f>'hOUSING NEED'!$C$374:$G$374</c:f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'hOUSING NEED'!$C$371:$G$371</c15:sqref>
                        </c15:formulaRef>
                      </c:ext>
                    </c:extLst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378C-4B5D-B606-D90520B9A921}"/>
            </c:ext>
          </c:extLst>
        </c:ser>
        <c:ser>
          <c:idx val="3"/>
          <c:order val="3"/>
          <c:tx>
            <c:strRef>
              <c:f>'hOUSING NEED'!$A$375:$B$375</c:f>
              <c:strCache>
                <c:ptCount val="2"/>
                <c:pt idx="0">
                  <c:v>Notre Dame–Central Bonavista Bay</c:v>
                </c:pt>
                <c:pt idx="1">
                  <c:v>40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'hOUSING NEED'!$C$375:$G$375</c:f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'hOUSING NEED'!$C$371:$G$371</c15:sqref>
                        </c15:formulaRef>
                      </c:ext>
                    </c:extLst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3-378C-4B5D-B606-D90520B9A9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1200991"/>
        <c:axId val="991197631"/>
      </c:barChart>
      <c:catAx>
        <c:axId val="991200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1197631"/>
        <c:crosses val="autoZero"/>
        <c:auto val="1"/>
        <c:lblAlgn val="ctr"/>
        <c:lblOffset val="100"/>
        <c:noMultiLvlLbl val="0"/>
      </c:catAx>
      <c:valAx>
        <c:axId val="991197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1200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Insecure households</a:t>
            </a:r>
            <a:r>
              <a:rPr lang="en-US" baseline="0" dirty="0"/>
              <a:t> in Housing need by Income brackets (Statistics Canada 2021)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'hOUSING NEED'!$A$372:$B$372</c:f>
              <c:strCache>
                <c:ptCount val="2"/>
                <c:pt idx="0">
                  <c:v>Avalon Peninsula</c:v>
                </c:pt>
                <c:pt idx="1">
                  <c:v>10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'hOUSING NEED'!$C$372:$G$372</c:f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'hOUSING NEED'!$C$371:$G$371</c15:sqref>
                        </c15:formulaRef>
                      </c:ext>
                    </c:extLst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378C-4B5D-B606-D90520B9A921}"/>
            </c:ext>
          </c:extLst>
        </c:ser>
        <c:ser>
          <c:idx val="1"/>
          <c:order val="1"/>
          <c:tx>
            <c:strRef>
              <c:f>'hOUSING NEED'!$A$373:$B$373</c:f>
              <c:strCache>
                <c:ptCount val="2"/>
                <c:pt idx="0">
                  <c:v>South Coast–Burin Peninsula</c:v>
                </c:pt>
                <c:pt idx="1">
                  <c:v>20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'hOUSING NEED'!$C$373:$G$373</c:f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'hOUSING NEED'!$C$371:$G$371</c15:sqref>
                        </c15:formulaRef>
                      </c:ext>
                    </c:extLst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378C-4B5D-B606-D90520B9A921}"/>
            </c:ext>
          </c:extLst>
        </c:ser>
        <c:ser>
          <c:idx val="2"/>
          <c:order val="2"/>
          <c:tx>
            <c:strRef>
              <c:f>'hOUSING NEED'!$A$374:$B$374</c:f>
              <c:strCache>
                <c:ptCount val="2"/>
                <c:pt idx="0">
                  <c:v>West Coast–Northern Peninsula–Labrador</c:v>
                </c:pt>
                <c:pt idx="1">
                  <c:v>30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val>
            <c:numRef>
              <c:f>'hOUSING NEED'!$C$374:$G$374</c:f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'hOUSING NEED'!$C$371:$G$371</c15:sqref>
                        </c15:formulaRef>
                      </c:ext>
                    </c:extLst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378C-4B5D-B606-D90520B9A921}"/>
            </c:ext>
          </c:extLst>
        </c:ser>
        <c:ser>
          <c:idx val="3"/>
          <c:order val="3"/>
          <c:tx>
            <c:strRef>
              <c:f>'hOUSING NEED'!$A$375:$B$375</c:f>
              <c:strCache>
                <c:ptCount val="2"/>
                <c:pt idx="0">
                  <c:v>Notre Dame–Central Bonavista Bay</c:v>
                </c:pt>
                <c:pt idx="1">
                  <c:v>40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'hOUSING NEED'!$C$375:$G$375</c:f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'hOUSING NEED'!$C$371:$G$371</c15:sqref>
                        </c15:formulaRef>
                      </c:ext>
                    </c:extLst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3-378C-4B5D-B606-D90520B9A9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1200991"/>
        <c:axId val="991197631"/>
      </c:barChart>
      <c:catAx>
        <c:axId val="991200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1197631"/>
        <c:crosses val="autoZero"/>
        <c:auto val="1"/>
        <c:lblAlgn val="ctr"/>
        <c:lblOffset val="100"/>
        <c:noMultiLvlLbl val="0"/>
      </c:catAx>
      <c:valAx>
        <c:axId val="991197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1200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No. of Households in NL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No. of Households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1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House Holds in core housing need</c:v>
                </c:pt>
                <c:pt idx="1">
                  <c:v>Households not in core housing need</c:v>
                </c:pt>
              </c:strCache>
            </c:strRef>
          </c:cat>
          <c:val>
            <c:numRef>
              <c:f>Sheet1!$B$2:$B$3</c:f>
              <c:numCache>
                <c:formatCode>#,##0</c:formatCode>
                <c:ptCount val="2"/>
                <c:pt idx="0">
                  <c:v>14905</c:v>
                </c:pt>
                <c:pt idx="1">
                  <c:v>195145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2F-4E2F-8CAA-1A95B4C713C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Housing Need by Subdivision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'hOUSING NEED'!$B$384</c:f>
              <c:strCache>
                <c:ptCount val="1"/>
                <c:pt idx="0">
                  <c:v>Housing Need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('hOUSING NEED'!$A$385,'hOUSING NEED'!$A$387:$A$388)</c:f>
              <c:strCache>
                <c:ptCount val="3"/>
                <c:pt idx="0">
                  <c:v>City</c:v>
                </c:pt>
                <c:pt idx="1">
                  <c:v>Unorganized Subdivision</c:v>
                </c:pt>
                <c:pt idx="2">
                  <c:v>Town</c:v>
                </c:pt>
              </c:strCache>
              <c:extLst/>
            </c:strRef>
          </c:cat>
          <c:val>
            <c:numRef>
              <c:f>('hOUSING NEED'!$B$385,'hOUSING NEED'!$B$387:$B$388)</c:f>
              <c:numCache>
                <c:formatCode>General</c:formatCode>
                <c:ptCount val="3"/>
                <c:pt idx="0">
                  <c:v>7090</c:v>
                </c:pt>
                <c:pt idx="1">
                  <c:v>785</c:v>
                </c:pt>
                <c:pt idx="2">
                  <c:v>7030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88DD-4916-8E72-6F2D46093D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7071839"/>
        <c:axId val="997043999"/>
      </c:barChart>
      <c:catAx>
        <c:axId val="99707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7043999"/>
        <c:crosses val="autoZero"/>
        <c:auto val="1"/>
        <c:lblAlgn val="ctr"/>
        <c:lblOffset val="100"/>
        <c:noMultiLvlLbl val="0"/>
      </c:catAx>
      <c:valAx>
        <c:axId val="997043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707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No. of Households in NL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No. of Households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1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House Holds in core housing need</c:v>
                </c:pt>
                <c:pt idx="1">
                  <c:v>Households not in core housing need</c:v>
                </c:pt>
              </c:strCache>
            </c:strRef>
          </c:cat>
          <c:val>
            <c:numRef>
              <c:f>Sheet1!$B$2:$B$3</c:f>
              <c:numCache>
                <c:formatCode>#,##0</c:formatCode>
                <c:ptCount val="2"/>
                <c:pt idx="0">
                  <c:v>14905</c:v>
                </c:pt>
                <c:pt idx="1">
                  <c:v>195145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2F-4E2F-8CAA-1A95B4C713C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Housing Need by Subdivision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'hOUSING NEED'!$B$384</c:f>
              <c:strCache>
                <c:ptCount val="1"/>
                <c:pt idx="0">
                  <c:v>Housing Need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('hOUSING NEED'!$A$385,'hOUSING NEED'!$A$387:$A$388)</c:f>
              <c:strCache>
                <c:ptCount val="3"/>
                <c:pt idx="0">
                  <c:v>City</c:v>
                </c:pt>
                <c:pt idx="1">
                  <c:v>Unorganized Subdivision</c:v>
                </c:pt>
                <c:pt idx="2">
                  <c:v>Town</c:v>
                </c:pt>
              </c:strCache>
              <c:extLst/>
            </c:strRef>
          </c:cat>
          <c:val>
            <c:numRef>
              <c:f>('hOUSING NEED'!$B$385,'hOUSING NEED'!$B$387:$B$388)</c:f>
              <c:numCache>
                <c:formatCode>General</c:formatCode>
                <c:ptCount val="3"/>
                <c:pt idx="0">
                  <c:v>7090</c:v>
                </c:pt>
                <c:pt idx="1">
                  <c:v>785</c:v>
                </c:pt>
                <c:pt idx="2">
                  <c:v>7030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88DD-4916-8E72-6F2D46093D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7071839"/>
        <c:axId val="997043999"/>
      </c:barChart>
      <c:catAx>
        <c:axId val="99707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7043999"/>
        <c:crosses val="autoZero"/>
        <c:auto val="1"/>
        <c:lblAlgn val="ctr"/>
        <c:lblOffset val="100"/>
        <c:noMultiLvlLbl val="0"/>
      </c:catAx>
      <c:valAx>
        <c:axId val="997043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707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E0D208E8-7084-8DA8-084B-0820F2485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>
            <a:extLst>
              <a:ext uri="{FF2B5EF4-FFF2-40B4-BE49-F238E27FC236}">
                <a16:creationId xmlns:a16="http://schemas.microsoft.com/office/drawing/2014/main" id="{76883F02-DD98-D362-0593-5E8614C1C5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:notes">
            <a:extLst>
              <a:ext uri="{FF2B5EF4-FFF2-40B4-BE49-F238E27FC236}">
                <a16:creationId xmlns:a16="http://schemas.microsoft.com/office/drawing/2014/main" id="{37090828-6573-65F5-F47D-563E61EB14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4007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3DEFDD32-88B9-2493-64BB-DB431E544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>
            <a:extLst>
              <a:ext uri="{FF2B5EF4-FFF2-40B4-BE49-F238E27FC236}">
                <a16:creationId xmlns:a16="http://schemas.microsoft.com/office/drawing/2014/main" id="{7ACC5BF6-0680-AA41-126E-4A95BCF287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:notes">
            <a:extLst>
              <a:ext uri="{FF2B5EF4-FFF2-40B4-BE49-F238E27FC236}">
                <a16:creationId xmlns:a16="http://schemas.microsoft.com/office/drawing/2014/main" id="{31D86DED-5A1C-A7F1-4CE0-F40AA289D1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4338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CC2E2B17-DB66-3545-16B9-8FB6773B9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>
            <a:extLst>
              <a:ext uri="{FF2B5EF4-FFF2-40B4-BE49-F238E27FC236}">
                <a16:creationId xmlns:a16="http://schemas.microsoft.com/office/drawing/2014/main" id="{04E1CA45-C077-83F5-542F-0C87CDBB43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:notes">
            <a:extLst>
              <a:ext uri="{FF2B5EF4-FFF2-40B4-BE49-F238E27FC236}">
                <a16:creationId xmlns:a16="http://schemas.microsoft.com/office/drawing/2014/main" id="{33A5FCC5-5766-AD97-E553-78963AE352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2798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F85F925F-CA16-BDD4-3F8F-4F224F087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>
            <a:extLst>
              <a:ext uri="{FF2B5EF4-FFF2-40B4-BE49-F238E27FC236}">
                <a16:creationId xmlns:a16="http://schemas.microsoft.com/office/drawing/2014/main" id="{11D44E5C-6E82-D948-CB26-835122B879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:notes">
            <a:extLst>
              <a:ext uri="{FF2B5EF4-FFF2-40B4-BE49-F238E27FC236}">
                <a16:creationId xmlns:a16="http://schemas.microsoft.com/office/drawing/2014/main" id="{F9651D4C-6D75-69C1-4747-46526D1FE9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9331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25468B2F-EDE5-B5AE-5F28-DE03A00E3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>
            <a:extLst>
              <a:ext uri="{FF2B5EF4-FFF2-40B4-BE49-F238E27FC236}">
                <a16:creationId xmlns:a16="http://schemas.microsoft.com/office/drawing/2014/main" id="{C6115617-583B-6184-23A3-D6128DE216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:notes">
            <a:extLst>
              <a:ext uri="{FF2B5EF4-FFF2-40B4-BE49-F238E27FC236}">
                <a16:creationId xmlns:a16="http://schemas.microsoft.com/office/drawing/2014/main" id="{7D3BD0AA-EDFC-3C96-75C3-D703903123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1475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C8FADB11-0ED5-6D3E-8240-354D3587E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1742aa178_0_4:notes">
            <a:extLst>
              <a:ext uri="{FF2B5EF4-FFF2-40B4-BE49-F238E27FC236}">
                <a16:creationId xmlns:a16="http://schemas.microsoft.com/office/drawing/2014/main" id="{BB7B33AE-CDD0-5751-3CC0-E2D3A06789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301742aa178_0_4:notes">
            <a:extLst>
              <a:ext uri="{FF2B5EF4-FFF2-40B4-BE49-F238E27FC236}">
                <a16:creationId xmlns:a16="http://schemas.microsoft.com/office/drawing/2014/main" id="{D7C0E0C1-E8BE-6ED4-D7AD-7660DEBDD7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81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1742aa17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301742aa17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1742aa17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301742aa17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1742aa17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301742aa17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1742aa17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301742aa17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1742aa17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301742aa17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1742aa17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301742aa17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A8B0B36F-51BB-7083-EE2E-CD39A826E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>
            <a:extLst>
              <a:ext uri="{FF2B5EF4-FFF2-40B4-BE49-F238E27FC236}">
                <a16:creationId xmlns:a16="http://schemas.microsoft.com/office/drawing/2014/main" id="{5AD3FB08-836C-AB03-1A95-CD64A3FAE9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St. john’s mt pearl, corner brook</a:t>
            </a:r>
            <a:endParaRPr dirty="0"/>
          </a:p>
        </p:txBody>
      </p:sp>
      <p:sp>
        <p:nvSpPr>
          <p:cNvPr id="95" name="Google Shape;95;p5:notes">
            <a:extLst>
              <a:ext uri="{FF2B5EF4-FFF2-40B4-BE49-F238E27FC236}">
                <a16:creationId xmlns:a16="http://schemas.microsoft.com/office/drawing/2014/main" id="{8FA4BEE7-EE6C-D959-571D-9E28BEBCAD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3865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89770843-D702-8A24-CB64-3A9672E98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>
            <a:extLst>
              <a:ext uri="{FF2B5EF4-FFF2-40B4-BE49-F238E27FC236}">
                <a16:creationId xmlns:a16="http://schemas.microsoft.com/office/drawing/2014/main" id="{016C272A-9232-3280-561A-C2F3E424B7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6:notes">
            <a:extLst>
              <a:ext uri="{FF2B5EF4-FFF2-40B4-BE49-F238E27FC236}">
                <a16:creationId xmlns:a16="http://schemas.microsoft.com/office/drawing/2014/main" id="{AB290745-4DE8-3DD0-BB45-EA2F90C36F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0111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E03457A2-A6BE-D3EB-1632-330D03BD5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>
            <a:extLst>
              <a:ext uri="{FF2B5EF4-FFF2-40B4-BE49-F238E27FC236}">
                <a16:creationId xmlns:a16="http://schemas.microsoft.com/office/drawing/2014/main" id="{5CF6BD17-C47D-8A40-73BD-9D3F2B97F8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:notes">
            <a:extLst>
              <a:ext uri="{FF2B5EF4-FFF2-40B4-BE49-F238E27FC236}">
                <a16:creationId xmlns:a16="http://schemas.microsoft.com/office/drawing/2014/main" id="{AAA3F7CB-E567-706D-E101-AC078BA1DF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720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" descr="mun grey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953125"/>
            <a:ext cx="12192000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0" y="0"/>
            <a:ext cx="8020050" cy="1265238"/>
          </a:xfrm>
          <a:custGeom>
            <a:avLst/>
            <a:gdLst/>
            <a:ahLst/>
            <a:cxnLst/>
            <a:rect l="l" t="t" r="r" b="b"/>
            <a:pathLst>
              <a:path w="4248" h="797" extrusionOk="0">
                <a:moveTo>
                  <a:pt x="0" y="5"/>
                </a:moveTo>
                <a:lnTo>
                  <a:pt x="0" y="797"/>
                </a:lnTo>
                <a:lnTo>
                  <a:pt x="187" y="797"/>
                </a:lnTo>
                <a:lnTo>
                  <a:pt x="610" y="715"/>
                </a:lnTo>
                <a:lnTo>
                  <a:pt x="1056" y="672"/>
                </a:lnTo>
                <a:lnTo>
                  <a:pt x="1373" y="672"/>
                </a:lnTo>
                <a:lnTo>
                  <a:pt x="2549" y="360"/>
                </a:lnTo>
                <a:lnTo>
                  <a:pt x="2890" y="216"/>
                </a:lnTo>
                <a:lnTo>
                  <a:pt x="4248" y="0"/>
                </a:lnTo>
                <a:lnTo>
                  <a:pt x="0" y="5"/>
                </a:lnTo>
                <a:close/>
              </a:path>
            </a:pathLst>
          </a:custGeom>
          <a:solidFill>
            <a:srgbClr val="82243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2" descr="MUN Logo RGB white tex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550" y="6108700"/>
            <a:ext cx="1082675" cy="59213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/>
        </p:nvSpPr>
        <p:spPr>
          <a:xfrm>
            <a:off x="495300" y="6199188"/>
            <a:ext cx="54864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FACULTY OF BUSINESS ADMINISTRATION                                               www.mun.ca/business</a:t>
            </a: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618067" y="1593850"/>
            <a:ext cx="10955867" cy="130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618067" y="3429000"/>
            <a:ext cx="10955867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Font typeface="Arial"/>
              <a:buNone/>
              <a:defRPr b="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17538" y="366713"/>
            <a:ext cx="93345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617538" y="583247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306888" y="583247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729663" y="583247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617538" y="366713"/>
            <a:ext cx="93345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617538" y="1443038"/>
            <a:ext cx="9353550" cy="2519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617538" y="583247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306888" y="583247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729663" y="583247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17538" y="583247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306888" y="583247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29663" y="583247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617538" y="366713"/>
            <a:ext cx="93345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18067" y="1443038"/>
            <a:ext cx="4574117" cy="2519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❖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5395385" y="1443038"/>
            <a:ext cx="4576233" cy="2519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❖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617538" y="583247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306888" y="583247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729663" y="583247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❖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❖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17538" y="583247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306888" y="583247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729663" y="583247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17538" y="583247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306888" y="583247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729663" y="583247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❖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17538" y="583247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306888" y="583247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729663" y="583247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17538" y="583247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306888" y="583247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729663" y="583247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7538" y="366713"/>
            <a:ext cx="93345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7538" y="1443038"/>
            <a:ext cx="9353550" cy="2519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822433"/>
              </a:buClr>
              <a:buSzPts val="3200"/>
              <a:buFont typeface="Arial"/>
              <a:buChar char="•"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822433"/>
              </a:buClr>
              <a:buSzPts val="2800"/>
              <a:buFont typeface="Noto Sans Symbols"/>
              <a:buChar char="❖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82243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82243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82243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82243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82243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82243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333038" y="484188"/>
            <a:ext cx="1450975" cy="90328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617538" y="583247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4306888" y="583247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8729663" y="583247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61636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6219825"/>
            <a:ext cx="1219200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/>
        </p:nvSpPr>
        <p:spPr>
          <a:xfrm>
            <a:off x="495300" y="6364288"/>
            <a:ext cx="11155363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FACULTY OF BUSINESS ADMINISTRATION                                               		www.mun.ca/business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ctrTitle"/>
          </p:nvPr>
        </p:nvSpPr>
        <p:spPr>
          <a:xfrm>
            <a:off x="617538" y="1593850"/>
            <a:ext cx="10956925" cy="130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4400" dirty="0"/>
              <a:t>TEAM 8 – HS3</a:t>
            </a:r>
            <a:endParaRPr sz="4400" dirty="0"/>
          </a:p>
        </p:txBody>
      </p:sp>
      <p:pic>
        <p:nvPicPr>
          <p:cNvPr id="3" name="Picture 2" descr="A building with a logo on the side&#10;&#10;Description automatically generated">
            <a:extLst>
              <a:ext uri="{FF2B5EF4-FFF2-40B4-BE49-F238E27FC236}">
                <a16:creationId xmlns:a16="http://schemas.microsoft.com/office/drawing/2014/main" id="{8BCA35F4-B064-E749-70A6-42B92875B06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98994" y="4099034"/>
            <a:ext cx="2142094" cy="161596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>
          <a:extLst>
            <a:ext uri="{FF2B5EF4-FFF2-40B4-BE49-F238E27FC236}">
              <a16:creationId xmlns:a16="http://schemas.microsoft.com/office/drawing/2014/main" id="{81A005D9-4D3B-E7E8-73A5-CE1176DAD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>
            <a:extLst>
              <a:ext uri="{FF2B5EF4-FFF2-40B4-BE49-F238E27FC236}">
                <a16:creationId xmlns:a16="http://schemas.microsoft.com/office/drawing/2014/main" id="{CEAA4921-2EDE-B3AF-1D9B-B8FFFC9B0A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7538" y="366713"/>
            <a:ext cx="93345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Analysis</a:t>
            </a:r>
            <a:endParaRPr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66B294A-3615-DF88-12B3-5F26901118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6094977"/>
              </p:ext>
            </p:extLst>
          </p:nvPr>
        </p:nvGraphicFramePr>
        <p:xfrm>
          <a:off x="5586186" y="1264119"/>
          <a:ext cx="6605814" cy="4403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D332BE8-805D-5FE0-E278-53CF609EAA25}"/>
              </a:ext>
            </a:extLst>
          </p:cNvPr>
          <p:cNvSpPr txBox="1"/>
          <p:nvPr/>
        </p:nvSpPr>
        <p:spPr>
          <a:xfrm>
            <a:off x="8834438" y="1904146"/>
            <a:ext cx="111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7.1%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96396EA-2AE9-E796-C924-7AA1E2F1A78C}"/>
              </a:ext>
            </a:extLst>
          </p:cNvPr>
          <p:cNvGraphicFramePr>
            <a:graphicFrameLocks/>
          </p:cNvGraphicFramePr>
          <p:nvPr/>
        </p:nvGraphicFramePr>
        <p:xfrm>
          <a:off x="366599" y="1389608"/>
          <a:ext cx="4742430" cy="3788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44F4B71-0E6A-4225-708C-9029342ACD61}"/>
              </a:ext>
            </a:extLst>
          </p:cNvPr>
          <p:cNvSpPr txBox="1"/>
          <p:nvPr/>
        </p:nvSpPr>
        <p:spPr>
          <a:xfrm>
            <a:off x="177864" y="5785945"/>
            <a:ext cx="11520150" cy="338554"/>
          </a:xfrm>
          <a:prstGeom prst="rect">
            <a:avLst/>
          </a:prstGeom>
          <a:solidFill>
            <a:srgbClr val="AAE57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Takeaway: Housing crisis is speared equally across Cities and towns. Hence separate strategy is needed for both</a:t>
            </a:r>
          </a:p>
        </p:txBody>
      </p:sp>
    </p:spTree>
    <p:extLst>
      <p:ext uri="{BB962C8B-B14F-4D97-AF65-F5344CB8AC3E}">
        <p14:creationId xmlns:p14="http://schemas.microsoft.com/office/powerpoint/2010/main" val="4178205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>
          <a:extLst>
            <a:ext uri="{FF2B5EF4-FFF2-40B4-BE49-F238E27FC236}">
              <a16:creationId xmlns:a16="http://schemas.microsoft.com/office/drawing/2014/main" id="{F970BD99-5B22-47BC-A45C-8A290023A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>
            <a:extLst>
              <a:ext uri="{FF2B5EF4-FFF2-40B4-BE49-F238E27FC236}">
                <a16:creationId xmlns:a16="http://schemas.microsoft.com/office/drawing/2014/main" id="{3416B06F-B9EB-D0FF-17D8-E78F1C2FE7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7538" y="366713"/>
            <a:ext cx="93345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Analysis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FEE7C4-9BDB-23D1-311D-BEDC33283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64" y="1325970"/>
            <a:ext cx="11646273" cy="433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33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>
          <a:extLst>
            <a:ext uri="{FF2B5EF4-FFF2-40B4-BE49-F238E27FC236}">
              <a16:creationId xmlns:a16="http://schemas.microsoft.com/office/drawing/2014/main" id="{F167F45D-35D8-D613-6E5E-A1A40643E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>
            <a:extLst>
              <a:ext uri="{FF2B5EF4-FFF2-40B4-BE49-F238E27FC236}">
                <a16:creationId xmlns:a16="http://schemas.microsoft.com/office/drawing/2014/main" id="{8E97EF50-B00E-FC6B-2CBF-D507FFE5D6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7538" y="366713"/>
            <a:ext cx="93345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Analysis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EF3D1B-5B6C-2870-8148-B631E92A2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64" y="1325970"/>
            <a:ext cx="11646273" cy="43338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C3F180-5822-2FB5-F861-1D292E7C418A}"/>
              </a:ext>
            </a:extLst>
          </p:cNvPr>
          <p:cNvSpPr txBox="1"/>
          <p:nvPr/>
        </p:nvSpPr>
        <p:spPr>
          <a:xfrm>
            <a:off x="177864" y="5785945"/>
            <a:ext cx="11520150" cy="338554"/>
          </a:xfrm>
          <a:prstGeom prst="rect">
            <a:avLst/>
          </a:prstGeom>
          <a:solidFill>
            <a:srgbClr val="AAE57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Takeaway: NL has low urban density</a:t>
            </a:r>
          </a:p>
        </p:txBody>
      </p:sp>
    </p:spTree>
    <p:extLst>
      <p:ext uri="{BB962C8B-B14F-4D97-AF65-F5344CB8AC3E}">
        <p14:creationId xmlns:p14="http://schemas.microsoft.com/office/powerpoint/2010/main" val="2526397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>
          <a:extLst>
            <a:ext uri="{FF2B5EF4-FFF2-40B4-BE49-F238E27FC236}">
              <a16:creationId xmlns:a16="http://schemas.microsoft.com/office/drawing/2014/main" id="{C4A39AAF-4A4B-65AA-85BE-15BF12771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>
            <a:extLst>
              <a:ext uri="{FF2B5EF4-FFF2-40B4-BE49-F238E27FC236}">
                <a16:creationId xmlns:a16="http://schemas.microsoft.com/office/drawing/2014/main" id="{7A4D952D-4A29-7451-FDEE-623BC56FC1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7538" y="366713"/>
            <a:ext cx="93345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Analysis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A63C3F-D9BA-F9C7-236B-E44F0F4AB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9" y="1338673"/>
            <a:ext cx="5362348" cy="39765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EF45DF-8F97-C984-6970-C2CF0B6B5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8506"/>
            <a:ext cx="5831334" cy="397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80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>
          <a:extLst>
            <a:ext uri="{FF2B5EF4-FFF2-40B4-BE49-F238E27FC236}">
              <a16:creationId xmlns:a16="http://schemas.microsoft.com/office/drawing/2014/main" id="{5CE95D62-140A-F288-5182-F6A559720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>
            <a:extLst>
              <a:ext uri="{FF2B5EF4-FFF2-40B4-BE49-F238E27FC236}">
                <a16:creationId xmlns:a16="http://schemas.microsoft.com/office/drawing/2014/main" id="{3C07501C-58DD-250A-1BC3-DDCF32B857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7538" y="366713"/>
            <a:ext cx="93345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Analysis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79152-036D-6F18-BE26-F3557E957241}"/>
              </a:ext>
            </a:extLst>
          </p:cNvPr>
          <p:cNvSpPr txBox="1"/>
          <p:nvPr/>
        </p:nvSpPr>
        <p:spPr>
          <a:xfrm>
            <a:off x="219812" y="5581831"/>
            <a:ext cx="11520150" cy="584775"/>
          </a:xfrm>
          <a:prstGeom prst="rect">
            <a:avLst/>
          </a:prstGeom>
          <a:solidFill>
            <a:srgbClr val="AAE57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Takeaway: Housing construction has slowed down after 2000s</a:t>
            </a:r>
          </a:p>
          <a:p>
            <a:r>
              <a:rPr lang="en-US" sz="1600" b="1" dirty="0"/>
              <a:t>Single detached housing dominates across all regions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F3F53-C46E-C1A9-7D8E-75102111A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9" y="1338673"/>
            <a:ext cx="5362348" cy="39765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EC6D54-33C1-7396-B49F-E05B98F4D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8506"/>
            <a:ext cx="5831334" cy="397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68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3E6F592E-2DA6-BE40-B067-49073D8F4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>
            <a:extLst>
              <a:ext uri="{FF2B5EF4-FFF2-40B4-BE49-F238E27FC236}">
                <a16:creationId xmlns:a16="http://schemas.microsoft.com/office/drawing/2014/main" id="{FE9FF019-F080-BC9B-377F-4FD3659E1C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8750" y="3046350"/>
            <a:ext cx="9334500" cy="7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89584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>
            <a:off x="617538" y="366713"/>
            <a:ext cx="9334500" cy="7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Increase Social Housing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ubTitle" idx="4294967295"/>
          </p:nvPr>
        </p:nvSpPr>
        <p:spPr>
          <a:xfrm>
            <a:off x="150725" y="1116200"/>
            <a:ext cx="11832000" cy="49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 b="0" dirty="0"/>
              <a:t>Social housing expansion is key to addressing housing insecurity in NL.</a:t>
            </a:r>
            <a:endParaRPr sz="1500" b="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 b="0" dirty="0"/>
              <a:t>Only 3.1% of NL’s housing stock is social housing, among the lowest in Canada.</a:t>
            </a:r>
            <a:endParaRPr sz="1500" b="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 b="0" dirty="0"/>
              <a:t>National average: 3.5% social housing; recommended target: 7.5%.</a:t>
            </a:r>
            <a:endParaRPr sz="15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dirty="0"/>
              <a:t>Proven History of Success</a:t>
            </a:r>
            <a:endParaRPr sz="1500" b="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 b="0" dirty="0"/>
              <a:t>Vienna, Austria: Nearly 50% of residents live in municipally owned/subsidized housing.</a:t>
            </a:r>
            <a:endParaRPr sz="1500" b="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500" b="0" dirty="0"/>
              <a:t>Vienna’s model shows success in affordability and social inclusion.</a:t>
            </a:r>
            <a:endParaRPr sz="15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dirty="0"/>
              <a:t>Adaptation Strategies</a:t>
            </a:r>
            <a:endParaRPr sz="1500" b="0" dirty="0"/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 b="0" dirty="0"/>
              <a:t>Public-Nonprofit Partnerships</a:t>
            </a:r>
            <a:endParaRPr sz="1500" b="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 b="0" dirty="0"/>
              <a:t>Mixed-Income Communities</a:t>
            </a:r>
            <a:endParaRPr sz="1500" b="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 b="0" dirty="0"/>
              <a:t>Utilize Municipal Land</a:t>
            </a:r>
            <a:endParaRPr sz="1500" b="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 b="0" dirty="0"/>
              <a:t>Recommendations</a:t>
            </a:r>
            <a:endParaRPr sz="1500" b="0" dirty="0"/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 b="0" dirty="0"/>
              <a:t>Increase social assistance shelter allowances for low-income recipients and persons with disabilities to be able to afford their shelter costs. (Provincial)</a:t>
            </a:r>
            <a:endParaRPr sz="1500" b="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 b="0" dirty="0"/>
              <a:t>Further explore the feasibility of a conversion strategy for older hotels and long-term care home type buildings being demolished for redevelopment into supportive housing (also a preservation strategy).</a:t>
            </a:r>
            <a:endParaRPr sz="1500" b="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 b="0" dirty="0"/>
              <a:t>Identify and allocate suitable municipal land for the development of non-market housing, including supportive living units. (Municipal)</a:t>
            </a:r>
            <a:endParaRPr sz="1500" b="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617538" y="366713"/>
            <a:ext cx="9334500" cy="7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Increase Social Housing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294967295"/>
          </p:nvPr>
        </p:nvSpPr>
        <p:spPr>
          <a:xfrm>
            <a:off x="406950" y="1116200"/>
            <a:ext cx="11259300" cy="49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/>
              <a:t>This is a long-term strategy. Estimated timeline is as follows:</a:t>
            </a:r>
            <a:endParaRPr sz="20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b="0" dirty="0"/>
              <a:t>0-6 Months:</a:t>
            </a:r>
            <a:endParaRPr sz="1600" b="0" dirty="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 b="0" dirty="0"/>
              <a:t>Increase provincial shelter allowances for low-income recipients and persons with disabilities.</a:t>
            </a:r>
            <a:endParaRPr sz="1600" b="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 b="0" dirty="0"/>
              <a:t>Identify and allocate municipal land for non-market housing, prioritizing supportive units.</a:t>
            </a:r>
            <a:endParaRPr sz="1600" b="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 b="0" dirty="0"/>
              <a:t>Establish partnerships with not-for-profit developers and community land trusts.</a:t>
            </a:r>
            <a:endParaRPr sz="1600" b="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b="0" dirty="0"/>
              <a:t>1-3 Years:</a:t>
            </a:r>
            <a:endParaRPr sz="1600" b="0" dirty="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 b="0" dirty="0"/>
              <a:t>Pilot conversion of older hotels and care facilities into supportive housing.</a:t>
            </a:r>
            <a:endParaRPr sz="1600" b="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 b="0" dirty="0"/>
              <a:t>Launch construction on allocated land, leveraging public and private funding.</a:t>
            </a:r>
            <a:endParaRPr sz="1600" b="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 b="0" dirty="0"/>
              <a:t>Monitor progress and adjust shelter allowances as needed.</a:t>
            </a:r>
            <a:endParaRPr sz="1600" b="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b="0" dirty="0"/>
              <a:t>5-10 Years:</a:t>
            </a:r>
            <a:endParaRPr sz="1600" b="0" dirty="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 b="0" dirty="0"/>
              <a:t>Scale conversion and non-market housing projects based on results.</a:t>
            </a:r>
            <a:endParaRPr sz="1600" b="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 b="0" dirty="0"/>
              <a:t>Reinvest profits to sustain future housing developments.</a:t>
            </a:r>
            <a:endParaRPr sz="1600" b="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 b="0" dirty="0"/>
              <a:t>Preserve affordable units to prevent conversion to market-rate housing.</a:t>
            </a:r>
            <a:endParaRPr sz="2000" b="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617538" y="366713"/>
            <a:ext cx="9334500" cy="7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Increase Urban Density with Apartments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4294967295"/>
          </p:nvPr>
        </p:nvSpPr>
        <p:spPr>
          <a:xfrm>
            <a:off x="150725" y="1116200"/>
            <a:ext cx="11832000" cy="49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800" b="0" dirty="0"/>
              <a:t>Compact, transit-oriented housing lowers infrastructure costs and mitigates sprawl.</a:t>
            </a:r>
            <a:endParaRPr sz="1800" b="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800" b="0" dirty="0"/>
              <a:t>Supports affordable living and reduces car dependency.</a:t>
            </a:r>
            <a:endParaRPr sz="1800" b="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800" b="0" dirty="0"/>
              <a:t>Promotes sustainable economic development through denser urban living.</a:t>
            </a:r>
            <a:endParaRPr sz="18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/>
              <a:t>Proven History of Success</a:t>
            </a:r>
            <a:endParaRPr sz="1800" b="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800" b="0" dirty="0"/>
              <a:t>Helsinki, Finland: Successful model with mid-rise apartments and integrated green spaces.</a:t>
            </a:r>
            <a:endParaRPr sz="1800" b="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1800" b="0" dirty="0"/>
              <a:t>Demonstrates how urban densification fosters livable, sustainable communities.</a:t>
            </a:r>
            <a:endParaRPr sz="18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/>
              <a:t>Adaptation Strategies</a:t>
            </a:r>
            <a:endParaRPr sz="1800" b="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400" b="0" dirty="0"/>
              <a:t>Transit-Oriented Development</a:t>
            </a:r>
            <a:endParaRPr sz="1400" b="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400" b="0" dirty="0"/>
              <a:t>Mixed-Use Developments</a:t>
            </a:r>
            <a:endParaRPr sz="1400" b="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400" b="0" dirty="0"/>
              <a:t>Leverage Existing Urban Spaces</a:t>
            </a:r>
            <a:endParaRPr sz="1400" b="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/>
              <a:t>Recommendations</a:t>
            </a:r>
            <a:endParaRPr sz="1800" b="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400" b="0" dirty="0"/>
              <a:t>Eliminate unit maximums on all forms of residential housing</a:t>
            </a:r>
            <a:endParaRPr sz="1400" b="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400" b="0" dirty="0"/>
              <a:t>Abolish parking minimums on residential, commercial, and industrial properties</a:t>
            </a:r>
            <a:endParaRPr sz="1400" b="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400" b="0" dirty="0"/>
              <a:t>Adopt ambitious as-of-right density permissions near transit</a:t>
            </a:r>
            <a:endParaRPr sz="1400" b="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400" b="0" dirty="0"/>
              <a:t>Eliminate the PST on purpose-built rental (PBR) construction (Provincial)</a:t>
            </a:r>
            <a:endParaRPr sz="1400" b="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400" b="0" dirty="0"/>
              <a:t>Align property taxes for PBR with those of condos and low-rise homes. (Municipal)</a:t>
            </a:r>
            <a:endParaRPr sz="1800" b="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617538" y="366713"/>
            <a:ext cx="9334500" cy="7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Increase Urban Density with Apartments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4294967295"/>
          </p:nvPr>
        </p:nvSpPr>
        <p:spPr>
          <a:xfrm>
            <a:off x="150725" y="1116200"/>
            <a:ext cx="11832000" cy="49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/>
              <a:t>This is a medium-term strategy. Estimated timeline is as follows:</a:t>
            </a:r>
            <a:br>
              <a:rPr lang="en-US" sz="2000" b="0" dirty="0"/>
            </a:br>
            <a:endParaRPr sz="2000" b="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dirty="0"/>
              <a:t>0-6 Months:</a:t>
            </a:r>
            <a:endParaRPr sz="1600" b="0" dirty="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 b="0" dirty="0"/>
              <a:t>Remove unit maximums for residential housing across NL.</a:t>
            </a:r>
            <a:endParaRPr sz="1600" b="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 b="0" dirty="0"/>
              <a:t>Eliminate parking minimums for residential, commercial, and industrial developments.</a:t>
            </a:r>
            <a:endParaRPr sz="1600" b="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 b="0" dirty="0"/>
              <a:t>Begin identifying priority transit areas for high-density development.</a:t>
            </a:r>
            <a:endParaRPr sz="1600" b="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dirty="0"/>
              <a:t>1-2 Years:</a:t>
            </a:r>
            <a:endParaRPr sz="1600" b="0" dirty="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 b="0" dirty="0"/>
              <a:t>Implement as-of-right density permissions near identified transit hubs.</a:t>
            </a:r>
            <a:endParaRPr sz="1600" b="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 b="0" dirty="0"/>
              <a:t>Launch pilot projects in St. John’s and Corner Brook to test the new policies.</a:t>
            </a:r>
            <a:endParaRPr sz="1600" b="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 b="0" dirty="0"/>
              <a:t>Monitor impacts on housing availability, affordability, and transit use.</a:t>
            </a:r>
            <a:endParaRPr sz="1600" b="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dirty="0"/>
              <a:t>3-5 Years:</a:t>
            </a:r>
            <a:endParaRPr sz="1600" b="0" dirty="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 b="0" dirty="0"/>
              <a:t>Expand successful pilot projects and incentivize further private investment in dense, mixed-use developments.</a:t>
            </a:r>
            <a:endParaRPr sz="1600" b="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 b="0" dirty="0"/>
              <a:t>Review zoning and permitting policies to ensure long-term alignment with density goals.</a:t>
            </a:r>
            <a:endParaRPr sz="1600" b="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 b="0" dirty="0"/>
              <a:t>Track market stabilization and adjust policies as needed to maintain affordability and accessibility.</a:t>
            </a:r>
            <a:endParaRPr sz="1600" b="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>
            <a:off x="617538" y="366713"/>
            <a:ext cx="93345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DBB16CB-BB66-F61D-F54B-9C0B58F08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569518"/>
              </p:ext>
            </p:extLst>
          </p:nvPr>
        </p:nvGraphicFramePr>
        <p:xfrm>
          <a:off x="959945" y="1572755"/>
          <a:ext cx="8329198" cy="3565302"/>
        </p:xfrm>
        <a:graphic>
          <a:graphicData uri="http://schemas.openxmlformats.org/drawingml/2006/table">
            <a:tbl>
              <a:tblPr firstRow="1" bandRow="1">
                <a:tableStyleId>{1AA30C0D-B38A-4A61-A6AC-058C804780BB}</a:tableStyleId>
              </a:tblPr>
              <a:tblGrid>
                <a:gridCol w="4164599">
                  <a:extLst>
                    <a:ext uri="{9D8B030D-6E8A-4147-A177-3AD203B41FA5}">
                      <a16:colId xmlns:a16="http://schemas.microsoft.com/office/drawing/2014/main" val="1707493656"/>
                    </a:ext>
                  </a:extLst>
                </a:gridCol>
                <a:gridCol w="4164599">
                  <a:extLst>
                    <a:ext uri="{9D8B030D-6E8A-4147-A177-3AD203B41FA5}">
                      <a16:colId xmlns:a16="http://schemas.microsoft.com/office/drawing/2014/main" val="3814957255"/>
                    </a:ext>
                  </a:extLst>
                </a:gridCol>
              </a:tblGrid>
              <a:tr h="594217">
                <a:tc>
                  <a:txBody>
                    <a:bodyPr/>
                    <a:lstStyle/>
                    <a:p>
                      <a:r>
                        <a:rPr lang="en-US" sz="2400" b="1" dirty="0"/>
                        <a:t>Problem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2400" b="1" dirty="0"/>
                        <a:t>Sahil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875797"/>
                  </a:ext>
                </a:extLst>
              </a:tr>
              <a:tr h="594217">
                <a:tc>
                  <a:txBody>
                    <a:bodyPr/>
                    <a:lstStyle/>
                    <a:p>
                      <a:r>
                        <a:rPr lang="en-US" sz="2400" b="1" dirty="0"/>
                        <a:t>Key issues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75788"/>
                  </a:ext>
                </a:extLst>
              </a:tr>
              <a:tr h="594217">
                <a:tc>
                  <a:txBody>
                    <a:bodyPr/>
                    <a:lstStyle/>
                    <a:p>
                      <a:r>
                        <a:rPr lang="en-US" sz="2400" b="1" dirty="0"/>
                        <a:t>Recommendation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786967"/>
                  </a:ext>
                </a:extLst>
              </a:tr>
              <a:tr h="594217">
                <a:tc>
                  <a:txBody>
                    <a:bodyPr/>
                    <a:lstStyle/>
                    <a:p>
                      <a:r>
                        <a:rPr lang="en-US" sz="2400" b="1" dirty="0"/>
                        <a:t>Analysis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Haris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0677386"/>
                  </a:ext>
                </a:extLst>
              </a:tr>
              <a:tr h="594217">
                <a:tc>
                  <a:txBody>
                    <a:bodyPr/>
                    <a:lstStyle/>
                    <a:p>
                      <a:r>
                        <a:rPr lang="en-US" sz="2400" b="1" dirty="0"/>
                        <a:t>Implementation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Stephanie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6234302"/>
                  </a:ext>
                </a:extLst>
              </a:tr>
              <a:tr h="594217">
                <a:tc>
                  <a:txBody>
                    <a:bodyPr/>
                    <a:lstStyle/>
                    <a:p>
                      <a:r>
                        <a:rPr lang="en-US" sz="2400" b="1" dirty="0"/>
                        <a:t>Outcome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Samuel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49834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617538" y="366713"/>
            <a:ext cx="9334500" cy="7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Establish Tiny House Villages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4294967295"/>
          </p:nvPr>
        </p:nvSpPr>
        <p:spPr>
          <a:xfrm>
            <a:off x="452175" y="1116200"/>
            <a:ext cx="10671300" cy="49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2000" b="0" dirty="0"/>
              <a:t>Tiny home villages address homelessness with affordable, supportive housing.</a:t>
            </a:r>
            <a:endParaRPr sz="2000" b="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2000" b="0" dirty="0"/>
              <a:t>Provide shelter and integrate essential services for stable living transitions.</a:t>
            </a:r>
            <a:endParaRPr sz="20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/>
              <a:t>Proven History of Success</a:t>
            </a:r>
            <a:endParaRPr sz="2000" b="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US" sz="2000" b="0" dirty="0"/>
              <a:t>Tiny Home Villages in Fredericton and Halifax</a:t>
            </a:r>
            <a:endParaRPr sz="20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/>
              <a:t>Adaptation Strategies</a:t>
            </a:r>
            <a:endParaRPr sz="2000" b="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 b="0" dirty="0"/>
              <a:t>Streamline Zoning and Permitting Processes</a:t>
            </a:r>
            <a:endParaRPr sz="1600" b="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 b="0" dirty="0"/>
              <a:t>Collaborate with Local Organizations for Support Services</a:t>
            </a:r>
            <a:endParaRPr sz="1600" b="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 b="0" dirty="0"/>
              <a:t>Utilize Public-Private Partnerships for Funding</a:t>
            </a:r>
            <a:endParaRPr sz="1600" b="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/>
              <a:t>Recommendations</a:t>
            </a:r>
            <a:endParaRPr sz="1600" b="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 b="0" dirty="0"/>
              <a:t>Collaborate with municipalities to allocate land near essential services and fast-track zoning approvals.</a:t>
            </a:r>
            <a:endParaRPr sz="1600" b="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 b="0" dirty="0"/>
              <a:t>Combine Public-Private Funding (Frederickton Model)</a:t>
            </a:r>
            <a:endParaRPr sz="1600" b="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 b="0" dirty="0"/>
              <a:t>Ensure wraparound services like healthcare and job training to promote stability and long-term success are offered on-site or very close by.</a:t>
            </a:r>
            <a:endParaRPr sz="1600" b="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617538" y="366713"/>
            <a:ext cx="9334500" cy="7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Establish Tiny House Villages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4294967295"/>
          </p:nvPr>
        </p:nvSpPr>
        <p:spPr>
          <a:xfrm>
            <a:off x="452175" y="1116200"/>
            <a:ext cx="10671300" cy="49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/>
              <a:t>This is our shortest-term solution. Estimated timeline is as follows:</a:t>
            </a:r>
            <a:br>
              <a:rPr lang="en-US" sz="2000" b="0" dirty="0"/>
            </a:br>
            <a:br>
              <a:rPr lang="en-US" sz="2000" b="0" dirty="0"/>
            </a:br>
            <a:r>
              <a:rPr lang="en-US" sz="1600" b="0" dirty="0"/>
              <a:t>0-6 Months:</a:t>
            </a:r>
            <a:endParaRPr sz="1600" b="0" dirty="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 b="0" dirty="0"/>
              <a:t>Collaborate with municipalities to identify and allocate land near essential services.</a:t>
            </a:r>
            <a:endParaRPr sz="1600" b="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 b="0" dirty="0"/>
              <a:t>Fast-track zoning approvals to allow for immediate construction starts.</a:t>
            </a:r>
            <a:endParaRPr sz="1600" b="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 b="0" dirty="0"/>
              <a:t>Secure initial funding through a mix of public grants and private sector contributions, following the Fredericton model.</a:t>
            </a:r>
            <a:endParaRPr sz="1600" b="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dirty="0"/>
              <a:t>6-18 Months:</a:t>
            </a:r>
            <a:endParaRPr sz="1600" b="0" dirty="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 b="0" dirty="0"/>
              <a:t>Begin construction using modular or prefabricated methods to expedite the process.</a:t>
            </a:r>
            <a:endParaRPr sz="1600" b="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 b="0" dirty="0"/>
              <a:t>Phase in wraparound services (e.g., healthcare, job training) on-site or nearby to support residents transitioning into housing.</a:t>
            </a:r>
            <a:endParaRPr sz="1600" b="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dirty="0"/>
              <a:t>18-24 Months:</a:t>
            </a:r>
            <a:endParaRPr sz="1600" b="0" dirty="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 b="0" dirty="0"/>
              <a:t>Complete construction of the village and ensure all support services are fully operational.</a:t>
            </a:r>
            <a:endParaRPr sz="1600" b="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 b="0" dirty="0"/>
              <a:t>Monitor resident outcomes and community integration to inform future expansions or improvements.</a:t>
            </a:r>
            <a:endParaRPr sz="1600" b="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b="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617538" y="366713"/>
            <a:ext cx="93345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Proposal</a:t>
            </a:r>
            <a:endParaRPr/>
          </a:p>
        </p:txBody>
      </p:sp>
      <p:graphicFrame>
        <p:nvGraphicFramePr>
          <p:cNvPr id="119" name="Google Shape;119;p18"/>
          <p:cNvGraphicFramePr/>
          <p:nvPr/>
        </p:nvGraphicFramePr>
        <p:xfrm>
          <a:off x="603069" y="1517649"/>
          <a:ext cx="10974250" cy="3474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4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4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22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Avalon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Peninsula</a:t>
                      </a:r>
                      <a:endParaRPr/>
                    </a:p>
                  </a:txBody>
                  <a:tcPr marL="91450" marR="91450" marT="45725" marB="45725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22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South Coast–Burin Peninsula</a:t>
                      </a:r>
                      <a:endParaRPr/>
                    </a:p>
                  </a:txBody>
                  <a:tcPr marL="91450" marR="91450" marT="45725" marB="45725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22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West Coast–Northern Peninsula–Labrador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22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Notre Dame–Central Bonavista Bay</a:t>
                      </a:r>
                      <a:endParaRPr/>
                    </a:p>
                  </a:txBody>
                  <a:tcPr marL="91450" marR="91450" marT="45725" marB="45725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2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2"/>
                          </a:solidFill>
                        </a:rPr>
                        <a:t>Estimated Change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2"/>
                          </a:solidFill>
                        </a:rPr>
                        <a:t>to Core Housing Need 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2"/>
                          </a:solidFill>
                        </a:rPr>
                        <a:t>-6.48%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/>
                        <a:t>-7.34</a:t>
                      </a: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/>
                        <a:t>-14.22</a:t>
                      </a: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/>
                        <a:t>-2.21</a:t>
                      </a: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2"/>
                          </a:solidFill>
                        </a:rPr>
                        <a:t>Single-detached Houses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2"/>
                          </a:solidFill>
                        </a:rPr>
                        <a:t>939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2"/>
                          </a:solidFill>
                        </a:rPr>
                        <a:t>937</a:t>
                      </a:r>
                      <a:endParaRPr sz="1200"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2"/>
                          </a:solidFill>
                        </a:rPr>
                        <a:t>937</a:t>
                      </a:r>
                      <a:endParaRPr sz="1200"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2"/>
                          </a:solidFill>
                        </a:rPr>
                        <a:t>937</a:t>
                      </a:r>
                      <a:endParaRPr sz="1200"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2"/>
                          </a:solidFill>
                        </a:rPr>
                        <a:t>Semi-detached Houses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2"/>
                          </a:solidFill>
                        </a:rPr>
                        <a:t>-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2"/>
                          </a:solidFill>
                        </a:rPr>
                        <a:t>-</a:t>
                      </a:r>
                      <a:endParaRPr sz="1200"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2"/>
                          </a:solidFill>
                        </a:rPr>
                        <a:t>-</a:t>
                      </a:r>
                      <a:endParaRPr sz="1200"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2"/>
                          </a:solidFill>
                        </a:rPr>
                        <a:t>-</a:t>
                      </a:r>
                      <a:endParaRPr sz="1200"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2"/>
                          </a:solidFill>
                        </a:rPr>
                        <a:t>Row Houses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2"/>
                          </a:solidFill>
                        </a:rPr>
                        <a:t>-</a:t>
                      </a:r>
                      <a:endParaRPr sz="1200"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2"/>
                          </a:solidFill>
                        </a:rPr>
                        <a:t>-</a:t>
                      </a:r>
                      <a:endParaRPr sz="1200"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2"/>
                          </a:solidFill>
                        </a:rPr>
                        <a:t>-</a:t>
                      </a:r>
                      <a:endParaRPr sz="1200"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2"/>
                          </a:solidFill>
                        </a:rPr>
                        <a:t>-</a:t>
                      </a:r>
                      <a:endParaRPr sz="1200"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2"/>
                          </a:solidFill>
                        </a:rPr>
                        <a:t>Apartments or flats in a duplex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2"/>
                          </a:solidFill>
                        </a:rPr>
                        <a:t>-</a:t>
                      </a:r>
                      <a:endParaRPr sz="1200"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2"/>
                          </a:solidFill>
                        </a:rPr>
                        <a:t>-</a:t>
                      </a:r>
                      <a:endParaRPr sz="1200"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2"/>
                          </a:solidFill>
                        </a:rPr>
                        <a:t>-</a:t>
                      </a:r>
                      <a:endParaRPr sz="1200"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2"/>
                          </a:solidFill>
                        </a:rPr>
                        <a:t>-</a:t>
                      </a:r>
                      <a:endParaRPr sz="1200"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2"/>
                          </a:solidFill>
                        </a:rPr>
                        <a:t>Apartments in a building that has fewer than five storeys</a:t>
                      </a:r>
                      <a:endParaRPr sz="1200"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2"/>
                          </a:solidFill>
                        </a:rPr>
                        <a:t>6450</a:t>
                      </a:r>
                      <a:endParaRPr sz="1200"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 b="1">
                          <a:solidFill>
                            <a:schemeClr val="dk2"/>
                          </a:solidFill>
                        </a:rPr>
                        <a:t>-</a:t>
                      </a:r>
                      <a:endParaRPr sz="1200"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2"/>
                          </a:solidFill>
                        </a:rPr>
                        <a:t>4800</a:t>
                      </a:r>
                      <a:endParaRPr sz="1200"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2"/>
                          </a:solidFill>
                        </a:rPr>
                        <a:t>-</a:t>
                      </a:r>
                      <a:endParaRPr sz="1200"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2"/>
                          </a:solidFill>
                        </a:rPr>
                        <a:t>Apartments in a building that has five or more storeys</a:t>
                      </a:r>
                      <a:endParaRPr sz="1200"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2"/>
                          </a:solidFill>
                        </a:rPr>
                        <a:t>-</a:t>
                      </a:r>
                      <a:endParaRPr sz="1200"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2"/>
                          </a:solidFill>
                        </a:rPr>
                        <a:t>-</a:t>
                      </a:r>
                      <a:endParaRPr sz="1200"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2"/>
                          </a:solidFill>
                        </a:rPr>
                        <a:t>-</a:t>
                      </a:r>
                      <a:endParaRPr sz="1200"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2"/>
                          </a:solidFill>
                        </a:rPr>
                        <a:t>-</a:t>
                      </a:r>
                      <a:endParaRPr sz="1200"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0" name="Google Shape;120;p18"/>
          <p:cNvSpPr/>
          <p:nvPr/>
        </p:nvSpPr>
        <p:spPr>
          <a:xfrm>
            <a:off x="603069" y="5243804"/>
            <a:ext cx="10974284" cy="88077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38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E2E38"/>
                </a:solidFill>
                <a:latin typeface="Arial"/>
                <a:ea typeface="Arial"/>
                <a:cs typeface="Arial"/>
                <a:sym typeface="Arial"/>
              </a:rPr>
              <a:t>Proposed incentives (if applicable): Outlined in implementation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4D9E-0DD1-3367-E53E-11FB8DE5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595" y="2663825"/>
            <a:ext cx="9334500" cy="765175"/>
          </a:xfrm>
        </p:spPr>
        <p:txBody>
          <a:bodyPr/>
          <a:lstStyle/>
          <a:p>
            <a:r>
              <a:rPr lang="en-US" sz="4800" dirty="0"/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93161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617538" y="366713"/>
            <a:ext cx="93345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38377-793C-A524-794D-8A61C4AE474E}"/>
              </a:ext>
            </a:extLst>
          </p:cNvPr>
          <p:cNvSpPr txBox="1"/>
          <p:nvPr/>
        </p:nvSpPr>
        <p:spPr>
          <a:xfrm>
            <a:off x="1352550" y="2330337"/>
            <a:ext cx="94869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Significant gap in affordable housing projects in NL leading to housing insecurity and homelessness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617538" y="366713"/>
            <a:ext cx="93345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Issues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56B56D-D2AA-556C-42DC-B41309AE88C5}"/>
              </a:ext>
            </a:extLst>
          </p:cNvPr>
          <p:cNvSpPr txBox="1"/>
          <p:nvPr/>
        </p:nvSpPr>
        <p:spPr>
          <a:xfrm>
            <a:off x="548514" y="1143164"/>
            <a:ext cx="9486901" cy="3244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0238" indent="-3937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Homelessness</a:t>
            </a:r>
          </a:p>
          <a:p>
            <a:pPr marL="630238" indent="-39370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Inadequate Housing</a:t>
            </a:r>
            <a:endParaRPr lang="en-US" sz="6600" dirty="0">
              <a:latin typeface="Arial" panose="020B0604020202020204" pitchFamily="34" charset="0"/>
            </a:endParaRPr>
          </a:p>
          <a:p>
            <a:pPr marL="630238" indent="-39370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Unsuitable Housing</a:t>
            </a:r>
          </a:p>
          <a:p>
            <a:pPr marL="630238" indent="-39370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Unaffordable Housing</a:t>
            </a:r>
          </a:p>
          <a:p>
            <a:pPr marL="630238" indent="-3937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Vulnerable Populations Facing Housing Insecurity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617538" y="366713"/>
            <a:ext cx="93345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Recommendation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8F040D-C51A-DD4B-0691-C20E2046D17A}"/>
              </a:ext>
            </a:extLst>
          </p:cNvPr>
          <p:cNvSpPr txBox="1"/>
          <p:nvPr/>
        </p:nvSpPr>
        <p:spPr>
          <a:xfrm>
            <a:off x="548514" y="1143164"/>
            <a:ext cx="9486901" cy="2543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0238" indent="-393700"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Increase Social Housing</a:t>
            </a:r>
          </a:p>
          <a:p>
            <a:pPr marL="630238" indent="-393700"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</a:rPr>
              <a:t>Increase Urban Density with Apartments (Urban)</a:t>
            </a:r>
          </a:p>
          <a:p>
            <a:pPr marL="630238" indent="-393700"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Establish Tiny Home Villages (Rura</a:t>
            </a:r>
            <a:r>
              <a:rPr lang="en-US" sz="2800" dirty="0">
                <a:latin typeface="Arial" panose="020B0604020202020204" pitchFamily="34" charset="0"/>
              </a:rPr>
              <a:t>l)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E3AE321A-86A1-BD76-2466-6AB075D52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map of canada with a green rectangle&#10;&#10;Description automatically generated">
            <a:extLst>
              <a:ext uri="{FF2B5EF4-FFF2-40B4-BE49-F238E27FC236}">
                <a16:creationId xmlns:a16="http://schemas.microsoft.com/office/drawing/2014/main" id="{8AF6DA7B-95AD-0211-25EB-27E2470A46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484" t="15594" b="6074"/>
          <a:stretch/>
        </p:blipFill>
        <p:spPr>
          <a:xfrm>
            <a:off x="7740869" y="1067444"/>
            <a:ext cx="4176985" cy="3165716"/>
          </a:xfrm>
          <a:prstGeom prst="rect">
            <a:avLst/>
          </a:prstGeom>
        </p:spPr>
      </p:pic>
      <p:sp>
        <p:nvSpPr>
          <p:cNvPr id="97" name="Google Shape;97;p15">
            <a:extLst>
              <a:ext uri="{FF2B5EF4-FFF2-40B4-BE49-F238E27FC236}">
                <a16:creationId xmlns:a16="http://schemas.microsoft.com/office/drawing/2014/main" id="{B32D48D4-D412-530A-197D-A1F0ECD12B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7538" y="366713"/>
            <a:ext cx="93345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Analysis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917C6A-C07C-F4C9-CB5D-89D471460939}"/>
              </a:ext>
            </a:extLst>
          </p:cNvPr>
          <p:cNvSpPr txBox="1"/>
          <p:nvPr/>
        </p:nvSpPr>
        <p:spPr>
          <a:xfrm>
            <a:off x="617538" y="1300819"/>
            <a:ext cx="9486901" cy="3884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0238" indent="-393700" fontAlgn="base">
              <a:lnSpc>
                <a:spcPct val="200000"/>
              </a:lnSpc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0.5 million population</a:t>
            </a:r>
          </a:p>
          <a:p>
            <a:pPr marL="630238" indent="-393700"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Divided NL into 4 regions</a:t>
            </a:r>
          </a:p>
          <a:p>
            <a:pPr marL="630238" indent="-393700"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</a:rPr>
              <a:t>372 subdivisions</a:t>
            </a:r>
          </a:p>
          <a:p>
            <a:pPr marL="1025525" lvl="1" indent="-45720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</a:rPr>
              <a:t>274 towns</a:t>
            </a:r>
          </a:p>
          <a:p>
            <a:pPr marL="1025525" lvl="1" indent="-45720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</a:rPr>
              <a:t>92 Unorganized subdivisions</a:t>
            </a:r>
          </a:p>
          <a:p>
            <a:pPr marL="1025525" lvl="1" indent="-45720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</a:rPr>
              <a:t>3 Cities &amp; 3 Indian Reserve</a:t>
            </a:r>
          </a:p>
          <a:p>
            <a:pPr marL="630238" indent="-393700"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</a:rPr>
              <a:t>Sources: Statistics Canada, CMHC, Housing assessment resource tool (HART)</a:t>
            </a:r>
          </a:p>
        </p:txBody>
      </p:sp>
    </p:spTree>
    <p:extLst>
      <p:ext uri="{BB962C8B-B14F-4D97-AF65-F5344CB8AC3E}">
        <p14:creationId xmlns:p14="http://schemas.microsoft.com/office/powerpoint/2010/main" val="3044569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617538" y="366713"/>
            <a:ext cx="93345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Analysis</a:t>
            </a:r>
            <a:endParaRPr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B2F37E1-5F30-572C-F28C-990945CA6E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694529"/>
              </p:ext>
            </p:extLst>
          </p:nvPr>
        </p:nvGraphicFramePr>
        <p:xfrm>
          <a:off x="6662738" y="1384299"/>
          <a:ext cx="5205358" cy="37903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FDBCB42-D4E6-570E-E441-4855452BD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05" y="1412242"/>
            <a:ext cx="6151248" cy="40268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BCED7F-D200-DFCE-5DF1-D04F57FFE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153" y="1412243"/>
            <a:ext cx="5580529" cy="40148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>
          <a:extLst>
            <a:ext uri="{FF2B5EF4-FFF2-40B4-BE49-F238E27FC236}">
              <a16:creationId xmlns:a16="http://schemas.microsoft.com/office/drawing/2014/main" id="{CDA4EAA1-ABC3-1CEC-E156-BDC6F0506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>
            <a:extLst>
              <a:ext uri="{FF2B5EF4-FFF2-40B4-BE49-F238E27FC236}">
                <a16:creationId xmlns:a16="http://schemas.microsoft.com/office/drawing/2014/main" id="{B406060B-D75D-5EB8-36D4-4B3D7F0F95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7538" y="366713"/>
            <a:ext cx="93345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Analysis</a:t>
            </a:r>
            <a:endParaRPr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98BCCB7-8CF9-B691-628B-BCC355491D39}"/>
              </a:ext>
            </a:extLst>
          </p:cNvPr>
          <p:cNvGraphicFramePr>
            <a:graphicFrameLocks/>
          </p:cNvGraphicFramePr>
          <p:nvPr/>
        </p:nvGraphicFramePr>
        <p:xfrm>
          <a:off x="6662738" y="1384299"/>
          <a:ext cx="5205358" cy="37903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56F07936-BAD5-1C6F-83F9-EC1AF4221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05" y="1412242"/>
            <a:ext cx="6151248" cy="40268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3FA9FA-7697-4EE4-D273-2838A56AD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153" y="1412243"/>
            <a:ext cx="5580529" cy="40148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A0D557-EF54-6BB7-ACF2-D801E534D3F9}"/>
              </a:ext>
            </a:extLst>
          </p:cNvPr>
          <p:cNvSpPr txBox="1"/>
          <p:nvPr/>
        </p:nvSpPr>
        <p:spPr>
          <a:xfrm>
            <a:off x="177864" y="5596756"/>
            <a:ext cx="11520150" cy="584775"/>
          </a:xfrm>
          <a:prstGeom prst="rect">
            <a:avLst/>
          </a:prstGeom>
          <a:solidFill>
            <a:srgbClr val="AAE57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Takeaway: Housing insecurity rate hovers around 7-8%. </a:t>
            </a:r>
          </a:p>
          <a:p>
            <a:r>
              <a:rPr lang="en-US" sz="1600" b="1" dirty="0"/>
              <a:t>There is some relation between AMHI and housing insecurity in Central region</a:t>
            </a:r>
          </a:p>
        </p:txBody>
      </p:sp>
    </p:spTree>
    <p:extLst>
      <p:ext uri="{BB962C8B-B14F-4D97-AF65-F5344CB8AC3E}">
        <p14:creationId xmlns:p14="http://schemas.microsoft.com/office/powerpoint/2010/main" val="714156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>
          <a:extLst>
            <a:ext uri="{FF2B5EF4-FFF2-40B4-BE49-F238E27FC236}">
              <a16:creationId xmlns:a16="http://schemas.microsoft.com/office/drawing/2014/main" id="{1DE5BA00-4CB2-9550-89EF-3C14BD55F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>
            <a:extLst>
              <a:ext uri="{FF2B5EF4-FFF2-40B4-BE49-F238E27FC236}">
                <a16:creationId xmlns:a16="http://schemas.microsoft.com/office/drawing/2014/main" id="{67C06D5E-79AB-80F6-A1A7-AAB45AC1D4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7538" y="366713"/>
            <a:ext cx="93345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Analysis</a:t>
            </a:r>
            <a:endParaRPr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936B435-1F88-320D-9CE1-9C4538A63129}"/>
              </a:ext>
            </a:extLst>
          </p:cNvPr>
          <p:cNvGraphicFramePr/>
          <p:nvPr/>
        </p:nvGraphicFramePr>
        <p:xfrm>
          <a:off x="5586186" y="1264119"/>
          <a:ext cx="6605814" cy="4403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4F3C66F-FE17-2078-FE40-297753993709}"/>
              </a:ext>
            </a:extLst>
          </p:cNvPr>
          <p:cNvSpPr txBox="1"/>
          <p:nvPr/>
        </p:nvSpPr>
        <p:spPr>
          <a:xfrm>
            <a:off x="8834438" y="1904146"/>
            <a:ext cx="111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7.1%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288CB2A-F88D-808E-6208-2E16F675797E}"/>
              </a:ext>
            </a:extLst>
          </p:cNvPr>
          <p:cNvGraphicFramePr>
            <a:graphicFrameLocks/>
          </p:cNvGraphicFramePr>
          <p:nvPr/>
        </p:nvGraphicFramePr>
        <p:xfrm>
          <a:off x="366599" y="1389608"/>
          <a:ext cx="4742430" cy="3788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26009795"/>
      </p:ext>
    </p:extLst>
  </p:cSld>
  <p:clrMapOvr>
    <a:masterClrMapping/>
  </p:clrMapOvr>
</p:sld>
</file>

<file path=ppt/theme/theme1.xml><?xml version="1.0" encoding="utf-8"?>
<a:theme xmlns:a="http://schemas.openxmlformats.org/drawingml/2006/main" name="MUN_Slides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1115</Words>
  <Application>Microsoft Office PowerPoint</Application>
  <PresentationFormat>Widescreen</PresentationFormat>
  <Paragraphs>193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 Black</vt:lpstr>
      <vt:lpstr>Arial</vt:lpstr>
      <vt:lpstr>MUN_Slides</vt:lpstr>
      <vt:lpstr>TEAM 8 – HS3</vt:lpstr>
      <vt:lpstr>Agenda</vt:lpstr>
      <vt:lpstr>Problem</vt:lpstr>
      <vt:lpstr>Key Issues</vt:lpstr>
      <vt:lpstr>Recommendation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IMPLEMENTATION</vt:lpstr>
      <vt:lpstr>Increase Social Housing</vt:lpstr>
      <vt:lpstr>Increase Social Housing</vt:lpstr>
      <vt:lpstr>Increase Urban Density with Apartments</vt:lpstr>
      <vt:lpstr>Increase Urban Density with Apartments</vt:lpstr>
      <vt:lpstr>Establish Tiny House Villages</vt:lpstr>
      <vt:lpstr>Establish Tiny House Villages</vt:lpstr>
      <vt:lpstr>Final Proposal</vt:lpstr>
      <vt:lpstr>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Haris Ansari</cp:lastModifiedBy>
  <cp:revision>10</cp:revision>
  <dcterms:modified xsi:type="dcterms:W3CDTF">2024-10-27T16:27:50Z</dcterms:modified>
</cp:coreProperties>
</file>