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74" r:id="rId5"/>
    <p:sldId id="259" r:id="rId6"/>
    <p:sldId id="260" r:id="rId7"/>
    <p:sldId id="272" r:id="rId8"/>
    <p:sldId id="261" r:id="rId9"/>
    <p:sldId id="262" r:id="rId10"/>
    <p:sldId id="275" r:id="rId11"/>
    <p:sldId id="276" r:id="rId12"/>
    <p:sldId id="277" r:id="rId13"/>
    <p:sldId id="278" r:id="rId14"/>
    <p:sldId id="263" r:id="rId15"/>
    <p:sldId id="280" r:id="rId16"/>
    <p:sldId id="281" r:id="rId17"/>
    <p:sldId id="282" r:id="rId18"/>
    <p:sldId id="283" r:id="rId19"/>
    <p:sldId id="265" r:id="rId20"/>
    <p:sldId id="285" r:id="rId21"/>
    <p:sldId id="273" r:id="rId22"/>
    <p:sldId id="267" r:id="rId23"/>
  </p:sldIdLst>
  <p:sldSz cx="9144000" cy="5143500" type="screen16x9"/>
  <p:notesSz cx="6858000" cy="9144000"/>
  <p:embeddedFontLst>
    <p:embeddedFont>
      <p:font typeface="Cambria" panose="02040503050406030204" pitchFamily="18" charset="0"/>
      <p:regular r:id="rId25"/>
      <p:bold r:id="rId26"/>
      <p:italic r:id="rId27"/>
      <p:boldItalic r:id="rId28"/>
    </p:embeddedFont>
    <p:embeddedFont>
      <p:font typeface="Merriweather" panose="00000500000000000000" pitchFamily="2"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j60q9g+SHa1Mc0LROp8M0Vlc7ZS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b6d189323d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2b6d189323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361A1F3-46EC-C3E0-0B75-A7D2436BD713}"/>
            </a:ext>
          </a:extLst>
        </p:cNvPr>
        <p:cNvGrpSpPr/>
        <p:nvPr/>
      </p:nvGrpSpPr>
      <p:grpSpPr>
        <a:xfrm>
          <a:off x="0" y="0"/>
          <a:ext cx="0" cy="0"/>
          <a:chOff x="0" y="0"/>
          <a:chExt cx="0" cy="0"/>
        </a:xfrm>
      </p:grpSpPr>
      <p:sp>
        <p:nvSpPr>
          <p:cNvPr id="102" name="Google Shape;102;g2b6d189323d_1_20:notes">
            <a:extLst>
              <a:ext uri="{FF2B5EF4-FFF2-40B4-BE49-F238E27FC236}">
                <a16:creationId xmlns:a16="http://schemas.microsoft.com/office/drawing/2014/main" id="{509826E1-DCCF-6BEC-FD19-ED4C5A82F4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2b6d189323d_1_20:notes">
            <a:extLst>
              <a:ext uri="{FF2B5EF4-FFF2-40B4-BE49-F238E27FC236}">
                <a16:creationId xmlns:a16="http://schemas.microsoft.com/office/drawing/2014/main" id="{98776FD4-04F3-EDCB-F5E2-231B13EFEE8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84294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EEB2F6E-AC43-D72C-A45E-4934B03C1897}"/>
            </a:ext>
          </a:extLst>
        </p:cNvPr>
        <p:cNvGrpSpPr/>
        <p:nvPr/>
      </p:nvGrpSpPr>
      <p:grpSpPr>
        <a:xfrm>
          <a:off x="0" y="0"/>
          <a:ext cx="0" cy="0"/>
          <a:chOff x="0" y="0"/>
          <a:chExt cx="0" cy="0"/>
        </a:xfrm>
      </p:grpSpPr>
      <p:sp>
        <p:nvSpPr>
          <p:cNvPr id="102" name="Google Shape;102;g2b6d189323d_1_20:notes">
            <a:extLst>
              <a:ext uri="{FF2B5EF4-FFF2-40B4-BE49-F238E27FC236}">
                <a16:creationId xmlns:a16="http://schemas.microsoft.com/office/drawing/2014/main" id="{E2A7B214-BB3E-EA74-FF4D-46373B8E52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2b6d189323d_1_20:notes">
            <a:extLst>
              <a:ext uri="{FF2B5EF4-FFF2-40B4-BE49-F238E27FC236}">
                <a16:creationId xmlns:a16="http://schemas.microsoft.com/office/drawing/2014/main" id="{2CECCA69-7496-35AB-635F-4468B6989BC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08936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09F7E08-0390-B0DA-61D0-928B2CA3AB94}"/>
            </a:ext>
          </a:extLst>
        </p:cNvPr>
        <p:cNvGrpSpPr/>
        <p:nvPr/>
      </p:nvGrpSpPr>
      <p:grpSpPr>
        <a:xfrm>
          <a:off x="0" y="0"/>
          <a:ext cx="0" cy="0"/>
          <a:chOff x="0" y="0"/>
          <a:chExt cx="0" cy="0"/>
        </a:xfrm>
      </p:grpSpPr>
      <p:sp>
        <p:nvSpPr>
          <p:cNvPr id="102" name="Google Shape;102;g2b6d189323d_1_20:notes">
            <a:extLst>
              <a:ext uri="{FF2B5EF4-FFF2-40B4-BE49-F238E27FC236}">
                <a16:creationId xmlns:a16="http://schemas.microsoft.com/office/drawing/2014/main" id="{E05F9EB2-9AF2-6A06-C60F-7BCF88307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2b6d189323d_1_20:notes">
            <a:extLst>
              <a:ext uri="{FF2B5EF4-FFF2-40B4-BE49-F238E27FC236}">
                <a16:creationId xmlns:a16="http://schemas.microsoft.com/office/drawing/2014/main" id="{3E7C69FA-AD4D-5DE7-9A94-137E1D215EA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73701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4656E15-EFDD-A3FF-2B7D-CC5C2E644ABA}"/>
            </a:ext>
          </a:extLst>
        </p:cNvPr>
        <p:cNvGrpSpPr/>
        <p:nvPr/>
      </p:nvGrpSpPr>
      <p:grpSpPr>
        <a:xfrm>
          <a:off x="0" y="0"/>
          <a:ext cx="0" cy="0"/>
          <a:chOff x="0" y="0"/>
          <a:chExt cx="0" cy="0"/>
        </a:xfrm>
      </p:grpSpPr>
      <p:sp>
        <p:nvSpPr>
          <p:cNvPr id="102" name="Google Shape;102;g2b6d189323d_1_20:notes">
            <a:extLst>
              <a:ext uri="{FF2B5EF4-FFF2-40B4-BE49-F238E27FC236}">
                <a16:creationId xmlns:a16="http://schemas.microsoft.com/office/drawing/2014/main" id="{F81DA977-9D23-5B60-1523-B74F5407B6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2b6d189323d_1_20:notes">
            <a:extLst>
              <a:ext uri="{FF2B5EF4-FFF2-40B4-BE49-F238E27FC236}">
                <a16:creationId xmlns:a16="http://schemas.microsoft.com/office/drawing/2014/main" id="{05BC98E8-2096-9BA9-746A-D3D44725748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65221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43DB2C48-017A-2377-C5C9-EA9CD9B9FA83}"/>
            </a:ext>
          </a:extLst>
        </p:cNvPr>
        <p:cNvGrpSpPr/>
        <p:nvPr/>
      </p:nvGrpSpPr>
      <p:grpSpPr>
        <a:xfrm>
          <a:off x="0" y="0"/>
          <a:ext cx="0" cy="0"/>
          <a:chOff x="0" y="0"/>
          <a:chExt cx="0" cy="0"/>
        </a:xfrm>
      </p:grpSpPr>
      <p:sp>
        <p:nvSpPr>
          <p:cNvPr id="123" name="Google Shape;123;p9:notes">
            <a:extLst>
              <a:ext uri="{FF2B5EF4-FFF2-40B4-BE49-F238E27FC236}">
                <a16:creationId xmlns:a16="http://schemas.microsoft.com/office/drawing/2014/main" id="{32FA89FC-07A4-73F2-AE3B-DE4DE1D83E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9:notes">
            <a:extLst>
              <a:ext uri="{FF2B5EF4-FFF2-40B4-BE49-F238E27FC236}">
                <a16:creationId xmlns:a16="http://schemas.microsoft.com/office/drawing/2014/main" id="{94B72217-2FA1-8A6F-5FC4-4A8617DE499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86589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43DB2C48-017A-2377-C5C9-EA9CD9B9FA83}"/>
            </a:ext>
          </a:extLst>
        </p:cNvPr>
        <p:cNvGrpSpPr/>
        <p:nvPr/>
      </p:nvGrpSpPr>
      <p:grpSpPr>
        <a:xfrm>
          <a:off x="0" y="0"/>
          <a:ext cx="0" cy="0"/>
          <a:chOff x="0" y="0"/>
          <a:chExt cx="0" cy="0"/>
        </a:xfrm>
      </p:grpSpPr>
      <p:sp>
        <p:nvSpPr>
          <p:cNvPr id="123" name="Google Shape;123;p9:notes">
            <a:extLst>
              <a:ext uri="{FF2B5EF4-FFF2-40B4-BE49-F238E27FC236}">
                <a16:creationId xmlns:a16="http://schemas.microsoft.com/office/drawing/2014/main" id="{32FA89FC-07A4-73F2-AE3B-DE4DE1D83E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9:notes">
            <a:extLst>
              <a:ext uri="{FF2B5EF4-FFF2-40B4-BE49-F238E27FC236}">
                <a16:creationId xmlns:a16="http://schemas.microsoft.com/office/drawing/2014/main" id="{94B72217-2FA1-8A6F-5FC4-4A8617DE499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86665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43DB2C48-017A-2377-C5C9-EA9CD9B9FA83}"/>
            </a:ext>
          </a:extLst>
        </p:cNvPr>
        <p:cNvGrpSpPr/>
        <p:nvPr/>
      </p:nvGrpSpPr>
      <p:grpSpPr>
        <a:xfrm>
          <a:off x="0" y="0"/>
          <a:ext cx="0" cy="0"/>
          <a:chOff x="0" y="0"/>
          <a:chExt cx="0" cy="0"/>
        </a:xfrm>
      </p:grpSpPr>
      <p:sp>
        <p:nvSpPr>
          <p:cNvPr id="123" name="Google Shape;123;p9:notes">
            <a:extLst>
              <a:ext uri="{FF2B5EF4-FFF2-40B4-BE49-F238E27FC236}">
                <a16:creationId xmlns:a16="http://schemas.microsoft.com/office/drawing/2014/main" id="{32FA89FC-07A4-73F2-AE3B-DE4DE1D83E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9:notes">
            <a:extLst>
              <a:ext uri="{FF2B5EF4-FFF2-40B4-BE49-F238E27FC236}">
                <a16:creationId xmlns:a16="http://schemas.microsoft.com/office/drawing/2014/main" id="{94B72217-2FA1-8A6F-5FC4-4A8617DE499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17537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43DB2C48-017A-2377-C5C9-EA9CD9B9FA83}"/>
            </a:ext>
          </a:extLst>
        </p:cNvPr>
        <p:cNvGrpSpPr/>
        <p:nvPr/>
      </p:nvGrpSpPr>
      <p:grpSpPr>
        <a:xfrm>
          <a:off x="0" y="0"/>
          <a:ext cx="0" cy="0"/>
          <a:chOff x="0" y="0"/>
          <a:chExt cx="0" cy="0"/>
        </a:xfrm>
      </p:grpSpPr>
      <p:sp>
        <p:nvSpPr>
          <p:cNvPr id="123" name="Google Shape;123;p9:notes">
            <a:extLst>
              <a:ext uri="{FF2B5EF4-FFF2-40B4-BE49-F238E27FC236}">
                <a16:creationId xmlns:a16="http://schemas.microsoft.com/office/drawing/2014/main" id="{32FA89FC-07A4-73F2-AE3B-DE4DE1D83E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9:notes">
            <a:extLst>
              <a:ext uri="{FF2B5EF4-FFF2-40B4-BE49-F238E27FC236}">
                <a16:creationId xmlns:a16="http://schemas.microsoft.com/office/drawing/2014/main" id="{94B72217-2FA1-8A6F-5FC4-4A8617DE499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12376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21599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8D89DED-84C1-A76B-C361-51F0BD55545E}"/>
            </a:ext>
          </a:extLst>
        </p:cNvPr>
        <p:cNvGrpSpPr/>
        <p:nvPr/>
      </p:nvGrpSpPr>
      <p:grpSpPr>
        <a:xfrm>
          <a:off x="0" y="0"/>
          <a:ext cx="0" cy="0"/>
          <a:chOff x="0" y="0"/>
          <a:chExt cx="0" cy="0"/>
        </a:xfrm>
      </p:grpSpPr>
      <p:sp>
        <p:nvSpPr>
          <p:cNvPr id="102" name="Google Shape;102;g2b6d189323d_1_20:notes">
            <a:extLst>
              <a:ext uri="{FF2B5EF4-FFF2-40B4-BE49-F238E27FC236}">
                <a16:creationId xmlns:a16="http://schemas.microsoft.com/office/drawing/2014/main" id="{0FD254D3-CF9B-D689-811F-97D84C337F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2b6d189323d_1_20:notes">
            <a:extLst>
              <a:ext uri="{FF2B5EF4-FFF2-40B4-BE49-F238E27FC236}">
                <a16:creationId xmlns:a16="http://schemas.microsoft.com/office/drawing/2014/main" id="{99416647-A4CA-9041-9EA9-4438321C1EE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63318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a:extLst>
            <a:ext uri="{FF2B5EF4-FFF2-40B4-BE49-F238E27FC236}">
              <a16:creationId xmlns:a16="http://schemas.microsoft.com/office/drawing/2014/main" id="{0692EEC3-AF2C-7FA0-7F71-F94E692B0CA6}"/>
            </a:ext>
          </a:extLst>
        </p:cNvPr>
        <p:cNvGrpSpPr/>
        <p:nvPr/>
      </p:nvGrpSpPr>
      <p:grpSpPr>
        <a:xfrm>
          <a:off x="0" y="0"/>
          <a:ext cx="0" cy="0"/>
          <a:chOff x="0" y="0"/>
          <a:chExt cx="0" cy="0"/>
        </a:xfrm>
      </p:grpSpPr>
      <p:sp>
        <p:nvSpPr>
          <p:cNvPr id="69" name="Google Shape;69;p3:notes">
            <a:extLst>
              <a:ext uri="{FF2B5EF4-FFF2-40B4-BE49-F238E27FC236}">
                <a16:creationId xmlns:a16="http://schemas.microsoft.com/office/drawing/2014/main" id="{AF5A6D68-BDA4-D819-C7A2-2EA5D33D55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a:extLst>
              <a:ext uri="{FF2B5EF4-FFF2-40B4-BE49-F238E27FC236}">
                <a16:creationId xmlns:a16="http://schemas.microsoft.com/office/drawing/2014/main" id="{7A026CA5-3F01-744A-98B8-45ADDEAC573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97568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a:extLst>
            <a:ext uri="{FF2B5EF4-FFF2-40B4-BE49-F238E27FC236}">
              <a16:creationId xmlns:a16="http://schemas.microsoft.com/office/drawing/2014/main" id="{0D966410-ED3B-2CE4-1CCD-CFF95308E69F}"/>
            </a:ext>
          </a:extLst>
        </p:cNvPr>
        <p:cNvGrpSpPr/>
        <p:nvPr/>
      </p:nvGrpSpPr>
      <p:grpSpPr>
        <a:xfrm>
          <a:off x="0" y="0"/>
          <a:ext cx="0" cy="0"/>
          <a:chOff x="0" y="0"/>
          <a:chExt cx="0" cy="0"/>
        </a:xfrm>
      </p:grpSpPr>
      <p:sp>
        <p:nvSpPr>
          <p:cNvPr id="87" name="Google Shape;87;p5:notes">
            <a:extLst>
              <a:ext uri="{FF2B5EF4-FFF2-40B4-BE49-F238E27FC236}">
                <a16:creationId xmlns:a16="http://schemas.microsoft.com/office/drawing/2014/main" id="{F5C4B6D4-0583-6ACB-17D3-224DB15B7F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a:extLst>
              <a:ext uri="{FF2B5EF4-FFF2-40B4-BE49-F238E27FC236}">
                <a16:creationId xmlns:a16="http://schemas.microsoft.com/office/drawing/2014/main" id="{63C240C6-AC6A-BD0F-807E-68C1DC610E1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4772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b6d189323d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2b6d189323d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14"/>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14"/>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2" name="Google Shape;12;p14"/>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14"/>
        <p:cNvGrpSpPr/>
        <p:nvPr/>
      </p:nvGrpSpPr>
      <p:grpSpPr>
        <a:xfrm>
          <a:off x="0" y="0"/>
          <a:ext cx="0" cy="0"/>
          <a:chOff x="0" y="0"/>
          <a:chExt cx="0" cy="0"/>
        </a:xfrm>
      </p:grpSpPr>
      <p:sp>
        <p:nvSpPr>
          <p:cNvPr id="15" name="Google Shape;15;p1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5"/>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17" name="Google Shape;17;p15"/>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8" name="Google Shape;18;p15"/>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9" name="Google Shape;1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20"/>
        <p:cNvGrpSpPr/>
        <p:nvPr/>
      </p:nvGrpSpPr>
      <p:grpSpPr>
        <a:xfrm>
          <a:off x="0" y="0"/>
          <a:ext cx="0" cy="0"/>
          <a:chOff x="0" y="0"/>
          <a:chExt cx="0" cy="0"/>
        </a:xfrm>
      </p:grpSpPr>
      <p:sp>
        <p:nvSpPr>
          <p:cNvPr id="21" name="Google Shape;21;p1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6"/>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23" name="Google Shape;2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chemeClr val="accent3"/>
        </a:solidFill>
        <a:effectLst/>
      </p:bgPr>
    </p:bg>
    <p:spTree>
      <p:nvGrpSpPr>
        <p:cNvPr id="1" name="Shape 26"/>
        <p:cNvGrpSpPr/>
        <p:nvPr/>
      </p:nvGrpSpPr>
      <p:grpSpPr>
        <a:xfrm>
          <a:off x="0" y="0"/>
          <a:ext cx="0" cy="0"/>
          <a:chOff x="0" y="0"/>
          <a:chExt cx="0" cy="0"/>
        </a:xfrm>
      </p:grpSpPr>
      <p:sp>
        <p:nvSpPr>
          <p:cNvPr id="27" name="Google Shape;27;p18"/>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8" name="Google Shape;28;p18"/>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9" name="Google Shape;29;p18"/>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30" name="Google Shape;30;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31"/>
        <p:cNvGrpSpPr/>
        <p:nvPr/>
      </p:nvGrpSpPr>
      <p:grpSpPr>
        <a:xfrm>
          <a:off x="0" y="0"/>
          <a:ext cx="0" cy="0"/>
          <a:chOff x="0" y="0"/>
          <a:chExt cx="0" cy="0"/>
        </a:xfrm>
      </p:grpSpPr>
      <p:sp>
        <p:nvSpPr>
          <p:cNvPr id="32" name="Google Shape;32;p19"/>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9"/>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34" name="Google Shape;34;p19"/>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35" name="Google Shape;35;p19"/>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6" name="Google Shape;36;p19"/>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7" name="Google Shape;3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38"/>
        <p:cNvGrpSpPr/>
        <p:nvPr/>
      </p:nvGrpSpPr>
      <p:grpSpPr>
        <a:xfrm>
          <a:off x="0" y="0"/>
          <a:ext cx="0" cy="0"/>
          <a:chOff x="0" y="0"/>
          <a:chExt cx="0" cy="0"/>
        </a:xfrm>
      </p:grpSpPr>
      <p:sp>
        <p:nvSpPr>
          <p:cNvPr id="39" name="Google Shape;39;p20"/>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0"/>
          <p:cNvSpPr txBox="1">
            <a:spLocks noGrp="1"/>
          </p:cNvSpPr>
          <p:nvPr>
            <p:ph type="title"/>
          </p:nvPr>
        </p:nvSpPr>
        <p:spPr>
          <a:xfrm>
            <a:off x="311300" y="500925"/>
            <a:ext cx="3704400" cy="204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41" name="Google Shape;41;p20"/>
          <p:cNvSpPr txBox="1">
            <a:spLocks noGrp="1"/>
          </p:cNvSpPr>
          <p:nvPr>
            <p:ph type="subTitle" idx="1"/>
          </p:nvPr>
        </p:nvSpPr>
        <p:spPr>
          <a:xfrm>
            <a:off x="304800" y="2626725"/>
            <a:ext cx="3704400" cy="926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2" name="Google Shape;42;p20"/>
          <p:cNvSpPr txBox="1">
            <a:spLocks noGrp="1"/>
          </p:cNvSpPr>
          <p:nvPr>
            <p:ph type="body" idx="2"/>
          </p:nvPr>
        </p:nvSpPr>
        <p:spPr>
          <a:xfrm>
            <a:off x="4879025" y="500925"/>
            <a:ext cx="3954000" cy="4111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3" name="Google Shape;4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44"/>
        <p:cNvGrpSpPr/>
        <p:nvPr/>
      </p:nvGrpSpPr>
      <p:grpSpPr>
        <a:xfrm>
          <a:off x="0" y="0"/>
          <a:ext cx="0" cy="0"/>
          <a:chOff x="0" y="0"/>
          <a:chExt cx="0" cy="0"/>
        </a:xfrm>
      </p:grpSpPr>
      <p:sp>
        <p:nvSpPr>
          <p:cNvPr id="45" name="Google Shape;45;p21"/>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1"/>
          <p:cNvSpPr txBox="1">
            <a:spLocks noGrp="1"/>
          </p:cNvSpPr>
          <p:nvPr>
            <p:ph type="body" idx="1"/>
          </p:nvPr>
        </p:nvSpPr>
        <p:spPr>
          <a:xfrm>
            <a:off x="311700" y="4521400"/>
            <a:ext cx="7979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47" name="Google Shape;4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_NUMBER">
  <p:cSld name="BIG_NUMBER">
    <p:bg>
      <p:bgPr>
        <a:solidFill>
          <a:schemeClr val="dk1"/>
        </a:solidFill>
        <a:effectLst/>
      </p:bgPr>
    </p:bg>
    <p:spTree>
      <p:nvGrpSpPr>
        <p:cNvPr id="1" name="Shape 48"/>
        <p:cNvGrpSpPr/>
        <p:nvPr/>
      </p:nvGrpSpPr>
      <p:grpSpPr>
        <a:xfrm>
          <a:off x="0" y="0"/>
          <a:ext cx="0" cy="0"/>
          <a:chOff x="0" y="0"/>
          <a:chExt cx="0" cy="0"/>
        </a:xfrm>
      </p:grpSpPr>
      <p:sp>
        <p:nvSpPr>
          <p:cNvPr id="49" name="Google Shape;49;p22"/>
          <p:cNvSpPr txBox="1">
            <a:spLocks noGrp="1"/>
          </p:cNvSpPr>
          <p:nvPr>
            <p:ph type="title" hasCustomPrompt="1"/>
          </p:nvPr>
        </p:nvSpPr>
        <p:spPr>
          <a:xfrm>
            <a:off x="311750" y="831175"/>
            <a:ext cx="5334900" cy="12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0" name="Google Shape;50;p22"/>
          <p:cNvSpPr txBox="1">
            <a:spLocks noGrp="1"/>
          </p:cNvSpPr>
          <p:nvPr>
            <p:ph type="body" idx="1"/>
          </p:nvPr>
        </p:nvSpPr>
        <p:spPr>
          <a:xfrm>
            <a:off x="311700" y="2121425"/>
            <a:ext cx="5334900" cy="942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1600"/>
              </a:spcBef>
              <a:spcAft>
                <a:spcPts val="0"/>
              </a:spcAft>
              <a:buClr>
                <a:schemeClr val="accent2"/>
              </a:buClr>
              <a:buSzPts val="1100"/>
              <a:buChar char="○"/>
              <a:defRPr>
                <a:solidFill>
                  <a:schemeClr val="accent2"/>
                </a:solidFill>
              </a:defRPr>
            </a:lvl2pPr>
            <a:lvl3pPr marL="1371600" lvl="2" indent="-298450" algn="l">
              <a:lnSpc>
                <a:spcPct val="115000"/>
              </a:lnSpc>
              <a:spcBef>
                <a:spcPts val="1600"/>
              </a:spcBef>
              <a:spcAft>
                <a:spcPts val="0"/>
              </a:spcAft>
              <a:buClr>
                <a:schemeClr val="accent2"/>
              </a:buClr>
              <a:buSzPts val="1100"/>
              <a:buChar char="■"/>
              <a:defRPr>
                <a:solidFill>
                  <a:schemeClr val="accent2"/>
                </a:solidFill>
              </a:defRPr>
            </a:lvl3pPr>
            <a:lvl4pPr marL="1828800" lvl="3" indent="-298450" algn="l">
              <a:lnSpc>
                <a:spcPct val="115000"/>
              </a:lnSpc>
              <a:spcBef>
                <a:spcPts val="1600"/>
              </a:spcBef>
              <a:spcAft>
                <a:spcPts val="0"/>
              </a:spcAft>
              <a:buClr>
                <a:schemeClr val="accent2"/>
              </a:buClr>
              <a:buSzPts val="1100"/>
              <a:buChar char="●"/>
              <a:defRPr>
                <a:solidFill>
                  <a:schemeClr val="accent2"/>
                </a:solidFill>
              </a:defRPr>
            </a:lvl4pPr>
            <a:lvl5pPr marL="2286000" lvl="4" indent="-298450" algn="l">
              <a:lnSpc>
                <a:spcPct val="115000"/>
              </a:lnSpc>
              <a:spcBef>
                <a:spcPts val="1600"/>
              </a:spcBef>
              <a:spcAft>
                <a:spcPts val="0"/>
              </a:spcAft>
              <a:buClr>
                <a:schemeClr val="accent2"/>
              </a:buClr>
              <a:buSzPts val="1100"/>
              <a:buChar char="○"/>
              <a:defRPr>
                <a:solidFill>
                  <a:schemeClr val="accent2"/>
                </a:solidFill>
              </a:defRPr>
            </a:lvl5pPr>
            <a:lvl6pPr marL="2743200" lvl="5" indent="-298450" algn="l">
              <a:lnSpc>
                <a:spcPct val="115000"/>
              </a:lnSpc>
              <a:spcBef>
                <a:spcPts val="1600"/>
              </a:spcBef>
              <a:spcAft>
                <a:spcPts val="0"/>
              </a:spcAft>
              <a:buClr>
                <a:schemeClr val="accent2"/>
              </a:buClr>
              <a:buSzPts val="1100"/>
              <a:buChar char="■"/>
              <a:defRPr>
                <a:solidFill>
                  <a:schemeClr val="accent2"/>
                </a:solidFill>
              </a:defRPr>
            </a:lvl6pPr>
            <a:lvl7pPr marL="3200400" lvl="6" indent="-298450" algn="l">
              <a:lnSpc>
                <a:spcPct val="115000"/>
              </a:lnSpc>
              <a:spcBef>
                <a:spcPts val="1600"/>
              </a:spcBef>
              <a:spcAft>
                <a:spcPts val="0"/>
              </a:spcAft>
              <a:buClr>
                <a:schemeClr val="accent2"/>
              </a:buClr>
              <a:buSzPts val="1100"/>
              <a:buChar char="●"/>
              <a:defRPr>
                <a:solidFill>
                  <a:schemeClr val="accent2"/>
                </a:solidFill>
              </a:defRPr>
            </a:lvl7pPr>
            <a:lvl8pPr marL="3657600" lvl="7" indent="-298450" algn="l">
              <a:lnSpc>
                <a:spcPct val="115000"/>
              </a:lnSpc>
              <a:spcBef>
                <a:spcPts val="1600"/>
              </a:spcBef>
              <a:spcAft>
                <a:spcPts val="0"/>
              </a:spcAft>
              <a:buClr>
                <a:schemeClr val="accent2"/>
              </a:buClr>
              <a:buSzPts val="1100"/>
              <a:buChar char="○"/>
              <a:defRPr>
                <a:solidFill>
                  <a:schemeClr val="accent2"/>
                </a:solidFill>
              </a:defRPr>
            </a:lvl8pPr>
            <a:lvl9pPr marL="4114800" lvl="8" indent="-298450" algn="l">
              <a:lnSpc>
                <a:spcPct val="115000"/>
              </a:lnSpc>
              <a:spcBef>
                <a:spcPts val="1600"/>
              </a:spcBef>
              <a:spcAft>
                <a:spcPts val="1600"/>
              </a:spcAft>
              <a:buClr>
                <a:schemeClr val="accent2"/>
              </a:buClr>
              <a:buSzPts val="1100"/>
              <a:buChar char="■"/>
              <a:defRPr>
                <a:solidFill>
                  <a:schemeClr val="accent2"/>
                </a:solidFill>
              </a:defRPr>
            </a:lvl9pPr>
          </a:lstStyle>
          <a:p>
            <a:endParaRPr/>
          </a:p>
        </p:txBody>
      </p:sp>
      <p:sp>
        <p:nvSpPr>
          <p:cNvPr id="51" name="Google Shape;5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9pPr>
          </a:lstStyle>
          <a:p>
            <a:endParaRPr/>
          </a:p>
        </p:txBody>
      </p:sp>
      <p:sp>
        <p:nvSpPr>
          <p:cNvPr id="7" name="Google Shape;7;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8" name="Google Shape;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g2b6d189323d_1_5"/>
          <p:cNvPicPr preferRelativeResize="0"/>
          <p:nvPr/>
        </p:nvPicPr>
        <p:blipFill>
          <a:blip r:embed="rId3">
            <a:alphaModFix/>
          </a:blip>
          <a:stretch>
            <a:fillRect/>
          </a:stretch>
        </p:blipFill>
        <p:spPr>
          <a:xfrm>
            <a:off x="0" y="0"/>
            <a:ext cx="9144000" cy="1299550"/>
          </a:xfrm>
          <a:prstGeom prst="rect">
            <a:avLst/>
          </a:prstGeom>
          <a:noFill/>
          <a:ln>
            <a:noFill/>
          </a:ln>
        </p:spPr>
      </p:pic>
      <p:sp>
        <p:nvSpPr>
          <p:cNvPr id="57" name="Google Shape;57;g2b6d189323d_1_5"/>
          <p:cNvSpPr txBox="1"/>
          <p:nvPr/>
        </p:nvSpPr>
        <p:spPr>
          <a:xfrm>
            <a:off x="141575" y="2770875"/>
            <a:ext cx="4296600" cy="21240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Domain:</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Group Members:</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Member 1 :Sahil Motiramani(37)</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Member 2:Bhushan Malpani(34)</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Member 3:Atharva Shinde(57)</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Member 4:Shivpratik Hande(16)</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dirty="0">
              <a:solidFill>
                <a:srgbClr val="980000"/>
              </a:solidFill>
            </a:endParaRPr>
          </a:p>
          <a:p>
            <a:pPr marL="0" marR="0" lvl="0" indent="0" algn="l" rtl="0">
              <a:lnSpc>
                <a:spcPct val="100000"/>
              </a:lnSpc>
              <a:spcBef>
                <a:spcPts val="0"/>
              </a:spcBef>
              <a:spcAft>
                <a:spcPts val="0"/>
              </a:spcAft>
              <a:buClr>
                <a:srgbClr val="000000"/>
              </a:buClr>
              <a:buSzPts val="1400"/>
              <a:buFont typeface="Arial"/>
              <a:buNone/>
            </a:pPr>
            <a:endParaRPr dirty="0">
              <a:solidFill>
                <a:srgbClr val="980000"/>
              </a:solidFill>
            </a:endParaRPr>
          </a:p>
        </p:txBody>
      </p:sp>
      <p:sp>
        <p:nvSpPr>
          <p:cNvPr id="58" name="Google Shape;58;g2b6d189323d_1_5"/>
          <p:cNvSpPr txBox="1"/>
          <p:nvPr/>
        </p:nvSpPr>
        <p:spPr>
          <a:xfrm>
            <a:off x="4524600" y="2770875"/>
            <a:ext cx="4467000" cy="8535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Roboto"/>
                <a:ea typeface="Roboto"/>
                <a:cs typeface="Roboto"/>
                <a:sym typeface="Roboto"/>
              </a:rPr>
              <a:t>Mentor Name:Bincy Ivin</a:t>
            </a:r>
            <a:endParaRPr sz="1400" b="0" i="0" u="none" strike="noStrike" cap="none" dirty="0">
              <a:solidFill>
                <a:srgbClr val="980000"/>
              </a:solidFill>
              <a:latin typeface="Roboto"/>
              <a:ea typeface="Roboto"/>
              <a:cs typeface="Roboto"/>
              <a:sym typeface="Roboto"/>
            </a:endParaRPr>
          </a:p>
        </p:txBody>
      </p:sp>
      <p:sp>
        <p:nvSpPr>
          <p:cNvPr id="59" name="Google Shape;59;g2b6d189323d_1_5"/>
          <p:cNvSpPr txBox="1"/>
          <p:nvPr/>
        </p:nvSpPr>
        <p:spPr>
          <a:xfrm>
            <a:off x="1866575" y="1461575"/>
            <a:ext cx="5096400" cy="3579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b="1" dirty="0">
                <a:solidFill>
                  <a:srgbClr val="980000"/>
                </a:solidFill>
                <a:latin typeface="Roboto"/>
                <a:ea typeface="Roboto"/>
                <a:cs typeface="Roboto"/>
                <a:sym typeface="Roboto"/>
              </a:rPr>
              <a:t>Semester: IV    Review:  4.1</a:t>
            </a:r>
            <a:endParaRPr sz="1400" b="1" i="0" u="none" strike="noStrike" cap="none" dirty="0">
              <a:solidFill>
                <a:srgbClr val="980000"/>
              </a:solidFill>
              <a:latin typeface="Roboto"/>
              <a:ea typeface="Roboto"/>
              <a:cs typeface="Roboto"/>
              <a:sym typeface="Roboto"/>
            </a:endParaRPr>
          </a:p>
        </p:txBody>
      </p:sp>
      <p:sp>
        <p:nvSpPr>
          <p:cNvPr id="60" name="Google Shape;60;g2b6d189323d_1_5"/>
          <p:cNvSpPr txBox="1"/>
          <p:nvPr/>
        </p:nvSpPr>
        <p:spPr>
          <a:xfrm>
            <a:off x="1866575" y="1819475"/>
            <a:ext cx="5164800" cy="8535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dirty="0">
                <a:solidFill>
                  <a:srgbClr val="980000"/>
                </a:solidFill>
                <a:latin typeface="Roboto"/>
                <a:ea typeface="Roboto"/>
                <a:cs typeface="Roboto"/>
                <a:sym typeface="Roboto"/>
              </a:rPr>
              <a:t>Title of the Project: Web Scraping for Hotels</a:t>
            </a:r>
            <a:endParaRPr sz="1400" b="0" i="0" u="none" strike="noStrike" cap="none" dirty="0">
              <a:solidFill>
                <a:srgbClr val="9800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32FDB3B2-2882-29F6-DB4B-006A3862474E}"/>
            </a:ext>
          </a:extLst>
        </p:cNvPr>
        <p:cNvGrpSpPr/>
        <p:nvPr/>
      </p:nvGrpSpPr>
      <p:grpSpPr>
        <a:xfrm>
          <a:off x="0" y="0"/>
          <a:ext cx="0" cy="0"/>
          <a:chOff x="0" y="0"/>
          <a:chExt cx="0" cy="0"/>
        </a:xfrm>
      </p:grpSpPr>
      <p:sp>
        <p:nvSpPr>
          <p:cNvPr id="105" name="Google Shape;105;g2b6d189323d_1_20">
            <a:extLst>
              <a:ext uri="{FF2B5EF4-FFF2-40B4-BE49-F238E27FC236}">
                <a16:creationId xmlns:a16="http://schemas.microsoft.com/office/drawing/2014/main" id="{C170C2C5-C46E-BFBE-2F7C-AFE4A42A1946}"/>
              </a:ext>
            </a:extLst>
          </p:cNvPr>
          <p:cNvSpPr txBox="1">
            <a:spLocks noGrp="1"/>
          </p:cNvSpPr>
          <p:nvPr>
            <p:ph type="title"/>
          </p:nvPr>
        </p:nvSpPr>
        <p:spPr>
          <a:xfrm>
            <a:off x="325400" y="402725"/>
            <a:ext cx="8739000" cy="902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b="1" dirty="0">
                <a:solidFill>
                  <a:srgbClr val="FFFF00"/>
                </a:solidFill>
              </a:rPr>
              <a:t>    Literature Survey(2)</a:t>
            </a:r>
            <a:endParaRPr b="1" dirty="0">
              <a:solidFill>
                <a:srgbClr val="FFFF00"/>
              </a:solidFill>
            </a:endParaRPr>
          </a:p>
          <a:p>
            <a:pPr marL="0" lvl="0" indent="0" algn="ctr" rtl="0">
              <a:lnSpc>
                <a:spcPct val="100000"/>
              </a:lnSpc>
              <a:spcBef>
                <a:spcPts val="0"/>
              </a:spcBef>
              <a:spcAft>
                <a:spcPts val="0"/>
              </a:spcAft>
              <a:buSzPts val="2800"/>
              <a:buNone/>
            </a:pPr>
            <a:endParaRPr dirty="0">
              <a:solidFill>
                <a:srgbClr val="FFFF00"/>
              </a:solidFill>
            </a:endParaRPr>
          </a:p>
        </p:txBody>
      </p:sp>
      <p:sp>
        <p:nvSpPr>
          <p:cNvPr id="106" name="Google Shape;106;g2b6d189323d_1_20">
            <a:extLst>
              <a:ext uri="{FF2B5EF4-FFF2-40B4-BE49-F238E27FC236}">
                <a16:creationId xmlns:a16="http://schemas.microsoft.com/office/drawing/2014/main" id="{3368CE17-4F6B-05A6-31B4-1E660BAC94FB}"/>
              </a:ext>
            </a:extLst>
          </p:cNvPr>
          <p:cNvSpPr txBox="1"/>
          <p:nvPr/>
        </p:nvSpPr>
        <p:spPr>
          <a:xfrm>
            <a:off x="230050" y="1304825"/>
            <a:ext cx="8397600" cy="352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2800"/>
              <a:buFont typeface="Arial"/>
              <a:buNone/>
            </a:pPr>
            <a:r>
              <a:rPr lang="en" sz="2800" b="0" i="0" u="none" strike="noStrike" cap="none" dirty="0">
                <a:solidFill>
                  <a:schemeClr val="lt1"/>
                </a:solidFill>
                <a:latin typeface="Merriweather"/>
                <a:ea typeface="Merriweather"/>
                <a:cs typeface="Merriweather"/>
                <a:sym typeface="Merriweather"/>
              </a:rPr>
              <a:t>lem Statement</a:t>
            </a:r>
            <a:endParaRPr sz="2800" b="0" i="0" u="none" strike="noStrike" cap="none" dirty="0">
              <a:solidFill>
                <a:schemeClr val="lt1"/>
              </a:solidFill>
              <a:latin typeface="Merriweather"/>
              <a:ea typeface="Merriweather"/>
              <a:cs typeface="Merriweather"/>
              <a:sym typeface="Merriweather"/>
            </a:endParaRPr>
          </a:p>
          <a:p>
            <a:pPr marL="0" marR="0" lvl="0" indent="0" algn="l" rtl="0">
              <a:lnSpc>
                <a:spcPct val="100000"/>
              </a:lnSpc>
              <a:spcBef>
                <a:spcPts val="0"/>
              </a:spcBef>
              <a:spcAft>
                <a:spcPts val="0"/>
              </a:spcAft>
              <a:buClr>
                <a:srgbClr val="000000"/>
              </a:buClr>
              <a:buSzPts val="2800"/>
              <a:buFont typeface="Arial"/>
              <a:buNone/>
            </a:pPr>
            <a:r>
              <a:rPr lang="en" sz="2800" b="0" i="0" u="none" strike="noStrike" cap="none" dirty="0">
                <a:solidFill>
                  <a:schemeClr val="lt1"/>
                </a:solidFill>
                <a:latin typeface="Merriweather"/>
                <a:ea typeface="Merriweather"/>
                <a:cs typeface="Merriweather"/>
                <a:sym typeface="Merriweather"/>
              </a:rPr>
              <a:t>Problem Statement</a:t>
            </a:r>
            <a:endParaRPr sz="2800" b="0" i="0" u="none" strike="noStrike" cap="none" dirty="0">
              <a:solidFill>
                <a:schemeClr val="lt1"/>
              </a:solidFill>
              <a:latin typeface="Merriweather"/>
              <a:ea typeface="Merriweather"/>
              <a:cs typeface="Merriweather"/>
              <a:sym typeface="Merriweathe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p:txBody>
      </p:sp>
      <p:pic>
        <p:nvPicPr>
          <p:cNvPr id="107" name="Google Shape;107;g2b6d189323d_1_20">
            <a:extLst>
              <a:ext uri="{FF2B5EF4-FFF2-40B4-BE49-F238E27FC236}">
                <a16:creationId xmlns:a16="http://schemas.microsoft.com/office/drawing/2014/main" id="{DD1A147A-67FC-092D-F744-40553CABDB2F}"/>
              </a:ext>
            </a:extLst>
          </p:cNvPr>
          <p:cNvPicPr preferRelativeResize="0"/>
          <p:nvPr/>
        </p:nvPicPr>
        <p:blipFill rotWithShape="1">
          <a:blip r:embed="rId3">
            <a:alphaModFix/>
          </a:blip>
          <a:srcRect/>
          <a:stretch/>
        </p:blipFill>
        <p:spPr>
          <a:xfrm>
            <a:off x="412975" y="96050"/>
            <a:ext cx="681075" cy="1099625"/>
          </a:xfrm>
          <a:prstGeom prst="rect">
            <a:avLst/>
          </a:prstGeom>
          <a:noFill/>
          <a:ln>
            <a:noFill/>
          </a:ln>
        </p:spPr>
      </p:pic>
      <p:graphicFrame>
        <p:nvGraphicFramePr>
          <p:cNvPr id="2" name="Table 1">
            <a:extLst>
              <a:ext uri="{FF2B5EF4-FFF2-40B4-BE49-F238E27FC236}">
                <a16:creationId xmlns:a16="http://schemas.microsoft.com/office/drawing/2014/main" id="{16D1699C-5E47-7950-5323-9FB0AB74D7A1}"/>
              </a:ext>
            </a:extLst>
          </p:cNvPr>
          <p:cNvGraphicFramePr>
            <a:graphicFrameLocks noGrp="1"/>
          </p:cNvGraphicFramePr>
          <p:nvPr>
            <p:extLst>
              <p:ext uri="{D42A27DB-BD31-4B8C-83A1-F6EECF244321}">
                <p14:modId xmlns:p14="http://schemas.microsoft.com/office/powerpoint/2010/main" val="1000324165"/>
              </p:ext>
            </p:extLst>
          </p:nvPr>
        </p:nvGraphicFramePr>
        <p:xfrm>
          <a:off x="293150" y="1480309"/>
          <a:ext cx="8552875" cy="3458366"/>
        </p:xfrm>
        <a:graphic>
          <a:graphicData uri="http://schemas.openxmlformats.org/drawingml/2006/table">
            <a:tbl>
              <a:tblPr firstRow="1">
                <a:tableStyleId>{3C2FFA5D-87B4-456A-9821-1D502468CF0F}</a:tableStyleId>
              </a:tblPr>
              <a:tblGrid>
                <a:gridCol w="1710575">
                  <a:extLst>
                    <a:ext uri="{9D8B030D-6E8A-4147-A177-3AD203B41FA5}">
                      <a16:colId xmlns:a16="http://schemas.microsoft.com/office/drawing/2014/main" val="3860985465"/>
                    </a:ext>
                  </a:extLst>
                </a:gridCol>
                <a:gridCol w="1710575">
                  <a:extLst>
                    <a:ext uri="{9D8B030D-6E8A-4147-A177-3AD203B41FA5}">
                      <a16:colId xmlns:a16="http://schemas.microsoft.com/office/drawing/2014/main" val="1264375051"/>
                    </a:ext>
                  </a:extLst>
                </a:gridCol>
                <a:gridCol w="1710575">
                  <a:extLst>
                    <a:ext uri="{9D8B030D-6E8A-4147-A177-3AD203B41FA5}">
                      <a16:colId xmlns:a16="http://schemas.microsoft.com/office/drawing/2014/main" val="35407113"/>
                    </a:ext>
                  </a:extLst>
                </a:gridCol>
                <a:gridCol w="1710575">
                  <a:extLst>
                    <a:ext uri="{9D8B030D-6E8A-4147-A177-3AD203B41FA5}">
                      <a16:colId xmlns:a16="http://schemas.microsoft.com/office/drawing/2014/main" val="2263146567"/>
                    </a:ext>
                  </a:extLst>
                </a:gridCol>
                <a:gridCol w="1710575">
                  <a:extLst>
                    <a:ext uri="{9D8B030D-6E8A-4147-A177-3AD203B41FA5}">
                      <a16:colId xmlns:a16="http://schemas.microsoft.com/office/drawing/2014/main" val="3611546330"/>
                    </a:ext>
                  </a:extLst>
                </a:gridCol>
              </a:tblGrid>
              <a:tr h="777748">
                <a:tc>
                  <a:txBody>
                    <a:bodyPr/>
                    <a:lstStyle/>
                    <a:p>
                      <a:pPr marL="0" indent="0" algn="ctr">
                        <a:buFont typeface="+mj-lt"/>
                        <a:buNone/>
                      </a:pPr>
                      <a:r>
                        <a:rPr lang="en-IN" dirty="0"/>
                        <a:t>TITLE</a:t>
                      </a:r>
                    </a:p>
                  </a:txBody>
                  <a:tcPr anchor="ctr"/>
                </a:tc>
                <a:tc>
                  <a:txBody>
                    <a:bodyPr/>
                    <a:lstStyle/>
                    <a:p>
                      <a:pPr algn="ctr"/>
                      <a:r>
                        <a:rPr lang="en-IN" dirty="0"/>
                        <a:t>PUBLISHED AT</a:t>
                      </a:r>
                    </a:p>
                  </a:txBody>
                  <a:tcPr anchor="ctr"/>
                </a:tc>
                <a:tc>
                  <a:txBody>
                    <a:bodyPr/>
                    <a:lstStyle/>
                    <a:p>
                      <a:pPr algn="ctr"/>
                      <a:r>
                        <a:rPr lang="en-IN" dirty="0"/>
                        <a:t>YEAR OF PUBLICATION</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t>FINDINGS</a:t>
                      </a:r>
                    </a:p>
                    <a:p>
                      <a:pPr algn="ctr"/>
                      <a:endParaRPr lang="en-IN" dirty="0"/>
                    </a:p>
                  </a:txBody>
                  <a:tcPr anchor="ctr"/>
                </a:tc>
                <a:tc>
                  <a:txBody>
                    <a:bodyPr/>
                    <a:lstStyle/>
                    <a:p>
                      <a:pPr algn="ctr"/>
                      <a:r>
                        <a:rPr lang="en-IN" dirty="0"/>
                        <a:t>DRAWBACKS</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55417021"/>
                  </a:ext>
                </a:extLst>
              </a:tr>
              <a:tr h="2680618">
                <a:tc>
                  <a:txBody>
                    <a:bodyPr/>
                    <a:lstStyle/>
                    <a:p>
                      <a:r>
                        <a:rPr lang="en-US" dirty="0"/>
                        <a:t>Comprehensive Review on Techniques for Scraping Hotel Information from Online Sources</a:t>
                      </a:r>
                      <a:endParaRPr lang="en-IN" dirty="0"/>
                    </a:p>
                  </a:txBody>
                  <a:tcPr/>
                </a:tc>
                <a:tc>
                  <a:txBody>
                    <a:bodyPr/>
                    <a:lstStyle/>
                    <a:p>
                      <a:r>
                        <a:rPr lang="en-IN" dirty="0"/>
                        <a:t>ACM Transactions on Information Systems (TOIS)</a:t>
                      </a:r>
                    </a:p>
                  </a:txBody>
                  <a:tcPr/>
                </a:tc>
                <a:tc>
                  <a:txBody>
                    <a:bodyPr/>
                    <a:lstStyle/>
                    <a:p>
                      <a:r>
                        <a:rPr lang="en-IN" dirty="0"/>
                        <a:t>In 2018</a:t>
                      </a:r>
                    </a:p>
                  </a:txBody>
                  <a:tcPr/>
                </a:tc>
                <a:tc>
                  <a:txBody>
                    <a:bodyPr/>
                    <a:lstStyle/>
                    <a:p>
                      <a:pPr marL="285750" indent="-285750">
                        <a:buFont typeface="Arial" panose="020B0604020202020204" pitchFamily="34" charset="0"/>
                        <a:buChar char="•"/>
                      </a:pPr>
                      <a:r>
                        <a:rPr lang="en-US" b="0" dirty="0"/>
                        <a:t>The survey offers structured and unstructured data extraction methods.</a:t>
                      </a:r>
                    </a:p>
                    <a:p>
                      <a:pPr marL="285750" indent="-285750">
                        <a:buFont typeface="Arial" panose="020B0604020202020204" pitchFamily="34" charset="0"/>
                        <a:buChar char="•"/>
                      </a:pPr>
                      <a:r>
                        <a:rPr lang="en-US" b="0" dirty="0"/>
                        <a:t>Use of natural language processing for sentiment analysis of hotel reviews.</a:t>
                      </a:r>
                      <a:endParaRPr lang="en-IN" b="0" dirty="0"/>
                    </a:p>
                  </a:txBody>
                  <a:tcPr/>
                </a:tc>
                <a:tc>
                  <a:txBody>
                    <a:bodyPr/>
                    <a:lstStyle/>
                    <a:p>
                      <a:pPr marL="285750" indent="-28575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Lack of discussion on the scalability and efficiency of different scraping approaches.</a:t>
                      </a:r>
                      <a:endParaRPr lang="en-IN"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2758119"/>
                  </a:ext>
                </a:extLst>
              </a:tr>
            </a:tbl>
          </a:graphicData>
        </a:graphic>
      </p:graphicFrame>
    </p:spTree>
    <p:extLst>
      <p:ext uri="{BB962C8B-B14F-4D97-AF65-F5344CB8AC3E}">
        <p14:creationId xmlns:p14="http://schemas.microsoft.com/office/powerpoint/2010/main" val="916189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7C3D5996-5D65-DAA7-AE02-C8D9E05C1367}"/>
            </a:ext>
          </a:extLst>
        </p:cNvPr>
        <p:cNvGrpSpPr/>
        <p:nvPr/>
      </p:nvGrpSpPr>
      <p:grpSpPr>
        <a:xfrm>
          <a:off x="0" y="0"/>
          <a:ext cx="0" cy="0"/>
          <a:chOff x="0" y="0"/>
          <a:chExt cx="0" cy="0"/>
        </a:xfrm>
      </p:grpSpPr>
      <p:sp>
        <p:nvSpPr>
          <p:cNvPr id="105" name="Google Shape;105;g2b6d189323d_1_20">
            <a:extLst>
              <a:ext uri="{FF2B5EF4-FFF2-40B4-BE49-F238E27FC236}">
                <a16:creationId xmlns:a16="http://schemas.microsoft.com/office/drawing/2014/main" id="{9534EE06-2AB3-5470-7FB9-784EE8C714DB}"/>
              </a:ext>
            </a:extLst>
          </p:cNvPr>
          <p:cNvSpPr txBox="1">
            <a:spLocks noGrp="1"/>
          </p:cNvSpPr>
          <p:nvPr>
            <p:ph type="title"/>
          </p:nvPr>
        </p:nvSpPr>
        <p:spPr>
          <a:xfrm>
            <a:off x="325400" y="402725"/>
            <a:ext cx="8739000" cy="902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b="1" dirty="0">
                <a:solidFill>
                  <a:srgbClr val="FFFF00"/>
                </a:solidFill>
              </a:rPr>
              <a:t>    Literature Survey(3)</a:t>
            </a:r>
            <a:endParaRPr b="1" dirty="0">
              <a:solidFill>
                <a:srgbClr val="FFFF00"/>
              </a:solidFill>
            </a:endParaRPr>
          </a:p>
          <a:p>
            <a:pPr marL="0" lvl="0" indent="0" algn="ctr" rtl="0">
              <a:lnSpc>
                <a:spcPct val="100000"/>
              </a:lnSpc>
              <a:spcBef>
                <a:spcPts val="0"/>
              </a:spcBef>
              <a:spcAft>
                <a:spcPts val="0"/>
              </a:spcAft>
              <a:buSzPts val="2800"/>
              <a:buNone/>
            </a:pPr>
            <a:endParaRPr dirty="0">
              <a:solidFill>
                <a:srgbClr val="FFFF00"/>
              </a:solidFill>
            </a:endParaRPr>
          </a:p>
        </p:txBody>
      </p:sp>
      <p:sp>
        <p:nvSpPr>
          <p:cNvPr id="106" name="Google Shape;106;g2b6d189323d_1_20">
            <a:extLst>
              <a:ext uri="{FF2B5EF4-FFF2-40B4-BE49-F238E27FC236}">
                <a16:creationId xmlns:a16="http://schemas.microsoft.com/office/drawing/2014/main" id="{19577C58-90D1-4B2C-38A8-B10E45ABB6CB}"/>
              </a:ext>
            </a:extLst>
          </p:cNvPr>
          <p:cNvSpPr txBox="1"/>
          <p:nvPr/>
        </p:nvSpPr>
        <p:spPr>
          <a:xfrm>
            <a:off x="230050" y="1304825"/>
            <a:ext cx="8397600" cy="352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2800"/>
              <a:buFont typeface="Arial"/>
              <a:buNone/>
            </a:pPr>
            <a:r>
              <a:rPr lang="en" sz="2800" b="0" i="0" u="none" strike="noStrike" cap="none" dirty="0">
                <a:solidFill>
                  <a:schemeClr val="lt1"/>
                </a:solidFill>
                <a:latin typeface="Merriweather"/>
                <a:ea typeface="Merriweather"/>
                <a:cs typeface="Merriweather"/>
                <a:sym typeface="Merriweather"/>
              </a:rPr>
              <a:t>lem Statement</a:t>
            </a:r>
            <a:endParaRPr sz="2800" b="0" i="0" u="none" strike="noStrike" cap="none" dirty="0">
              <a:solidFill>
                <a:schemeClr val="lt1"/>
              </a:solidFill>
              <a:latin typeface="Merriweather"/>
              <a:ea typeface="Merriweather"/>
              <a:cs typeface="Merriweather"/>
              <a:sym typeface="Merriweather"/>
            </a:endParaRPr>
          </a:p>
          <a:p>
            <a:pPr marL="0" marR="0" lvl="0" indent="0" algn="l" rtl="0">
              <a:lnSpc>
                <a:spcPct val="100000"/>
              </a:lnSpc>
              <a:spcBef>
                <a:spcPts val="0"/>
              </a:spcBef>
              <a:spcAft>
                <a:spcPts val="0"/>
              </a:spcAft>
              <a:buClr>
                <a:srgbClr val="000000"/>
              </a:buClr>
              <a:buSzPts val="2800"/>
              <a:buFont typeface="Arial"/>
              <a:buNone/>
            </a:pPr>
            <a:r>
              <a:rPr lang="en" sz="2800" b="0" i="0" u="none" strike="noStrike" cap="none" dirty="0">
                <a:solidFill>
                  <a:schemeClr val="lt1"/>
                </a:solidFill>
                <a:latin typeface="Merriweather"/>
                <a:ea typeface="Merriweather"/>
                <a:cs typeface="Merriweather"/>
                <a:sym typeface="Merriweather"/>
              </a:rPr>
              <a:t>Problem Statement</a:t>
            </a:r>
            <a:endParaRPr sz="2800" b="0" i="0" u="none" strike="noStrike" cap="none" dirty="0">
              <a:solidFill>
                <a:schemeClr val="lt1"/>
              </a:solidFill>
              <a:latin typeface="Merriweather"/>
              <a:ea typeface="Merriweather"/>
              <a:cs typeface="Merriweather"/>
              <a:sym typeface="Merriweathe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p:txBody>
      </p:sp>
      <p:pic>
        <p:nvPicPr>
          <p:cNvPr id="107" name="Google Shape;107;g2b6d189323d_1_20">
            <a:extLst>
              <a:ext uri="{FF2B5EF4-FFF2-40B4-BE49-F238E27FC236}">
                <a16:creationId xmlns:a16="http://schemas.microsoft.com/office/drawing/2014/main" id="{37448998-3D7A-3696-DC93-F9E14287C263}"/>
              </a:ext>
            </a:extLst>
          </p:cNvPr>
          <p:cNvPicPr preferRelativeResize="0"/>
          <p:nvPr/>
        </p:nvPicPr>
        <p:blipFill rotWithShape="1">
          <a:blip r:embed="rId3">
            <a:alphaModFix/>
          </a:blip>
          <a:srcRect/>
          <a:stretch/>
        </p:blipFill>
        <p:spPr>
          <a:xfrm>
            <a:off x="412975" y="96050"/>
            <a:ext cx="681075" cy="1099625"/>
          </a:xfrm>
          <a:prstGeom prst="rect">
            <a:avLst/>
          </a:prstGeom>
          <a:noFill/>
          <a:ln>
            <a:noFill/>
          </a:ln>
        </p:spPr>
      </p:pic>
      <p:graphicFrame>
        <p:nvGraphicFramePr>
          <p:cNvPr id="2" name="Table 1">
            <a:extLst>
              <a:ext uri="{FF2B5EF4-FFF2-40B4-BE49-F238E27FC236}">
                <a16:creationId xmlns:a16="http://schemas.microsoft.com/office/drawing/2014/main" id="{FA6EAF09-806D-8FFA-B3C7-61E2DDE2BE90}"/>
              </a:ext>
            </a:extLst>
          </p:cNvPr>
          <p:cNvGraphicFramePr>
            <a:graphicFrameLocks noGrp="1"/>
          </p:cNvGraphicFramePr>
          <p:nvPr>
            <p:extLst>
              <p:ext uri="{D42A27DB-BD31-4B8C-83A1-F6EECF244321}">
                <p14:modId xmlns:p14="http://schemas.microsoft.com/office/powerpoint/2010/main" val="759232779"/>
              </p:ext>
            </p:extLst>
          </p:nvPr>
        </p:nvGraphicFramePr>
        <p:xfrm>
          <a:off x="271140" y="1502350"/>
          <a:ext cx="8601720" cy="3219037"/>
        </p:xfrm>
        <a:graphic>
          <a:graphicData uri="http://schemas.openxmlformats.org/drawingml/2006/table">
            <a:tbl>
              <a:tblPr firstRow="1">
                <a:tableStyleId>{3C2FFA5D-87B4-456A-9821-1D502468CF0F}</a:tableStyleId>
              </a:tblPr>
              <a:tblGrid>
                <a:gridCol w="1720344">
                  <a:extLst>
                    <a:ext uri="{9D8B030D-6E8A-4147-A177-3AD203B41FA5}">
                      <a16:colId xmlns:a16="http://schemas.microsoft.com/office/drawing/2014/main" val="3860985465"/>
                    </a:ext>
                  </a:extLst>
                </a:gridCol>
                <a:gridCol w="1720344">
                  <a:extLst>
                    <a:ext uri="{9D8B030D-6E8A-4147-A177-3AD203B41FA5}">
                      <a16:colId xmlns:a16="http://schemas.microsoft.com/office/drawing/2014/main" val="1264375051"/>
                    </a:ext>
                  </a:extLst>
                </a:gridCol>
                <a:gridCol w="1720344">
                  <a:extLst>
                    <a:ext uri="{9D8B030D-6E8A-4147-A177-3AD203B41FA5}">
                      <a16:colId xmlns:a16="http://schemas.microsoft.com/office/drawing/2014/main" val="35407113"/>
                    </a:ext>
                  </a:extLst>
                </a:gridCol>
                <a:gridCol w="1720344">
                  <a:extLst>
                    <a:ext uri="{9D8B030D-6E8A-4147-A177-3AD203B41FA5}">
                      <a16:colId xmlns:a16="http://schemas.microsoft.com/office/drawing/2014/main" val="2263146567"/>
                    </a:ext>
                  </a:extLst>
                </a:gridCol>
                <a:gridCol w="1720344">
                  <a:extLst>
                    <a:ext uri="{9D8B030D-6E8A-4147-A177-3AD203B41FA5}">
                      <a16:colId xmlns:a16="http://schemas.microsoft.com/office/drawing/2014/main" val="3611546330"/>
                    </a:ext>
                  </a:extLst>
                </a:gridCol>
              </a:tblGrid>
              <a:tr h="686211">
                <a:tc>
                  <a:txBody>
                    <a:bodyPr/>
                    <a:lstStyle/>
                    <a:p>
                      <a:pPr marL="0" indent="0" algn="ctr">
                        <a:buFont typeface="+mj-lt"/>
                        <a:buNone/>
                      </a:pPr>
                      <a:r>
                        <a:rPr lang="en-IN" dirty="0"/>
                        <a:t>TITLE</a:t>
                      </a:r>
                    </a:p>
                  </a:txBody>
                  <a:tcPr anchor="ctr"/>
                </a:tc>
                <a:tc>
                  <a:txBody>
                    <a:bodyPr/>
                    <a:lstStyle/>
                    <a:p>
                      <a:pPr algn="ctr"/>
                      <a:r>
                        <a:rPr lang="en-IN" dirty="0"/>
                        <a:t>PUBLISHED AT</a:t>
                      </a:r>
                    </a:p>
                  </a:txBody>
                  <a:tcPr anchor="ctr"/>
                </a:tc>
                <a:tc>
                  <a:txBody>
                    <a:bodyPr/>
                    <a:lstStyle/>
                    <a:p>
                      <a:pPr algn="ctr"/>
                      <a:r>
                        <a:rPr lang="en-IN" dirty="0"/>
                        <a:t>YEAR OF PUBLICATION</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t>FINDINGS</a:t>
                      </a:r>
                    </a:p>
                    <a:p>
                      <a:pPr algn="ctr"/>
                      <a:endParaRPr lang="en-IN" dirty="0"/>
                    </a:p>
                  </a:txBody>
                  <a:tcPr anchor="ctr"/>
                </a:tc>
                <a:tc>
                  <a:txBody>
                    <a:bodyPr/>
                    <a:lstStyle/>
                    <a:p>
                      <a:pPr algn="ctr"/>
                      <a:r>
                        <a:rPr lang="en-IN" dirty="0"/>
                        <a:t>DRAWBACKS</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55417021"/>
                  </a:ext>
                </a:extLst>
              </a:tr>
              <a:tr h="2487517">
                <a:tc>
                  <a:txBody>
                    <a:bodyPr/>
                    <a:lstStyle/>
                    <a:p>
                      <a:r>
                        <a:rPr lang="en-US" dirty="0"/>
                        <a:t> Web Scraping Methods for Hotel Price Monitoring</a:t>
                      </a:r>
                      <a:endParaRPr lang="en-IN" dirty="0"/>
                    </a:p>
                  </a:txBody>
                  <a:tcPr/>
                </a:tc>
                <a:tc>
                  <a:txBody>
                    <a:bodyPr/>
                    <a:lstStyle/>
                    <a:p>
                      <a:r>
                        <a:rPr lang="en-IN" dirty="0"/>
                        <a:t>Journal of Information Science</a:t>
                      </a:r>
                    </a:p>
                  </a:txBody>
                  <a:tcPr/>
                </a:tc>
                <a:tc>
                  <a:txBody>
                    <a:bodyPr/>
                    <a:lstStyle/>
                    <a:p>
                      <a:r>
                        <a:rPr lang="en-IN" dirty="0"/>
                        <a:t>2020</a:t>
                      </a:r>
                    </a:p>
                  </a:txBody>
                  <a:tcPr/>
                </a:tc>
                <a:tc>
                  <a:txBody>
                    <a:bodyPr/>
                    <a:lstStyle/>
                    <a:p>
                      <a:pPr marL="285750" indent="-28575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This paper compares various web scraping methods specifically for hotel price monitoring applications.</a:t>
                      </a:r>
                    </a:p>
                  </a:txBody>
                  <a:tcPr/>
                </a:tc>
                <a:tc>
                  <a:txBody>
                    <a:bodyPr/>
                    <a:lstStyle/>
                    <a:p>
                      <a:pPr marL="285750" indent="-285750">
                        <a:buFont typeface="Arial" panose="020B0604020202020204" pitchFamily="34" charset="0"/>
                        <a:buChar char="•"/>
                      </a:pPr>
                      <a:r>
                        <a:rPr lang="en-US" dirty="0"/>
                        <a:t>Limited focus on the adaptability of scraping techniques to different hotel booking platforms.</a:t>
                      </a:r>
                      <a:endParaRPr lang="en-IN"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2758119"/>
                  </a:ext>
                </a:extLst>
              </a:tr>
            </a:tbl>
          </a:graphicData>
        </a:graphic>
      </p:graphicFrame>
    </p:spTree>
    <p:extLst>
      <p:ext uri="{BB962C8B-B14F-4D97-AF65-F5344CB8AC3E}">
        <p14:creationId xmlns:p14="http://schemas.microsoft.com/office/powerpoint/2010/main" val="4283006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C47C8957-C73D-E4C0-6724-AD932CD795F5}"/>
            </a:ext>
          </a:extLst>
        </p:cNvPr>
        <p:cNvGrpSpPr/>
        <p:nvPr/>
      </p:nvGrpSpPr>
      <p:grpSpPr>
        <a:xfrm>
          <a:off x="0" y="0"/>
          <a:ext cx="0" cy="0"/>
          <a:chOff x="0" y="0"/>
          <a:chExt cx="0" cy="0"/>
        </a:xfrm>
      </p:grpSpPr>
      <p:sp>
        <p:nvSpPr>
          <p:cNvPr id="105" name="Google Shape;105;g2b6d189323d_1_20">
            <a:extLst>
              <a:ext uri="{FF2B5EF4-FFF2-40B4-BE49-F238E27FC236}">
                <a16:creationId xmlns:a16="http://schemas.microsoft.com/office/drawing/2014/main" id="{67D39E1D-70DF-3711-75EC-E60E0FB19A2A}"/>
              </a:ext>
            </a:extLst>
          </p:cNvPr>
          <p:cNvSpPr txBox="1">
            <a:spLocks noGrp="1"/>
          </p:cNvSpPr>
          <p:nvPr>
            <p:ph type="title"/>
          </p:nvPr>
        </p:nvSpPr>
        <p:spPr>
          <a:xfrm>
            <a:off x="325400" y="402725"/>
            <a:ext cx="8739000" cy="902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b="1" dirty="0">
                <a:solidFill>
                  <a:srgbClr val="FFFF00"/>
                </a:solidFill>
              </a:rPr>
              <a:t>    Literature Survey(4)</a:t>
            </a:r>
            <a:endParaRPr b="1" dirty="0">
              <a:solidFill>
                <a:srgbClr val="FFFF00"/>
              </a:solidFill>
            </a:endParaRPr>
          </a:p>
          <a:p>
            <a:pPr marL="0" lvl="0" indent="0" algn="ctr" rtl="0">
              <a:lnSpc>
                <a:spcPct val="100000"/>
              </a:lnSpc>
              <a:spcBef>
                <a:spcPts val="0"/>
              </a:spcBef>
              <a:spcAft>
                <a:spcPts val="0"/>
              </a:spcAft>
              <a:buSzPts val="2800"/>
              <a:buNone/>
            </a:pPr>
            <a:endParaRPr dirty="0">
              <a:solidFill>
                <a:srgbClr val="FFFF00"/>
              </a:solidFill>
            </a:endParaRPr>
          </a:p>
        </p:txBody>
      </p:sp>
      <p:sp>
        <p:nvSpPr>
          <p:cNvPr id="106" name="Google Shape;106;g2b6d189323d_1_20">
            <a:extLst>
              <a:ext uri="{FF2B5EF4-FFF2-40B4-BE49-F238E27FC236}">
                <a16:creationId xmlns:a16="http://schemas.microsoft.com/office/drawing/2014/main" id="{8CDAABB9-943C-FEDA-763F-594596C07A5E}"/>
              </a:ext>
            </a:extLst>
          </p:cNvPr>
          <p:cNvSpPr txBox="1"/>
          <p:nvPr/>
        </p:nvSpPr>
        <p:spPr>
          <a:xfrm>
            <a:off x="230050" y="1304825"/>
            <a:ext cx="8397600" cy="352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2800"/>
              <a:buFont typeface="Arial"/>
              <a:buNone/>
            </a:pPr>
            <a:r>
              <a:rPr lang="en" sz="2800" b="0" i="0" u="none" strike="noStrike" cap="none" dirty="0">
                <a:solidFill>
                  <a:schemeClr val="lt1"/>
                </a:solidFill>
                <a:latin typeface="Merriweather"/>
                <a:ea typeface="Merriweather"/>
                <a:cs typeface="Merriweather"/>
                <a:sym typeface="Merriweather"/>
              </a:rPr>
              <a:t>lem Statement</a:t>
            </a:r>
            <a:endParaRPr sz="2800" b="0" i="0" u="none" strike="noStrike" cap="none" dirty="0">
              <a:solidFill>
                <a:schemeClr val="lt1"/>
              </a:solidFill>
              <a:latin typeface="Merriweather"/>
              <a:ea typeface="Merriweather"/>
              <a:cs typeface="Merriweather"/>
              <a:sym typeface="Merriweather"/>
            </a:endParaRPr>
          </a:p>
          <a:p>
            <a:pPr marL="0" marR="0" lvl="0" indent="0" algn="l" rtl="0">
              <a:lnSpc>
                <a:spcPct val="100000"/>
              </a:lnSpc>
              <a:spcBef>
                <a:spcPts val="0"/>
              </a:spcBef>
              <a:spcAft>
                <a:spcPts val="0"/>
              </a:spcAft>
              <a:buClr>
                <a:srgbClr val="000000"/>
              </a:buClr>
              <a:buSzPts val="2800"/>
              <a:buFont typeface="Arial"/>
              <a:buNone/>
            </a:pPr>
            <a:r>
              <a:rPr lang="en" sz="2800" b="0" i="0" u="none" strike="noStrike" cap="none" dirty="0">
                <a:solidFill>
                  <a:schemeClr val="lt1"/>
                </a:solidFill>
                <a:latin typeface="Merriweather"/>
                <a:ea typeface="Merriweather"/>
                <a:cs typeface="Merriweather"/>
                <a:sym typeface="Merriweather"/>
              </a:rPr>
              <a:t>Problem Statement</a:t>
            </a:r>
            <a:endParaRPr sz="2800" b="0" i="0" u="none" strike="noStrike" cap="none" dirty="0">
              <a:solidFill>
                <a:schemeClr val="lt1"/>
              </a:solidFill>
              <a:latin typeface="Merriweather"/>
              <a:ea typeface="Merriweather"/>
              <a:cs typeface="Merriweather"/>
              <a:sym typeface="Merriweathe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p:txBody>
      </p:sp>
      <p:pic>
        <p:nvPicPr>
          <p:cNvPr id="107" name="Google Shape;107;g2b6d189323d_1_20">
            <a:extLst>
              <a:ext uri="{FF2B5EF4-FFF2-40B4-BE49-F238E27FC236}">
                <a16:creationId xmlns:a16="http://schemas.microsoft.com/office/drawing/2014/main" id="{EEEC33D2-BFC7-F19A-92EE-9B0EF5F385D5}"/>
              </a:ext>
            </a:extLst>
          </p:cNvPr>
          <p:cNvPicPr preferRelativeResize="0"/>
          <p:nvPr/>
        </p:nvPicPr>
        <p:blipFill rotWithShape="1">
          <a:blip r:embed="rId3">
            <a:alphaModFix/>
          </a:blip>
          <a:srcRect/>
          <a:stretch/>
        </p:blipFill>
        <p:spPr>
          <a:xfrm>
            <a:off x="412975" y="96050"/>
            <a:ext cx="681075" cy="1099625"/>
          </a:xfrm>
          <a:prstGeom prst="rect">
            <a:avLst/>
          </a:prstGeom>
          <a:noFill/>
          <a:ln>
            <a:noFill/>
          </a:ln>
        </p:spPr>
      </p:pic>
      <p:graphicFrame>
        <p:nvGraphicFramePr>
          <p:cNvPr id="2" name="Table 1">
            <a:extLst>
              <a:ext uri="{FF2B5EF4-FFF2-40B4-BE49-F238E27FC236}">
                <a16:creationId xmlns:a16="http://schemas.microsoft.com/office/drawing/2014/main" id="{6C01AC61-6785-7F57-895B-9F54C7F5C41E}"/>
              </a:ext>
            </a:extLst>
          </p:cNvPr>
          <p:cNvGraphicFramePr>
            <a:graphicFrameLocks noGrp="1"/>
          </p:cNvGraphicFramePr>
          <p:nvPr>
            <p:extLst>
              <p:ext uri="{D42A27DB-BD31-4B8C-83A1-F6EECF244321}">
                <p14:modId xmlns:p14="http://schemas.microsoft.com/office/powerpoint/2010/main" val="2681378133"/>
              </p:ext>
            </p:extLst>
          </p:nvPr>
        </p:nvGraphicFramePr>
        <p:xfrm>
          <a:off x="271140" y="1304825"/>
          <a:ext cx="8601720" cy="3810000"/>
        </p:xfrm>
        <a:graphic>
          <a:graphicData uri="http://schemas.openxmlformats.org/drawingml/2006/table">
            <a:tbl>
              <a:tblPr firstRow="1">
                <a:tableStyleId>{3C2FFA5D-87B4-456A-9821-1D502468CF0F}</a:tableStyleId>
              </a:tblPr>
              <a:tblGrid>
                <a:gridCol w="1720344">
                  <a:extLst>
                    <a:ext uri="{9D8B030D-6E8A-4147-A177-3AD203B41FA5}">
                      <a16:colId xmlns:a16="http://schemas.microsoft.com/office/drawing/2014/main" val="3860985465"/>
                    </a:ext>
                  </a:extLst>
                </a:gridCol>
                <a:gridCol w="1720344">
                  <a:extLst>
                    <a:ext uri="{9D8B030D-6E8A-4147-A177-3AD203B41FA5}">
                      <a16:colId xmlns:a16="http://schemas.microsoft.com/office/drawing/2014/main" val="1264375051"/>
                    </a:ext>
                  </a:extLst>
                </a:gridCol>
                <a:gridCol w="1720344">
                  <a:extLst>
                    <a:ext uri="{9D8B030D-6E8A-4147-A177-3AD203B41FA5}">
                      <a16:colId xmlns:a16="http://schemas.microsoft.com/office/drawing/2014/main" val="35407113"/>
                    </a:ext>
                  </a:extLst>
                </a:gridCol>
                <a:gridCol w="1720344">
                  <a:extLst>
                    <a:ext uri="{9D8B030D-6E8A-4147-A177-3AD203B41FA5}">
                      <a16:colId xmlns:a16="http://schemas.microsoft.com/office/drawing/2014/main" val="2263146567"/>
                    </a:ext>
                  </a:extLst>
                </a:gridCol>
                <a:gridCol w="1720344">
                  <a:extLst>
                    <a:ext uri="{9D8B030D-6E8A-4147-A177-3AD203B41FA5}">
                      <a16:colId xmlns:a16="http://schemas.microsoft.com/office/drawing/2014/main" val="3611546330"/>
                    </a:ext>
                  </a:extLst>
                </a:gridCol>
              </a:tblGrid>
              <a:tr h="686211">
                <a:tc>
                  <a:txBody>
                    <a:bodyPr/>
                    <a:lstStyle/>
                    <a:p>
                      <a:pPr marL="0" indent="0" algn="ctr">
                        <a:buFont typeface="+mj-lt"/>
                        <a:buNone/>
                      </a:pPr>
                      <a:r>
                        <a:rPr lang="en-IN" dirty="0"/>
                        <a:t>TITLE</a:t>
                      </a:r>
                    </a:p>
                  </a:txBody>
                  <a:tcPr anchor="ctr"/>
                </a:tc>
                <a:tc>
                  <a:txBody>
                    <a:bodyPr/>
                    <a:lstStyle/>
                    <a:p>
                      <a:pPr algn="ctr"/>
                      <a:r>
                        <a:rPr lang="en-IN" dirty="0"/>
                        <a:t>PUBLISHED AT</a:t>
                      </a:r>
                    </a:p>
                  </a:txBody>
                  <a:tcPr anchor="ctr"/>
                </a:tc>
                <a:tc>
                  <a:txBody>
                    <a:bodyPr/>
                    <a:lstStyle/>
                    <a:p>
                      <a:pPr algn="ctr"/>
                      <a:r>
                        <a:rPr lang="en-IN" dirty="0"/>
                        <a:t>YEAR OF PUBLICATION</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t>FINDINGS</a:t>
                      </a:r>
                    </a:p>
                    <a:p>
                      <a:pPr algn="ctr"/>
                      <a:endParaRPr lang="en-IN" dirty="0"/>
                    </a:p>
                  </a:txBody>
                  <a:tcPr anchor="ctr"/>
                </a:tc>
                <a:tc>
                  <a:txBody>
                    <a:bodyPr/>
                    <a:lstStyle/>
                    <a:p>
                      <a:pPr algn="ctr"/>
                      <a:r>
                        <a:rPr lang="en-IN" dirty="0"/>
                        <a:t>DRAWBACKS</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55417021"/>
                  </a:ext>
                </a:extLst>
              </a:tr>
              <a:tr h="2487517">
                <a:tc>
                  <a:txBody>
                    <a:bodyPr/>
                    <a:lstStyle/>
                    <a:p>
                      <a:r>
                        <a:rPr lang="en-US" dirty="0"/>
                        <a:t> State-of-the-Art Techniques in Web Scraping for Hotel Booking Data</a:t>
                      </a:r>
                      <a:endParaRPr lang="en-IN" dirty="0"/>
                    </a:p>
                  </a:txBody>
                  <a:tcPr/>
                </a:tc>
                <a:tc>
                  <a:txBody>
                    <a:bodyPr/>
                    <a:lstStyle/>
                    <a:p>
                      <a:r>
                        <a:rPr lang="en-US" dirty="0"/>
                        <a:t>International Conference on Web Engineering (ICWE)</a:t>
                      </a:r>
                      <a:endParaRPr lang="en-IN" dirty="0"/>
                    </a:p>
                  </a:txBody>
                  <a:tcPr/>
                </a:tc>
                <a:tc>
                  <a:txBody>
                    <a:bodyPr/>
                    <a:lstStyle/>
                    <a:p>
                      <a:r>
                        <a:rPr lang="en-IN" dirty="0"/>
                        <a:t>2017</a:t>
                      </a:r>
                    </a:p>
                  </a:txBody>
                  <a:tcPr/>
                </a:tc>
                <a:tc>
                  <a:txBody>
                    <a:bodyPr/>
                    <a:lstStyle/>
                    <a:p>
                      <a:pPr marL="285750" indent="-28575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Advancements in automated data collection, such as headless browsing and proxy rotation.</a:t>
                      </a:r>
                    </a:p>
                    <a:p>
                      <a:pPr marL="285750" indent="-28575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addresses challenges related to data quality assurance and privacy concerns.</a:t>
                      </a:r>
                    </a:p>
                  </a:txBody>
                  <a:tcPr/>
                </a:tc>
                <a:tc>
                  <a:txBody>
                    <a:bodyPr/>
                    <a:lstStyle/>
                    <a:p>
                      <a:pPr marL="285750" indent="-285750">
                        <a:buFont typeface="Arial" panose="020B0604020202020204" pitchFamily="34" charset="0"/>
                        <a:buChar char="•"/>
                      </a:pPr>
                      <a:r>
                        <a:rPr lang="en-US" dirty="0"/>
                        <a:t>Limited discussion on the impact of website layout changes on scraping accuracy.</a:t>
                      </a:r>
                      <a:endParaRPr lang="en-IN"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2758119"/>
                  </a:ext>
                </a:extLst>
              </a:tr>
            </a:tbl>
          </a:graphicData>
        </a:graphic>
      </p:graphicFrame>
    </p:spTree>
    <p:extLst>
      <p:ext uri="{BB962C8B-B14F-4D97-AF65-F5344CB8AC3E}">
        <p14:creationId xmlns:p14="http://schemas.microsoft.com/office/powerpoint/2010/main" val="384090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99AD6E8B-B384-B7DE-53DB-5882E3EE8C73}"/>
            </a:ext>
          </a:extLst>
        </p:cNvPr>
        <p:cNvGrpSpPr/>
        <p:nvPr/>
      </p:nvGrpSpPr>
      <p:grpSpPr>
        <a:xfrm>
          <a:off x="0" y="0"/>
          <a:ext cx="0" cy="0"/>
          <a:chOff x="0" y="0"/>
          <a:chExt cx="0" cy="0"/>
        </a:xfrm>
      </p:grpSpPr>
      <p:sp>
        <p:nvSpPr>
          <p:cNvPr id="105" name="Google Shape;105;g2b6d189323d_1_20">
            <a:extLst>
              <a:ext uri="{FF2B5EF4-FFF2-40B4-BE49-F238E27FC236}">
                <a16:creationId xmlns:a16="http://schemas.microsoft.com/office/drawing/2014/main" id="{D8910D46-B4DC-8F65-FADB-DFE2BD98BB76}"/>
              </a:ext>
            </a:extLst>
          </p:cNvPr>
          <p:cNvSpPr txBox="1">
            <a:spLocks noGrp="1"/>
          </p:cNvSpPr>
          <p:nvPr>
            <p:ph type="title"/>
          </p:nvPr>
        </p:nvSpPr>
        <p:spPr>
          <a:xfrm>
            <a:off x="325400" y="402725"/>
            <a:ext cx="8739000" cy="902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b="1" dirty="0">
                <a:solidFill>
                  <a:srgbClr val="FFFF00"/>
                </a:solidFill>
              </a:rPr>
              <a:t>    Literature Survey(5)</a:t>
            </a:r>
            <a:endParaRPr b="1" dirty="0">
              <a:solidFill>
                <a:srgbClr val="FFFF00"/>
              </a:solidFill>
            </a:endParaRPr>
          </a:p>
          <a:p>
            <a:pPr marL="0" lvl="0" indent="0" algn="ctr" rtl="0">
              <a:lnSpc>
                <a:spcPct val="100000"/>
              </a:lnSpc>
              <a:spcBef>
                <a:spcPts val="0"/>
              </a:spcBef>
              <a:spcAft>
                <a:spcPts val="0"/>
              </a:spcAft>
              <a:buSzPts val="2800"/>
              <a:buNone/>
            </a:pPr>
            <a:endParaRPr dirty="0">
              <a:solidFill>
                <a:srgbClr val="FFFF00"/>
              </a:solidFill>
            </a:endParaRPr>
          </a:p>
        </p:txBody>
      </p:sp>
      <p:sp>
        <p:nvSpPr>
          <p:cNvPr id="106" name="Google Shape;106;g2b6d189323d_1_20">
            <a:extLst>
              <a:ext uri="{FF2B5EF4-FFF2-40B4-BE49-F238E27FC236}">
                <a16:creationId xmlns:a16="http://schemas.microsoft.com/office/drawing/2014/main" id="{6B58C702-809A-B7B3-A583-09B1F5982504}"/>
              </a:ext>
            </a:extLst>
          </p:cNvPr>
          <p:cNvSpPr txBox="1"/>
          <p:nvPr/>
        </p:nvSpPr>
        <p:spPr>
          <a:xfrm>
            <a:off x="230050" y="1304825"/>
            <a:ext cx="8397600" cy="352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2800"/>
              <a:buFont typeface="Arial"/>
              <a:buNone/>
            </a:pPr>
            <a:r>
              <a:rPr lang="en" sz="2800" b="0" i="0" u="none" strike="noStrike" cap="none" dirty="0">
                <a:solidFill>
                  <a:schemeClr val="lt1"/>
                </a:solidFill>
                <a:latin typeface="Merriweather"/>
                <a:ea typeface="Merriweather"/>
                <a:cs typeface="Merriweather"/>
                <a:sym typeface="Merriweather"/>
              </a:rPr>
              <a:t>lem Statement</a:t>
            </a:r>
            <a:endParaRPr sz="2800" b="0" i="0" u="none" strike="noStrike" cap="none" dirty="0">
              <a:solidFill>
                <a:schemeClr val="lt1"/>
              </a:solidFill>
              <a:latin typeface="Merriweather"/>
              <a:ea typeface="Merriweather"/>
              <a:cs typeface="Merriweather"/>
              <a:sym typeface="Merriweather"/>
            </a:endParaRPr>
          </a:p>
          <a:p>
            <a:pPr marL="0" marR="0" lvl="0" indent="0" algn="l" rtl="0">
              <a:lnSpc>
                <a:spcPct val="100000"/>
              </a:lnSpc>
              <a:spcBef>
                <a:spcPts val="0"/>
              </a:spcBef>
              <a:spcAft>
                <a:spcPts val="0"/>
              </a:spcAft>
              <a:buClr>
                <a:srgbClr val="000000"/>
              </a:buClr>
              <a:buSzPts val="2800"/>
              <a:buFont typeface="Arial"/>
              <a:buNone/>
            </a:pPr>
            <a:r>
              <a:rPr lang="en" sz="2800" b="0" i="0" u="none" strike="noStrike" cap="none" dirty="0">
                <a:solidFill>
                  <a:schemeClr val="lt1"/>
                </a:solidFill>
                <a:latin typeface="Merriweather"/>
                <a:ea typeface="Merriweather"/>
                <a:cs typeface="Merriweather"/>
                <a:sym typeface="Merriweather"/>
              </a:rPr>
              <a:t>Problem Statement</a:t>
            </a:r>
            <a:endParaRPr sz="2800" b="0" i="0" u="none" strike="noStrike" cap="none" dirty="0">
              <a:solidFill>
                <a:schemeClr val="lt1"/>
              </a:solidFill>
              <a:latin typeface="Merriweather"/>
              <a:ea typeface="Merriweather"/>
              <a:cs typeface="Merriweather"/>
              <a:sym typeface="Merriweathe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p:txBody>
      </p:sp>
      <p:pic>
        <p:nvPicPr>
          <p:cNvPr id="107" name="Google Shape;107;g2b6d189323d_1_20">
            <a:extLst>
              <a:ext uri="{FF2B5EF4-FFF2-40B4-BE49-F238E27FC236}">
                <a16:creationId xmlns:a16="http://schemas.microsoft.com/office/drawing/2014/main" id="{7A16E884-D591-BC15-C4AB-97FC9DCF5CB6}"/>
              </a:ext>
            </a:extLst>
          </p:cNvPr>
          <p:cNvPicPr preferRelativeResize="0"/>
          <p:nvPr/>
        </p:nvPicPr>
        <p:blipFill rotWithShape="1">
          <a:blip r:embed="rId3">
            <a:alphaModFix/>
          </a:blip>
          <a:srcRect/>
          <a:stretch/>
        </p:blipFill>
        <p:spPr>
          <a:xfrm>
            <a:off x="412975" y="96050"/>
            <a:ext cx="681075" cy="1099625"/>
          </a:xfrm>
          <a:prstGeom prst="rect">
            <a:avLst/>
          </a:prstGeom>
          <a:noFill/>
          <a:ln>
            <a:noFill/>
          </a:ln>
        </p:spPr>
      </p:pic>
      <p:graphicFrame>
        <p:nvGraphicFramePr>
          <p:cNvPr id="2" name="Table 1">
            <a:extLst>
              <a:ext uri="{FF2B5EF4-FFF2-40B4-BE49-F238E27FC236}">
                <a16:creationId xmlns:a16="http://schemas.microsoft.com/office/drawing/2014/main" id="{9228127A-6B51-5EBB-25A9-31DA22B1D6D7}"/>
              </a:ext>
            </a:extLst>
          </p:cNvPr>
          <p:cNvGraphicFramePr>
            <a:graphicFrameLocks noGrp="1"/>
          </p:cNvGraphicFramePr>
          <p:nvPr>
            <p:extLst>
              <p:ext uri="{D42A27DB-BD31-4B8C-83A1-F6EECF244321}">
                <p14:modId xmlns:p14="http://schemas.microsoft.com/office/powerpoint/2010/main" val="479749882"/>
              </p:ext>
            </p:extLst>
          </p:nvPr>
        </p:nvGraphicFramePr>
        <p:xfrm>
          <a:off x="271140" y="1502350"/>
          <a:ext cx="8601720" cy="3219037"/>
        </p:xfrm>
        <a:graphic>
          <a:graphicData uri="http://schemas.openxmlformats.org/drawingml/2006/table">
            <a:tbl>
              <a:tblPr firstRow="1">
                <a:tableStyleId>{3C2FFA5D-87B4-456A-9821-1D502468CF0F}</a:tableStyleId>
              </a:tblPr>
              <a:tblGrid>
                <a:gridCol w="1720344">
                  <a:extLst>
                    <a:ext uri="{9D8B030D-6E8A-4147-A177-3AD203B41FA5}">
                      <a16:colId xmlns:a16="http://schemas.microsoft.com/office/drawing/2014/main" val="3860985465"/>
                    </a:ext>
                  </a:extLst>
                </a:gridCol>
                <a:gridCol w="1720344">
                  <a:extLst>
                    <a:ext uri="{9D8B030D-6E8A-4147-A177-3AD203B41FA5}">
                      <a16:colId xmlns:a16="http://schemas.microsoft.com/office/drawing/2014/main" val="1264375051"/>
                    </a:ext>
                  </a:extLst>
                </a:gridCol>
                <a:gridCol w="1720344">
                  <a:extLst>
                    <a:ext uri="{9D8B030D-6E8A-4147-A177-3AD203B41FA5}">
                      <a16:colId xmlns:a16="http://schemas.microsoft.com/office/drawing/2014/main" val="35407113"/>
                    </a:ext>
                  </a:extLst>
                </a:gridCol>
                <a:gridCol w="1720344">
                  <a:extLst>
                    <a:ext uri="{9D8B030D-6E8A-4147-A177-3AD203B41FA5}">
                      <a16:colId xmlns:a16="http://schemas.microsoft.com/office/drawing/2014/main" val="2263146567"/>
                    </a:ext>
                  </a:extLst>
                </a:gridCol>
                <a:gridCol w="1720344">
                  <a:extLst>
                    <a:ext uri="{9D8B030D-6E8A-4147-A177-3AD203B41FA5}">
                      <a16:colId xmlns:a16="http://schemas.microsoft.com/office/drawing/2014/main" val="3611546330"/>
                    </a:ext>
                  </a:extLst>
                </a:gridCol>
              </a:tblGrid>
              <a:tr h="686211">
                <a:tc>
                  <a:txBody>
                    <a:bodyPr/>
                    <a:lstStyle/>
                    <a:p>
                      <a:pPr marL="0" indent="0" algn="ctr">
                        <a:buFont typeface="+mj-lt"/>
                        <a:buNone/>
                      </a:pPr>
                      <a:r>
                        <a:rPr lang="en-IN" dirty="0"/>
                        <a:t>TITLE</a:t>
                      </a:r>
                    </a:p>
                  </a:txBody>
                  <a:tcPr anchor="ctr"/>
                </a:tc>
                <a:tc>
                  <a:txBody>
                    <a:bodyPr/>
                    <a:lstStyle/>
                    <a:p>
                      <a:pPr algn="ctr"/>
                      <a:r>
                        <a:rPr lang="en-IN" dirty="0"/>
                        <a:t>PUBLISHED AT</a:t>
                      </a:r>
                    </a:p>
                  </a:txBody>
                  <a:tcPr anchor="ctr"/>
                </a:tc>
                <a:tc>
                  <a:txBody>
                    <a:bodyPr/>
                    <a:lstStyle/>
                    <a:p>
                      <a:pPr algn="ctr"/>
                      <a:r>
                        <a:rPr lang="en-IN" dirty="0"/>
                        <a:t>YEAR OF PUBLICATION</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t>FINDINGS</a:t>
                      </a:r>
                    </a:p>
                    <a:p>
                      <a:pPr algn="ctr"/>
                      <a:endParaRPr lang="en-IN" dirty="0"/>
                    </a:p>
                  </a:txBody>
                  <a:tcPr anchor="ctr"/>
                </a:tc>
                <a:tc>
                  <a:txBody>
                    <a:bodyPr/>
                    <a:lstStyle/>
                    <a:p>
                      <a:pPr algn="ctr"/>
                      <a:r>
                        <a:rPr lang="en-IN" dirty="0"/>
                        <a:t>DRAWBACKS</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55417021"/>
                  </a:ext>
                </a:extLst>
              </a:tr>
              <a:tr h="2487517">
                <a:tc>
                  <a:txBody>
                    <a:bodyPr/>
                    <a:lstStyle/>
                    <a:p>
                      <a:r>
                        <a:rPr lang="en-US" dirty="0"/>
                        <a:t>An Overview of Web Scraping Methods for Hotel Information Retrieval</a:t>
                      </a:r>
                      <a:endParaRPr lang="en-IN" dirty="0"/>
                    </a:p>
                  </a:txBody>
                  <a:tcPr/>
                </a:tc>
                <a:tc>
                  <a:txBody>
                    <a:bodyPr/>
                    <a:lstStyle/>
                    <a:p>
                      <a:r>
                        <a:rPr lang="en-IN" dirty="0"/>
                        <a:t>Journal of Big Data</a:t>
                      </a:r>
                    </a:p>
                  </a:txBody>
                  <a:tcPr/>
                </a:tc>
                <a:tc>
                  <a:txBody>
                    <a:bodyPr/>
                    <a:lstStyle/>
                    <a:p>
                      <a:r>
                        <a:rPr lang="en-IN" dirty="0"/>
                        <a:t>2021</a:t>
                      </a:r>
                    </a:p>
                  </a:txBody>
                  <a:tcPr/>
                </a:tc>
                <a:tc>
                  <a:txBody>
                    <a:bodyPr/>
                    <a:lstStyle/>
                    <a:p>
                      <a:pPr marL="285750" indent="-28575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Covers techniques such as DOM parsing, web crawling, and API integration.</a:t>
                      </a:r>
                    </a:p>
                    <a:p>
                      <a:pPr marL="285750" indent="-285750">
                        <a:buFont typeface="Arial" panose="020B0604020202020204" pitchFamily="34" charset="0"/>
                        <a:buChar char="•"/>
                      </a:pPr>
                      <a:endParaRPr lang="en-US" sz="1400" b="0" i="0" u="none" strike="noStrike" cap="none" dirty="0">
                        <a:solidFill>
                          <a:schemeClr val="dk1"/>
                        </a:solidFill>
                        <a:effectLst/>
                        <a:latin typeface="+mn-lt"/>
                        <a:ea typeface="+mn-ea"/>
                        <a:cs typeface="+mn-cs"/>
                        <a:sym typeface="Arial"/>
                      </a:endParaRPr>
                    </a:p>
                  </a:txBody>
                  <a:tcPr/>
                </a:tc>
                <a:tc>
                  <a:txBody>
                    <a:bodyPr/>
                    <a:lstStyle/>
                    <a:p>
                      <a:pPr marL="285750" indent="-285750">
                        <a:buFont typeface="Arial" panose="020B0604020202020204" pitchFamily="34" charset="0"/>
                        <a:buChar char="•"/>
                      </a:pPr>
                      <a:r>
                        <a:rPr lang="en-US" dirty="0"/>
                        <a:t>Limited analysis of the legal and ethical considerations associated with web scraping practices.</a:t>
                      </a:r>
                      <a:endParaRPr lang="en-IN"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2758119"/>
                  </a:ext>
                </a:extLst>
              </a:tr>
            </a:tbl>
          </a:graphicData>
        </a:graphic>
      </p:graphicFrame>
    </p:spTree>
    <p:extLst>
      <p:ext uri="{BB962C8B-B14F-4D97-AF65-F5344CB8AC3E}">
        <p14:creationId xmlns:p14="http://schemas.microsoft.com/office/powerpoint/2010/main" val="4010586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7"/>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b="1" dirty="0">
                <a:solidFill>
                  <a:srgbClr val="FFFF00"/>
                </a:solidFill>
              </a:rPr>
              <a:t>ER-Diagram</a:t>
            </a:r>
            <a:endParaRPr b="1" dirty="0">
              <a:solidFill>
                <a:srgbClr val="FFFF00"/>
              </a:solidFill>
            </a:endParaRPr>
          </a:p>
        </p:txBody>
      </p:sp>
      <p:sp>
        <p:nvSpPr>
          <p:cNvPr id="113" name="Google Shape;113;p7"/>
          <p:cNvSpPr txBox="1"/>
          <p:nvPr/>
        </p:nvSpPr>
        <p:spPr>
          <a:xfrm>
            <a:off x="405075" y="1773650"/>
            <a:ext cx="8427300" cy="311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114" name="Google Shape;114;p7"/>
          <p:cNvPicPr preferRelativeResize="0"/>
          <p:nvPr/>
        </p:nvPicPr>
        <p:blipFill rotWithShape="1">
          <a:blip r:embed="rId3">
            <a:alphaModFix/>
          </a:blip>
          <a:srcRect/>
          <a:stretch/>
        </p:blipFill>
        <p:spPr>
          <a:xfrm>
            <a:off x="412975" y="96050"/>
            <a:ext cx="681075" cy="1099625"/>
          </a:xfrm>
          <a:prstGeom prst="rect">
            <a:avLst/>
          </a:prstGeom>
          <a:noFill/>
          <a:ln>
            <a:noFill/>
          </a:ln>
        </p:spPr>
      </p:pic>
      <p:pic>
        <p:nvPicPr>
          <p:cNvPr id="3" name="Picture 2">
            <a:extLst>
              <a:ext uri="{FF2B5EF4-FFF2-40B4-BE49-F238E27FC236}">
                <a16:creationId xmlns:a16="http://schemas.microsoft.com/office/drawing/2014/main" id="{60EF6E75-52F4-1444-DC4E-1B4E70B646D5}"/>
              </a:ext>
            </a:extLst>
          </p:cNvPr>
          <p:cNvPicPr>
            <a:picLocks noChangeAspect="1"/>
          </p:cNvPicPr>
          <p:nvPr/>
        </p:nvPicPr>
        <p:blipFill>
          <a:blip r:embed="rId4"/>
          <a:stretch>
            <a:fillRect/>
          </a:stretch>
        </p:blipFill>
        <p:spPr>
          <a:xfrm>
            <a:off x="311625" y="1289594"/>
            <a:ext cx="8153719" cy="385390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499EBFAD-CE40-780D-6F43-B2003C5BFD37}"/>
            </a:ext>
          </a:extLst>
        </p:cNvPr>
        <p:cNvGrpSpPr/>
        <p:nvPr/>
      </p:nvGrpSpPr>
      <p:grpSpPr>
        <a:xfrm>
          <a:off x="0" y="0"/>
          <a:ext cx="0" cy="0"/>
          <a:chOff x="0" y="0"/>
          <a:chExt cx="0" cy="0"/>
        </a:xfrm>
      </p:grpSpPr>
      <p:sp>
        <p:nvSpPr>
          <p:cNvPr id="126" name="Google Shape;126;p9">
            <a:extLst>
              <a:ext uri="{FF2B5EF4-FFF2-40B4-BE49-F238E27FC236}">
                <a16:creationId xmlns:a16="http://schemas.microsoft.com/office/drawing/2014/main" id="{DA768E7B-7904-3055-FB59-4F0F5DA74C96}"/>
              </a:ext>
            </a:extLst>
          </p:cNvPr>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b="1">
                <a:solidFill>
                  <a:srgbClr val="FFFF00"/>
                </a:solidFill>
              </a:rPr>
              <a:t>Implementation</a:t>
            </a:r>
            <a:endParaRPr b="1">
              <a:solidFill>
                <a:srgbClr val="FFFF00"/>
              </a:solidFill>
            </a:endParaRPr>
          </a:p>
        </p:txBody>
      </p:sp>
      <p:pic>
        <p:nvPicPr>
          <p:cNvPr id="127" name="Google Shape;127;p9">
            <a:extLst>
              <a:ext uri="{FF2B5EF4-FFF2-40B4-BE49-F238E27FC236}">
                <a16:creationId xmlns:a16="http://schemas.microsoft.com/office/drawing/2014/main" id="{3C181F89-8769-20F8-05F7-3AE8D573F597}"/>
              </a:ext>
            </a:extLst>
          </p:cNvPr>
          <p:cNvPicPr preferRelativeResize="0"/>
          <p:nvPr/>
        </p:nvPicPr>
        <p:blipFill rotWithShape="1">
          <a:blip r:embed="rId3">
            <a:alphaModFix/>
          </a:blip>
          <a:srcRect/>
          <a:stretch/>
        </p:blipFill>
        <p:spPr>
          <a:xfrm>
            <a:off x="412975" y="96050"/>
            <a:ext cx="681075" cy="1099625"/>
          </a:xfrm>
          <a:prstGeom prst="rect">
            <a:avLst/>
          </a:prstGeom>
          <a:noFill/>
          <a:ln>
            <a:noFill/>
          </a:ln>
        </p:spPr>
      </p:pic>
      <p:pic>
        <p:nvPicPr>
          <p:cNvPr id="2" name="Picture 1">
            <a:extLst>
              <a:ext uri="{FF2B5EF4-FFF2-40B4-BE49-F238E27FC236}">
                <a16:creationId xmlns:a16="http://schemas.microsoft.com/office/drawing/2014/main" id="{B5F5381F-3248-3BCE-AFAE-D12DF917239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37767" y="1317353"/>
            <a:ext cx="4741664" cy="3726493"/>
          </a:xfrm>
          <a:prstGeom prst="rect">
            <a:avLst/>
          </a:prstGeom>
          <a:noFill/>
          <a:ln>
            <a:noFill/>
          </a:ln>
        </p:spPr>
      </p:pic>
    </p:spTree>
    <p:extLst>
      <p:ext uri="{BB962C8B-B14F-4D97-AF65-F5344CB8AC3E}">
        <p14:creationId xmlns:p14="http://schemas.microsoft.com/office/powerpoint/2010/main" val="494698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499EBFAD-CE40-780D-6F43-B2003C5BFD37}"/>
            </a:ext>
          </a:extLst>
        </p:cNvPr>
        <p:cNvGrpSpPr/>
        <p:nvPr/>
      </p:nvGrpSpPr>
      <p:grpSpPr>
        <a:xfrm>
          <a:off x="0" y="0"/>
          <a:ext cx="0" cy="0"/>
          <a:chOff x="0" y="0"/>
          <a:chExt cx="0" cy="0"/>
        </a:xfrm>
      </p:grpSpPr>
      <p:sp>
        <p:nvSpPr>
          <p:cNvPr id="126" name="Google Shape;126;p9">
            <a:extLst>
              <a:ext uri="{FF2B5EF4-FFF2-40B4-BE49-F238E27FC236}">
                <a16:creationId xmlns:a16="http://schemas.microsoft.com/office/drawing/2014/main" id="{DA768E7B-7904-3055-FB59-4F0F5DA74C96}"/>
              </a:ext>
            </a:extLst>
          </p:cNvPr>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b="1">
                <a:solidFill>
                  <a:srgbClr val="FFFF00"/>
                </a:solidFill>
              </a:rPr>
              <a:t>Implementation</a:t>
            </a:r>
            <a:endParaRPr b="1">
              <a:solidFill>
                <a:srgbClr val="FFFF00"/>
              </a:solidFill>
            </a:endParaRPr>
          </a:p>
        </p:txBody>
      </p:sp>
      <p:pic>
        <p:nvPicPr>
          <p:cNvPr id="127" name="Google Shape;127;p9">
            <a:extLst>
              <a:ext uri="{FF2B5EF4-FFF2-40B4-BE49-F238E27FC236}">
                <a16:creationId xmlns:a16="http://schemas.microsoft.com/office/drawing/2014/main" id="{3C181F89-8769-20F8-05F7-3AE8D573F597}"/>
              </a:ext>
            </a:extLst>
          </p:cNvPr>
          <p:cNvPicPr preferRelativeResize="0"/>
          <p:nvPr/>
        </p:nvPicPr>
        <p:blipFill rotWithShape="1">
          <a:blip r:embed="rId3">
            <a:alphaModFix/>
          </a:blip>
          <a:srcRect/>
          <a:stretch/>
        </p:blipFill>
        <p:spPr>
          <a:xfrm>
            <a:off x="412975" y="96050"/>
            <a:ext cx="681075" cy="1099625"/>
          </a:xfrm>
          <a:prstGeom prst="rect">
            <a:avLst/>
          </a:prstGeom>
          <a:noFill/>
          <a:ln>
            <a:noFill/>
          </a:ln>
        </p:spPr>
      </p:pic>
      <p:pic>
        <p:nvPicPr>
          <p:cNvPr id="5" name="Picture 4">
            <a:extLst>
              <a:ext uri="{FF2B5EF4-FFF2-40B4-BE49-F238E27FC236}">
                <a16:creationId xmlns:a16="http://schemas.microsoft.com/office/drawing/2014/main" id="{5E7CBD63-17F4-87E0-7C45-C14208E0C90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15810" y="1278731"/>
            <a:ext cx="4719127" cy="3864769"/>
          </a:xfrm>
          <a:prstGeom prst="rect">
            <a:avLst/>
          </a:prstGeom>
          <a:noFill/>
          <a:ln>
            <a:noFill/>
          </a:ln>
        </p:spPr>
      </p:pic>
    </p:spTree>
    <p:extLst>
      <p:ext uri="{BB962C8B-B14F-4D97-AF65-F5344CB8AC3E}">
        <p14:creationId xmlns:p14="http://schemas.microsoft.com/office/powerpoint/2010/main" val="3934887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499EBFAD-CE40-780D-6F43-B2003C5BFD37}"/>
            </a:ext>
          </a:extLst>
        </p:cNvPr>
        <p:cNvGrpSpPr/>
        <p:nvPr/>
      </p:nvGrpSpPr>
      <p:grpSpPr>
        <a:xfrm>
          <a:off x="0" y="0"/>
          <a:ext cx="0" cy="0"/>
          <a:chOff x="0" y="0"/>
          <a:chExt cx="0" cy="0"/>
        </a:xfrm>
      </p:grpSpPr>
      <p:sp>
        <p:nvSpPr>
          <p:cNvPr id="126" name="Google Shape;126;p9">
            <a:extLst>
              <a:ext uri="{FF2B5EF4-FFF2-40B4-BE49-F238E27FC236}">
                <a16:creationId xmlns:a16="http://schemas.microsoft.com/office/drawing/2014/main" id="{DA768E7B-7904-3055-FB59-4F0F5DA74C96}"/>
              </a:ext>
            </a:extLst>
          </p:cNvPr>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b="1">
                <a:solidFill>
                  <a:srgbClr val="FFFF00"/>
                </a:solidFill>
              </a:rPr>
              <a:t>Implementation</a:t>
            </a:r>
            <a:endParaRPr b="1">
              <a:solidFill>
                <a:srgbClr val="FFFF00"/>
              </a:solidFill>
            </a:endParaRPr>
          </a:p>
        </p:txBody>
      </p:sp>
      <p:pic>
        <p:nvPicPr>
          <p:cNvPr id="127" name="Google Shape;127;p9">
            <a:extLst>
              <a:ext uri="{FF2B5EF4-FFF2-40B4-BE49-F238E27FC236}">
                <a16:creationId xmlns:a16="http://schemas.microsoft.com/office/drawing/2014/main" id="{3C181F89-8769-20F8-05F7-3AE8D573F597}"/>
              </a:ext>
            </a:extLst>
          </p:cNvPr>
          <p:cNvPicPr preferRelativeResize="0"/>
          <p:nvPr/>
        </p:nvPicPr>
        <p:blipFill rotWithShape="1">
          <a:blip r:embed="rId3">
            <a:alphaModFix/>
          </a:blip>
          <a:srcRect/>
          <a:stretch/>
        </p:blipFill>
        <p:spPr>
          <a:xfrm>
            <a:off x="412975" y="96050"/>
            <a:ext cx="681075" cy="1099625"/>
          </a:xfrm>
          <a:prstGeom prst="rect">
            <a:avLst/>
          </a:prstGeom>
          <a:noFill/>
          <a:ln>
            <a:noFill/>
          </a:ln>
        </p:spPr>
      </p:pic>
      <p:pic>
        <p:nvPicPr>
          <p:cNvPr id="2" name="Picture 1">
            <a:extLst>
              <a:ext uri="{FF2B5EF4-FFF2-40B4-BE49-F238E27FC236}">
                <a16:creationId xmlns:a16="http://schemas.microsoft.com/office/drawing/2014/main" id="{6B1BF9D7-9650-C470-CF4B-DDB1274C886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45286" y="1291508"/>
            <a:ext cx="4736795" cy="3851992"/>
          </a:xfrm>
          <a:prstGeom prst="rect">
            <a:avLst/>
          </a:prstGeom>
          <a:noFill/>
          <a:ln>
            <a:noFill/>
          </a:ln>
        </p:spPr>
      </p:pic>
    </p:spTree>
    <p:extLst>
      <p:ext uri="{BB962C8B-B14F-4D97-AF65-F5344CB8AC3E}">
        <p14:creationId xmlns:p14="http://schemas.microsoft.com/office/powerpoint/2010/main" val="3836459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499EBFAD-CE40-780D-6F43-B2003C5BFD37}"/>
            </a:ext>
          </a:extLst>
        </p:cNvPr>
        <p:cNvGrpSpPr/>
        <p:nvPr/>
      </p:nvGrpSpPr>
      <p:grpSpPr>
        <a:xfrm>
          <a:off x="0" y="0"/>
          <a:ext cx="0" cy="0"/>
          <a:chOff x="0" y="0"/>
          <a:chExt cx="0" cy="0"/>
        </a:xfrm>
      </p:grpSpPr>
      <p:sp>
        <p:nvSpPr>
          <p:cNvPr id="126" name="Google Shape;126;p9">
            <a:extLst>
              <a:ext uri="{FF2B5EF4-FFF2-40B4-BE49-F238E27FC236}">
                <a16:creationId xmlns:a16="http://schemas.microsoft.com/office/drawing/2014/main" id="{DA768E7B-7904-3055-FB59-4F0F5DA74C96}"/>
              </a:ext>
            </a:extLst>
          </p:cNvPr>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b="1">
                <a:solidFill>
                  <a:srgbClr val="FFFF00"/>
                </a:solidFill>
              </a:rPr>
              <a:t>Implementation</a:t>
            </a:r>
            <a:endParaRPr b="1">
              <a:solidFill>
                <a:srgbClr val="FFFF00"/>
              </a:solidFill>
            </a:endParaRPr>
          </a:p>
        </p:txBody>
      </p:sp>
      <p:pic>
        <p:nvPicPr>
          <p:cNvPr id="127" name="Google Shape;127;p9">
            <a:extLst>
              <a:ext uri="{FF2B5EF4-FFF2-40B4-BE49-F238E27FC236}">
                <a16:creationId xmlns:a16="http://schemas.microsoft.com/office/drawing/2014/main" id="{3C181F89-8769-20F8-05F7-3AE8D573F597}"/>
              </a:ext>
            </a:extLst>
          </p:cNvPr>
          <p:cNvPicPr preferRelativeResize="0"/>
          <p:nvPr/>
        </p:nvPicPr>
        <p:blipFill rotWithShape="1">
          <a:blip r:embed="rId3">
            <a:alphaModFix/>
          </a:blip>
          <a:srcRect/>
          <a:stretch/>
        </p:blipFill>
        <p:spPr>
          <a:xfrm>
            <a:off x="412975" y="96050"/>
            <a:ext cx="681075" cy="1099625"/>
          </a:xfrm>
          <a:prstGeom prst="rect">
            <a:avLst/>
          </a:prstGeom>
          <a:noFill/>
          <a:ln>
            <a:noFill/>
          </a:ln>
        </p:spPr>
      </p:pic>
      <p:pic>
        <p:nvPicPr>
          <p:cNvPr id="3" name="Picture 2">
            <a:extLst>
              <a:ext uri="{FF2B5EF4-FFF2-40B4-BE49-F238E27FC236}">
                <a16:creationId xmlns:a16="http://schemas.microsoft.com/office/drawing/2014/main" id="{3A3BA8F2-813D-F9F7-22F6-D18160969F4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50281" y="1294131"/>
            <a:ext cx="4898012" cy="3849369"/>
          </a:xfrm>
          <a:prstGeom prst="rect">
            <a:avLst/>
          </a:prstGeom>
          <a:noFill/>
          <a:ln>
            <a:noFill/>
          </a:ln>
        </p:spPr>
      </p:pic>
    </p:spTree>
    <p:extLst>
      <p:ext uri="{BB962C8B-B14F-4D97-AF65-F5344CB8AC3E}">
        <p14:creationId xmlns:p14="http://schemas.microsoft.com/office/powerpoint/2010/main" val="1673840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9"/>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b="1">
                <a:solidFill>
                  <a:srgbClr val="FFFF00"/>
                </a:solidFill>
              </a:rPr>
              <a:t>Implementation</a:t>
            </a:r>
            <a:endParaRPr b="1">
              <a:solidFill>
                <a:srgbClr val="FFFF00"/>
              </a:solidFill>
            </a:endParaRPr>
          </a:p>
        </p:txBody>
      </p:sp>
      <p:pic>
        <p:nvPicPr>
          <p:cNvPr id="127" name="Google Shape;127;p9"/>
          <p:cNvPicPr preferRelativeResize="0"/>
          <p:nvPr/>
        </p:nvPicPr>
        <p:blipFill rotWithShape="1">
          <a:blip r:embed="rId3">
            <a:alphaModFix/>
          </a:blip>
          <a:srcRect/>
          <a:stretch/>
        </p:blipFill>
        <p:spPr>
          <a:xfrm>
            <a:off x="412975" y="96050"/>
            <a:ext cx="681075" cy="1099625"/>
          </a:xfrm>
          <a:prstGeom prst="rect">
            <a:avLst/>
          </a:prstGeom>
          <a:noFill/>
          <a:ln>
            <a:noFill/>
          </a:ln>
        </p:spPr>
      </p:pic>
      <p:pic>
        <p:nvPicPr>
          <p:cNvPr id="3" name="Picture 2">
            <a:extLst>
              <a:ext uri="{FF2B5EF4-FFF2-40B4-BE49-F238E27FC236}">
                <a16:creationId xmlns:a16="http://schemas.microsoft.com/office/drawing/2014/main" id="{B075434F-4A71-F368-90C6-1810E416012D}"/>
              </a:ext>
            </a:extLst>
          </p:cNvPr>
          <p:cNvPicPr>
            <a:picLocks noChangeAspect="1"/>
          </p:cNvPicPr>
          <p:nvPr/>
        </p:nvPicPr>
        <p:blipFill>
          <a:blip r:embed="rId4"/>
          <a:stretch>
            <a:fillRect/>
          </a:stretch>
        </p:blipFill>
        <p:spPr>
          <a:xfrm>
            <a:off x="1842819" y="1957388"/>
            <a:ext cx="5458362" cy="21929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364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solidFill>
                  <a:srgbClr val="FFFF00"/>
                </a:solidFill>
              </a:rPr>
              <a:t>Content</a:t>
            </a:r>
            <a:endParaRPr>
              <a:solidFill>
                <a:srgbClr val="FFFF00"/>
              </a:solidFill>
            </a:endParaRPr>
          </a:p>
        </p:txBody>
      </p:sp>
      <p:sp>
        <p:nvSpPr>
          <p:cNvPr id="66" name="Google Shape;66;p2"/>
          <p:cNvSpPr txBox="1">
            <a:spLocks noGrp="1"/>
          </p:cNvSpPr>
          <p:nvPr>
            <p:ph type="body" idx="1"/>
          </p:nvPr>
        </p:nvSpPr>
        <p:spPr>
          <a:xfrm>
            <a:off x="311725" y="1291450"/>
            <a:ext cx="8279100" cy="38520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300"/>
              <a:buNone/>
            </a:pPr>
            <a:endParaRPr dirty="0">
              <a:solidFill>
                <a:schemeClr val="dk1"/>
              </a:solidFill>
            </a:endParaRPr>
          </a:p>
          <a:p>
            <a:pPr marL="457200" lvl="0" indent="-311150" algn="l" rtl="0">
              <a:lnSpc>
                <a:spcPct val="115000"/>
              </a:lnSpc>
              <a:spcBef>
                <a:spcPts val="0"/>
              </a:spcBef>
              <a:spcAft>
                <a:spcPts val="0"/>
              </a:spcAft>
              <a:buSzPts val="1300"/>
              <a:buChar char="●"/>
            </a:pPr>
            <a:r>
              <a:rPr lang="en" dirty="0">
                <a:solidFill>
                  <a:schemeClr val="dk1"/>
                </a:solidFill>
              </a:rPr>
              <a:t>Overview </a:t>
            </a:r>
            <a:endParaRPr dirty="0">
              <a:solidFill>
                <a:schemeClr val="dk1"/>
              </a:solidFill>
            </a:endParaRPr>
          </a:p>
          <a:p>
            <a:pPr marL="457200" lvl="0" indent="-311150" algn="l" rtl="0">
              <a:lnSpc>
                <a:spcPct val="115000"/>
              </a:lnSpc>
              <a:spcBef>
                <a:spcPts val="0"/>
              </a:spcBef>
              <a:spcAft>
                <a:spcPts val="0"/>
              </a:spcAft>
              <a:buSzPts val="1300"/>
              <a:buChar char="●"/>
            </a:pPr>
            <a:r>
              <a:rPr lang="en" dirty="0">
                <a:solidFill>
                  <a:schemeClr val="dk1"/>
                </a:solidFill>
              </a:rPr>
              <a:t>Introduction</a:t>
            </a:r>
            <a:endParaRPr dirty="0"/>
          </a:p>
          <a:p>
            <a:pPr marL="457200" lvl="0" indent="-311150" algn="l" rtl="0">
              <a:lnSpc>
                <a:spcPct val="115000"/>
              </a:lnSpc>
              <a:spcBef>
                <a:spcPts val="0"/>
              </a:spcBef>
              <a:spcAft>
                <a:spcPts val="0"/>
              </a:spcAft>
              <a:buSzPts val="1300"/>
              <a:buChar char="●"/>
            </a:pPr>
            <a:r>
              <a:rPr lang="en" dirty="0">
                <a:solidFill>
                  <a:schemeClr val="dk1"/>
                </a:solidFill>
              </a:rPr>
              <a:t>Problem Statement</a:t>
            </a:r>
            <a:endParaRPr dirty="0"/>
          </a:p>
          <a:p>
            <a:pPr marL="457200" lvl="0" indent="-311150" algn="l" rtl="0">
              <a:lnSpc>
                <a:spcPct val="115000"/>
              </a:lnSpc>
              <a:spcBef>
                <a:spcPts val="0"/>
              </a:spcBef>
              <a:spcAft>
                <a:spcPts val="0"/>
              </a:spcAft>
              <a:buSzPts val="1300"/>
              <a:buChar char="●"/>
            </a:pPr>
            <a:r>
              <a:rPr lang="en" dirty="0">
                <a:solidFill>
                  <a:schemeClr val="dk1"/>
                </a:solidFill>
              </a:rPr>
              <a:t>Objectives </a:t>
            </a:r>
            <a:endParaRPr dirty="0">
              <a:solidFill>
                <a:schemeClr val="dk1"/>
              </a:solidFill>
            </a:endParaRPr>
          </a:p>
          <a:p>
            <a:pPr marL="457200" lvl="0" indent="-311150" algn="l" rtl="0">
              <a:lnSpc>
                <a:spcPct val="115000"/>
              </a:lnSpc>
              <a:spcBef>
                <a:spcPts val="0"/>
              </a:spcBef>
              <a:spcAft>
                <a:spcPts val="0"/>
              </a:spcAft>
              <a:buSzPts val="1300"/>
              <a:buChar char="●"/>
            </a:pPr>
            <a:r>
              <a:rPr lang="en" dirty="0">
                <a:solidFill>
                  <a:schemeClr val="dk1"/>
                </a:solidFill>
              </a:rPr>
              <a:t>Requirements </a:t>
            </a:r>
            <a:endParaRPr dirty="0">
              <a:solidFill>
                <a:schemeClr val="dk1"/>
              </a:solidFill>
            </a:endParaRPr>
          </a:p>
          <a:p>
            <a:pPr marL="457200" lvl="0" indent="-311150" algn="l" rtl="0">
              <a:lnSpc>
                <a:spcPct val="115000"/>
              </a:lnSpc>
              <a:spcBef>
                <a:spcPts val="0"/>
              </a:spcBef>
              <a:spcAft>
                <a:spcPts val="0"/>
              </a:spcAft>
              <a:buClr>
                <a:schemeClr val="dk1"/>
              </a:buClr>
              <a:buSzPts val="1300"/>
              <a:buChar char="●"/>
            </a:pPr>
            <a:r>
              <a:rPr lang="en" dirty="0">
                <a:solidFill>
                  <a:schemeClr val="dk1"/>
                </a:solidFill>
              </a:rPr>
              <a:t>Literature Survey</a:t>
            </a:r>
            <a:endParaRPr dirty="0">
              <a:solidFill>
                <a:schemeClr val="dk1"/>
              </a:solidFill>
            </a:endParaRPr>
          </a:p>
          <a:p>
            <a:pPr marL="457200" lvl="0" indent="-311150" algn="l" rtl="0">
              <a:lnSpc>
                <a:spcPct val="115000"/>
              </a:lnSpc>
              <a:spcBef>
                <a:spcPts val="0"/>
              </a:spcBef>
              <a:spcAft>
                <a:spcPts val="0"/>
              </a:spcAft>
              <a:buSzPts val="1300"/>
              <a:buChar char="●"/>
            </a:pPr>
            <a:r>
              <a:rPr lang="en" dirty="0">
                <a:solidFill>
                  <a:schemeClr val="dk1"/>
                </a:solidFill>
              </a:rPr>
              <a:t>Proposed System </a:t>
            </a:r>
            <a:endParaRPr dirty="0">
              <a:solidFill>
                <a:schemeClr val="dk1"/>
              </a:solidFill>
            </a:endParaRPr>
          </a:p>
          <a:p>
            <a:pPr marL="457200" lvl="0" indent="-311150" algn="l" rtl="0">
              <a:lnSpc>
                <a:spcPct val="115000"/>
              </a:lnSpc>
              <a:spcBef>
                <a:spcPts val="0"/>
              </a:spcBef>
              <a:spcAft>
                <a:spcPts val="0"/>
              </a:spcAft>
              <a:buClr>
                <a:schemeClr val="dk1"/>
              </a:buClr>
              <a:buSzPts val="1300"/>
              <a:buChar char="●"/>
            </a:pPr>
            <a:r>
              <a:rPr lang="en" dirty="0">
                <a:solidFill>
                  <a:schemeClr val="dk1"/>
                </a:solidFill>
              </a:rPr>
              <a:t>Proposed Design (along with UML Diagrams)</a:t>
            </a:r>
            <a:endParaRPr dirty="0">
              <a:solidFill>
                <a:schemeClr val="dk1"/>
              </a:solidFill>
            </a:endParaRPr>
          </a:p>
          <a:p>
            <a:pPr marL="457200" lvl="0" indent="-311150" algn="l" rtl="0">
              <a:lnSpc>
                <a:spcPct val="115000"/>
              </a:lnSpc>
              <a:spcBef>
                <a:spcPts val="0"/>
              </a:spcBef>
              <a:spcAft>
                <a:spcPts val="0"/>
              </a:spcAft>
              <a:buSzPts val="1300"/>
              <a:buChar char="●"/>
            </a:pPr>
            <a:r>
              <a:rPr lang="en" dirty="0">
                <a:solidFill>
                  <a:schemeClr val="dk1"/>
                </a:solidFill>
              </a:rPr>
              <a:t>Implementation</a:t>
            </a:r>
            <a:endParaRPr dirty="0">
              <a:solidFill>
                <a:schemeClr val="dk1"/>
              </a:solidFill>
            </a:endParaRPr>
          </a:p>
          <a:p>
            <a:pPr marL="457200" lvl="0" indent="-311150" algn="l" rtl="0">
              <a:lnSpc>
                <a:spcPct val="115000"/>
              </a:lnSpc>
              <a:spcBef>
                <a:spcPts val="0"/>
              </a:spcBef>
              <a:spcAft>
                <a:spcPts val="0"/>
              </a:spcAft>
              <a:buClr>
                <a:schemeClr val="dk1"/>
              </a:buClr>
              <a:buSzPts val="1300"/>
              <a:buChar char="●"/>
            </a:pPr>
            <a:r>
              <a:rPr lang="en" dirty="0">
                <a:solidFill>
                  <a:schemeClr val="dk1"/>
                </a:solidFill>
              </a:rPr>
              <a:t>Results and Analysis</a:t>
            </a:r>
            <a:endParaRPr dirty="0">
              <a:solidFill>
                <a:schemeClr val="dk1"/>
              </a:solidFill>
            </a:endParaRPr>
          </a:p>
          <a:p>
            <a:pPr marL="457200" lvl="0" indent="-311150" algn="l" rtl="0">
              <a:lnSpc>
                <a:spcPct val="115000"/>
              </a:lnSpc>
              <a:spcBef>
                <a:spcPts val="0"/>
              </a:spcBef>
              <a:spcAft>
                <a:spcPts val="0"/>
              </a:spcAft>
              <a:buSzPts val="1300"/>
              <a:buChar char="●"/>
            </a:pPr>
            <a:r>
              <a:rPr lang="en" dirty="0">
                <a:solidFill>
                  <a:schemeClr val="dk1"/>
                </a:solidFill>
              </a:rPr>
              <a:t>Conclusion </a:t>
            </a:r>
            <a:endParaRPr dirty="0">
              <a:solidFill>
                <a:schemeClr val="dk1"/>
              </a:solidFill>
            </a:endParaRPr>
          </a:p>
          <a:p>
            <a:pPr marL="457200" lvl="0" indent="-311150" algn="l" rtl="0">
              <a:lnSpc>
                <a:spcPct val="115000"/>
              </a:lnSpc>
              <a:spcBef>
                <a:spcPts val="0"/>
              </a:spcBef>
              <a:spcAft>
                <a:spcPts val="0"/>
              </a:spcAft>
              <a:buClr>
                <a:schemeClr val="dk1"/>
              </a:buClr>
              <a:buSzPts val="1300"/>
              <a:buChar char="●"/>
            </a:pPr>
            <a:r>
              <a:rPr lang="en" dirty="0">
                <a:solidFill>
                  <a:schemeClr val="dk1"/>
                </a:solidFill>
              </a:rPr>
              <a:t>References</a:t>
            </a:r>
            <a:endParaRPr dirty="0">
              <a:solidFill>
                <a:schemeClr val="dk1"/>
              </a:solidFill>
            </a:endParaRPr>
          </a:p>
          <a:p>
            <a:pPr marL="457200" lvl="0" indent="-228600" algn="l" rtl="0">
              <a:lnSpc>
                <a:spcPct val="115000"/>
              </a:lnSpc>
              <a:spcBef>
                <a:spcPts val="0"/>
              </a:spcBef>
              <a:spcAft>
                <a:spcPts val="0"/>
              </a:spcAft>
              <a:buSzPts val="1300"/>
              <a:buNone/>
            </a:pPr>
            <a:endParaRPr dirty="0"/>
          </a:p>
          <a:p>
            <a:pPr marL="457200" lvl="0" indent="-311150" algn="l" rtl="0">
              <a:lnSpc>
                <a:spcPct val="115000"/>
              </a:lnSpc>
              <a:spcBef>
                <a:spcPts val="0"/>
              </a:spcBef>
              <a:spcAft>
                <a:spcPts val="0"/>
              </a:spcAft>
              <a:buSzPts val="1300"/>
              <a:buNone/>
            </a:pPr>
            <a:endParaRPr dirty="0"/>
          </a:p>
          <a:p>
            <a:pPr marL="457200" lvl="0" indent="-228600" algn="l" rtl="0">
              <a:lnSpc>
                <a:spcPct val="115000"/>
              </a:lnSpc>
              <a:spcBef>
                <a:spcPts val="0"/>
              </a:spcBef>
              <a:spcAft>
                <a:spcPts val="0"/>
              </a:spcAft>
              <a:buSzPts val="1300"/>
              <a:buNone/>
            </a:pPr>
            <a:endParaRPr dirty="0"/>
          </a:p>
        </p:txBody>
      </p:sp>
      <p:pic>
        <p:nvPicPr>
          <p:cNvPr id="67" name="Google Shape;67;p2"/>
          <p:cNvPicPr preferRelativeResize="0"/>
          <p:nvPr/>
        </p:nvPicPr>
        <p:blipFill rotWithShape="1">
          <a:blip r:embed="rId3">
            <a:alphaModFix/>
          </a:blip>
          <a:srcRect/>
          <a:stretch/>
        </p:blipFill>
        <p:spPr>
          <a:xfrm>
            <a:off x="412975" y="96050"/>
            <a:ext cx="681075" cy="1099625"/>
          </a:xfrm>
          <a:prstGeom prst="rect">
            <a:avLst/>
          </a:prstGeom>
          <a:noFill/>
          <a:ln>
            <a:noFill/>
          </a:ln>
        </p:spPr>
      </p:pic>
      <p:pic>
        <p:nvPicPr>
          <p:cNvPr id="9" name="Picture 8">
            <a:extLst>
              <a:ext uri="{FF2B5EF4-FFF2-40B4-BE49-F238E27FC236}">
                <a16:creationId xmlns:a16="http://schemas.microsoft.com/office/drawing/2014/main" id="{969EFA13-CEF9-E363-D453-7B221E2977E1}"/>
              </a:ext>
            </a:extLst>
          </p:cNvPr>
          <p:cNvPicPr>
            <a:picLocks noChangeAspect="1"/>
          </p:cNvPicPr>
          <p:nvPr/>
        </p:nvPicPr>
        <p:blipFill>
          <a:blip r:embed="rId4"/>
          <a:stretch>
            <a:fillRect/>
          </a:stretch>
        </p:blipFill>
        <p:spPr>
          <a:xfrm>
            <a:off x="7158339" y="1398084"/>
            <a:ext cx="1877866" cy="1173666"/>
          </a:xfrm>
          <a:prstGeom prst="rect">
            <a:avLst/>
          </a:prstGeom>
        </p:spPr>
      </p:pic>
      <p:pic>
        <p:nvPicPr>
          <p:cNvPr id="13" name="Picture 12">
            <a:extLst>
              <a:ext uri="{FF2B5EF4-FFF2-40B4-BE49-F238E27FC236}">
                <a16:creationId xmlns:a16="http://schemas.microsoft.com/office/drawing/2014/main" id="{216CC6BF-D57D-F879-DC2B-F6917EB73D49}"/>
              </a:ext>
            </a:extLst>
          </p:cNvPr>
          <p:cNvPicPr>
            <a:picLocks noChangeAspect="1"/>
          </p:cNvPicPr>
          <p:nvPr/>
        </p:nvPicPr>
        <p:blipFill>
          <a:blip r:embed="rId5"/>
          <a:stretch>
            <a:fillRect/>
          </a:stretch>
        </p:blipFill>
        <p:spPr>
          <a:xfrm>
            <a:off x="7014118" y="3810622"/>
            <a:ext cx="2022087" cy="1137423"/>
          </a:xfrm>
          <a:prstGeom prst="rect">
            <a:avLst/>
          </a:prstGeom>
        </p:spPr>
      </p:pic>
      <p:pic>
        <p:nvPicPr>
          <p:cNvPr id="11" name="Picture 10">
            <a:extLst>
              <a:ext uri="{FF2B5EF4-FFF2-40B4-BE49-F238E27FC236}">
                <a16:creationId xmlns:a16="http://schemas.microsoft.com/office/drawing/2014/main" id="{725B6BB4-AD88-7414-9771-BCE3531FEA46}"/>
              </a:ext>
            </a:extLst>
          </p:cNvPr>
          <p:cNvPicPr>
            <a:picLocks noChangeAspect="1"/>
          </p:cNvPicPr>
          <p:nvPr/>
        </p:nvPicPr>
        <p:blipFill>
          <a:blip r:embed="rId6"/>
          <a:stretch>
            <a:fillRect/>
          </a:stretch>
        </p:blipFill>
        <p:spPr>
          <a:xfrm>
            <a:off x="6147295" y="2667525"/>
            <a:ext cx="2022087" cy="101415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9"/>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b="1">
                <a:solidFill>
                  <a:srgbClr val="FFFF00"/>
                </a:solidFill>
              </a:rPr>
              <a:t>Implementation</a:t>
            </a:r>
            <a:endParaRPr b="1">
              <a:solidFill>
                <a:srgbClr val="FFFF00"/>
              </a:solidFill>
            </a:endParaRPr>
          </a:p>
        </p:txBody>
      </p:sp>
      <p:pic>
        <p:nvPicPr>
          <p:cNvPr id="127" name="Google Shape;127;p9"/>
          <p:cNvPicPr preferRelativeResize="0"/>
          <p:nvPr/>
        </p:nvPicPr>
        <p:blipFill rotWithShape="1">
          <a:blip r:embed="rId3">
            <a:alphaModFix/>
          </a:blip>
          <a:srcRect/>
          <a:stretch/>
        </p:blipFill>
        <p:spPr>
          <a:xfrm>
            <a:off x="412975" y="96050"/>
            <a:ext cx="681075" cy="1099625"/>
          </a:xfrm>
          <a:prstGeom prst="rect">
            <a:avLst/>
          </a:prstGeom>
          <a:noFill/>
          <a:ln>
            <a:noFill/>
          </a:ln>
        </p:spPr>
      </p:pic>
      <p:pic>
        <p:nvPicPr>
          <p:cNvPr id="4" name="Picture 3">
            <a:extLst>
              <a:ext uri="{FF2B5EF4-FFF2-40B4-BE49-F238E27FC236}">
                <a16:creationId xmlns:a16="http://schemas.microsoft.com/office/drawing/2014/main" id="{B6B8BF6A-489B-A148-5918-BAAE24C4DB99}"/>
              </a:ext>
            </a:extLst>
          </p:cNvPr>
          <p:cNvPicPr>
            <a:picLocks noChangeAspect="1"/>
          </p:cNvPicPr>
          <p:nvPr/>
        </p:nvPicPr>
        <p:blipFill>
          <a:blip r:embed="rId4"/>
          <a:stretch>
            <a:fillRect/>
          </a:stretch>
        </p:blipFill>
        <p:spPr>
          <a:xfrm>
            <a:off x="1811953" y="1343931"/>
            <a:ext cx="5520094" cy="3614000"/>
          </a:xfrm>
          <a:prstGeom prst="rect">
            <a:avLst/>
          </a:prstGeom>
        </p:spPr>
      </p:pic>
    </p:spTree>
    <p:extLst>
      <p:ext uri="{BB962C8B-B14F-4D97-AF65-F5344CB8AC3E}">
        <p14:creationId xmlns:p14="http://schemas.microsoft.com/office/powerpoint/2010/main" val="3261334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74F5C0D8-8C13-0B3F-F670-5E021CBA81FE}"/>
            </a:ext>
          </a:extLst>
        </p:cNvPr>
        <p:cNvGrpSpPr/>
        <p:nvPr/>
      </p:nvGrpSpPr>
      <p:grpSpPr>
        <a:xfrm>
          <a:off x="0" y="0"/>
          <a:ext cx="0" cy="0"/>
          <a:chOff x="0" y="0"/>
          <a:chExt cx="0" cy="0"/>
        </a:xfrm>
      </p:grpSpPr>
      <p:sp>
        <p:nvSpPr>
          <p:cNvPr id="105" name="Google Shape;105;g2b6d189323d_1_20">
            <a:extLst>
              <a:ext uri="{FF2B5EF4-FFF2-40B4-BE49-F238E27FC236}">
                <a16:creationId xmlns:a16="http://schemas.microsoft.com/office/drawing/2014/main" id="{2E07F194-BCE7-AC56-1ABA-F1CFEA2A7E37}"/>
              </a:ext>
            </a:extLst>
          </p:cNvPr>
          <p:cNvSpPr txBox="1">
            <a:spLocks noGrp="1"/>
          </p:cNvSpPr>
          <p:nvPr>
            <p:ph type="title"/>
          </p:nvPr>
        </p:nvSpPr>
        <p:spPr>
          <a:xfrm>
            <a:off x="325400" y="402725"/>
            <a:ext cx="8739000" cy="902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b="1" dirty="0">
                <a:solidFill>
                  <a:srgbClr val="FFFF00"/>
                </a:solidFill>
              </a:rPr>
              <a:t>    Gantt Chart</a:t>
            </a:r>
            <a:endParaRPr b="1" dirty="0">
              <a:solidFill>
                <a:srgbClr val="FFFF00"/>
              </a:solidFill>
            </a:endParaRPr>
          </a:p>
          <a:p>
            <a:pPr marL="0" lvl="0" indent="0" algn="ctr" rtl="0">
              <a:lnSpc>
                <a:spcPct val="100000"/>
              </a:lnSpc>
              <a:spcBef>
                <a:spcPts val="0"/>
              </a:spcBef>
              <a:spcAft>
                <a:spcPts val="0"/>
              </a:spcAft>
              <a:buSzPts val="2800"/>
              <a:buNone/>
            </a:pPr>
            <a:endParaRPr dirty="0">
              <a:solidFill>
                <a:srgbClr val="FFFF00"/>
              </a:solidFill>
            </a:endParaRPr>
          </a:p>
        </p:txBody>
      </p:sp>
      <p:sp>
        <p:nvSpPr>
          <p:cNvPr id="106" name="Google Shape;106;g2b6d189323d_1_20">
            <a:extLst>
              <a:ext uri="{FF2B5EF4-FFF2-40B4-BE49-F238E27FC236}">
                <a16:creationId xmlns:a16="http://schemas.microsoft.com/office/drawing/2014/main" id="{6DC8DF61-CDDF-B3E4-3D7F-998677677951}"/>
              </a:ext>
            </a:extLst>
          </p:cNvPr>
          <p:cNvSpPr txBox="1"/>
          <p:nvPr/>
        </p:nvSpPr>
        <p:spPr>
          <a:xfrm>
            <a:off x="230050" y="1304825"/>
            <a:ext cx="8397600" cy="352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chemeClr val="lt1"/>
                </a:solidFill>
                <a:latin typeface="Merriweather"/>
                <a:ea typeface="Merriweather"/>
                <a:cs typeface="Merriweather"/>
                <a:sym typeface="Merriweather"/>
              </a:rPr>
              <a:t>lem Statement</a:t>
            </a:r>
            <a:endParaRPr sz="2800" b="0" i="0" u="none" strike="noStrike" cap="none">
              <a:solidFill>
                <a:schemeClr val="lt1"/>
              </a:solidFill>
              <a:latin typeface="Merriweather"/>
              <a:ea typeface="Merriweather"/>
              <a:cs typeface="Merriweather"/>
              <a:sym typeface="Merriweather"/>
            </a:endParaRPr>
          </a:p>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chemeClr val="lt1"/>
                </a:solidFill>
                <a:latin typeface="Merriweather"/>
                <a:ea typeface="Merriweather"/>
                <a:cs typeface="Merriweather"/>
                <a:sym typeface="Merriweather"/>
              </a:rPr>
              <a:t>Problem Statement</a:t>
            </a:r>
            <a:endParaRPr sz="2800" b="0" i="0" u="none" strike="noStrike" cap="none">
              <a:solidFill>
                <a:schemeClr val="lt1"/>
              </a:solidFill>
              <a:latin typeface="Merriweather"/>
              <a:ea typeface="Merriweather"/>
              <a:cs typeface="Merriweather"/>
              <a:sym typeface="Merriweathe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107" name="Google Shape;107;g2b6d189323d_1_20">
            <a:extLst>
              <a:ext uri="{FF2B5EF4-FFF2-40B4-BE49-F238E27FC236}">
                <a16:creationId xmlns:a16="http://schemas.microsoft.com/office/drawing/2014/main" id="{0D5DD60A-D3D0-4D3F-FA43-0DFBB2DF1169}"/>
              </a:ext>
            </a:extLst>
          </p:cNvPr>
          <p:cNvPicPr preferRelativeResize="0"/>
          <p:nvPr/>
        </p:nvPicPr>
        <p:blipFill rotWithShape="1">
          <a:blip r:embed="rId3">
            <a:alphaModFix/>
          </a:blip>
          <a:srcRect/>
          <a:stretch/>
        </p:blipFill>
        <p:spPr>
          <a:xfrm>
            <a:off x="412975" y="96050"/>
            <a:ext cx="681075" cy="1099625"/>
          </a:xfrm>
          <a:prstGeom prst="rect">
            <a:avLst/>
          </a:prstGeom>
          <a:noFill/>
          <a:ln>
            <a:noFill/>
          </a:ln>
        </p:spPr>
      </p:pic>
      <p:pic>
        <p:nvPicPr>
          <p:cNvPr id="3" name="Picture 2">
            <a:extLst>
              <a:ext uri="{FF2B5EF4-FFF2-40B4-BE49-F238E27FC236}">
                <a16:creationId xmlns:a16="http://schemas.microsoft.com/office/drawing/2014/main" id="{0FA2376D-E809-0001-26C7-1EDCF03E8D67}"/>
              </a:ext>
            </a:extLst>
          </p:cNvPr>
          <p:cNvPicPr>
            <a:picLocks noChangeAspect="1"/>
          </p:cNvPicPr>
          <p:nvPr/>
        </p:nvPicPr>
        <p:blipFill>
          <a:blip r:embed="rId4"/>
          <a:stretch>
            <a:fillRect/>
          </a:stretch>
        </p:blipFill>
        <p:spPr>
          <a:xfrm>
            <a:off x="0" y="1730344"/>
            <a:ext cx="9144000" cy="2882961"/>
          </a:xfrm>
          <a:prstGeom prst="rect">
            <a:avLst/>
          </a:prstGeom>
        </p:spPr>
      </p:pic>
    </p:spTree>
    <p:extLst>
      <p:ext uri="{BB962C8B-B14F-4D97-AF65-F5344CB8AC3E}">
        <p14:creationId xmlns:p14="http://schemas.microsoft.com/office/powerpoint/2010/main" val="2274631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1"/>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a:solidFill>
                  <a:srgbClr val="FFFF00"/>
                </a:solidFill>
              </a:rPr>
              <a:t>Conclusion</a:t>
            </a:r>
            <a:endParaRPr b="1">
              <a:solidFill>
                <a:srgbClr val="FFFF00"/>
              </a:solidFill>
            </a:endParaRPr>
          </a:p>
        </p:txBody>
      </p:sp>
      <p:sp>
        <p:nvSpPr>
          <p:cNvPr id="139" name="Google Shape;139;p11"/>
          <p:cNvSpPr txBox="1"/>
          <p:nvPr/>
        </p:nvSpPr>
        <p:spPr>
          <a:xfrm>
            <a:off x="3274175" y="1050550"/>
            <a:ext cx="6717900" cy="783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140" name="Google Shape;140;p11"/>
          <p:cNvPicPr preferRelativeResize="0"/>
          <p:nvPr/>
        </p:nvPicPr>
        <p:blipFill rotWithShape="1">
          <a:blip r:embed="rId3">
            <a:alphaModFix/>
          </a:blip>
          <a:srcRect/>
          <a:stretch/>
        </p:blipFill>
        <p:spPr>
          <a:xfrm>
            <a:off x="412975" y="89123"/>
            <a:ext cx="681075" cy="1099625"/>
          </a:xfrm>
          <a:prstGeom prst="rect">
            <a:avLst/>
          </a:prstGeom>
          <a:noFill/>
          <a:ln>
            <a:noFill/>
          </a:ln>
        </p:spPr>
      </p:pic>
      <p:sp>
        <p:nvSpPr>
          <p:cNvPr id="2" name="TextBox 1">
            <a:extLst>
              <a:ext uri="{FF2B5EF4-FFF2-40B4-BE49-F238E27FC236}">
                <a16:creationId xmlns:a16="http://schemas.microsoft.com/office/drawing/2014/main" id="{1ADF53CD-8DAF-A658-3BB0-3A7DF6D4D375}"/>
              </a:ext>
            </a:extLst>
          </p:cNvPr>
          <p:cNvSpPr txBox="1"/>
          <p:nvPr/>
        </p:nvSpPr>
        <p:spPr>
          <a:xfrm>
            <a:off x="235744" y="1507331"/>
            <a:ext cx="8693944" cy="3416320"/>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mbria" panose="02040503050406030204" pitchFamily="18" charset="0"/>
                <a:ea typeface="Cambria" panose="02040503050406030204" pitchFamily="18" charset="0"/>
              </a:rPr>
              <a:t> Web scraping for hotels streamlines data access, enabling users to make informed decisions by automating the collection of hotel information.</a:t>
            </a:r>
          </a:p>
          <a:p>
            <a:pPr marL="285750" indent="-285750">
              <a:buFont typeface="Arial" panose="020B0604020202020204" pitchFamily="34" charset="0"/>
              <a:buChar char="•"/>
            </a:pPr>
            <a:endParaRPr lang="en-US" sz="18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800" dirty="0">
                <a:latin typeface="Cambria" panose="02040503050406030204" pitchFamily="18" charset="0"/>
                <a:ea typeface="Cambria" panose="02040503050406030204" pitchFamily="18" charset="0"/>
              </a:rPr>
              <a:t> It enhances the user experience by simplifying the search and comparison process, improving efficiency in booking accommodations.</a:t>
            </a:r>
          </a:p>
          <a:p>
            <a:pPr marL="285750" indent="-285750">
              <a:buFont typeface="Arial" panose="020B0604020202020204" pitchFamily="34" charset="0"/>
              <a:buChar char="•"/>
            </a:pPr>
            <a:endParaRPr lang="en-US" sz="18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800" dirty="0">
                <a:latin typeface="Cambria" panose="02040503050406030204" pitchFamily="18" charset="0"/>
                <a:ea typeface="Cambria" panose="02040503050406030204" pitchFamily="18" charset="0"/>
              </a:rPr>
              <a:t> Compliance with legal and ethical standards is crucial for maintaining trust and integrity while utilizing web scraping technology.</a:t>
            </a:r>
          </a:p>
          <a:p>
            <a:pPr marL="285750" indent="-285750">
              <a:buFont typeface="Arial" panose="020B0604020202020204" pitchFamily="34" charset="0"/>
              <a:buChar char="•"/>
            </a:pPr>
            <a:endParaRPr lang="en-US" sz="18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800" dirty="0">
                <a:latin typeface="Cambria" panose="02040503050406030204" pitchFamily="18" charset="0"/>
                <a:ea typeface="Cambria" panose="02040503050406030204" pitchFamily="18" charset="0"/>
              </a:rPr>
              <a:t> Overall, web scraping offers valuable insights into market trends and customer preferences within the hospitality industry, facilitating better strategic decision-making for businesses.</a:t>
            </a:r>
            <a:endParaRPr lang="en-IN" sz="1800"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dirty="0">
                <a:solidFill>
                  <a:srgbClr val="FFFF00"/>
                </a:solidFill>
              </a:rPr>
              <a:t>Introduction to Project</a:t>
            </a:r>
            <a:endParaRPr b="1" dirty="0">
              <a:solidFill>
                <a:srgbClr val="FFFF00"/>
              </a:solidFill>
            </a:endParaRPr>
          </a:p>
          <a:p>
            <a:pPr marL="0" lvl="0" indent="0" algn="l" rtl="0">
              <a:lnSpc>
                <a:spcPct val="100000"/>
              </a:lnSpc>
              <a:spcBef>
                <a:spcPts val="0"/>
              </a:spcBef>
              <a:spcAft>
                <a:spcPts val="0"/>
              </a:spcAft>
              <a:buSzPts val="2800"/>
              <a:buNone/>
            </a:pPr>
            <a:endParaRPr b="1" dirty="0"/>
          </a:p>
          <a:p>
            <a:pPr marL="0" lvl="0" indent="0" algn="l" rtl="0">
              <a:lnSpc>
                <a:spcPct val="100000"/>
              </a:lnSpc>
              <a:spcBef>
                <a:spcPts val="0"/>
              </a:spcBef>
              <a:spcAft>
                <a:spcPts val="0"/>
              </a:spcAft>
              <a:buSzPts val="2800"/>
              <a:buNone/>
            </a:pPr>
            <a:endParaRPr b="1" dirty="0"/>
          </a:p>
        </p:txBody>
      </p:sp>
      <p:sp>
        <p:nvSpPr>
          <p:cNvPr id="73" name="Google Shape;73;p3"/>
          <p:cNvSpPr txBox="1">
            <a:spLocks noGrp="1"/>
          </p:cNvSpPr>
          <p:nvPr>
            <p:ph type="body" idx="4294967295"/>
          </p:nvPr>
        </p:nvSpPr>
        <p:spPr>
          <a:xfrm>
            <a:off x="311700" y="1529225"/>
            <a:ext cx="8520600" cy="34464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SzPts val="1300"/>
              <a:buNone/>
            </a:pPr>
            <a:r>
              <a:rPr lang="en" sz="1800" dirty="0">
                <a:solidFill>
                  <a:schemeClr val="lt1"/>
                </a:solidFill>
                <a:latin typeface="Times New Roman"/>
                <a:ea typeface="Times New Roman"/>
                <a:cs typeface="Times New Roman"/>
                <a:sym typeface="Times New Roman"/>
              </a:rPr>
              <a:t>r Rates</a:t>
            </a:r>
            <a:endParaRPr sz="1400" dirty="0">
              <a:solidFill>
                <a:srgbClr val="000000"/>
              </a:solidFill>
              <a:latin typeface="Merriweather"/>
              <a:ea typeface="Merriweather"/>
              <a:cs typeface="Merriweather"/>
              <a:sym typeface="Merriweather"/>
            </a:endParaRPr>
          </a:p>
        </p:txBody>
      </p:sp>
      <p:sp>
        <p:nvSpPr>
          <p:cNvPr id="74" name="Google Shape;74;p3"/>
          <p:cNvSpPr txBox="1"/>
          <p:nvPr/>
        </p:nvSpPr>
        <p:spPr>
          <a:xfrm>
            <a:off x="2984725" y="2231538"/>
            <a:ext cx="5464728" cy="237212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b="1" i="0" dirty="0">
                <a:solidFill>
                  <a:srgbClr val="111111"/>
                </a:solidFill>
                <a:effectLst/>
                <a:latin typeface="Cambria" panose="02040503050406030204" pitchFamily="18" charset="0"/>
                <a:ea typeface="Cambria" panose="02040503050406030204" pitchFamily="18" charset="0"/>
              </a:rPr>
              <a:t>Web scraping</a:t>
            </a:r>
            <a:r>
              <a:rPr lang="en-US" b="0" i="0" dirty="0">
                <a:solidFill>
                  <a:srgbClr val="111111"/>
                </a:solidFill>
                <a:effectLst/>
                <a:latin typeface="Cambria" panose="02040503050406030204" pitchFamily="18" charset="0"/>
                <a:ea typeface="Cambria" panose="02040503050406030204" pitchFamily="18" charset="0"/>
              </a:rPr>
              <a:t> is a powerful technique that allows you to extract data from websites automatically.</a:t>
            </a:r>
          </a:p>
          <a:p>
            <a:pPr marL="0" marR="0" lvl="0" indent="0" algn="l" rtl="0">
              <a:lnSpc>
                <a:spcPct val="100000"/>
              </a:lnSpc>
              <a:spcBef>
                <a:spcPts val="0"/>
              </a:spcBef>
              <a:spcAft>
                <a:spcPts val="0"/>
              </a:spcAft>
              <a:buClr>
                <a:srgbClr val="000000"/>
              </a:buClr>
              <a:buSzPts val="1400"/>
              <a:buFont typeface="Arial"/>
              <a:buNone/>
            </a:pPr>
            <a:endParaRPr lang="en-US" b="0" i="0" dirty="0">
              <a:solidFill>
                <a:srgbClr val="111111"/>
              </a:solidFill>
              <a:effectLst/>
              <a:latin typeface="Cambria" panose="02040503050406030204" pitchFamily="18" charset="0"/>
              <a:ea typeface="Cambria" panose="02040503050406030204" pitchFamily="18" charset="0"/>
            </a:endParaRPr>
          </a:p>
          <a:p>
            <a:pPr marL="0" marR="0" lvl="0" indent="0" algn="l" rtl="0">
              <a:lnSpc>
                <a:spcPct val="100000"/>
              </a:lnSpc>
              <a:spcBef>
                <a:spcPts val="0"/>
              </a:spcBef>
              <a:spcAft>
                <a:spcPts val="0"/>
              </a:spcAft>
              <a:buClr>
                <a:srgbClr val="000000"/>
              </a:buClr>
              <a:buSzPts val="1400"/>
              <a:buFont typeface="Arial"/>
              <a:buNone/>
            </a:pPr>
            <a:r>
              <a:rPr lang="en-US" b="0" i="0" dirty="0">
                <a:solidFill>
                  <a:srgbClr val="111111"/>
                </a:solidFill>
                <a:effectLst/>
                <a:latin typeface="Cambria" panose="02040503050406030204" pitchFamily="18" charset="0"/>
                <a:ea typeface="Cambria" panose="02040503050406030204" pitchFamily="18" charset="0"/>
              </a:rPr>
              <a:t>In the context of hotels, web scraping enables you to collect valuable information such as hotel prices, ratings, reviews, and amenities. Whether you’re analyzing market trends, comparing pricing across different hotels, or gaining insights into the hospitality industry, web scraping can be a game-changer.</a:t>
            </a:r>
            <a:endParaRPr b="0" i="0" u="none" strike="noStrike" cap="none" dirty="0">
              <a:solidFill>
                <a:srgbClr val="000000"/>
              </a:solidFill>
              <a:latin typeface="Cambria" panose="02040503050406030204" pitchFamily="18" charset="0"/>
              <a:ea typeface="Cambria" panose="02040503050406030204" pitchFamily="18" charset="0"/>
              <a:cs typeface="Roboto"/>
              <a:sym typeface="Roboto"/>
            </a:endParaRPr>
          </a:p>
        </p:txBody>
      </p:sp>
      <p:pic>
        <p:nvPicPr>
          <p:cNvPr id="76" name="Google Shape;76;p3"/>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2" name="TextBox 1">
            <a:extLst>
              <a:ext uri="{FF2B5EF4-FFF2-40B4-BE49-F238E27FC236}">
                <a16:creationId xmlns:a16="http://schemas.microsoft.com/office/drawing/2014/main" id="{AF5948FF-4768-9701-6A6D-3461555A6BBB}"/>
              </a:ext>
            </a:extLst>
          </p:cNvPr>
          <p:cNvSpPr txBox="1"/>
          <p:nvPr/>
        </p:nvSpPr>
        <p:spPr>
          <a:xfrm>
            <a:off x="2752482" y="1459470"/>
            <a:ext cx="3307556" cy="400110"/>
          </a:xfrm>
          <a:prstGeom prst="rect">
            <a:avLst/>
          </a:prstGeom>
          <a:noFill/>
        </p:spPr>
        <p:txBody>
          <a:bodyPr wrap="square" rtlCol="0">
            <a:spAutoFit/>
          </a:bodyPr>
          <a:lstStyle/>
          <a:p>
            <a:pPr algn="ctr"/>
            <a:r>
              <a:rPr lang="en-IN" sz="2000" dirty="0">
                <a:latin typeface="Cambria" panose="02040503050406030204" pitchFamily="18" charset="0"/>
                <a:ea typeface="Cambria" panose="02040503050406030204" pitchFamily="18" charset="0"/>
              </a:rPr>
              <a:t>What is Web Scraping?</a:t>
            </a:r>
          </a:p>
        </p:txBody>
      </p:sp>
      <p:pic>
        <p:nvPicPr>
          <p:cNvPr id="1026" name="Picture 2" descr="web scraping">
            <a:extLst>
              <a:ext uri="{FF2B5EF4-FFF2-40B4-BE49-F238E27FC236}">
                <a16:creationId xmlns:a16="http://schemas.microsoft.com/office/drawing/2014/main" id="{7FE8E8F1-D47A-BAEF-FC12-1639554B65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91" y="1938497"/>
            <a:ext cx="2829337" cy="18466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a:extLst>
            <a:ext uri="{FF2B5EF4-FFF2-40B4-BE49-F238E27FC236}">
              <a16:creationId xmlns:a16="http://schemas.microsoft.com/office/drawing/2014/main" id="{E7822009-5BDD-0666-41BC-10B660984A4A}"/>
            </a:ext>
          </a:extLst>
        </p:cNvPr>
        <p:cNvGrpSpPr/>
        <p:nvPr/>
      </p:nvGrpSpPr>
      <p:grpSpPr>
        <a:xfrm>
          <a:off x="0" y="0"/>
          <a:ext cx="0" cy="0"/>
          <a:chOff x="0" y="0"/>
          <a:chExt cx="0" cy="0"/>
        </a:xfrm>
      </p:grpSpPr>
      <p:sp>
        <p:nvSpPr>
          <p:cNvPr id="72" name="Google Shape;72;p3">
            <a:extLst>
              <a:ext uri="{FF2B5EF4-FFF2-40B4-BE49-F238E27FC236}">
                <a16:creationId xmlns:a16="http://schemas.microsoft.com/office/drawing/2014/main" id="{D78F5ABC-3911-9598-624C-FAF738D9D7A4}"/>
              </a:ext>
            </a:extLst>
          </p:cNvPr>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dirty="0">
                <a:solidFill>
                  <a:srgbClr val="FFFF00"/>
                </a:solidFill>
              </a:rPr>
              <a:t>Introduction to Project</a:t>
            </a:r>
            <a:endParaRPr b="1" dirty="0">
              <a:solidFill>
                <a:srgbClr val="FFFF00"/>
              </a:solidFill>
            </a:endParaRPr>
          </a:p>
          <a:p>
            <a:pPr marL="0" lvl="0" indent="0" algn="l" rtl="0">
              <a:lnSpc>
                <a:spcPct val="100000"/>
              </a:lnSpc>
              <a:spcBef>
                <a:spcPts val="0"/>
              </a:spcBef>
              <a:spcAft>
                <a:spcPts val="0"/>
              </a:spcAft>
              <a:buSzPts val="2800"/>
              <a:buNone/>
            </a:pPr>
            <a:endParaRPr b="1" dirty="0"/>
          </a:p>
          <a:p>
            <a:pPr marL="0" lvl="0" indent="0" algn="l" rtl="0">
              <a:lnSpc>
                <a:spcPct val="100000"/>
              </a:lnSpc>
              <a:spcBef>
                <a:spcPts val="0"/>
              </a:spcBef>
              <a:spcAft>
                <a:spcPts val="0"/>
              </a:spcAft>
              <a:buSzPts val="2800"/>
              <a:buNone/>
            </a:pPr>
            <a:endParaRPr b="1" dirty="0"/>
          </a:p>
        </p:txBody>
      </p:sp>
      <p:sp>
        <p:nvSpPr>
          <p:cNvPr id="73" name="Google Shape;73;p3">
            <a:extLst>
              <a:ext uri="{FF2B5EF4-FFF2-40B4-BE49-F238E27FC236}">
                <a16:creationId xmlns:a16="http://schemas.microsoft.com/office/drawing/2014/main" id="{D461F58F-C216-099B-2E6C-370A32460563}"/>
              </a:ext>
            </a:extLst>
          </p:cNvPr>
          <p:cNvSpPr txBox="1">
            <a:spLocks noGrp="1"/>
          </p:cNvSpPr>
          <p:nvPr>
            <p:ph type="body" idx="4294967295"/>
          </p:nvPr>
        </p:nvSpPr>
        <p:spPr>
          <a:xfrm>
            <a:off x="311700" y="1529225"/>
            <a:ext cx="8520600" cy="34464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SzPts val="1300"/>
              <a:buNone/>
            </a:pPr>
            <a:r>
              <a:rPr lang="en" sz="1800" dirty="0">
                <a:solidFill>
                  <a:schemeClr val="lt1"/>
                </a:solidFill>
                <a:latin typeface="Times New Roman"/>
                <a:ea typeface="Times New Roman"/>
                <a:cs typeface="Times New Roman"/>
                <a:sym typeface="Times New Roman"/>
              </a:rPr>
              <a:t>r Rates</a:t>
            </a:r>
            <a:endParaRPr sz="1400" dirty="0">
              <a:solidFill>
                <a:srgbClr val="000000"/>
              </a:solidFill>
              <a:latin typeface="Merriweather"/>
              <a:ea typeface="Merriweather"/>
              <a:cs typeface="Merriweather"/>
              <a:sym typeface="Merriweather"/>
            </a:endParaRPr>
          </a:p>
        </p:txBody>
      </p:sp>
      <p:pic>
        <p:nvPicPr>
          <p:cNvPr id="76" name="Google Shape;76;p3">
            <a:extLst>
              <a:ext uri="{FF2B5EF4-FFF2-40B4-BE49-F238E27FC236}">
                <a16:creationId xmlns:a16="http://schemas.microsoft.com/office/drawing/2014/main" id="{C8E5D575-684E-3FC8-5F24-94526046A880}"/>
              </a:ext>
            </a:extLst>
          </p:cNvPr>
          <p:cNvPicPr preferRelativeResize="0"/>
          <p:nvPr/>
        </p:nvPicPr>
        <p:blipFill rotWithShape="1">
          <a:blip r:embed="rId3">
            <a:alphaModFix/>
          </a:blip>
          <a:srcRect/>
          <a:stretch/>
        </p:blipFill>
        <p:spPr>
          <a:xfrm>
            <a:off x="412975" y="96050"/>
            <a:ext cx="681075" cy="1099625"/>
          </a:xfrm>
          <a:prstGeom prst="rect">
            <a:avLst/>
          </a:prstGeom>
          <a:noFill/>
          <a:ln>
            <a:noFill/>
          </a:ln>
        </p:spPr>
      </p:pic>
      <p:pic>
        <p:nvPicPr>
          <p:cNvPr id="6146" name="Picture 2" descr="What is Web Scraping? » Network Interview">
            <a:extLst>
              <a:ext uri="{FF2B5EF4-FFF2-40B4-BE49-F238E27FC236}">
                <a16:creationId xmlns:a16="http://schemas.microsoft.com/office/drawing/2014/main" id="{098B3999-EF8B-48C8-64E7-C50C014AAD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512" y="1330400"/>
            <a:ext cx="7620000" cy="364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77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4"/>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b="1" dirty="0">
                <a:solidFill>
                  <a:srgbClr val="FFFF00"/>
                </a:solidFill>
              </a:rPr>
              <a:t>Problem Statement</a:t>
            </a:r>
            <a:endParaRPr b="1" dirty="0">
              <a:solidFill>
                <a:srgbClr val="FFFF00"/>
              </a:solidFill>
            </a:endParaRPr>
          </a:p>
          <a:p>
            <a:pPr marL="0" lvl="0" indent="0" algn="l" rtl="0">
              <a:lnSpc>
                <a:spcPct val="100000"/>
              </a:lnSpc>
              <a:spcBef>
                <a:spcPts val="0"/>
              </a:spcBef>
              <a:spcAft>
                <a:spcPts val="0"/>
              </a:spcAft>
              <a:buSzPts val="2800"/>
              <a:buNone/>
            </a:pPr>
            <a:endParaRPr b="1" dirty="0"/>
          </a:p>
          <a:p>
            <a:pPr marL="0" lvl="0" indent="0" algn="l" rtl="0">
              <a:lnSpc>
                <a:spcPct val="100000"/>
              </a:lnSpc>
              <a:spcBef>
                <a:spcPts val="0"/>
              </a:spcBef>
              <a:spcAft>
                <a:spcPts val="0"/>
              </a:spcAft>
              <a:buSzPts val="2800"/>
              <a:buNone/>
            </a:pPr>
            <a:endParaRPr b="1" dirty="0"/>
          </a:p>
        </p:txBody>
      </p:sp>
      <p:sp>
        <p:nvSpPr>
          <p:cNvPr id="83" name="Google Shape;83;p4"/>
          <p:cNvSpPr txBox="1"/>
          <p:nvPr/>
        </p:nvSpPr>
        <p:spPr>
          <a:xfrm>
            <a:off x="1369725" y="3731725"/>
            <a:ext cx="7100100"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84" name="Google Shape;84;p4"/>
          <p:cNvSpPr txBox="1">
            <a:spLocks noGrp="1"/>
          </p:cNvSpPr>
          <p:nvPr>
            <p:ph type="body" idx="4294967295"/>
          </p:nvPr>
        </p:nvSpPr>
        <p:spPr>
          <a:xfrm>
            <a:off x="0" y="2508769"/>
            <a:ext cx="8339381" cy="2443163"/>
          </a:xfrm>
          <a:prstGeom prst="rect">
            <a:avLst/>
          </a:prstGeom>
          <a:noFill/>
          <a:ln>
            <a:noFill/>
          </a:ln>
        </p:spPr>
        <p:txBody>
          <a:bodyPr spcFirstLastPara="1" wrap="square" lIns="91425" tIns="91425" rIns="91425" bIns="91425" anchor="t" anchorCtr="0">
            <a:noAutofit/>
          </a:bodyPr>
          <a:lstStyle/>
          <a:p>
            <a:pPr algn="l">
              <a:buFont typeface="Arial" panose="020B0604020202020204" pitchFamily="34" charset="0"/>
              <a:buChar char="•"/>
            </a:pPr>
            <a:r>
              <a:rPr lang="en-US" sz="1600" b="0" i="0" dirty="0">
                <a:solidFill>
                  <a:srgbClr val="0D0D0D"/>
                </a:solidFill>
                <a:effectLst/>
                <a:latin typeface="Cambria" panose="02040503050406030204" pitchFamily="18" charset="0"/>
                <a:ea typeface="Cambria" panose="02040503050406030204" pitchFamily="18" charset="0"/>
              </a:rPr>
              <a:t>Extracts hotel names, addresses, ratings, prices and reviews.</a:t>
            </a:r>
          </a:p>
          <a:p>
            <a:pPr algn="l">
              <a:buFont typeface="Arial" panose="020B0604020202020204" pitchFamily="34" charset="0"/>
              <a:buChar char="•"/>
            </a:pPr>
            <a:r>
              <a:rPr lang="en-US" sz="1600" b="0" i="0" dirty="0">
                <a:solidFill>
                  <a:srgbClr val="0D0D0D"/>
                </a:solidFill>
                <a:effectLst/>
                <a:latin typeface="Cambria" panose="02040503050406030204" pitchFamily="18" charset="0"/>
                <a:ea typeface="Cambria" panose="02040503050406030204" pitchFamily="18" charset="0"/>
              </a:rPr>
              <a:t>Respects website terms of service.</a:t>
            </a:r>
          </a:p>
          <a:p>
            <a:pPr algn="l">
              <a:buFont typeface="Arial" panose="020B0604020202020204" pitchFamily="34" charset="0"/>
              <a:buChar char="•"/>
            </a:pPr>
            <a:r>
              <a:rPr lang="en-US" sz="1600" b="0" i="0" dirty="0">
                <a:solidFill>
                  <a:srgbClr val="0D0D0D"/>
                </a:solidFill>
                <a:effectLst/>
                <a:latin typeface="Cambria" panose="02040503050406030204" pitchFamily="18" charset="0"/>
                <a:ea typeface="Cambria" panose="02040503050406030204" pitchFamily="18" charset="0"/>
              </a:rPr>
              <a:t>Handles dynamic content loading.</a:t>
            </a:r>
          </a:p>
          <a:p>
            <a:pPr algn="l">
              <a:buFont typeface="Arial" panose="020B0604020202020204" pitchFamily="34" charset="0"/>
              <a:buChar char="•"/>
            </a:pPr>
            <a:r>
              <a:rPr lang="en-US" sz="1600" b="0" i="0" dirty="0">
                <a:solidFill>
                  <a:srgbClr val="0D0D0D"/>
                </a:solidFill>
                <a:effectLst/>
                <a:latin typeface="Cambria" panose="02040503050406030204" pitchFamily="18" charset="0"/>
                <a:ea typeface="Cambria" panose="02040503050406030204" pitchFamily="18" charset="0"/>
              </a:rPr>
              <a:t>Ensures compliance with data protection regulations.</a:t>
            </a:r>
          </a:p>
          <a:p>
            <a:pPr algn="l">
              <a:buFont typeface="Arial" panose="020B0604020202020204" pitchFamily="34" charset="0"/>
              <a:buChar char="•"/>
            </a:pPr>
            <a:r>
              <a:rPr lang="en-US" sz="1600" b="0" i="0" dirty="0">
                <a:solidFill>
                  <a:srgbClr val="0D0D0D"/>
                </a:solidFill>
                <a:effectLst/>
                <a:latin typeface="Cambria" panose="02040503050406030204" pitchFamily="18" charset="0"/>
                <a:ea typeface="Cambria" panose="02040503050406030204" pitchFamily="18" charset="0"/>
              </a:rPr>
              <a:t>Implements data parsing, cleaning, and storage for data integrity.</a:t>
            </a:r>
          </a:p>
          <a:p>
            <a:pPr algn="l">
              <a:buFont typeface="Arial" panose="020B0604020202020204" pitchFamily="34" charset="0"/>
              <a:buChar char="•"/>
            </a:pPr>
            <a:r>
              <a:rPr lang="en-US" sz="1600" b="0" i="0" dirty="0">
                <a:solidFill>
                  <a:srgbClr val="0D0D0D"/>
                </a:solidFill>
                <a:effectLst/>
                <a:latin typeface="Cambria" panose="02040503050406030204" pitchFamily="18" charset="0"/>
                <a:ea typeface="Cambria" panose="02040503050406030204" pitchFamily="18" charset="0"/>
              </a:rPr>
              <a:t>Scalable and reliable solution.</a:t>
            </a:r>
          </a:p>
        </p:txBody>
      </p:sp>
      <p:pic>
        <p:nvPicPr>
          <p:cNvPr id="85" name="Google Shape;85;p4"/>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3" name="TextBox 2">
            <a:extLst>
              <a:ext uri="{FF2B5EF4-FFF2-40B4-BE49-F238E27FC236}">
                <a16:creationId xmlns:a16="http://schemas.microsoft.com/office/drawing/2014/main" id="{2EBCAA2C-520C-6D0A-D48F-3DDC4394E523}"/>
              </a:ext>
            </a:extLst>
          </p:cNvPr>
          <p:cNvSpPr txBox="1"/>
          <p:nvPr/>
        </p:nvSpPr>
        <p:spPr>
          <a:xfrm>
            <a:off x="753512" y="1611938"/>
            <a:ext cx="5390316" cy="461665"/>
          </a:xfrm>
          <a:prstGeom prst="rect">
            <a:avLst/>
          </a:prstGeom>
          <a:noFill/>
        </p:spPr>
        <p:txBody>
          <a:bodyPr wrap="square" rtlCol="0">
            <a:spAutoFit/>
          </a:bodyPr>
          <a:lstStyle/>
          <a:p>
            <a:pPr algn="ctr"/>
            <a:r>
              <a:rPr lang="en-US" sz="2400" b="0" i="0" dirty="0">
                <a:solidFill>
                  <a:srgbClr val="0D0D0D"/>
                </a:solidFill>
                <a:effectLst/>
                <a:latin typeface="Cambria" panose="02040503050406030204" pitchFamily="18" charset="0"/>
                <a:ea typeface="Cambria" panose="02040503050406030204" pitchFamily="18" charset="0"/>
              </a:rPr>
              <a:t>Develop a web scraper for hotels.</a:t>
            </a:r>
            <a:endParaRPr lang="en-IN" sz="1800" dirty="0">
              <a:latin typeface="Cambria" panose="02040503050406030204" pitchFamily="18" charset="0"/>
              <a:ea typeface="Cambria" panose="02040503050406030204" pitchFamily="18" charset="0"/>
            </a:endParaRPr>
          </a:p>
        </p:txBody>
      </p:sp>
      <p:pic>
        <p:nvPicPr>
          <p:cNvPr id="1026" name="Picture 2" descr="Problem Statement&quot; Images – Browse 178 Stock Photos, Vectors, and Video |  Adobe Stock">
            <a:extLst>
              <a:ext uri="{FF2B5EF4-FFF2-40B4-BE49-F238E27FC236}">
                <a16:creationId xmlns:a16="http://schemas.microsoft.com/office/drawing/2014/main" id="{BEFA56EB-E6D6-F681-4FE0-6B7E227B17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3074" y="1673394"/>
            <a:ext cx="2006751" cy="13378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5"/>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b="1">
                <a:solidFill>
                  <a:srgbClr val="FFFF00"/>
                </a:solidFill>
              </a:rPr>
              <a:t>Objectives of the project</a:t>
            </a:r>
            <a:endParaRPr b="1">
              <a:solidFill>
                <a:srgbClr val="FFFF00"/>
              </a:solidFill>
            </a:endParaRPr>
          </a:p>
          <a:p>
            <a:pPr marL="0" lvl="0" indent="0" algn="l" rtl="0">
              <a:lnSpc>
                <a:spcPct val="100000"/>
              </a:lnSpc>
              <a:spcBef>
                <a:spcPts val="0"/>
              </a:spcBef>
              <a:spcAft>
                <a:spcPts val="0"/>
              </a:spcAft>
              <a:buSzPts val="2800"/>
              <a:buNone/>
            </a:pPr>
            <a:endParaRPr b="1"/>
          </a:p>
          <a:p>
            <a:pPr marL="0" lvl="0" indent="0" algn="l" rtl="0">
              <a:lnSpc>
                <a:spcPct val="100000"/>
              </a:lnSpc>
              <a:spcBef>
                <a:spcPts val="0"/>
              </a:spcBef>
              <a:spcAft>
                <a:spcPts val="0"/>
              </a:spcAft>
              <a:buSzPts val="2800"/>
              <a:buNone/>
            </a:pPr>
            <a:endParaRPr b="1"/>
          </a:p>
        </p:txBody>
      </p:sp>
      <p:sp>
        <p:nvSpPr>
          <p:cNvPr id="91" name="Google Shape;91;p5"/>
          <p:cNvSpPr txBox="1">
            <a:spLocks noGrp="1"/>
          </p:cNvSpPr>
          <p:nvPr>
            <p:ph type="body" idx="4294967295"/>
          </p:nvPr>
        </p:nvSpPr>
        <p:spPr>
          <a:xfrm>
            <a:off x="311700" y="1529225"/>
            <a:ext cx="8520600" cy="34464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92" name="Google Shape;92;p5"/>
          <p:cNvSpPr txBox="1"/>
          <p:nvPr/>
        </p:nvSpPr>
        <p:spPr>
          <a:xfrm>
            <a:off x="1369725" y="3731725"/>
            <a:ext cx="7100100"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93" name="Google Shape;93;p5"/>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2" name="TextBox 1">
            <a:extLst>
              <a:ext uri="{FF2B5EF4-FFF2-40B4-BE49-F238E27FC236}">
                <a16:creationId xmlns:a16="http://schemas.microsoft.com/office/drawing/2014/main" id="{37701517-50C3-6B1C-FB26-38916AE11FF0}"/>
              </a:ext>
            </a:extLst>
          </p:cNvPr>
          <p:cNvSpPr txBox="1"/>
          <p:nvPr/>
        </p:nvSpPr>
        <p:spPr>
          <a:xfrm>
            <a:off x="753512" y="1614813"/>
            <a:ext cx="7448269" cy="3139321"/>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mbria" panose="02040503050406030204" pitchFamily="18" charset="0"/>
                <a:ea typeface="Cambria" panose="02040503050406030204" pitchFamily="18" charset="0"/>
              </a:rPr>
              <a:t>Data Acquisition: Gather comprehensive information about hotels from various online travel platforms to create a rich dataset.</a:t>
            </a:r>
          </a:p>
          <a:p>
            <a:pPr marL="285750" indent="-285750">
              <a:buFont typeface="Arial" panose="020B0604020202020204" pitchFamily="34" charset="0"/>
              <a:buChar char="•"/>
            </a:pPr>
            <a:endParaRPr lang="en-US" sz="18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800" dirty="0">
                <a:latin typeface="Cambria" panose="02040503050406030204" pitchFamily="18" charset="0"/>
                <a:ea typeface="Cambria" panose="02040503050406030204" pitchFamily="18" charset="0"/>
              </a:rPr>
              <a:t>Comparison and Analysis: Enable users to compare hotels based on factors such as prices, ratings, amenities, and reviews to make informed booking decisions.</a:t>
            </a:r>
          </a:p>
          <a:p>
            <a:pPr marL="285750" indent="-285750">
              <a:buFont typeface="Arial" panose="020B0604020202020204" pitchFamily="34" charset="0"/>
              <a:buChar char="•"/>
            </a:pPr>
            <a:endParaRPr lang="en-US" sz="18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800" dirty="0">
                <a:latin typeface="Cambria" panose="02040503050406030204" pitchFamily="18" charset="0"/>
                <a:ea typeface="Cambria" panose="02040503050406030204" pitchFamily="18" charset="0"/>
              </a:rPr>
              <a:t>Automation: Automate the process of collecting hotel data to save time and resources for both users and businesses in the travel sector.</a:t>
            </a:r>
          </a:p>
          <a:p>
            <a:pPr marL="285750" indent="-285750">
              <a:buFont typeface="Arial" panose="020B0604020202020204" pitchFamily="34" charset="0"/>
              <a:buChar char="•"/>
            </a:pPr>
            <a:endParaRPr lang="en-US" sz="18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IN" sz="1800"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640AF6FD-2582-2D6D-3E23-ED4C74B5C424}"/>
            </a:ext>
          </a:extLst>
        </p:cNvPr>
        <p:cNvGrpSpPr/>
        <p:nvPr/>
      </p:nvGrpSpPr>
      <p:grpSpPr>
        <a:xfrm>
          <a:off x="0" y="0"/>
          <a:ext cx="0" cy="0"/>
          <a:chOff x="0" y="0"/>
          <a:chExt cx="0" cy="0"/>
        </a:xfrm>
      </p:grpSpPr>
      <p:sp>
        <p:nvSpPr>
          <p:cNvPr id="90" name="Google Shape;90;p5">
            <a:extLst>
              <a:ext uri="{FF2B5EF4-FFF2-40B4-BE49-F238E27FC236}">
                <a16:creationId xmlns:a16="http://schemas.microsoft.com/office/drawing/2014/main" id="{402CA04B-B136-8993-0928-05CC69DD376F}"/>
              </a:ext>
            </a:extLst>
          </p:cNvPr>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b="1">
                <a:solidFill>
                  <a:srgbClr val="FFFF00"/>
                </a:solidFill>
              </a:rPr>
              <a:t>Objectives of the project</a:t>
            </a:r>
            <a:endParaRPr b="1">
              <a:solidFill>
                <a:srgbClr val="FFFF00"/>
              </a:solidFill>
            </a:endParaRPr>
          </a:p>
          <a:p>
            <a:pPr marL="0" lvl="0" indent="0" algn="l" rtl="0">
              <a:lnSpc>
                <a:spcPct val="100000"/>
              </a:lnSpc>
              <a:spcBef>
                <a:spcPts val="0"/>
              </a:spcBef>
              <a:spcAft>
                <a:spcPts val="0"/>
              </a:spcAft>
              <a:buSzPts val="2800"/>
              <a:buNone/>
            </a:pPr>
            <a:endParaRPr b="1"/>
          </a:p>
          <a:p>
            <a:pPr marL="0" lvl="0" indent="0" algn="l" rtl="0">
              <a:lnSpc>
                <a:spcPct val="100000"/>
              </a:lnSpc>
              <a:spcBef>
                <a:spcPts val="0"/>
              </a:spcBef>
              <a:spcAft>
                <a:spcPts val="0"/>
              </a:spcAft>
              <a:buSzPts val="2800"/>
              <a:buNone/>
            </a:pPr>
            <a:endParaRPr b="1"/>
          </a:p>
        </p:txBody>
      </p:sp>
      <p:sp>
        <p:nvSpPr>
          <p:cNvPr id="91" name="Google Shape;91;p5">
            <a:extLst>
              <a:ext uri="{FF2B5EF4-FFF2-40B4-BE49-F238E27FC236}">
                <a16:creationId xmlns:a16="http://schemas.microsoft.com/office/drawing/2014/main" id="{8B94365E-BBBC-65BA-7B4D-8F11684A863D}"/>
              </a:ext>
            </a:extLst>
          </p:cNvPr>
          <p:cNvSpPr txBox="1">
            <a:spLocks noGrp="1"/>
          </p:cNvSpPr>
          <p:nvPr>
            <p:ph type="body" idx="4294967295"/>
          </p:nvPr>
        </p:nvSpPr>
        <p:spPr>
          <a:xfrm>
            <a:off x="311700" y="1529225"/>
            <a:ext cx="8520600" cy="34464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92" name="Google Shape;92;p5">
            <a:extLst>
              <a:ext uri="{FF2B5EF4-FFF2-40B4-BE49-F238E27FC236}">
                <a16:creationId xmlns:a16="http://schemas.microsoft.com/office/drawing/2014/main" id="{E71C63DA-FD81-4D55-0E7D-FCA791F7A363}"/>
              </a:ext>
            </a:extLst>
          </p:cNvPr>
          <p:cNvSpPr txBox="1"/>
          <p:nvPr/>
        </p:nvSpPr>
        <p:spPr>
          <a:xfrm>
            <a:off x="1369725" y="3731725"/>
            <a:ext cx="7100100"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93" name="Google Shape;93;p5">
            <a:extLst>
              <a:ext uri="{FF2B5EF4-FFF2-40B4-BE49-F238E27FC236}">
                <a16:creationId xmlns:a16="http://schemas.microsoft.com/office/drawing/2014/main" id="{49F3EBA1-1A6E-32EC-32AF-5FDF6B9F029D}"/>
              </a:ext>
            </a:extLst>
          </p:cNvPr>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2" name="TextBox 1">
            <a:extLst>
              <a:ext uri="{FF2B5EF4-FFF2-40B4-BE49-F238E27FC236}">
                <a16:creationId xmlns:a16="http://schemas.microsoft.com/office/drawing/2014/main" id="{89815776-A343-3930-2B99-825E76356133}"/>
              </a:ext>
            </a:extLst>
          </p:cNvPr>
          <p:cNvSpPr txBox="1"/>
          <p:nvPr/>
        </p:nvSpPr>
        <p:spPr>
          <a:xfrm>
            <a:off x="753512" y="1614813"/>
            <a:ext cx="7448269" cy="3139321"/>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mbria" panose="02040503050406030204" pitchFamily="18" charset="0"/>
                <a:ea typeface="Cambria" panose="02040503050406030204" pitchFamily="18" charset="0"/>
              </a:rPr>
              <a:t>Customization: Allow users to customize their search criteria and preferences to find hotels that best suit their needs and preferences</a:t>
            </a:r>
          </a:p>
          <a:p>
            <a:pPr marL="285750" indent="-285750">
              <a:buFont typeface="Arial" panose="020B0604020202020204" pitchFamily="34" charset="0"/>
              <a:buChar char="•"/>
            </a:pPr>
            <a:endParaRPr lang="en-US" sz="18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800" dirty="0">
                <a:latin typeface="Cambria" panose="02040503050406030204" pitchFamily="18" charset="0"/>
                <a:ea typeface="Cambria" panose="02040503050406030204" pitchFamily="18" charset="0"/>
              </a:rPr>
              <a:t>Decision Support: Assist users in selecting the most suitable accommodations by presenting them with relevant and up-to-date information about available options.</a:t>
            </a:r>
          </a:p>
          <a:p>
            <a:pPr marL="285750" indent="-285750">
              <a:buFont typeface="Arial" panose="020B0604020202020204" pitchFamily="34" charset="0"/>
              <a:buChar char="•"/>
            </a:pPr>
            <a:endParaRPr lang="en-US" sz="18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800" dirty="0">
                <a:latin typeface="Cambria" panose="02040503050406030204" pitchFamily="18" charset="0"/>
                <a:ea typeface="Cambria" panose="02040503050406030204" pitchFamily="18" charset="0"/>
              </a:rPr>
              <a:t>Monitoring Competitors: Enable businesses in the hospitality industry to monitor competitors' offerings and pricing strategies for strategic decision-making.</a:t>
            </a:r>
          </a:p>
          <a:p>
            <a:pPr marL="285750" indent="-285750">
              <a:buFont typeface="Arial" panose="020B0604020202020204" pitchFamily="34" charset="0"/>
              <a:buChar char="•"/>
            </a:pPr>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28410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25" y="222650"/>
            <a:ext cx="8739000" cy="902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b="1" dirty="0">
                <a:solidFill>
                  <a:srgbClr val="FFFF00"/>
                </a:solidFill>
              </a:rPr>
              <a:t>    Requirements of the system (software)</a:t>
            </a:r>
            <a:endParaRPr b="1" dirty="0">
              <a:solidFill>
                <a:srgbClr val="FFFF00"/>
              </a:solidFill>
            </a:endParaRPr>
          </a:p>
          <a:p>
            <a:pPr marL="0" lvl="0" indent="0" algn="ctr" rtl="0">
              <a:lnSpc>
                <a:spcPct val="100000"/>
              </a:lnSpc>
              <a:spcBef>
                <a:spcPts val="0"/>
              </a:spcBef>
              <a:spcAft>
                <a:spcPts val="0"/>
              </a:spcAft>
              <a:buSzPts val="2800"/>
              <a:buNone/>
            </a:pPr>
            <a:endParaRPr b="1" dirty="0">
              <a:solidFill>
                <a:srgbClr val="FFFF00"/>
              </a:solidFill>
            </a:endParaRPr>
          </a:p>
        </p:txBody>
      </p:sp>
      <p:sp>
        <p:nvSpPr>
          <p:cNvPr id="99" name="Google Shape;99;p6"/>
          <p:cNvSpPr txBox="1"/>
          <p:nvPr/>
        </p:nvSpPr>
        <p:spPr>
          <a:xfrm>
            <a:off x="373200" y="1396149"/>
            <a:ext cx="8277881" cy="3468745"/>
          </a:xfrm>
          <a:prstGeom prst="rect">
            <a:avLst/>
          </a:prstGeom>
          <a:noFill/>
          <a:ln>
            <a:noFill/>
          </a:ln>
        </p:spPr>
        <p:txBody>
          <a:bodyPr spcFirstLastPara="1" wrap="square" lIns="91425" tIns="91425" rIns="91425" bIns="91425" anchor="t" anchorCtr="0">
            <a:noAutofit/>
          </a:bodyPr>
          <a:lstStyle/>
          <a:p>
            <a:pPr marL="444500" indent="-228600" rtl="0">
              <a:lnSpc>
                <a:spcPct val="200000"/>
              </a:lnSpc>
              <a:spcBef>
                <a:spcPts val="0"/>
              </a:spcBef>
              <a:spcAft>
                <a:spcPts val="900"/>
              </a:spcAft>
            </a:pPr>
            <a:r>
              <a:rPr lang="en-IN" sz="1600" b="0" i="0" u="none" strike="noStrike"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1.       </a:t>
            </a:r>
            <a:r>
              <a:rPr lang="en-IN" sz="1600" b="1" i="0" u="none" strike="noStrike"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Programming Languages:</a:t>
            </a:r>
            <a:endParaRPr lang="en-IN" sz="1600" b="0" dirty="0">
              <a:effectLst/>
              <a:latin typeface="Cambria" panose="02040503050406030204" pitchFamily="18" charset="0"/>
              <a:ea typeface="Cambria" panose="02040503050406030204" pitchFamily="18" charset="0"/>
              <a:cs typeface="Times New Roman" panose="02020603050405020304" pitchFamily="18" charset="0"/>
            </a:endParaRPr>
          </a:p>
          <a:p>
            <a:pPr marL="1200150" indent="-285750" rtl="0" fontAlgn="base">
              <a:spcBef>
                <a:spcPts val="0"/>
              </a:spcBef>
              <a:spcAft>
                <a:spcPts val="0"/>
              </a:spcAft>
              <a:buFont typeface="Arial" panose="020B0604020202020204" pitchFamily="34" charset="0"/>
              <a:buChar char="•"/>
            </a:pPr>
            <a:r>
              <a:rPr lang="en-IN" sz="1600" b="0" i="0" u="none" strike="noStrike"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Backend :   Python</a:t>
            </a:r>
          </a:p>
          <a:p>
            <a:pPr marL="1200150" indent="-285750" rtl="0" fontAlgn="base">
              <a:spcBef>
                <a:spcPts val="0"/>
              </a:spcBef>
              <a:spcAft>
                <a:spcPts val="0"/>
              </a:spcAft>
              <a:buFont typeface="Arial" panose="020B0604020202020204" pitchFamily="34" charset="0"/>
              <a:buChar char="•"/>
            </a:pPr>
            <a:r>
              <a:rPr lang="en-IN" sz="1600" dirty="0">
                <a:latin typeface="Cambria" panose="02040503050406030204" pitchFamily="18" charset="0"/>
                <a:ea typeface="Cambria" panose="02040503050406030204" pitchFamily="18" charset="0"/>
                <a:cs typeface="Times New Roman" panose="02020603050405020304" pitchFamily="18" charset="0"/>
              </a:rPr>
              <a:t>Database: Sqlite3</a:t>
            </a:r>
            <a:endParaRPr lang="en-IN" sz="1600" b="0" i="0" u="none" strike="noStrike"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p>
            <a:pPr marL="1200150" indent="-285750" rtl="0" fontAlgn="base">
              <a:spcBef>
                <a:spcPts val="0"/>
              </a:spcBef>
              <a:spcAft>
                <a:spcPts val="900"/>
              </a:spcAft>
              <a:buFont typeface="Arial" panose="020B0604020202020204" pitchFamily="34" charset="0"/>
              <a:buChar char="•"/>
            </a:pPr>
            <a:r>
              <a:rPr lang="en-IN" sz="1600" b="0" i="0" u="none" strike="noStrike"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Frontend : Python</a:t>
            </a:r>
          </a:p>
          <a:p>
            <a:pPr marL="444500" indent="-228600" rtl="0">
              <a:spcBef>
                <a:spcPts val="0"/>
              </a:spcBef>
              <a:spcAft>
                <a:spcPts val="900"/>
              </a:spcAft>
            </a:pPr>
            <a:r>
              <a:rPr lang="en-IN" sz="1600" b="0" i="0" u="none" strike="noStrike"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2.       </a:t>
            </a:r>
            <a:r>
              <a:rPr lang="en-IN" sz="1600" b="1" i="0" u="none" strike="noStrike"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Libraries:</a:t>
            </a:r>
            <a:endParaRPr lang="en-IN" sz="1600" b="0" dirty="0">
              <a:effectLst/>
              <a:latin typeface="Cambria" panose="02040503050406030204" pitchFamily="18" charset="0"/>
              <a:ea typeface="Cambria" panose="02040503050406030204" pitchFamily="18" charset="0"/>
              <a:cs typeface="Times New Roman" panose="02020603050405020304" pitchFamily="18" charset="0"/>
            </a:endParaRPr>
          </a:p>
          <a:p>
            <a:pPr marL="1200150" indent="-285750" rtl="0" fontAlgn="base">
              <a:spcBef>
                <a:spcPts val="0"/>
              </a:spcBef>
              <a:spcAft>
                <a:spcPts val="0"/>
              </a:spcAft>
              <a:buFont typeface="Arial" panose="020B0604020202020204" pitchFamily="34" charset="0"/>
              <a:buChar char="•"/>
            </a:pPr>
            <a:r>
              <a:rPr lang="en-IN" sz="1600" b="1" dirty="0" err="1">
                <a:latin typeface="Cambria" panose="02040503050406030204" pitchFamily="18" charset="0"/>
                <a:ea typeface="Cambria" panose="02040503050406030204" pitchFamily="18" charset="0"/>
                <a:cs typeface="Times New Roman" panose="02020603050405020304" pitchFamily="18" charset="0"/>
              </a:rPr>
              <a:t>BeautifulSoup</a:t>
            </a:r>
            <a:r>
              <a:rPr lang="en-IN" sz="1600" b="1" dirty="0">
                <a:latin typeface="Cambria" panose="02040503050406030204" pitchFamily="18" charset="0"/>
                <a:ea typeface="Cambria" panose="02040503050406030204" pitchFamily="18" charset="0"/>
                <a:cs typeface="Times New Roman" panose="02020603050405020304" pitchFamily="18" charset="0"/>
              </a:rPr>
              <a:t> </a:t>
            </a:r>
            <a:r>
              <a:rPr lang="en-US" sz="1600" dirty="0">
                <a:latin typeface="Cambria" panose="02040503050406030204" pitchFamily="18" charset="0"/>
                <a:ea typeface="Cambria" panose="02040503050406030204" pitchFamily="18" charset="0"/>
                <a:cs typeface="Times New Roman" panose="02020603050405020304" pitchFamily="18" charset="0"/>
              </a:rPr>
              <a:t>Python library for parsing HTML/XML documents</a:t>
            </a:r>
            <a:endParaRPr lang="en-IN" sz="1600" i="0" u="none" strike="noStrike"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p>
            <a:pPr marL="1200150" indent="-285750" rtl="0" fontAlgn="base">
              <a:spcBef>
                <a:spcPts val="0"/>
              </a:spcBef>
              <a:spcAft>
                <a:spcPts val="0"/>
              </a:spcAft>
              <a:buFont typeface="Arial" panose="020B0604020202020204" pitchFamily="34" charset="0"/>
              <a:buChar char="•"/>
            </a:pPr>
            <a:r>
              <a:rPr lang="en-IN" sz="1600" b="1" dirty="0">
                <a:latin typeface="Cambria" panose="02040503050406030204" pitchFamily="18" charset="0"/>
                <a:ea typeface="Cambria" panose="02040503050406030204" pitchFamily="18" charset="0"/>
                <a:cs typeface="Times New Roman" panose="02020603050405020304" pitchFamily="18" charset="0"/>
              </a:rPr>
              <a:t>re </a:t>
            </a:r>
            <a:r>
              <a:rPr lang="en-US" sz="1600" dirty="0">
                <a:latin typeface="Cambria" panose="02040503050406030204" pitchFamily="18" charset="0"/>
                <a:ea typeface="Cambria" panose="02040503050406030204" pitchFamily="18" charset="0"/>
                <a:cs typeface="Times New Roman" panose="02020603050405020304" pitchFamily="18" charset="0"/>
              </a:rPr>
              <a:t>Python library for regular expressions.</a:t>
            </a:r>
            <a:endParaRPr lang="en-IN" sz="1600" i="0" u="none" strike="noStrike"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p>
            <a:pPr marL="1200150" indent="-285750" rtl="0" fontAlgn="base">
              <a:spcBef>
                <a:spcPts val="0"/>
              </a:spcBef>
              <a:spcAft>
                <a:spcPts val="0"/>
              </a:spcAft>
              <a:buFont typeface="Arial" panose="020B0604020202020204" pitchFamily="34" charset="0"/>
              <a:buChar char="•"/>
            </a:pPr>
            <a:r>
              <a:rPr lang="en-IN" sz="1600" b="1" dirty="0">
                <a:latin typeface="Cambria" panose="02040503050406030204" pitchFamily="18" charset="0"/>
                <a:ea typeface="Cambria" panose="02040503050406030204" pitchFamily="18" charset="0"/>
                <a:cs typeface="Times New Roman" panose="02020603050405020304" pitchFamily="18" charset="0"/>
              </a:rPr>
              <a:t>Pandas </a:t>
            </a:r>
            <a:r>
              <a:rPr lang="en-US" sz="1600" dirty="0">
                <a:latin typeface="Cambria" panose="02040503050406030204" pitchFamily="18" charset="0"/>
                <a:ea typeface="Cambria" panose="02040503050406030204" pitchFamily="18" charset="0"/>
                <a:cs typeface="Times New Roman" panose="02020603050405020304" pitchFamily="18" charset="0"/>
              </a:rPr>
              <a:t>Data manipulation and analysis library in Python.</a:t>
            </a:r>
            <a:endParaRPr lang="en-IN" sz="1600" i="0" u="none" strike="noStrike"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p>
            <a:pPr marL="1200150" indent="-285750" rtl="0" fontAlgn="base">
              <a:spcBef>
                <a:spcPts val="0"/>
              </a:spcBef>
              <a:spcAft>
                <a:spcPts val="0"/>
              </a:spcAft>
              <a:buFont typeface="Arial" panose="020B0604020202020204" pitchFamily="34" charset="0"/>
              <a:buChar char="•"/>
            </a:pPr>
            <a:r>
              <a:rPr lang="en-IN" sz="1600" b="1" dirty="0">
                <a:latin typeface="Cambria" panose="02040503050406030204" pitchFamily="18" charset="0"/>
                <a:ea typeface="Cambria" panose="02040503050406030204" pitchFamily="18" charset="0"/>
                <a:cs typeface="Times New Roman" panose="02020603050405020304" pitchFamily="18" charset="0"/>
              </a:rPr>
              <a:t>Requests </a:t>
            </a:r>
            <a:r>
              <a:rPr lang="en-US" sz="1600" dirty="0">
                <a:latin typeface="Cambria" panose="02040503050406030204" pitchFamily="18" charset="0"/>
                <a:ea typeface="Cambria" panose="02040503050406030204" pitchFamily="18" charset="0"/>
                <a:cs typeface="Times New Roman" panose="02020603050405020304" pitchFamily="18" charset="0"/>
              </a:rPr>
              <a:t>Python library for making HTTP requests easily.</a:t>
            </a:r>
          </a:p>
          <a:p>
            <a:pPr marL="1200150" indent="-285750" rtl="0" fontAlgn="base">
              <a:spcBef>
                <a:spcPts val="0"/>
              </a:spcBef>
              <a:spcAft>
                <a:spcPts val="0"/>
              </a:spcAft>
              <a:buFont typeface="Arial" panose="020B0604020202020204" pitchFamily="34" charset="0"/>
              <a:buChar char="•"/>
            </a:pPr>
            <a:r>
              <a:rPr lang="en-US" sz="1600" b="1" i="0" u="none" strike="noStrike"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Tkinter </a:t>
            </a:r>
            <a:r>
              <a:rPr lang="en-US" sz="1600" i="0" u="none" strike="noStrike"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Python library for creating graphical user interfaces.</a:t>
            </a:r>
            <a:endParaRPr lang="en-IN" sz="1600" i="0" u="none" strike="noStrike"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100" name="Google Shape;100;p6"/>
          <p:cNvPicPr preferRelativeResize="0"/>
          <p:nvPr/>
        </p:nvPicPr>
        <p:blipFill rotWithShape="1">
          <a:blip r:embed="rId3">
            <a:alphaModFix/>
          </a:blip>
          <a:srcRect/>
          <a:stretch/>
        </p:blipFill>
        <p:spPr>
          <a:xfrm>
            <a:off x="412975" y="96050"/>
            <a:ext cx="681075" cy="1099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2b6d189323d_1_20"/>
          <p:cNvSpPr txBox="1">
            <a:spLocks noGrp="1"/>
          </p:cNvSpPr>
          <p:nvPr>
            <p:ph type="title"/>
          </p:nvPr>
        </p:nvSpPr>
        <p:spPr>
          <a:xfrm>
            <a:off x="325400" y="402725"/>
            <a:ext cx="8739000" cy="902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b="1" dirty="0">
                <a:solidFill>
                  <a:srgbClr val="FFFF00"/>
                </a:solidFill>
              </a:rPr>
              <a:t>    Literature Survey(1)</a:t>
            </a:r>
            <a:endParaRPr b="1" dirty="0">
              <a:solidFill>
                <a:srgbClr val="FFFF00"/>
              </a:solidFill>
            </a:endParaRPr>
          </a:p>
          <a:p>
            <a:pPr marL="0" lvl="0" indent="0" algn="ctr" rtl="0">
              <a:lnSpc>
                <a:spcPct val="100000"/>
              </a:lnSpc>
              <a:spcBef>
                <a:spcPts val="0"/>
              </a:spcBef>
              <a:spcAft>
                <a:spcPts val="0"/>
              </a:spcAft>
              <a:buSzPts val="2800"/>
              <a:buNone/>
            </a:pPr>
            <a:endParaRPr dirty="0">
              <a:solidFill>
                <a:srgbClr val="FFFF00"/>
              </a:solidFill>
            </a:endParaRPr>
          </a:p>
        </p:txBody>
      </p:sp>
      <p:sp>
        <p:nvSpPr>
          <p:cNvPr id="106" name="Google Shape;106;g2b6d189323d_1_20"/>
          <p:cNvSpPr txBox="1"/>
          <p:nvPr/>
        </p:nvSpPr>
        <p:spPr>
          <a:xfrm>
            <a:off x="230050" y="1304825"/>
            <a:ext cx="8397600" cy="352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2800"/>
              <a:buFont typeface="Arial"/>
              <a:buNone/>
            </a:pPr>
            <a:r>
              <a:rPr lang="en" sz="2800" b="0" i="0" u="none" strike="noStrike" cap="none" dirty="0">
                <a:solidFill>
                  <a:schemeClr val="lt1"/>
                </a:solidFill>
                <a:latin typeface="Merriweather"/>
                <a:ea typeface="Merriweather"/>
                <a:cs typeface="Merriweather"/>
                <a:sym typeface="Merriweather"/>
              </a:rPr>
              <a:t>lem Statement</a:t>
            </a:r>
            <a:endParaRPr sz="2800" b="0" i="0" u="none" strike="noStrike" cap="none" dirty="0">
              <a:solidFill>
                <a:schemeClr val="lt1"/>
              </a:solidFill>
              <a:latin typeface="Merriweather"/>
              <a:ea typeface="Merriweather"/>
              <a:cs typeface="Merriweather"/>
              <a:sym typeface="Merriweather"/>
            </a:endParaRPr>
          </a:p>
          <a:p>
            <a:pPr marL="0" marR="0" lvl="0" indent="0" algn="l" rtl="0">
              <a:lnSpc>
                <a:spcPct val="100000"/>
              </a:lnSpc>
              <a:spcBef>
                <a:spcPts val="0"/>
              </a:spcBef>
              <a:spcAft>
                <a:spcPts val="0"/>
              </a:spcAft>
              <a:buClr>
                <a:srgbClr val="000000"/>
              </a:buClr>
              <a:buSzPts val="2800"/>
              <a:buFont typeface="Arial"/>
              <a:buNone/>
            </a:pPr>
            <a:r>
              <a:rPr lang="en" sz="2800" b="0" i="0" u="none" strike="noStrike" cap="none" dirty="0">
                <a:solidFill>
                  <a:schemeClr val="lt1"/>
                </a:solidFill>
                <a:latin typeface="Merriweather"/>
                <a:ea typeface="Merriweather"/>
                <a:cs typeface="Merriweather"/>
                <a:sym typeface="Merriweather"/>
              </a:rPr>
              <a:t>Problem Statement</a:t>
            </a:r>
            <a:endParaRPr sz="2800" b="0" i="0" u="none" strike="noStrike" cap="none" dirty="0">
              <a:solidFill>
                <a:schemeClr val="lt1"/>
              </a:solidFill>
              <a:latin typeface="Merriweather"/>
              <a:ea typeface="Merriweather"/>
              <a:cs typeface="Merriweather"/>
              <a:sym typeface="Merriweathe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p:txBody>
      </p:sp>
      <p:pic>
        <p:nvPicPr>
          <p:cNvPr id="107" name="Google Shape;107;g2b6d189323d_1_20"/>
          <p:cNvPicPr preferRelativeResize="0"/>
          <p:nvPr/>
        </p:nvPicPr>
        <p:blipFill rotWithShape="1">
          <a:blip r:embed="rId3">
            <a:alphaModFix/>
          </a:blip>
          <a:srcRect/>
          <a:stretch/>
        </p:blipFill>
        <p:spPr>
          <a:xfrm>
            <a:off x="412975" y="96050"/>
            <a:ext cx="681075" cy="1099625"/>
          </a:xfrm>
          <a:prstGeom prst="rect">
            <a:avLst/>
          </a:prstGeom>
          <a:noFill/>
          <a:ln>
            <a:noFill/>
          </a:ln>
        </p:spPr>
      </p:pic>
      <p:graphicFrame>
        <p:nvGraphicFramePr>
          <p:cNvPr id="2" name="Table 1">
            <a:extLst>
              <a:ext uri="{FF2B5EF4-FFF2-40B4-BE49-F238E27FC236}">
                <a16:creationId xmlns:a16="http://schemas.microsoft.com/office/drawing/2014/main" id="{1A2E7518-D054-5AB0-3A6B-0A4BCA500E0E}"/>
              </a:ext>
            </a:extLst>
          </p:cNvPr>
          <p:cNvGraphicFramePr>
            <a:graphicFrameLocks noGrp="1"/>
          </p:cNvGraphicFramePr>
          <p:nvPr>
            <p:extLst>
              <p:ext uri="{D42A27DB-BD31-4B8C-83A1-F6EECF244321}">
                <p14:modId xmlns:p14="http://schemas.microsoft.com/office/powerpoint/2010/main" val="2931061723"/>
              </p:ext>
            </p:extLst>
          </p:nvPr>
        </p:nvGraphicFramePr>
        <p:xfrm>
          <a:off x="265724" y="1375317"/>
          <a:ext cx="8601720" cy="3655289"/>
        </p:xfrm>
        <a:graphic>
          <a:graphicData uri="http://schemas.openxmlformats.org/drawingml/2006/table">
            <a:tbl>
              <a:tblPr firstRow="1">
                <a:tableStyleId>{3C2FFA5D-87B4-456A-9821-1D502468CF0F}</a:tableStyleId>
              </a:tblPr>
              <a:tblGrid>
                <a:gridCol w="1720344">
                  <a:extLst>
                    <a:ext uri="{9D8B030D-6E8A-4147-A177-3AD203B41FA5}">
                      <a16:colId xmlns:a16="http://schemas.microsoft.com/office/drawing/2014/main" val="3860985465"/>
                    </a:ext>
                  </a:extLst>
                </a:gridCol>
                <a:gridCol w="1720344">
                  <a:extLst>
                    <a:ext uri="{9D8B030D-6E8A-4147-A177-3AD203B41FA5}">
                      <a16:colId xmlns:a16="http://schemas.microsoft.com/office/drawing/2014/main" val="1264375051"/>
                    </a:ext>
                  </a:extLst>
                </a:gridCol>
                <a:gridCol w="1720344">
                  <a:extLst>
                    <a:ext uri="{9D8B030D-6E8A-4147-A177-3AD203B41FA5}">
                      <a16:colId xmlns:a16="http://schemas.microsoft.com/office/drawing/2014/main" val="35407113"/>
                    </a:ext>
                  </a:extLst>
                </a:gridCol>
                <a:gridCol w="1720344">
                  <a:extLst>
                    <a:ext uri="{9D8B030D-6E8A-4147-A177-3AD203B41FA5}">
                      <a16:colId xmlns:a16="http://schemas.microsoft.com/office/drawing/2014/main" val="2263146567"/>
                    </a:ext>
                  </a:extLst>
                </a:gridCol>
                <a:gridCol w="1720344">
                  <a:extLst>
                    <a:ext uri="{9D8B030D-6E8A-4147-A177-3AD203B41FA5}">
                      <a16:colId xmlns:a16="http://schemas.microsoft.com/office/drawing/2014/main" val="3611546330"/>
                    </a:ext>
                  </a:extLst>
                </a:gridCol>
              </a:tblGrid>
              <a:tr h="790169">
                <a:tc>
                  <a:txBody>
                    <a:bodyPr/>
                    <a:lstStyle/>
                    <a:p>
                      <a:pPr marL="0" indent="0" algn="ctr">
                        <a:buFont typeface="+mj-lt"/>
                        <a:buNone/>
                      </a:pPr>
                      <a:r>
                        <a:rPr lang="en-IN" dirty="0"/>
                        <a:t>TITLE</a:t>
                      </a:r>
                    </a:p>
                  </a:txBody>
                  <a:tcPr anchor="ctr"/>
                </a:tc>
                <a:tc>
                  <a:txBody>
                    <a:bodyPr/>
                    <a:lstStyle/>
                    <a:p>
                      <a:pPr algn="ctr"/>
                      <a:r>
                        <a:rPr lang="en-IN" dirty="0"/>
                        <a:t>PUBLISHED AT</a:t>
                      </a:r>
                    </a:p>
                  </a:txBody>
                  <a:tcPr anchor="ctr"/>
                </a:tc>
                <a:tc>
                  <a:txBody>
                    <a:bodyPr/>
                    <a:lstStyle/>
                    <a:p>
                      <a:pPr algn="ctr"/>
                      <a:r>
                        <a:rPr lang="en-IN" dirty="0"/>
                        <a:t>YEAR OF PUBLICATION</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t>FINDINGS</a:t>
                      </a:r>
                    </a:p>
                    <a:p>
                      <a:pPr algn="ctr"/>
                      <a:endParaRPr lang="en-IN" dirty="0"/>
                    </a:p>
                  </a:txBody>
                  <a:tcPr anchor="ctr"/>
                </a:tc>
                <a:tc>
                  <a:txBody>
                    <a:bodyPr/>
                    <a:lstStyle/>
                    <a:p>
                      <a:pPr algn="ctr"/>
                      <a:r>
                        <a:rPr lang="en-IN" dirty="0"/>
                        <a:t>DRAWBACKS</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55417021"/>
                  </a:ext>
                </a:extLst>
              </a:tr>
              <a:tr h="2664039">
                <a:tc>
                  <a:txBody>
                    <a:bodyPr/>
                    <a:lstStyle/>
                    <a:p>
                      <a:r>
                        <a:rPr lang="en-IN" dirty="0"/>
                        <a:t>Web Scraping Techniques and Applications: A Literature Review</a:t>
                      </a:r>
                    </a:p>
                  </a:txBody>
                  <a:tcPr/>
                </a:tc>
                <a:tc>
                  <a:txBody>
                    <a:bodyPr/>
                    <a:lstStyle/>
                    <a:p>
                      <a:r>
                        <a:rPr lang="fr-FR" dirty="0"/>
                        <a:t>Boulevard de l’Université, Saguenay (QC), Canada</a:t>
                      </a:r>
                      <a:endParaRPr lang="en-IN" dirty="0"/>
                    </a:p>
                  </a:txBody>
                  <a:tcPr/>
                </a:tc>
                <a:tc>
                  <a:txBody>
                    <a:bodyPr/>
                    <a:lstStyle/>
                    <a:p>
                      <a:r>
                        <a:rPr lang="en-IN" dirty="0"/>
                        <a:t>2021</a:t>
                      </a:r>
                    </a:p>
                  </a:txBody>
                  <a:tcPr/>
                </a:tc>
                <a:tc>
                  <a:txBody>
                    <a:bodyPr/>
                    <a:lstStyle/>
                    <a:p>
                      <a:pPr marL="285750" indent="-285750">
                        <a:buFont typeface="Arial" panose="020B0604020202020204" pitchFamily="34" charset="0"/>
                        <a:buChar char="•"/>
                      </a:pPr>
                      <a:r>
                        <a:rPr lang="en-US" dirty="0"/>
                        <a:t>This paper provides an updated review of advanced web scraping techniques. </a:t>
                      </a:r>
                    </a:p>
                    <a:p>
                      <a:pPr marL="285750" indent="-285750">
                        <a:buFont typeface="Arial" panose="020B0604020202020204" pitchFamily="34" charset="0"/>
                        <a:buChar char="•"/>
                      </a:pPr>
                      <a:r>
                        <a:rPr lang="en-US" dirty="0"/>
                        <a:t>Equipping scholars and managers with knowledge on effectively mining online data.</a:t>
                      </a:r>
                      <a:endParaRPr lang="en-IN" dirty="0"/>
                    </a:p>
                  </a:txBody>
                  <a:tcPr/>
                </a:tc>
                <a:tc>
                  <a:txBody>
                    <a:bodyPr/>
                    <a:lstStyle/>
                    <a:p>
                      <a:pPr marL="285750" indent="-285750">
                        <a:buFont typeface="Arial" panose="020B0604020202020204" pitchFamily="34" charset="0"/>
                        <a:buChar char="•"/>
                      </a:pPr>
                      <a:r>
                        <a:rPr lang="en-US" dirty="0"/>
                        <a:t>The study does not delve into specific challenges related to hotel-specific web scraping1.</a:t>
                      </a:r>
                      <a:endParaRPr lang="en-IN"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2758119"/>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708</TotalTime>
  <Words>887</Words>
  <Application>Microsoft Office PowerPoint</Application>
  <PresentationFormat>On-screen Show (16:9)</PresentationFormat>
  <Paragraphs>163</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Cambria</vt:lpstr>
      <vt:lpstr>Roboto</vt:lpstr>
      <vt:lpstr>Times New Roman</vt:lpstr>
      <vt:lpstr>Merriweather</vt:lpstr>
      <vt:lpstr>Arial</vt:lpstr>
      <vt:lpstr>Paradigm</vt:lpstr>
      <vt:lpstr>PowerPoint Presentation</vt:lpstr>
      <vt:lpstr>Content</vt:lpstr>
      <vt:lpstr>Introduction to Project  </vt:lpstr>
      <vt:lpstr>Introduction to Project  </vt:lpstr>
      <vt:lpstr>Problem Statement  </vt:lpstr>
      <vt:lpstr>Objectives of the project  </vt:lpstr>
      <vt:lpstr>Objectives of the project  </vt:lpstr>
      <vt:lpstr>    Requirements of the system (software) </vt:lpstr>
      <vt:lpstr>    Literature Survey(1) </vt:lpstr>
      <vt:lpstr>    Literature Survey(2) </vt:lpstr>
      <vt:lpstr>    Literature Survey(3) </vt:lpstr>
      <vt:lpstr>    Literature Survey(4) </vt:lpstr>
      <vt:lpstr>    Literature Survey(5) </vt:lpstr>
      <vt:lpstr>ER-Diagram</vt:lpstr>
      <vt:lpstr>Implementation</vt:lpstr>
      <vt:lpstr>Implementation</vt:lpstr>
      <vt:lpstr>Implementation</vt:lpstr>
      <vt:lpstr>Implementation</vt:lpstr>
      <vt:lpstr>Implementation</vt:lpstr>
      <vt:lpstr>Implementation</vt:lpstr>
      <vt:lpstr>    Gantt Chart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Atharva Shinde</dc:creator>
  <cp:lastModifiedBy>bhavika motiramani</cp:lastModifiedBy>
  <cp:revision>8</cp:revision>
  <dcterms:modified xsi:type="dcterms:W3CDTF">2024-04-01T04:29:36Z</dcterms:modified>
</cp:coreProperties>
</file>