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embeddedFontLst>
    <p:embeddedFont>
      <p:font typeface="Quattrocento" panose="02020502030000000404" pitchFamily="18" charset="0"/>
      <p:regular r:id="rId7"/>
      <p:bold r:id="rId8"/>
    </p:embeddedFont>
    <p:embeddedFont>
      <p:font typeface="Quattrocento Bold" panose="02020802030000000404" pitchFamily="18" charset="0"/>
      <p:bold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33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4826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C4241"/>
          </a:solidFill>
          <a:ln/>
        </p:spPr>
      </p:sp>
      <p:sp>
        <p:nvSpPr>
          <p:cNvPr id="3" name="Shape 1"/>
          <p:cNvSpPr/>
          <p:nvPr/>
        </p:nvSpPr>
        <p:spPr>
          <a:xfrm>
            <a:off x="0" y="0"/>
            <a:ext cx="14630400" cy="8229600"/>
          </a:xfrm>
          <a:prstGeom prst="rect">
            <a:avLst/>
          </a:prstGeom>
          <a:solidFill>
            <a:srgbClr val="12333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769150"/>
            <a:ext cx="7468553" cy="2112050"/>
          </a:xfrm>
          <a:prstGeom prst="rect">
            <a:avLst/>
          </a:prstGeom>
          <a:noFill/>
          <a:ln/>
        </p:spPr>
        <p:txBody>
          <a:bodyPr wrap="squar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Mastering Gherkin: A Guide to Effective Behavior-Driven Development</a:t>
            </a:r>
            <a:endParaRPr lang="en-US" sz="4400" dirty="0"/>
          </a:p>
        </p:txBody>
      </p:sp>
      <p:sp>
        <p:nvSpPr>
          <p:cNvPr id="4" name="Text 1"/>
          <p:cNvSpPr/>
          <p:nvPr/>
        </p:nvSpPr>
        <p:spPr>
          <a:xfrm>
            <a:off x="837724" y="4240173"/>
            <a:ext cx="7468553" cy="1532096"/>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This presentation will guide you through writing effective Gherkin scripts. You'll learn about its structure, best practices, and common pitfalls. By the end, you'll be equipped to create clear, maintainable, and business-readable tests.</a:t>
            </a:r>
            <a:endParaRPr lang="en-US" sz="1850" dirty="0"/>
          </a:p>
        </p:txBody>
      </p:sp>
      <p:sp>
        <p:nvSpPr>
          <p:cNvPr id="7" name="Text 4"/>
          <p:cNvSpPr/>
          <p:nvPr/>
        </p:nvSpPr>
        <p:spPr>
          <a:xfrm>
            <a:off x="837724" y="7591488"/>
            <a:ext cx="6187544" cy="418862"/>
          </a:xfrm>
          <a:prstGeom prst="rect">
            <a:avLst/>
          </a:prstGeom>
          <a:noFill/>
          <a:ln/>
        </p:spPr>
        <p:txBody>
          <a:bodyPr wrap="none" lIns="0" tIns="0" rIns="0" bIns="0" rtlCol="0" anchor="t"/>
          <a:lstStyle/>
          <a:p>
            <a:pPr marL="0" indent="0" algn="l">
              <a:lnSpc>
                <a:spcPts val="3250"/>
              </a:lnSpc>
              <a:buNone/>
            </a:pPr>
            <a:r>
              <a:rPr lang="en-US" sz="2000" b="1" dirty="0">
                <a:solidFill>
                  <a:srgbClr val="F9EEE7"/>
                </a:solidFill>
                <a:latin typeface="Quattrocento Bold" pitchFamily="34" charset="0"/>
                <a:ea typeface="Quattrocento Bold" pitchFamily="34" charset="-122"/>
                <a:cs typeface="Quattrocento Bold" pitchFamily="34" charset="-120"/>
              </a:rPr>
              <a:t>Sahil Mulani | www.linkedin.com/in/sahilmulani99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942267"/>
            <a:ext cx="12954952" cy="1408033"/>
          </a:xfrm>
          <a:prstGeom prst="rect">
            <a:avLst/>
          </a:prstGeom>
          <a:noFill/>
          <a:ln/>
        </p:spPr>
        <p:txBody>
          <a:bodyPr wrap="squar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Gherkin Structure: Feature, Scenario, Given-When-Then</a:t>
            </a:r>
            <a:endParaRPr lang="en-US" sz="4400" dirty="0"/>
          </a:p>
        </p:txBody>
      </p:sp>
      <p:sp>
        <p:nvSpPr>
          <p:cNvPr id="3" name="Text 1"/>
          <p:cNvSpPr/>
          <p:nvPr/>
        </p:nvSpPr>
        <p:spPr>
          <a:xfrm>
            <a:off x="837724" y="394858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D9BE"/>
                </a:solidFill>
                <a:latin typeface="Quattrocento" pitchFamily="34" charset="0"/>
                <a:ea typeface="Quattrocento" pitchFamily="34" charset="-122"/>
                <a:cs typeface="Quattrocento" pitchFamily="34" charset="-120"/>
              </a:rPr>
              <a:t>Feature</a:t>
            </a:r>
            <a:endParaRPr lang="en-US" sz="2200" dirty="0"/>
          </a:p>
        </p:txBody>
      </p:sp>
      <p:sp>
        <p:nvSpPr>
          <p:cNvPr id="4" name="Text 2"/>
          <p:cNvSpPr/>
          <p:nvPr/>
        </p:nvSpPr>
        <p:spPr>
          <a:xfrm>
            <a:off x="837724" y="4539853"/>
            <a:ext cx="3928586" cy="1532096"/>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High-level description of the functionality being tested. Features provide context and scope for scenarios.</a:t>
            </a:r>
            <a:endParaRPr lang="en-US" sz="1850" dirty="0"/>
          </a:p>
        </p:txBody>
      </p:sp>
      <p:sp>
        <p:nvSpPr>
          <p:cNvPr id="5" name="Text 3"/>
          <p:cNvSpPr/>
          <p:nvPr/>
        </p:nvSpPr>
        <p:spPr>
          <a:xfrm>
            <a:off x="5357813" y="394858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D9BE"/>
                </a:solidFill>
                <a:latin typeface="Quattrocento" pitchFamily="34" charset="0"/>
                <a:ea typeface="Quattrocento" pitchFamily="34" charset="-122"/>
                <a:cs typeface="Quattrocento" pitchFamily="34" charset="-120"/>
              </a:rPr>
              <a:t>Scenario</a:t>
            </a:r>
            <a:endParaRPr lang="en-US" sz="2200" dirty="0"/>
          </a:p>
        </p:txBody>
      </p:sp>
      <p:sp>
        <p:nvSpPr>
          <p:cNvPr id="6" name="Text 4"/>
          <p:cNvSpPr/>
          <p:nvPr/>
        </p:nvSpPr>
        <p:spPr>
          <a:xfrm>
            <a:off x="5357813" y="4539853"/>
            <a:ext cx="3928586" cy="1532096"/>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A specific test case with clear steps. Scenarios describe how a feature should behave under certain conditions.</a:t>
            </a:r>
            <a:endParaRPr lang="en-US" sz="1850" dirty="0"/>
          </a:p>
        </p:txBody>
      </p:sp>
      <p:sp>
        <p:nvSpPr>
          <p:cNvPr id="7" name="Text 5"/>
          <p:cNvSpPr/>
          <p:nvPr/>
        </p:nvSpPr>
        <p:spPr>
          <a:xfrm>
            <a:off x="9877901" y="3948589"/>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D9BE"/>
                </a:solidFill>
                <a:latin typeface="Quattrocento" pitchFamily="34" charset="0"/>
                <a:ea typeface="Quattrocento" pitchFamily="34" charset="-122"/>
                <a:cs typeface="Quattrocento" pitchFamily="34" charset="-120"/>
              </a:rPr>
              <a:t>Given, When, Then</a:t>
            </a:r>
            <a:endParaRPr lang="en-US" sz="2200" dirty="0"/>
          </a:p>
        </p:txBody>
      </p:sp>
      <p:sp>
        <p:nvSpPr>
          <p:cNvPr id="8" name="Text 6"/>
          <p:cNvSpPr/>
          <p:nvPr/>
        </p:nvSpPr>
        <p:spPr>
          <a:xfrm>
            <a:off x="9877901" y="4539853"/>
            <a:ext cx="3928586" cy="1149072"/>
          </a:xfrm>
          <a:prstGeom prst="rect">
            <a:avLst/>
          </a:prstGeom>
          <a:noFill/>
          <a:ln/>
        </p:spPr>
        <p:txBody>
          <a:bodyPr wrap="square" lIns="0" tIns="0" rIns="0" bIns="0" rtlCol="0" anchor="t"/>
          <a:lstStyle/>
          <a:p>
            <a:pPr marL="0" indent="0" algn="l">
              <a:lnSpc>
                <a:spcPts val="3000"/>
              </a:lnSpc>
              <a:buNone/>
            </a:pPr>
            <a:r>
              <a:rPr lang="en-US" sz="1850" b="1" dirty="0">
                <a:solidFill>
                  <a:srgbClr val="F9EEE7"/>
                </a:solidFill>
                <a:latin typeface="Quattrocento" pitchFamily="34" charset="0"/>
                <a:ea typeface="Quattrocento" pitchFamily="34" charset="-122"/>
                <a:cs typeface="Quattrocento" pitchFamily="34" charset="-120"/>
              </a:rPr>
              <a:t>Given:</a:t>
            </a:r>
            <a:r>
              <a:rPr lang="en-US" sz="1850" dirty="0">
                <a:solidFill>
                  <a:srgbClr val="F9EEE7"/>
                </a:solidFill>
                <a:latin typeface="Quattrocento" pitchFamily="34" charset="0"/>
                <a:ea typeface="Quattrocento" pitchFamily="34" charset="-122"/>
                <a:cs typeface="Quattrocento" pitchFamily="34" charset="-120"/>
              </a:rPr>
              <a:t> Initial context/preconditions. </a:t>
            </a:r>
            <a:r>
              <a:rPr lang="en-US" sz="1850" b="1" dirty="0">
                <a:solidFill>
                  <a:srgbClr val="F9EEE7"/>
                </a:solidFill>
                <a:latin typeface="Quattrocento" pitchFamily="34" charset="0"/>
                <a:ea typeface="Quattrocento" pitchFamily="34" charset="-122"/>
                <a:cs typeface="Quattrocento" pitchFamily="34" charset="-120"/>
              </a:rPr>
              <a:t>When:</a:t>
            </a:r>
            <a:r>
              <a:rPr lang="en-US" sz="1850" dirty="0">
                <a:solidFill>
                  <a:srgbClr val="F9EEE7"/>
                </a:solidFill>
                <a:latin typeface="Quattrocento" pitchFamily="34" charset="0"/>
                <a:ea typeface="Quattrocento" pitchFamily="34" charset="-122"/>
                <a:cs typeface="Quattrocento" pitchFamily="34" charset="-120"/>
              </a:rPr>
              <a:t> Action/event. </a:t>
            </a:r>
          </a:p>
          <a:p>
            <a:pPr marL="0" indent="0" algn="l">
              <a:lnSpc>
                <a:spcPts val="3000"/>
              </a:lnSpc>
              <a:buNone/>
            </a:pPr>
            <a:r>
              <a:rPr lang="en-US" sz="1850" b="1" dirty="0">
                <a:solidFill>
                  <a:srgbClr val="F9EEE7"/>
                </a:solidFill>
                <a:latin typeface="Quattrocento" pitchFamily="34" charset="0"/>
                <a:ea typeface="Quattrocento" pitchFamily="34" charset="-122"/>
                <a:cs typeface="Quattrocento" pitchFamily="34" charset="-120"/>
              </a:rPr>
              <a:t>Then:</a:t>
            </a:r>
            <a:r>
              <a:rPr lang="en-US" sz="1850" dirty="0">
                <a:solidFill>
                  <a:srgbClr val="F9EEE7"/>
                </a:solidFill>
                <a:latin typeface="Quattrocento" pitchFamily="34" charset="0"/>
                <a:ea typeface="Quattrocento" pitchFamily="34" charset="-122"/>
                <a:cs typeface="Quattrocento" pitchFamily="34" charset="-120"/>
              </a:rPr>
              <a:t> Expected outcome.</a:t>
            </a:r>
            <a:endParaRPr lang="en-US" sz="1850" dirty="0"/>
          </a:p>
        </p:txBody>
      </p:sp>
      <p:sp>
        <p:nvSpPr>
          <p:cNvPr id="9" name="TextBox 8">
            <a:extLst>
              <a:ext uri="{FF2B5EF4-FFF2-40B4-BE49-F238E27FC236}">
                <a16:creationId xmlns:a16="http://schemas.microsoft.com/office/drawing/2014/main" id="{4F511BAE-7CE3-7974-30E5-A4067895A82F}"/>
              </a:ext>
            </a:extLst>
          </p:cNvPr>
          <p:cNvSpPr txBox="1"/>
          <p:nvPr/>
        </p:nvSpPr>
        <p:spPr>
          <a:xfrm>
            <a:off x="12812751" y="7660888"/>
            <a:ext cx="1739590" cy="568712"/>
          </a:xfrm>
          <a:prstGeom prst="rect">
            <a:avLst/>
          </a:prstGeom>
          <a:solidFill>
            <a:srgbClr val="123332"/>
          </a:solidFill>
        </p:spPr>
        <p:txBody>
          <a:bodyPr wrap="square" rtlCol="0">
            <a:spAutoFit/>
          </a:bodyPr>
          <a:lstStyle/>
          <a:p>
            <a:endParaRPr lang="en-IN" dirty="0"/>
          </a:p>
        </p:txBody>
      </p:sp>
      <p:sp>
        <p:nvSpPr>
          <p:cNvPr id="10" name="TextBox 9">
            <a:extLst>
              <a:ext uri="{FF2B5EF4-FFF2-40B4-BE49-F238E27FC236}">
                <a16:creationId xmlns:a16="http://schemas.microsoft.com/office/drawing/2014/main" id="{382EEDD7-24A8-9799-5608-2BE132DD0633}"/>
              </a:ext>
            </a:extLst>
          </p:cNvPr>
          <p:cNvSpPr txBox="1"/>
          <p:nvPr/>
        </p:nvSpPr>
        <p:spPr>
          <a:xfrm>
            <a:off x="8060950" y="7575912"/>
            <a:ext cx="5731726" cy="369332"/>
          </a:xfrm>
          <a:prstGeom prst="rect">
            <a:avLst/>
          </a:prstGeom>
          <a:noFill/>
        </p:spPr>
        <p:txBody>
          <a:bodyPr wrap="square" rtlCol="0">
            <a:spAutoFit/>
          </a:bodyPr>
          <a:lstStyle/>
          <a:p>
            <a:r>
              <a:rPr lang="en-US" sz="1800" b="1" dirty="0">
                <a:solidFill>
                  <a:srgbClr val="F9EEE7"/>
                </a:solidFill>
                <a:latin typeface="Quattrocento Bold" pitchFamily="34" charset="0"/>
                <a:ea typeface="Quattrocento Bold" pitchFamily="34" charset="-122"/>
                <a:cs typeface="Quattrocento Bold" pitchFamily="34" charset="-120"/>
              </a:rPr>
              <a:t>Sahil Mulani | www.linkedin.com/in/sahilmulani99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458"/>
          </a:xfrm>
          <a:prstGeom prst="rect">
            <a:avLst/>
          </a:prstGeom>
        </p:spPr>
      </p:pic>
      <p:sp>
        <p:nvSpPr>
          <p:cNvPr id="3" name="Text 0"/>
          <p:cNvSpPr/>
          <p:nvPr/>
        </p:nvSpPr>
        <p:spPr>
          <a:xfrm>
            <a:off x="6308169" y="645676"/>
            <a:ext cx="7500461" cy="1381125"/>
          </a:xfrm>
          <a:prstGeom prst="rect">
            <a:avLst/>
          </a:prstGeom>
          <a:noFill/>
          <a:ln/>
        </p:spPr>
        <p:txBody>
          <a:bodyPr wrap="square" lIns="0" tIns="0" rIns="0" bIns="0" rtlCol="0" anchor="t"/>
          <a:lstStyle/>
          <a:p>
            <a:pPr marL="0" indent="0" algn="l">
              <a:lnSpc>
                <a:spcPts val="5400"/>
              </a:lnSpc>
              <a:buNone/>
            </a:pPr>
            <a:r>
              <a:rPr lang="en-US" sz="4350" dirty="0">
                <a:solidFill>
                  <a:srgbClr val="FFD9BE"/>
                </a:solidFill>
                <a:latin typeface="Quattrocento" pitchFamily="34" charset="0"/>
                <a:ea typeface="Quattrocento" pitchFamily="34" charset="-122"/>
                <a:cs typeface="Quattrocento" pitchFamily="34" charset="-120"/>
              </a:rPr>
              <a:t>Best Practices for Writing Clean Gherkin Scenarios</a:t>
            </a:r>
            <a:endParaRPr lang="en-US" sz="4350" dirty="0"/>
          </a:p>
        </p:txBody>
      </p:sp>
      <p:sp>
        <p:nvSpPr>
          <p:cNvPr id="4" name="Shape 1"/>
          <p:cNvSpPr/>
          <p:nvPr/>
        </p:nvSpPr>
        <p:spPr>
          <a:xfrm>
            <a:off x="6308169" y="2643068"/>
            <a:ext cx="528280" cy="528280"/>
          </a:xfrm>
          <a:prstGeom prst="roundRect">
            <a:avLst>
              <a:gd name="adj" fmla="val 6667"/>
            </a:avLst>
          </a:prstGeom>
          <a:solidFill>
            <a:srgbClr val="315251"/>
          </a:solidFill>
          <a:ln/>
        </p:spPr>
      </p:sp>
      <p:pic>
        <p:nvPicPr>
          <p:cNvPr id="5" name="Image 1" descr="preencoded.png"/>
          <p:cNvPicPr>
            <a:picLocks noChangeAspect="1"/>
          </p:cNvPicPr>
          <p:nvPr/>
        </p:nvPicPr>
        <p:blipFill>
          <a:blip r:embed="rId4"/>
          <a:stretch>
            <a:fillRect/>
          </a:stretch>
        </p:blipFill>
        <p:spPr>
          <a:xfrm>
            <a:off x="6406515" y="2699980"/>
            <a:ext cx="331470" cy="414338"/>
          </a:xfrm>
          <a:prstGeom prst="rect">
            <a:avLst/>
          </a:prstGeom>
        </p:spPr>
      </p:pic>
      <p:sp>
        <p:nvSpPr>
          <p:cNvPr id="6" name="Text 2"/>
          <p:cNvSpPr/>
          <p:nvPr/>
        </p:nvSpPr>
        <p:spPr>
          <a:xfrm>
            <a:off x="7071241" y="2643068"/>
            <a:ext cx="2762488" cy="345281"/>
          </a:xfrm>
          <a:prstGeom prst="rect">
            <a:avLst/>
          </a:prstGeom>
          <a:noFill/>
          <a:ln/>
        </p:spPr>
        <p:txBody>
          <a:bodyPr wrap="none" lIns="0" tIns="0" rIns="0" bIns="0" rtlCol="0" anchor="t"/>
          <a:lstStyle/>
          <a:p>
            <a:pPr marL="0" indent="0" algn="l">
              <a:lnSpc>
                <a:spcPts val="2700"/>
              </a:lnSpc>
              <a:buNone/>
            </a:pPr>
            <a:r>
              <a:rPr lang="en-US" sz="2150" dirty="0">
                <a:solidFill>
                  <a:srgbClr val="F9EEE7"/>
                </a:solidFill>
                <a:latin typeface="Quattrocento" pitchFamily="34" charset="0"/>
                <a:ea typeface="Quattrocento" pitchFamily="34" charset="-122"/>
                <a:cs typeface="Quattrocento" pitchFamily="34" charset="-120"/>
              </a:rPr>
              <a:t>Keep scenarios short</a:t>
            </a:r>
            <a:endParaRPr lang="en-US" sz="2150" dirty="0"/>
          </a:p>
        </p:txBody>
      </p:sp>
      <p:sp>
        <p:nvSpPr>
          <p:cNvPr id="7" name="Text 3"/>
          <p:cNvSpPr/>
          <p:nvPr/>
        </p:nvSpPr>
        <p:spPr>
          <a:xfrm>
            <a:off x="7071241" y="3129201"/>
            <a:ext cx="6737390" cy="375642"/>
          </a:xfrm>
          <a:prstGeom prst="rect">
            <a:avLst/>
          </a:prstGeom>
          <a:noFill/>
          <a:ln/>
        </p:spPr>
        <p:txBody>
          <a:bodyPr wrap="none" lIns="0" tIns="0" rIns="0" bIns="0" rtlCol="0" anchor="t"/>
          <a:lstStyle/>
          <a:p>
            <a:pPr marL="0" indent="0" algn="l">
              <a:lnSpc>
                <a:spcPts val="2950"/>
              </a:lnSpc>
              <a:buNone/>
            </a:pPr>
            <a:r>
              <a:rPr lang="en-US" sz="1800" dirty="0">
                <a:solidFill>
                  <a:srgbClr val="F9EEE7"/>
                </a:solidFill>
                <a:latin typeface="Quattrocento" pitchFamily="34" charset="0"/>
                <a:ea typeface="Quattrocento" pitchFamily="34" charset="-122"/>
                <a:cs typeface="Quattrocento" pitchFamily="34" charset="-120"/>
              </a:rPr>
              <a:t>Focus on one behavior per scenario for clarity.</a:t>
            </a:r>
            <a:endParaRPr lang="en-US" sz="1800" dirty="0"/>
          </a:p>
        </p:txBody>
      </p:sp>
      <p:sp>
        <p:nvSpPr>
          <p:cNvPr id="8" name="Shape 4"/>
          <p:cNvSpPr/>
          <p:nvPr/>
        </p:nvSpPr>
        <p:spPr>
          <a:xfrm>
            <a:off x="6308169" y="4003715"/>
            <a:ext cx="528280" cy="528280"/>
          </a:xfrm>
          <a:prstGeom prst="roundRect">
            <a:avLst>
              <a:gd name="adj" fmla="val 6667"/>
            </a:avLst>
          </a:prstGeom>
          <a:solidFill>
            <a:srgbClr val="315251"/>
          </a:solidFill>
          <a:ln/>
        </p:spPr>
      </p:sp>
      <p:pic>
        <p:nvPicPr>
          <p:cNvPr id="9" name="Image 2" descr="preencoded.png"/>
          <p:cNvPicPr>
            <a:picLocks noChangeAspect="1"/>
          </p:cNvPicPr>
          <p:nvPr/>
        </p:nvPicPr>
        <p:blipFill>
          <a:blip r:embed="rId5"/>
          <a:stretch>
            <a:fillRect/>
          </a:stretch>
        </p:blipFill>
        <p:spPr>
          <a:xfrm>
            <a:off x="6406515" y="4060627"/>
            <a:ext cx="331470" cy="414338"/>
          </a:xfrm>
          <a:prstGeom prst="rect">
            <a:avLst/>
          </a:prstGeom>
        </p:spPr>
      </p:pic>
      <p:sp>
        <p:nvSpPr>
          <p:cNvPr id="10" name="Text 5"/>
          <p:cNvSpPr/>
          <p:nvPr/>
        </p:nvSpPr>
        <p:spPr>
          <a:xfrm>
            <a:off x="7071241" y="4003715"/>
            <a:ext cx="3061216" cy="345281"/>
          </a:xfrm>
          <a:prstGeom prst="rect">
            <a:avLst/>
          </a:prstGeom>
          <a:noFill/>
          <a:ln/>
        </p:spPr>
        <p:txBody>
          <a:bodyPr wrap="none" lIns="0" tIns="0" rIns="0" bIns="0" rtlCol="0" anchor="t"/>
          <a:lstStyle/>
          <a:p>
            <a:pPr marL="0" indent="0" algn="l">
              <a:lnSpc>
                <a:spcPts val="2700"/>
              </a:lnSpc>
              <a:buNone/>
            </a:pPr>
            <a:r>
              <a:rPr lang="en-US" sz="2150" dirty="0">
                <a:solidFill>
                  <a:srgbClr val="F9EEE7"/>
                </a:solidFill>
                <a:latin typeface="Quattrocento" pitchFamily="34" charset="0"/>
                <a:ea typeface="Quattrocento" pitchFamily="34" charset="-122"/>
                <a:cs typeface="Quattrocento" pitchFamily="34" charset="-120"/>
              </a:rPr>
              <a:t>Use declarative language</a:t>
            </a:r>
            <a:endParaRPr lang="en-US" sz="2150" dirty="0"/>
          </a:p>
        </p:txBody>
      </p:sp>
      <p:sp>
        <p:nvSpPr>
          <p:cNvPr id="11" name="Text 6"/>
          <p:cNvSpPr/>
          <p:nvPr/>
        </p:nvSpPr>
        <p:spPr>
          <a:xfrm>
            <a:off x="7071241" y="4489847"/>
            <a:ext cx="6737390" cy="375642"/>
          </a:xfrm>
          <a:prstGeom prst="rect">
            <a:avLst/>
          </a:prstGeom>
          <a:noFill/>
          <a:ln/>
        </p:spPr>
        <p:txBody>
          <a:bodyPr wrap="none" lIns="0" tIns="0" rIns="0" bIns="0" rtlCol="0" anchor="t"/>
          <a:lstStyle/>
          <a:p>
            <a:pPr marL="0" indent="0" algn="l">
              <a:lnSpc>
                <a:spcPts val="2950"/>
              </a:lnSpc>
              <a:buNone/>
            </a:pPr>
            <a:r>
              <a:rPr lang="en-US" sz="1800" dirty="0">
                <a:solidFill>
                  <a:srgbClr val="F9EEE7"/>
                </a:solidFill>
                <a:latin typeface="Quattrocento" pitchFamily="34" charset="0"/>
                <a:ea typeface="Quattrocento" pitchFamily="34" charset="-122"/>
                <a:cs typeface="Quattrocento" pitchFamily="34" charset="-120"/>
              </a:rPr>
              <a:t>Describe </a:t>
            </a:r>
            <a:r>
              <a:rPr lang="en-US" sz="1800" i="1" dirty="0">
                <a:solidFill>
                  <a:srgbClr val="F9EEE7"/>
                </a:solidFill>
                <a:latin typeface="Quattrocento" pitchFamily="34" charset="0"/>
                <a:ea typeface="Quattrocento" pitchFamily="34" charset="-122"/>
                <a:cs typeface="Quattrocento" pitchFamily="34" charset="-120"/>
              </a:rPr>
              <a:t>what</a:t>
            </a:r>
            <a:r>
              <a:rPr lang="en-US" sz="1800" dirty="0">
                <a:solidFill>
                  <a:srgbClr val="F9EEE7"/>
                </a:solidFill>
                <a:latin typeface="Quattrocento" pitchFamily="34" charset="0"/>
                <a:ea typeface="Quattrocento" pitchFamily="34" charset="-122"/>
                <a:cs typeface="Quattrocento" pitchFamily="34" charset="-120"/>
              </a:rPr>
              <a:t> should happen, not </a:t>
            </a:r>
            <a:r>
              <a:rPr lang="en-US" sz="1800" i="1" dirty="0">
                <a:solidFill>
                  <a:srgbClr val="F9EEE7"/>
                </a:solidFill>
                <a:latin typeface="Quattrocento" pitchFamily="34" charset="0"/>
                <a:ea typeface="Quattrocento" pitchFamily="34" charset="-122"/>
                <a:cs typeface="Quattrocento" pitchFamily="34" charset="-120"/>
              </a:rPr>
              <a:t>how</a:t>
            </a:r>
            <a:r>
              <a:rPr lang="en-US" sz="1800" dirty="0">
                <a:solidFill>
                  <a:srgbClr val="F9EEE7"/>
                </a:solidFill>
                <a:latin typeface="Quattrocento" pitchFamily="34" charset="0"/>
                <a:ea typeface="Quattrocento" pitchFamily="34" charset="-122"/>
                <a:cs typeface="Quattrocento" pitchFamily="34" charset="-120"/>
              </a:rPr>
              <a:t>.</a:t>
            </a:r>
            <a:endParaRPr lang="en-US" sz="1800" dirty="0"/>
          </a:p>
        </p:txBody>
      </p:sp>
      <p:sp>
        <p:nvSpPr>
          <p:cNvPr id="12" name="Shape 7"/>
          <p:cNvSpPr/>
          <p:nvPr/>
        </p:nvSpPr>
        <p:spPr>
          <a:xfrm>
            <a:off x="6308169" y="5364361"/>
            <a:ext cx="528280" cy="528280"/>
          </a:xfrm>
          <a:prstGeom prst="roundRect">
            <a:avLst>
              <a:gd name="adj" fmla="val 6667"/>
            </a:avLst>
          </a:prstGeom>
          <a:solidFill>
            <a:srgbClr val="315251"/>
          </a:solidFill>
          <a:ln/>
        </p:spPr>
      </p:sp>
      <p:pic>
        <p:nvPicPr>
          <p:cNvPr id="13" name="Image 3" descr="preencoded.png"/>
          <p:cNvPicPr>
            <a:picLocks noChangeAspect="1"/>
          </p:cNvPicPr>
          <p:nvPr/>
        </p:nvPicPr>
        <p:blipFill>
          <a:blip r:embed="rId6"/>
          <a:stretch>
            <a:fillRect/>
          </a:stretch>
        </p:blipFill>
        <p:spPr>
          <a:xfrm>
            <a:off x="6406515" y="5421273"/>
            <a:ext cx="331470" cy="414338"/>
          </a:xfrm>
          <a:prstGeom prst="rect">
            <a:avLst/>
          </a:prstGeom>
        </p:spPr>
      </p:pic>
      <p:sp>
        <p:nvSpPr>
          <p:cNvPr id="14" name="Text 8"/>
          <p:cNvSpPr/>
          <p:nvPr/>
        </p:nvSpPr>
        <p:spPr>
          <a:xfrm>
            <a:off x="7071241" y="5364361"/>
            <a:ext cx="2774990" cy="345281"/>
          </a:xfrm>
          <a:prstGeom prst="rect">
            <a:avLst/>
          </a:prstGeom>
          <a:noFill/>
          <a:ln/>
        </p:spPr>
        <p:txBody>
          <a:bodyPr wrap="none" lIns="0" tIns="0" rIns="0" bIns="0" rtlCol="0" anchor="t"/>
          <a:lstStyle/>
          <a:p>
            <a:pPr marL="0" indent="0" algn="l">
              <a:lnSpc>
                <a:spcPts val="2700"/>
              </a:lnSpc>
              <a:buNone/>
            </a:pPr>
            <a:r>
              <a:rPr lang="en-US" sz="2150" dirty="0">
                <a:solidFill>
                  <a:srgbClr val="F9EEE7"/>
                </a:solidFill>
                <a:latin typeface="Quattrocento" pitchFamily="34" charset="0"/>
                <a:ea typeface="Quattrocento" pitchFamily="34" charset="-122"/>
                <a:cs typeface="Quattrocento" pitchFamily="34" charset="-120"/>
              </a:rPr>
              <a:t>Avoid technical jargon</a:t>
            </a:r>
            <a:endParaRPr lang="en-US" sz="2150" dirty="0"/>
          </a:p>
        </p:txBody>
      </p:sp>
      <p:sp>
        <p:nvSpPr>
          <p:cNvPr id="15" name="Text 9"/>
          <p:cNvSpPr/>
          <p:nvPr/>
        </p:nvSpPr>
        <p:spPr>
          <a:xfrm>
            <a:off x="7071241" y="5850493"/>
            <a:ext cx="6737390" cy="375642"/>
          </a:xfrm>
          <a:prstGeom prst="rect">
            <a:avLst/>
          </a:prstGeom>
          <a:noFill/>
          <a:ln/>
        </p:spPr>
        <p:txBody>
          <a:bodyPr wrap="none" lIns="0" tIns="0" rIns="0" bIns="0" rtlCol="0" anchor="t"/>
          <a:lstStyle/>
          <a:p>
            <a:pPr marL="0" indent="0" algn="l">
              <a:lnSpc>
                <a:spcPts val="2950"/>
              </a:lnSpc>
              <a:buNone/>
            </a:pPr>
            <a:r>
              <a:rPr lang="en-US" sz="1800" dirty="0">
                <a:solidFill>
                  <a:srgbClr val="F9EEE7"/>
                </a:solidFill>
                <a:latin typeface="Quattrocento" pitchFamily="34" charset="0"/>
                <a:ea typeface="Quattrocento" pitchFamily="34" charset="-122"/>
                <a:cs typeface="Quattrocento" pitchFamily="34" charset="-120"/>
              </a:rPr>
              <a:t>Write for non-technical stakeholders.</a:t>
            </a:r>
            <a:endParaRPr lang="en-US" sz="1800" dirty="0"/>
          </a:p>
        </p:txBody>
      </p:sp>
      <p:sp>
        <p:nvSpPr>
          <p:cNvPr id="16" name="Shape 10"/>
          <p:cNvSpPr/>
          <p:nvPr/>
        </p:nvSpPr>
        <p:spPr>
          <a:xfrm>
            <a:off x="6308169" y="6725007"/>
            <a:ext cx="528280" cy="528280"/>
          </a:xfrm>
          <a:prstGeom prst="roundRect">
            <a:avLst>
              <a:gd name="adj" fmla="val 6667"/>
            </a:avLst>
          </a:prstGeom>
          <a:solidFill>
            <a:srgbClr val="315251"/>
          </a:solidFill>
          <a:ln/>
        </p:spPr>
      </p:sp>
      <p:pic>
        <p:nvPicPr>
          <p:cNvPr id="17" name="Image 4" descr="preencoded.png"/>
          <p:cNvPicPr>
            <a:picLocks noChangeAspect="1"/>
          </p:cNvPicPr>
          <p:nvPr/>
        </p:nvPicPr>
        <p:blipFill>
          <a:blip r:embed="rId7"/>
          <a:stretch>
            <a:fillRect/>
          </a:stretch>
        </p:blipFill>
        <p:spPr>
          <a:xfrm>
            <a:off x="6406515" y="6781919"/>
            <a:ext cx="331470" cy="414338"/>
          </a:xfrm>
          <a:prstGeom prst="rect">
            <a:avLst/>
          </a:prstGeom>
        </p:spPr>
      </p:pic>
      <p:sp>
        <p:nvSpPr>
          <p:cNvPr id="18" name="Text 11"/>
          <p:cNvSpPr/>
          <p:nvPr/>
        </p:nvSpPr>
        <p:spPr>
          <a:xfrm>
            <a:off x="7071241" y="6725007"/>
            <a:ext cx="2762488" cy="345281"/>
          </a:xfrm>
          <a:prstGeom prst="rect">
            <a:avLst/>
          </a:prstGeom>
          <a:noFill/>
          <a:ln/>
        </p:spPr>
        <p:txBody>
          <a:bodyPr wrap="none" lIns="0" tIns="0" rIns="0" bIns="0" rtlCol="0" anchor="t"/>
          <a:lstStyle/>
          <a:p>
            <a:pPr marL="0" indent="0" algn="l">
              <a:lnSpc>
                <a:spcPts val="2700"/>
              </a:lnSpc>
              <a:buNone/>
            </a:pPr>
            <a:r>
              <a:rPr lang="en-US" sz="2150" dirty="0">
                <a:solidFill>
                  <a:srgbClr val="F9EEE7"/>
                </a:solidFill>
                <a:latin typeface="Quattrocento" pitchFamily="34" charset="0"/>
                <a:ea typeface="Quattrocento" pitchFamily="34" charset="-122"/>
                <a:cs typeface="Quattrocento" pitchFamily="34" charset="-120"/>
              </a:rPr>
              <a:t>Reuse steps</a:t>
            </a:r>
            <a:endParaRPr lang="en-US" sz="2150" dirty="0"/>
          </a:p>
        </p:txBody>
      </p:sp>
      <p:sp>
        <p:nvSpPr>
          <p:cNvPr id="19" name="Text 12"/>
          <p:cNvSpPr/>
          <p:nvPr/>
        </p:nvSpPr>
        <p:spPr>
          <a:xfrm>
            <a:off x="7071241" y="7211139"/>
            <a:ext cx="6737390" cy="375642"/>
          </a:xfrm>
          <a:prstGeom prst="rect">
            <a:avLst/>
          </a:prstGeom>
          <a:noFill/>
          <a:ln/>
        </p:spPr>
        <p:txBody>
          <a:bodyPr wrap="none" lIns="0" tIns="0" rIns="0" bIns="0" rtlCol="0" anchor="t"/>
          <a:lstStyle/>
          <a:p>
            <a:pPr marL="0" indent="0" algn="l">
              <a:lnSpc>
                <a:spcPts val="2950"/>
              </a:lnSpc>
              <a:buNone/>
            </a:pPr>
            <a:r>
              <a:rPr lang="en-US" sz="1800" dirty="0">
                <a:solidFill>
                  <a:srgbClr val="F9EEE7"/>
                </a:solidFill>
                <a:latin typeface="Quattrocento" pitchFamily="34" charset="0"/>
                <a:ea typeface="Quattrocento" pitchFamily="34" charset="-122"/>
                <a:cs typeface="Quattrocento" pitchFamily="34" charset="-120"/>
              </a:rPr>
              <a:t>Use Background for common preconditions.</a:t>
            </a:r>
            <a:endParaRPr lang="en-US" sz="1800" dirty="0"/>
          </a:p>
        </p:txBody>
      </p:sp>
      <p:sp>
        <p:nvSpPr>
          <p:cNvPr id="20" name="TextBox 19">
            <a:extLst>
              <a:ext uri="{FF2B5EF4-FFF2-40B4-BE49-F238E27FC236}">
                <a16:creationId xmlns:a16="http://schemas.microsoft.com/office/drawing/2014/main" id="{2AC5F00B-E815-4228-A522-ABDFEDFEB599}"/>
              </a:ext>
            </a:extLst>
          </p:cNvPr>
          <p:cNvSpPr txBox="1"/>
          <p:nvPr/>
        </p:nvSpPr>
        <p:spPr>
          <a:xfrm>
            <a:off x="12790449" y="7586781"/>
            <a:ext cx="1739590" cy="553609"/>
          </a:xfrm>
          <a:prstGeom prst="rect">
            <a:avLst/>
          </a:prstGeom>
          <a:solidFill>
            <a:srgbClr val="123332"/>
          </a:solidFill>
        </p:spPr>
        <p:txBody>
          <a:bodyPr wrap="square" rtlCol="0">
            <a:spAutoFit/>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24124" y="1197292"/>
            <a:ext cx="7468553" cy="1408033"/>
          </a:xfrm>
          <a:prstGeom prst="rect">
            <a:avLst/>
          </a:prstGeom>
          <a:noFill/>
          <a:ln/>
        </p:spPr>
        <p:txBody>
          <a:bodyPr wrap="squar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Writing Effective Gherkin: Do's and Don'ts!</a:t>
            </a:r>
            <a:endParaRPr lang="en-US" sz="4400" dirty="0"/>
          </a:p>
        </p:txBody>
      </p:sp>
      <p:pic>
        <p:nvPicPr>
          <p:cNvPr id="4" name="Image 1" descr="preencoded.png"/>
          <p:cNvPicPr>
            <a:picLocks noChangeAspect="1"/>
          </p:cNvPicPr>
          <p:nvPr/>
        </p:nvPicPr>
        <p:blipFill>
          <a:blip r:embed="rId4"/>
          <a:stretch>
            <a:fillRect/>
          </a:stretch>
        </p:blipFill>
        <p:spPr>
          <a:xfrm>
            <a:off x="6324124" y="2964299"/>
            <a:ext cx="598408" cy="598408"/>
          </a:xfrm>
          <a:prstGeom prst="rect">
            <a:avLst/>
          </a:prstGeom>
        </p:spPr>
      </p:pic>
      <p:sp>
        <p:nvSpPr>
          <p:cNvPr id="5" name="Text 1"/>
          <p:cNvSpPr/>
          <p:nvPr/>
        </p:nvSpPr>
        <p:spPr>
          <a:xfrm>
            <a:off x="6324124" y="380202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Do</a:t>
            </a:r>
            <a:endParaRPr lang="en-US" sz="2200" dirty="0"/>
          </a:p>
        </p:txBody>
      </p:sp>
      <p:sp>
        <p:nvSpPr>
          <p:cNvPr id="6" name="Text 2"/>
          <p:cNvSpPr/>
          <p:nvPr/>
        </p:nvSpPr>
        <p:spPr>
          <a:xfrm>
            <a:off x="6324124" y="4297561"/>
            <a:ext cx="3554730"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Use business-readable language.</a:t>
            </a:r>
            <a:endParaRPr lang="en-US" sz="1850" dirty="0"/>
          </a:p>
        </p:txBody>
      </p:sp>
      <p:sp>
        <p:nvSpPr>
          <p:cNvPr id="7" name="Text 3"/>
          <p:cNvSpPr/>
          <p:nvPr/>
        </p:nvSpPr>
        <p:spPr>
          <a:xfrm>
            <a:off x="6324124" y="5147310"/>
            <a:ext cx="3554730"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Keep steps independent.</a:t>
            </a:r>
            <a:endParaRPr lang="en-US" sz="1850" dirty="0"/>
          </a:p>
        </p:txBody>
      </p:sp>
      <p:sp>
        <p:nvSpPr>
          <p:cNvPr id="8" name="Text 4"/>
          <p:cNvSpPr/>
          <p:nvPr/>
        </p:nvSpPr>
        <p:spPr>
          <a:xfrm>
            <a:off x="6324124" y="5614035"/>
            <a:ext cx="3554730"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Cover edge cases.</a:t>
            </a:r>
            <a:endParaRPr lang="en-US" sz="1850" dirty="0"/>
          </a:p>
        </p:txBody>
      </p:sp>
      <p:pic>
        <p:nvPicPr>
          <p:cNvPr id="9" name="Image 2" descr="preencoded.png"/>
          <p:cNvPicPr>
            <a:picLocks noChangeAspect="1"/>
          </p:cNvPicPr>
          <p:nvPr/>
        </p:nvPicPr>
        <p:blipFill>
          <a:blip r:embed="rId5"/>
          <a:stretch>
            <a:fillRect/>
          </a:stretch>
        </p:blipFill>
        <p:spPr>
          <a:xfrm>
            <a:off x="10237827" y="2964299"/>
            <a:ext cx="598408" cy="598408"/>
          </a:xfrm>
          <a:prstGeom prst="rect">
            <a:avLst/>
          </a:prstGeom>
        </p:spPr>
      </p:pic>
      <p:sp>
        <p:nvSpPr>
          <p:cNvPr id="10" name="Text 5"/>
          <p:cNvSpPr/>
          <p:nvPr/>
        </p:nvSpPr>
        <p:spPr>
          <a:xfrm>
            <a:off x="10237827" y="380202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Don't</a:t>
            </a:r>
            <a:endParaRPr lang="en-US" sz="2200" dirty="0"/>
          </a:p>
        </p:txBody>
      </p:sp>
      <p:sp>
        <p:nvSpPr>
          <p:cNvPr id="11" name="Text 6"/>
          <p:cNvSpPr/>
          <p:nvPr/>
        </p:nvSpPr>
        <p:spPr>
          <a:xfrm>
            <a:off x="10237827" y="4297561"/>
            <a:ext cx="3554849"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Overly detailed UI steps.</a:t>
            </a:r>
            <a:endParaRPr lang="en-US" sz="1850" dirty="0"/>
          </a:p>
        </p:txBody>
      </p:sp>
      <p:sp>
        <p:nvSpPr>
          <p:cNvPr id="12" name="Text 7"/>
          <p:cNvSpPr/>
          <p:nvPr/>
        </p:nvSpPr>
        <p:spPr>
          <a:xfrm>
            <a:off x="10237827" y="4764286"/>
            <a:ext cx="3554849"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Hardcode test data.</a:t>
            </a:r>
            <a:endParaRPr lang="en-US" sz="1850" dirty="0"/>
          </a:p>
        </p:txBody>
      </p:sp>
      <p:sp>
        <p:nvSpPr>
          <p:cNvPr id="13" name="Text 8"/>
          <p:cNvSpPr/>
          <p:nvPr/>
        </p:nvSpPr>
        <p:spPr>
          <a:xfrm>
            <a:off x="10237827" y="5231011"/>
            <a:ext cx="3554849"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Mix behaviors.</a:t>
            </a:r>
            <a:endParaRPr lang="en-US" sz="1850" dirty="0"/>
          </a:p>
        </p:txBody>
      </p:sp>
      <p:sp>
        <p:nvSpPr>
          <p:cNvPr id="14" name="Text 9"/>
          <p:cNvSpPr/>
          <p:nvPr/>
        </p:nvSpPr>
        <p:spPr>
          <a:xfrm>
            <a:off x="6324124" y="6266259"/>
            <a:ext cx="7468553"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By following these guidelines, you'll create Gherkin scripts that are easy to understand, maintain, and collaborate on.</a:t>
            </a:r>
            <a:endParaRPr lang="en-US" sz="1850" dirty="0"/>
          </a:p>
        </p:txBody>
      </p:sp>
      <p:sp>
        <p:nvSpPr>
          <p:cNvPr id="15" name="TextBox 14">
            <a:extLst>
              <a:ext uri="{FF2B5EF4-FFF2-40B4-BE49-F238E27FC236}">
                <a16:creationId xmlns:a16="http://schemas.microsoft.com/office/drawing/2014/main" id="{85095EBD-26E1-B1EF-545E-8B6246120739}"/>
              </a:ext>
            </a:extLst>
          </p:cNvPr>
          <p:cNvSpPr txBox="1"/>
          <p:nvPr/>
        </p:nvSpPr>
        <p:spPr>
          <a:xfrm>
            <a:off x="11075551" y="7768232"/>
            <a:ext cx="3554849" cy="383024"/>
          </a:xfrm>
          <a:prstGeom prst="rect">
            <a:avLst/>
          </a:prstGeom>
          <a:solidFill>
            <a:srgbClr val="123332"/>
          </a:solidFill>
        </p:spPr>
        <p:txBody>
          <a:bodyPr wrap="square" rtlCol="0">
            <a:spAutoFit/>
          </a:bodyPr>
          <a:lstStyle/>
          <a:p>
            <a:endParaRPr lang="en-IN" dirty="0"/>
          </a:p>
        </p:txBody>
      </p:sp>
      <p:sp>
        <p:nvSpPr>
          <p:cNvPr id="16" name="TextBox 15">
            <a:extLst>
              <a:ext uri="{FF2B5EF4-FFF2-40B4-BE49-F238E27FC236}">
                <a16:creationId xmlns:a16="http://schemas.microsoft.com/office/drawing/2014/main" id="{D1EB6C49-1B11-2219-5914-0B01D3B7E73F}"/>
              </a:ext>
            </a:extLst>
          </p:cNvPr>
          <p:cNvSpPr txBox="1"/>
          <p:nvPr/>
        </p:nvSpPr>
        <p:spPr>
          <a:xfrm>
            <a:off x="7732216" y="7662382"/>
            <a:ext cx="6477476" cy="646331"/>
          </a:xfrm>
          <a:prstGeom prst="rect">
            <a:avLst/>
          </a:prstGeom>
          <a:noFill/>
        </p:spPr>
        <p:txBody>
          <a:bodyPr wrap="square" rtlCol="0">
            <a:spAutoFit/>
          </a:bodyPr>
          <a:lstStyle/>
          <a:p>
            <a:r>
              <a:rPr lang="en-US" sz="1800" b="1" dirty="0">
                <a:solidFill>
                  <a:srgbClr val="F9EEE7"/>
                </a:solidFill>
                <a:latin typeface="Quattrocento Bold" pitchFamily="34" charset="0"/>
                <a:ea typeface="Quattrocento Bold" pitchFamily="34" charset="-122"/>
                <a:cs typeface="Quattrocento Bold" pitchFamily="34" charset="-120"/>
              </a:rPr>
              <a:t>Sahil Mulani | www.linkedin.com/in/sahilmulani99</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259</Words>
  <Application>Microsoft Office PowerPoint</Application>
  <PresentationFormat>Custom</PresentationFormat>
  <Paragraphs>36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Quattrocento Bold</vt:lpstr>
      <vt:lpstr>Quattrocento</vt:lpstr>
      <vt:lpstr>Arial</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Sahil Mulani</cp:lastModifiedBy>
  <cp:revision>2</cp:revision>
  <dcterms:created xsi:type="dcterms:W3CDTF">2025-04-04T09:10:09Z</dcterms:created>
  <dcterms:modified xsi:type="dcterms:W3CDTF">2025-04-04T09:19:36Z</dcterms:modified>
</cp:coreProperties>
</file>