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13"/>
  </p:notesMasterIdLst>
  <p:handoutMasterIdLst>
    <p:handoutMasterId r:id="rId14"/>
  </p:handoutMasterIdLst>
  <p:sldIdLst>
    <p:sldId id="267" r:id="rId5"/>
    <p:sldId id="278" r:id="rId6"/>
    <p:sldId id="269" r:id="rId7"/>
    <p:sldId id="273" r:id="rId8"/>
    <p:sldId id="286" r:id="rId9"/>
    <p:sldId id="287" r:id="rId10"/>
    <p:sldId id="288" r:id="rId11"/>
    <p:sldId id="272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599" autoAdjust="0"/>
  </p:normalViewPr>
  <p:slideViewPr>
    <p:cSldViewPr>
      <p:cViewPr varScale="1">
        <p:scale>
          <a:sx n="78" d="100"/>
          <a:sy n="78" d="100"/>
        </p:scale>
        <p:origin x="37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8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1268760"/>
            <a:ext cx="8634824" cy="151216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House Price Prediction</a:t>
            </a:r>
            <a:br>
              <a:rPr lang="en-US" sz="400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400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dirty="0">
                <a:latin typeface="Abadi" panose="020B0604020104020204" pitchFamily="34" charset="0"/>
              </a:rPr>
              <a:t>Rohan Kumar </a:t>
            </a:r>
            <a:r>
              <a:rPr lang="en-US" sz="1600" dirty="0" err="1">
                <a:latin typeface="Abadi" panose="020B0604020104020204" pitchFamily="34" charset="0"/>
              </a:rPr>
              <a:t>Meher</a:t>
            </a:r>
            <a:r>
              <a:rPr lang="en-US" sz="1600" dirty="0">
                <a:latin typeface="Abadi" panose="020B0604020104020204" pitchFamily="34" charset="0"/>
              </a:rPr>
              <a:t>(17ECE022)</a:t>
            </a:r>
          </a:p>
          <a:p>
            <a:pPr algn="l"/>
            <a:r>
              <a:rPr lang="en-US" sz="1600" dirty="0">
                <a:latin typeface="Abadi" panose="020B0604020104020204" pitchFamily="34" charset="0"/>
              </a:rPr>
              <a:t>Uma </a:t>
            </a:r>
            <a:r>
              <a:rPr lang="en-US" sz="1600" dirty="0" err="1">
                <a:latin typeface="Abadi" panose="020B0604020104020204" pitchFamily="34" charset="0"/>
              </a:rPr>
              <a:t>Maheswar</a:t>
            </a:r>
            <a:r>
              <a:rPr lang="en-US" sz="1600" dirty="0">
                <a:latin typeface="Abadi" panose="020B0604020104020204" pitchFamily="34" charset="0"/>
              </a:rPr>
              <a:t> Panda(17ECE030)</a:t>
            </a:r>
          </a:p>
          <a:p>
            <a:pPr algn="l"/>
            <a:r>
              <a:rPr lang="en-US" sz="1600" dirty="0" err="1">
                <a:latin typeface="Abadi" panose="020B0604020104020204" pitchFamily="34" charset="0"/>
              </a:rPr>
              <a:t>Jiteswar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Meher</a:t>
            </a:r>
            <a:r>
              <a:rPr lang="en-US" sz="1600" dirty="0">
                <a:latin typeface="Abadi" panose="020B0604020104020204" pitchFamily="34" charset="0"/>
              </a:rPr>
              <a:t>(17ECE025)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Predict the house 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Using two different models in terms of minimizing the difference between predicted and actual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53860" y="2132856"/>
            <a:ext cx="8640903" cy="1152128"/>
          </a:xfrm>
        </p:spPr>
        <p:txBody>
          <a:bodyPr/>
          <a:lstStyle/>
          <a:p>
            <a:pPr algn="ctr"/>
            <a:r>
              <a:rPr lang="en-US" dirty="0"/>
              <a:t>Methodologies used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66565" y="3923756"/>
            <a:ext cx="8628198" cy="10129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549E3-EE33-4B49-AA52-9FB37099823B}"/>
              </a:ext>
            </a:extLst>
          </p:cNvPr>
          <p:cNvSpPr txBox="1"/>
          <p:nvPr/>
        </p:nvSpPr>
        <p:spPr>
          <a:xfrm>
            <a:off x="549796" y="203524"/>
            <a:ext cx="921702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>
                <a:solidFill>
                  <a:srgbClr val="292929"/>
                </a:solidFill>
                <a:effectLst/>
                <a:latin typeface="charter"/>
              </a:rPr>
              <a:t>The following features we provided:-</a:t>
            </a:r>
          </a:p>
          <a:p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Date: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Date house was sold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Price: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Price is prediction target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Bedrooms: 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Number of Bedrooms/House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Bathrooms: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Number of bathrooms/House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 err="1">
                <a:solidFill>
                  <a:srgbClr val="292929"/>
                </a:solidFill>
                <a:effectLst/>
                <a:latin typeface="charter"/>
              </a:rPr>
              <a:t>Sqft_Living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square footage of the home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 err="1">
                <a:solidFill>
                  <a:srgbClr val="292929"/>
                </a:solidFill>
                <a:effectLst/>
                <a:latin typeface="charter"/>
              </a:rPr>
              <a:t>Sqft_Lot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square footage of the lot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Floors: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Total floors (levels) in house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Waterfront: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House which has a view to a waterfront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View: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Has been viewed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Condition: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How good the condition is ( Overall )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Grade: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grade given to the housing unit, based on King County grading system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 err="1">
                <a:solidFill>
                  <a:srgbClr val="292929"/>
                </a:solidFill>
                <a:effectLst/>
                <a:latin typeface="charter"/>
              </a:rPr>
              <a:t>Sqft_Above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square footage of house apart from basement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 err="1">
                <a:solidFill>
                  <a:srgbClr val="292929"/>
                </a:solidFill>
                <a:effectLst/>
                <a:latin typeface="charter"/>
              </a:rPr>
              <a:t>Sqft_Basement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square footage of the basement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 err="1">
                <a:solidFill>
                  <a:srgbClr val="292929"/>
                </a:solidFill>
                <a:effectLst/>
                <a:latin typeface="charter"/>
              </a:rPr>
              <a:t>Yr_Built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Built Year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 err="1">
                <a:solidFill>
                  <a:srgbClr val="292929"/>
                </a:solidFill>
                <a:effectLst/>
                <a:latin typeface="charter"/>
              </a:rPr>
              <a:t>Yr_Renovated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Year when house was renovated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 err="1">
                <a:solidFill>
                  <a:srgbClr val="292929"/>
                </a:solidFill>
                <a:effectLst/>
                <a:latin typeface="charter"/>
              </a:rPr>
              <a:t>Zipcode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Zip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Lat: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Latitude coordinate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Long: 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Longitude coordinate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Sqft_Living15: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Living room area in 2015(implies — some renovations)</a:t>
            </a:r>
            <a:br>
              <a:rPr lang="en-IN" b="0" i="1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✔️</a:t>
            </a:r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Sqft_Lot15: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N" b="0" i="1" dirty="0" err="1">
                <a:solidFill>
                  <a:srgbClr val="292929"/>
                </a:solidFill>
                <a:effectLst/>
                <a:latin typeface="charter"/>
              </a:rPr>
              <a:t>lotSize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 area in 2015(implies — some renovations)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3F858-DCDD-434C-A900-8E38B6D5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0"/>
            <a:ext cx="6912768" cy="58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FA4DF-371E-44B6-B67D-6F28F68E6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0"/>
            <a:ext cx="9001000" cy="57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5802E-5DED-48AD-AFAC-6FE5C151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45" y="1628800"/>
            <a:ext cx="1218882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262</Words>
  <Application>Microsoft Office PowerPoint</Application>
  <PresentationFormat>Custom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Gothic Std B</vt:lpstr>
      <vt:lpstr>Abadi</vt:lpstr>
      <vt:lpstr>Arial</vt:lpstr>
      <vt:lpstr>charter</vt:lpstr>
      <vt:lpstr>Constantia</vt:lpstr>
      <vt:lpstr>Gill Sans MT</vt:lpstr>
      <vt:lpstr>Gallery</vt:lpstr>
      <vt:lpstr>House Price Prediction Using ML</vt:lpstr>
      <vt:lpstr>Objective</vt:lpstr>
      <vt:lpstr>Methodologies used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 Using ML</dc:title>
  <dc:creator>sumit panda</dc:creator>
  <cp:lastModifiedBy>sumit panda</cp:lastModifiedBy>
  <cp:revision>7</cp:revision>
  <dcterms:created xsi:type="dcterms:W3CDTF">2021-04-15T06:04:40Z</dcterms:created>
  <dcterms:modified xsi:type="dcterms:W3CDTF">2021-04-15T06:58:45Z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