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81" r:id="rId2"/>
    <p:sldId id="256" r:id="rId3"/>
    <p:sldId id="257" r:id="rId4"/>
    <p:sldId id="27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80" r:id="rId14"/>
    <p:sldId id="266" r:id="rId15"/>
    <p:sldId id="267" r:id="rId16"/>
    <p:sldId id="283" r:id="rId17"/>
    <p:sldId id="268" r:id="rId18"/>
    <p:sldId id="284" r:id="rId19"/>
    <p:sldId id="269" r:id="rId20"/>
    <p:sldId id="282" r:id="rId21"/>
    <p:sldId id="270" r:id="rId22"/>
    <p:sldId id="286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OOUG Since 2011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D83584-B739-46BC-AC10-833E180F6D6F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C1B92-C1E3-4D35-B498-007F58E638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OOUG Since 2011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B8520-9718-4DA8-95EC-F7A9049401E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80A36-0193-4ABE-935F-735A19D04F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180A36-0193-4ABE-935F-735A19D04F33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OOUG Since 2011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120C5F-E3DA-4BA1-8F40-4293BA3D6F6E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515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2D9C6-6F3A-414C-837F-68857EA6A87B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C87A-49C2-4B07-9031-0B4923477EE3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50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DA9E-6B6B-443D-9808-4EECF437D2AF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122E-5CA5-4E0D-8998-41117FC5E455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23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70A8-18A4-402E-8EE8-7ADF8FA9C4D5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39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3A9F-D120-401D-BBB5-536258E35B2E}" type="datetime1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6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486B-DA37-4087-A04B-67947FD0C4FA}" type="datetime1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6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8C40-1785-4EB0-88EA-7A1B97BE4315}" type="datetime1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3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61439-AA1E-453F-9F98-3FA4A362C63A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258-4F5D-4342-A97B-E90C75B72231}" type="datetime1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627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42E425-2C2E-4E6C-8879-E3E24F8AAF99}" type="datetime1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52E844C-B57D-4360-A74A-DDF9F3B3678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cssref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8DFB5F-476E-478E-B36C-188B60B6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A65C3F-BC7A-43F0-9C3B-9802AF4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9113D-D357-49A6-9C51-D9C2C6EAC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9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4149725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109422-D7EC-4CB8-8B6D-02E6B2A12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36525"/>
            <a:ext cx="1932496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Paragraphs: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 &lt;p&gt; element defines a </a:t>
            </a:r>
            <a:r>
              <a:rPr lang="en-US" b="1" dirty="0"/>
              <a:t>paragraph</a:t>
            </a:r>
            <a:r>
              <a:rPr lang="en-US" dirty="0"/>
              <a:t>:</a:t>
            </a: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&lt;p&gt;This is a paragraph.&lt;/p&gt;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&lt;p&gt;This is another paragraph.&lt;/p&gt;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2FF8A-C3F2-43C4-B86C-93A2F3D1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59544"/>
            <a:ext cx="1828800" cy="14406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Links – Hyperlinks: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click on a link and jump to another document.</a:t>
            </a:r>
          </a:p>
          <a:p>
            <a:r>
              <a:rPr lang="en-US" dirty="0"/>
              <a:t>When you move the mouse over a link, the mouse arrow will turn into a little hand.</a:t>
            </a:r>
          </a:p>
          <a:p>
            <a:r>
              <a:rPr lang="en-US" b="1" dirty="0"/>
              <a:t>Note:</a:t>
            </a:r>
            <a:r>
              <a:rPr lang="en-US" dirty="0"/>
              <a:t> A link does not have to be text. It can be an image or any other HTML element.</a:t>
            </a:r>
          </a:p>
          <a:p>
            <a:r>
              <a:rPr lang="en-US" dirty="0"/>
              <a:t>In HTML, links are defined with the &lt;a&gt; tag: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&lt;a </a:t>
            </a:r>
            <a:r>
              <a:rPr lang="en-US" dirty="0" err="1">
                <a:solidFill>
                  <a:schemeClr val="tx2"/>
                </a:solidFill>
              </a:rPr>
              <a:t>href</a:t>
            </a:r>
            <a:r>
              <a:rPr lang="en-US" dirty="0">
                <a:solidFill>
                  <a:schemeClr val="tx2"/>
                </a:solidFill>
              </a:rPr>
              <a:t>="</a:t>
            </a:r>
            <a:r>
              <a:rPr lang="en-US" i="1" dirty="0" err="1">
                <a:solidFill>
                  <a:schemeClr val="tx2"/>
                </a:solidFill>
              </a:rPr>
              <a:t>url</a:t>
            </a:r>
            <a:r>
              <a:rPr lang="en-US" dirty="0">
                <a:solidFill>
                  <a:schemeClr val="tx2"/>
                </a:solidFill>
              </a:rPr>
              <a:t>"&gt;</a:t>
            </a:r>
            <a:r>
              <a:rPr lang="en-US" i="1" dirty="0">
                <a:solidFill>
                  <a:schemeClr val="tx2"/>
                </a:solidFill>
              </a:rPr>
              <a:t>link text</a:t>
            </a:r>
            <a:r>
              <a:rPr lang="en-US" dirty="0">
                <a:solidFill>
                  <a:schemeClr val="tx2"/>
                </a:solidFill>
              </a:rPr>
              <a:t>&lt;/a&gt;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F0F1B-781C-4DD4-AAA8-16DD558E6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12976"/>
            <a:ext cx="2000250" cy="2152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AC9C-DC18-47F6-97E4-4144318D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Hyperlink example  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E31796B-46AA-4818-A45C-0A239962A7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 b="5548"/>
          <a:stretch>
            <a:fillRect/>
          </a:stretch>
        </p:blipFill>
        <p:spPr>
          <a:xfrm>
            <a:off x="152400" y="112976"/>
            <a:ext cx="9141714" cy="49126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DEB13-5030-416A-BEC4-A78171FF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Hand symbol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AA0B2-3E15-4DF1-B959-60CD10DA0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OOUG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043C-D43D-4236-8749-FC9347B8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1AA0FF-6B43-420D-B482-64949B5B5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100" y="1093922"/>
            <a:ext cx="1755800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1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Images Syntax: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HTML, images are defined with the &lt;</a:t>
            </a:r>
            <a:r>
              <a:rPr lang="en-US" dirty="0" err="1"/>
              <a:t>img</a:t>
            </a:r>
            <a:r>
              <a:rPr lang="en-US" dirty="0"/>
              <a:t>&gt; tag.</a:t>
            </a:r>
          </a:p>
          <a:p>
            <a:r>
              <a:rPr lang="en-US" dirty="0"/>
              <a:t>The &lt;</a:t>
            </a:r>
            <a:r>
              <a:rPr lang="en-US" dirty="0" err="1"/>
              <a:t>img</a:t>
            </a:r>
            <a:r>
              <a:rPr lang="en-US" dirty="0"/>
              <a:t>&gt; tag is empty, it contains attributes only, and does not have a closing tag.</a:t>
            </a:r>
          </a:p>
          <a:p>
            <a:r>
              <a:rPr lang="en-US" dirty="0"/>
              <a:t>The </a:t>
            </a:r>
            <a:r>
              <a:rPr lang="en-US" dirty="0" err="1"/>
              <a:t>src</a:t>
            </a:r>
            <a:r>
              <a:rPr lang="en-US" dirty="0"/>
              <a:t> attribute specifies the URL (web address) of the image: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 </a:t>
            </a:r>
            <a:r>
              <a:rPr lang="en-US" dirty="0" err="1">
                <a:solidFill>
                  <a:schemeClr val="tx2"/>
                </a:solidFill>
              </a:rPr>
              <a:t>src</a:t>
            </a:r>
            <a:r>
              <a:rPr lang="en-US" dirty="0">
                <a:solidFill>
                  <a:schemeClr val="tx2"/>
                </a:solidFill>
              </a:rPr>
              <a:t>="</a:t>
            </a:r>
            <a:r>
              <a:rPr lang="en-US" i="1" dirty="0" err="1">
                <a:solidFill>
                  <a:schemeClr val="tx2"/>
                </a:solidFill>
              </a:rPr>
              <a:t>url</a:t>
            </a:r>
            <a:r>
              <a:rPr lang="en-US" dirty="0">
                <a:solidFill>
                  <a:schemeClr val="tx2"/>
                </a:solidFill>
              </a:rPr>
              <a:t>"&gt;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1984C-5F7B-4887-8E3C-EE32A6260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12976"/>
            <a:ext cx="2076450" cy="2152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 Tables: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table is defined with the &lt;table&gt; tag.</a:t>
            </a:r>
          </a:p>
          <a:p>
            <a:r>
              <a:rPr lang="en-US" dirty="0"/>
              <a:t>Each table row is defined with the &lt;</a:t>
            </a:r>
            <a:r>
              <a:rPr lang="en-US" dirty="0" err="1"/>
              <a:t>tr</a:t>
            </a:r>
            <a:r>
              <a:rPr lang="en-US" dirty="0"/>
              <a:t>&gt; tag.</a:t>
            </a:r>
          </a:p>
          <a:p>
            <a:r>
              <a:rPr lang="en-US" dirty="0"/>
              <a:t> A table header is defined with the &lt;</a:t>
            </a:r>
            <a:r>
              <a:rPr lang="en-US" dirty="0" err="1"/>
              <a:t>th</a:t>
            </a:r>
            <a:r>
              <a:rPr lang="en-US" dirty="0"/>
              <a:t>&gt; tag. By default, table headings are bold and centered.</a:t>
            </a:r>
          </a:p>
          <a:p>
            <a:r>
              <a:rPr lang="en-US" dirty="0"/>
              <a:t> A table data/cell is defined with the &lt;td&gt; tag.</a:t>
            </a:r>
          </a:p>
          <a:p>
            <a:pPr>
              <a:buNone/>
            </a:pPr>
            <a:r>
              <a:rPr lang="en-US" dirty="0"/>
              <a:t>	They can contain all sorts of HTML elements; text, images, lists, other tables, etc.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0C79BA-3577-4AAA-8E41-F327AA3FA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53253"/>
            <a:ext cx="2312904" cy="2152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6605-8FA6-4BA4-9BC3-38BAD3DD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4960138"/>
            <a:ext cx="5829300" cy="1463040"/>
          </a:xfrm>
        </p:spPr>
        <p:txBody>
          <a:bodyPr/>
          <a:lstStyle/>
          <a:p>
            <a:r>
              <a:rPr lang="en-IN" dirty="0"/>
              <a:t>Html table example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02A4F50-6A11-4CB5-8497-CA8F5A1E9B2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412" b="1412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D096-48EC-4D6F-8C69-BDCB34D9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Html table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4998-04AD-4D09-9322-7CFC4F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8D3B-EEF2-494A-A2B6-4D324D7A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68EAB-DA00-4B56-95B7-40E51DDE7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331781"/>
            <a:ext cx="1560711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27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 Lists: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71599"/>
            <a:ext cx="8305800" cy="2236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37338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Unordered HTML List</a:t>
            </a:r>
          </a:p>
          <a:p>
            <a:r>
              <a:rPr lang="en-US" dirty="0"/>
              <a:t>	An unordered list starts with the &lt;</a:t>
            </a:r>
            <a:r>
              <a:rPr lang="en-US" dirty="0" err="1"/>
              <a:t>ul</a:t>
            </a:r>
            <a:r>
              <a:rPr lang="en-US" dirty="0"/>
              <a:t>&gt; tag. </a:t>
            </a:r>
          </a:p>
          <a:p>
            <a:r>
              <a:rPr lang="en-US" dirty="0"/>
              <a:t>	Each list item starts with the &lt;</a:t>
            </a:r>
            <a:r>
              <a:rPr lang="en-US" dirty="0" err="1"/>
              <a:t>li</a:t>
            </a:r>
            <a:r>
              <a:rPr lang="en-US" dirty="0"/>
              <a:t>&gt; tag.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Ordered HTML List</a:t>
            </a:r>
          </a:p>
          <a:p>
            <a:r>
              <a:rPr lang="en-US" dirty="0"/>
              <a:t>	An ordered list starts with the &lt;</a:t>
            </a:r>
            <a:r>
              <a:rPr lang="en-US" dirty="0" err="1"/>
              <a:t>ol</a:t>
            </a:r>
            <a:r>
              <a:rPr lang="en-US" dirty="0"/>
              <a:t>&gt; tag.</a:t>
            </a:r>
          </a:p>
          <a:p>
            <a:r>
              <a:rPr lang="en-US" dirty="0"/>
              <a:t>	Each list item starts with the &lt;</a:t>
            </a:r>
            <a:r>
              <a:rPr lang="en-US" dirty="0" err="1"/>
              <a:t>li</a:t>
            </a:r>
            <a:r>
              <a:rPr lang="en-US" dirty="0"/>
              <a:t>&gt; tag.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A209D4-F41D-43E2-8F4A-F15FBAA4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778" y="142405"/>
            <a:ext cx="1560725" cy="11733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97E2F-D14C-4A20-8B3B-090C1132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A400E-DE07-4937-9920-6D7C7489B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Ordered list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1E2874-D3D4-4CD8-BFC6-EB4B148B0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3002596"/>
            <a:ext cx="3565525" cy="34681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E8954-02DF-4649-AB7E-25AFE4CABC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Unordered list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BA73F6A-0981-4D03-B945-CC9C4B2A4FD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625" y="3097400"/>
            <a:ext cx="3565525" cy="3373303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45FA28-6B3A-46ED-99F4-74E50AC6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EEDB7C-3063-4208-977C-D717F97D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CDFDF31-FF06-4389-AE14-4BCBED50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186716"/>
            <a:ext cx="1560711" cy="133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1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 Forms: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 </a:t>
            </a:r>
            <a:r>
              <a:rPr lang="en-US" dirty="0">
                <a:solidFill>
                  <a:schemeClr val="tx2"/>
                </a:solidFill>
              </a:rPr>
              <a:t>&lt;form&gt;</a:t>
            </a:r>
            <a:r>
              <a:rPr lang="en-US" dirty="0"/>
              <a:t> element defines a form that is used to collect user input.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chemeClr val="tx2"/>
                </a:solidFill>
              </a:rPr>
              <a:t>action</a:t>
            </a:r>
            <a:r>
              <a:rPr lang="en-US" dirty="0"/>
              <a:t> attribute defines the action to be performed when the form is submitted.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chemeClr val="tx2"/>
                </a:solidFill>
              </a:rPr>
              <a:t>method</a:t>
            </a:r>
            <a:r>
              <a:rPr lang="en-US" dirty="0"/>
              <a:t> attribute specifies the HTTP method (</a:t>
            </a:r>
            <a:r>
              <a:rPr lang="en-US" b="1" dirty="0"/>
              <a:t>GET </a:t>
            </a:r>
            <a:r>
              <a:rPr lang="en-US" dirty="0"/>
              <a:t>or </a:t>
            </a:r>
            <a:r>
              <a:rPr lang="en-US" b="1" dirty="0"/>
              <a:t>POST</a:t>
            </a:r>
            <a:r>
              <a:rPr lang="en-US" dirty="0"/>
              <a:t>) to be used when submitting the form data: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15AA9-4C4E-4626-B114-9302295F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925" y="112977"/>
            <a:ext cx="1789325" cy="17158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BASIC HTML AND CSS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518AB-7ABD-4EAB-94C2-92BB43D17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54262"/>
            <a:ext cx="3848100" cy="241890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87D8-CB85-42C8-81DE-1232B117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form example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A5CF468-9EB9-48DA-8DFB-88CF4F82E8D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107" b="19107"/>
          <a:stretch>
            <a:fillRect/>
          </a:stretch>
        </p:blipFill>
        <p:spPr>
          <a:xfrm>
            <a:off x="0" y="0"/>
            <a:ext cx="9141714" cy="4572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B083-F5F3-45FE-A82A-DB754B8B9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Html form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4650-4205-4B18-A25C-BC59A6B0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F559-AD9A-4B09-97E3-183754EF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06CA9-063E-4E1E-884A-84B32268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644" y="112976"/>
            <a:ext cx="1560711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INPUT Tag: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dirty="0">
                <a:solidFill>
                  <a:schemeClr val="tx2"/>
                </a:solidFill>
              </a:rPr>
              <a:t>&lt;input&gt;</a:t>
            </a:r>
            <a:r>
              <a:rPr lang="en-US" dirty="0"/>
              <a:t> element is the most important form element.</a:t>
            </a:r>
          </a:p>
          <a:p>
            <a:r>
              <a:rPr lang="en-US" dirty="0"/>
              <a:t>The </a:t>
            </a:r>
            <a:r>
              <a:rPr lang="en-US" dirty="0">
                <a:solidFill>
                  <a:schemeClr val="tx2"/>
                </a:solidFill>
              </a:rPr>
              <a:t>&lt;input&gt;</a:t>
            </a:r>
            <a:r>
              <a:rPr lang="en-US" dirty="0"/>
              <a:t> element can be displayed in several ways, depending on the </a:t>
            </a:r>
            <a:r>
              <a:rPr lang="en-US" b="1" dirty="0">
                <a:solidFill>
                  <a:schemeClr val="tx2"/>
                </a:solidFill>
              </a:rPr>
              <a:t>type</a:t>
            </a:r>
            <a:r>
              <a:rPr lang="en-US" dirty="0"/>
              <a:t> attribute.</a:t>
            </a:r>
          </a:p>
          <a:p>
            <a:r>
              <a:rPr lang="en-US" dirty="0"/>
              <a:t>Ex: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Button,checkbox,color,date</a:t>
            </a:r>
            <a:r>
              <a:rPr lang="en-US" dirty="0"/>
              <a:t> ,</a:t>
            </a:r>
            <a:r>
              <a:rPr lang="en-US" dirty="0" err="1"/>
              <a:t>datetime</a:t>
            </a:r>
            <a:r>
              <a:rPr lang="en-US" dirty="0"/>
              <a:t>-local ,email ,</a:t>
            </a:r>
            <a:r>
              <a:rPr lang="en-US" dirty="0" err="1"/>
              <a:t>file,hidden,image,month</a:t>
            </a:r>
            <a:r>
              <a:rPr lang="en-US" dirty="0"/>
              <a:t> ,number ,password,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Radio,range</a:t>
            </a:r>
            <a:r>
              <a:rPr lang="en-US" dirty="0"/>
              <a:t> ,</a:t>
            </a:r>
            <a:r>
              <a:rPr lang="en-US" dirty="0" err="1"/>
              <a:t>reset,search,submit</a:t>
            </a:r>
            <a:r>
              <a:rPr lang="en-US" dirty="0"/>
              <a:t>, </a:t>
            </a:r>
            <a:r>
              <a:rPr lang="en-US" dirty="0" err="1"/>
              <a:t>tel</a:t>
            </a:r>
            <a:r>
              <a:rPr lang="en-US" dirty="0"/>
              <a:t> ,</a:t>
            </a:r>
            <a:r>
              <a:rPr lang="en-US" dirty="0" err="1"/>
              <a:t>text,time</a:t>
            </a:r>
            <a:r>
              <a:rPr lang="en-US" dirty="0"/>
              <a:t> ,</a:t>
            </a:r>
            <a:r>
              <a:rPr lang="en-US" dirty="0" err="1"/>
              <a:t>url</a:t>
            </a:r>
            <a:br>
              <a:rPr lang="en-US" dirty="0"/>
            </a:br>
            <a:r>
              <a:rPr lang="en-US" dirty="0"/>
              <a:t>week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9EE27-137E-4DF1-8E9F-2A47AAFE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401" y="112976"/>
            <a:ext cx="1981200" cy="185623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57CB-65BC-429E-B27D-5B554D80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and </a:t>
            </a:r>
            <a:r>
              <a:rPr lang="en-IN" dirty="0" err="1"/>
              <a:t>css</a:t>
            </a:r>
            <a:r>
              <a:rPr lang="en-IN" dirty="0"/>
              <a:t>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D9594-0C05-4452-AB17-88F231D7B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Html without </a:t>
            </a:r>
            <a:r>
              <a:rPr lang="en-IN" dirty="0" err="1"/>
              <a:t>Css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4EFAB1-A0BE-480C-9284-54DF711FF5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819400"/>
            <a:ext cx="3566160" cy="33528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D39B2-EBB0-4B72-A292-8FF36937A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Html with </a:t>
            </a:r>
            <a:r>
              <a:rPr lang="en-IN" dirty="0" err="1"/>
              <a:t>Css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A1A615A-55B7-471E-8459-B888D7271F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19400"/>
            <a:ext cx="3566160" cy="3200400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FD629-2AFB-4DA4-B719-EAED6718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A8DCD5-7768-49C4-A38F-E36CAE69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BC9807-7874-4AED-A896-FD7B28C6D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74" y="100839"/>
            <a:ext cx="1981372" cy="18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81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69111" y="2967335"/>
            <a:ext cx="12057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CSS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8EDEA-7F39-42FF-9C5E-745B0E5C0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875" y="304800"/>
            <a:ext cx="3426249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Styling HTML with CSS: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CSS</a:t>
            </a:r>
            <a:r>
              <a:rPr lang="en-US" dirty="0"/>
              <a:t> stands for </a:t>
            </a:r>
            <a:r>
              <a:rPr lang="en-US" b="1" dirty="0"/>
              <a:t>C</a:t>
            </a:r>
            <a:r>
              <a:rPr lang="en-US" dirty="0"/>
              <a:t>ascading </a:t>
            </a:r>
            <a:r>
              <a:rPr lang="en-US" b="1" dirty="0"/>
              <a:t>S</a:t>
            </a:r>
            <a:r>
              <a:rPr lang="en-US" dirty="0"/>
              <a:t>tyle </a:t>
            </a:r>
            <a:r>
              <a:rPr lang="en-US" b="1" dirty="0"/>
              <a:t>S</a:t>
            </a:r>
            <a:r>
              <a:rPr lang="en-US" dirty="0"/>
              <a:t>heets.</a:t>
            </a:r>
          </a:p>
          <a:p>
            <a:r>
              <a:rPr lang="en-US" dirty="0"/>
              <a:t>CSS describes how HTML elements are to be displayed on screen or in other media.</a:t>
            </a:r>
          </a:p>
          <a:p>
            <a:r>
              <a:rPr lang="en-US" dirty="0"/>
              <a:t>CSS can be added to HTML elements in 3 ways:</a:t>
            </a:r>
          </a:p>
          <a:p>
            <a:pPr lvl="1"/>
            <a:r>
              <a:rPr lang="en-US" b="1" dirty="0"/>
              <a:t>Inline</a:t>
            </a:r>
            <a:r>
              <a:rPr lang="en-US" dirty="0"/>
              <a:t> - by using the style attribute in HTML elements</a:t>
            </a:r>
          </a:p>
          <a:p>
            <a:pPr lvl="1"/>
            <a:r>
              <a:rPr lang="en-US" b="1" dirty="0"/>
              <a:t>Internal</a:t>
            </a:r>
            <a:r>
              <a:rPr lang="en-US" dirty="0"/>
              <a:t> - by using a &lt;style&gt; element in the &lt;head&gt; section</a:t>
            </a:r>
          </a:p>
          <a:p>
            <a:pPr lvl="1"/>
            <a:r>
              <a:rPr lang="en-US" b="1" dirty="0"/>
              <a:t>External</a:t>
            </a:r>
            <a:r>
              <a:rPr lang="en-US" dirty="0"/>
              <a:t> - by using an external CSS file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FAAB2-8B4C-4AF1-BD23-7B2E0F30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0" y="133925"/>
            <a:ext cx="2209800" cy="16948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Inline CSS: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inline CSS is used to apply a unique style to a single HTML element.</a:t>
            </a:r>
          </a:p>
          <a:p>
            <a:r>
              <a:rPr lang="en-US" dirty="0"/>
              <a:t>An inline CSS uses the style attribute of an HTML element.</a:t>
            </a:r>
          </a:p>
          <a:p>
            <a:r>
              <a:rPr lang="en-US" dirty="0"/>
              <a:t>This example sets the text color of the </a:t>
            </a:r>
            <a:r>
              <a:rPr lang="en-US" dirty="0">
                <a:solidFill>
                  <a:schemeClr val="tx2"/>
                </a:solidFill>
              </a:rPr>
              <a:t>&lt;h1&gt;</a:t>
            </a:r>
            <a:r>
              <a:rPr lang="en-US" dirty="0"/>
              <a:t> element to blue: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400" dirty="0">
                <a:solidFill>
                  <a:schemeClr val="tx2"/>
                </a:solidFill>
              </a:rPr>
              <a:t>&lt;h1 style="</a:t>
            </a:r>
            <a:r>
              <a:rPr lang="en-US" sz="2400" dirty="0" err="1">
                <a:solidFill>
                  <a:schemeClr val="tx2"/>
                </a:solidFill>
              </a:rPr>
              <a:t>color:blue</a:t>
            </a:r>
            <a:r>
              <a:rPr lang="en-US" sz="2400" dirty="0">
                <a:solidFill>
                  <a:schemeClr val="tx2"/>
                </a:solidFill>
              </a:rPr>
              <a:t>;"&gt;This is a Blue Heading&lt;/h1&gt;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DDB537-58DD-4759-851E-D6412C55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26" y="112977"/>
            <a:ext cx="1562524" cy="17158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Internal CSS: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internal CSS is used to define a style for a single HTML page.</a:t>
            </a:r>
          </a:p>
          <a:p>
            <a:r>
              <a:rPr lang="en-US" dirty="0"/>
              <a:t>An internal CSS is defined in the </a:t>
            </a:r>
            <a:r>
              <a:rPr lang="en-US" dirty="0">
                <a:solidFill>
                  <a:schemeClr val="tx2"/>
                </a:solidFill>
              </a:rPr>
              <a:t>&lt;head&gt;</a:t>
            </a:r>
            <a:r>
              <a:rPr lang="en-US" dirty="0"/>
              <a:t> section of an HTML page, within a </a:t>
            </a:r>
            <a:r>
              <a:rPr lang="en-US" dirty="0">
                <a:solidFill>
                  <a:schemeClr val="tx2"/>
                </a:solidFill>
              </a:rPr>
              <a:t>&lt;style&gt;</a:t>
            </a:r>
            <a:r>
              <a:rPr lang="en-US" dirty="0"/>
              <a:t> element.</a:t>
            </a:r>
          </a:p>
          <a:p>
            <a:pPr>
              <a:buNone/>
            </a:pPr>
            <a: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	&lt;style&gt;</a:t>
            </a:r>
            <a:b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	body {background-color: </a:t>
            </a:r>
            <a:r>
              <a:rPr lang="en-US" sz="3600" dirty="0" err="1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powderblue</a:t>
            </a:r>
            <a: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;}</a:t>
            </a:r>
            <a:b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	h1   {color: blue;}</a:t>
            </a:r>
            <a:b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	p    {color: red;}</a:t>
            </a:r>
            <a:b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</a:br>
            <a:r>
              <a:rPr lang="en-US" sz="36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&lt;/style&gt;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37458-D5FF-49B9-BF7F-B2998B7B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32" y="112976"/>
            <a:ext cx="1860418" cy="177554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External CSS: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external style sheet is used to define the style for many HTML pages.</a:t>
            </a:r>
          </a:p>
          <a:p>
            <a:r>
              <a:rPr lang="en-US" dirty="0"/>
              <a:t>To use an external style sheet, add a link to it in the </a:t>
            </a:r>
            <a:r>
              <a:rPr lang="en-US" dirty="0">
                <a:solidFill>
                  <a:schemeClr val="tx2"/>
                </a:solidFill>
              </a:rPr>
              <a:t>&lt;head&gt;</a:t>
            </a:r>
            <a:r>
              <a:rPr lang="en-US" dirty="0"/>
              <a:t> section of the HTML page:</a:t>
            </a:r>
          </a:p>
          <a:p>
            <a:pPr lvl="1">
              <a:buNone/>
            </a:pPr>
            <a:r>
              <a:rPr lang="en-US" sz="40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&lt;link </a:t>
            </a:r>
            <a:r>
              <a:rPr lang="en-US" sz="4000" dirty="0" err="1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rel</a:t>
            </a:r>
            <a:r>
              <a:rPr lang="en-US" sz="40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="stylesheet" </a:t>
            </a:r>
            <a:r>
              <a:rPr lang="en-US" sz="4000" dirty="0" err="1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href</a:t>
            </a:r>
            <a:r>
              <a:rPr lang="en-US" sz="40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="styles.css"&gt;</a:t>
            </a:r>
          </a:p>
          <a:p>
            <a:pPr lvl="1">
              <a:buNone/>
            </a:pPr>
            <a:endParaRPr lang="en-US" dirty="0">
              <a:solidFill>
                <a:schemeClr val="tx2"/>
              </a:solidFill>
              <a:latin typeface="Adobe Arabic" pitchFamily="18" charset="-78"/>
              <a:cs typeface="Adobe Arabic" pitchFamily="18" charset="-7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B3537-10FA-4E66-9857-44ED6C5D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018" y="112976"/>
            <a:ext cx="2026172" cy="17755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id Attribute: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 define a specific identity for one special element, add an id attribute to the element: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sz="48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&lt;p id="p01"&gt;I am different&lt;/p&gt;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888B-4648-470E-83CC-A21E034AF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342" y="134219"/>
            <a:ext cx="1883199" cy="17707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The class Attribute: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To define a identity for elements, add a class attribute to the element:</a:t>
            </a:r>
          </a:p>
          <a:p>
            <a:pPr>
              <a:buNone/>
            </a:pPr>
            <a:r>
              <a:rPr lang="en-US" sz="4400" dirty="0">
                <a:solidFill>
                  <a:schemeClr val="tx2"/>
                </a:solidFill>
                <a:latin typeface="Adobe Arabic" pitchFamily="18" charset="-78"/>
                <a:cs typeface="Adobe Arabic" pitchFamily="18" charset="-78"/>
              </a:rPr>
              <a:t>  &lt;p class="error"&gt;I am different&lt;/p&gt;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2F8B7-21CB-4D66-A25D-88A75FA7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35058"/>
            <a:ext cx="1447800" cy="14996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75260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latin typeface="Segoe UI"/>
              </a:rPr>
              <a:t>   What is HTML?</a:t>
            </a:r>
            <a:br>
              <a:rPr lang="en-US" b="0" i="0" dirty="0">
                <a:solidFill>
                  <a:srgbClr val="000000"/>
                </a:solidFill>
                <a:latin typeface="Segoe UI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is the standard markup language for creating Web pages.</a:t>
            </a:r>
          </a:p>
          <a:p>
            <a:r>
              <a:rPr lang="en-US" dirty="0"/>
              <a:t>HTML stands for Hyper Text Markup Language.</a:t>
            </a:r>
          </a:p>
          <a:p>
            <a:r>
              <a:rPr lang="en-US" dirty="0"/>
              <a:t>HTML describes the structure of Web pages using markup.</a:t>
            </a:r>
          </a:p>
          <a:p>
            <a:r>
              <a:rPr lang="en-US" dirty="0"/>
              <a:t>HTML elements are the building blocks of HTML pages</a:t>
            </a:r>
          </a:p>
          <a:p>
            <a:r>
              <a:rPr lang="en-US" dirty="0"/>
              <a:t>HTML elements are represented by tags.</a:t>
            </a:r>
          </a:p>
          <a:p>
            <a:r>
              <a:rPr lang="en-US" dirty="0"/>
              <a:t>HTML tags label pieces of content such as "heading", "paragraph", "table", and so on.</a:t>
            </a:r>
          </a:p>
          <a:p>
            <a:r>
              <a:rPr lang="en-US" dirty="0"/>
              <a:t>Browsers do not display the HTML tags, but use them to render the content of the page.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23B482-503A-4C5A-ACA3-29BE045D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76" y="119095"/>
            <a:ext cx="1752600" cy="14779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Some Common CSS Properties: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19400" cy="4525963"/>
          </a:xfrm>
        </p:spPr>
        <p:txBody>
          <a:bodyPr/>
          <a:lstStyle/>
          <a:p>
            <a:r>
              <a:rPr lang="en-US" dirty="0"/>
              <a:t>color</a:t>
            </a:r>
          </a:p>
          <a:p>
            <a:r>
              <a:rPr lang="en-US" dirty="0"/>
              <a:t>font-family</a:t>
            </a:r>
          </a:p>
          <a:p>
            <a:r>
              <a:rPr lang="en-US" dirty="0"/>
              <a:t>font-size</a:t>
            </a:r>
          </a:p>
          <a:p>
            <a:r>
              <a:rPr lang="en-US" dirty="0"/>
              <a:t>margin</a:t>
            </a:r>
          </a:p>
          <a:p>
            <a:r>
              <a:rPr lang="en-US" dirty="0"/>
              <a:t>padding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width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1600200"/>
            <a:ext cx="4038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  background-image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 text-align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  background-image</a:t>
            </a:r>
          </a:p>
          <a:p>
            <a:pPr>
              <a:buFont typeface="Arial" pitchFamily="34" charset="0"/>
              <a:buChar char="•"/>
            </a:pPr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3200" dirty="0"/>
              <a:t>  More at:</a:t>
            </a:r>
          </a:p>
          <a:p>
            <a:pPr lvl="1"/>
            <a:r>
              <a:rPr lang="en-US" dirty="0">
                <a:hlinkClick r:id="rId2"/>
              </a:rPr>
              <a:t>https://www.w3schools.com/cssref/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4FB17-0443-4DB0-BD7A-68BEE9B7C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20047"/>
            <a:ext cx="1460565" cy="14801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8F0D-6CA4-4DFC-A489-980F8405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Basic html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E9E17-7467-4114-8A73-82EF1DC0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5" y="2117826"/>
            <a:ext cx="7290055" cy="402336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/>
              <a:t>&lt;html&gt;</a:t>
            </a:r>
          </a:p>
          <a:p>
            <a:r>
              <a:rPr lang="en-US" sz="7200" dirty="0"/>
              <a:t>    &lt;head&gt;</a:t>
            </a:r>
          </a:p>
          <a:p>
            <a:r>
              <a:rPr lang="en-US" sz="7200" dirty="0"/>
              <a:t>           &lt;title&gt;Page Title&lt;/title&gt;</a:t>
            </a:r>
          </a:p>
          <a:p>
            <a:r>
              <a:rPr lang="en-US" sz="7200" dirty="0"/>
              <a:t>    &lt;/head&gt;</a:t>
            </a:r>
          </a:p>
          <a:p>
            <a:r>
              <a:rPr lang="en-US" sz="7200" dirty="0"/>
              <a:t>    &lt;body&gt;</a:t>
            </a:r>
          </a:p>
          <a:p>
            <a:endParaRPr lang="en-US" sz="7200" dirty="0"/>
          </a:p>
          <a:p>
            <a:r>
              <a:rPr lang="en-US" sz="7200" dirty="0"/>
              <a:t>            &lt;h1&gt;My First Heading&lt;/h1&gt;</a:t>
            </a:r>
          </a:p>
          <a:p>
            <a:r>
              <a:rPr lang="en-US" sz="7200" dirty="0"/>
              <a:t>             &lt;p&gt;My first paragraph.&lt;/p&gt;</a:t>
            </a:r>
          </a:p>
          <a:p>
            <a:endParaRPr lang="en-US" sz="7200" dirty="0"/>
          </a:p>
          <a:p>
            <a:r>
              <a:rPr lang="en-US" sz="7200" dirty="0"/>
              <a:t>    &lt;/body&gt;</a:t>
            </a:r>
          </a:p>
          <a:p>
            <a:r>
              <a:rPr lang="en-US" sz="7200" dirty="0"/>
              <a:t>&lt;/html&gt;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DF7C2-05CC-4147-ABE1-A5114F00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87853-E0C9-49B2-A99E-699A5AD3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BBDB6-14E0-4685-BAAF-71AAAB1F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450" y="133401"/>
            <a:ext cx="1755800" cy="1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3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Tags: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tags are element names surrounded by angle brackets: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tagname</a:t>
            </a:r>
            <a:r>
              <a:rPr lang="en-US" dirty="0">
                <a:solidFill>
                  <a:schemeClr val="tx2"/>
                </a:solidFill>
              </a:rPr>
              <a:t>&gt;content goes here...&lt;/</a:t>
            </a:r>
            <a:r>
              <a:rPr lang="en-US" dirty="0" err="1">
                <a:solidFill>
                  <a:schemeClr val="tx2"/>
                </a:solidFill>
              </a:rPr>
              <a:t>tagname</a:t>
            </a:r>
            <a:r>
              <a:rPr 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dirty="0"/>
              <a:t>HTML tags normally come </a:t>
            </a:r>
            <a:r>
              <a:rPr lang="en-US" b="1" dirty="0"/>
              <a:t>in pairs</a:t>
            </a:r>
            <a:r>
              <a:rPr lang="en-US" dirty="0"/>
              <a:t> like &lt;p&gt; and &lt;/p&gt;</a:t>
            </a:r>
          </a:p>
          <a:p>
            <a:r>
              <a:rPr lang="en-US" dirty="0"/>
              <a:t>The first tag in a pair is the </a:t>
            </a:r>
            <a:r>
              <a:rPr lang="en-US" b="1" dirty="0"/>
              <a:t>start tag,</a:t>
            </a:r>
            <a:r>
              <a:rPr lang="en-US" dirty="0"/>
              <a:t> the second tag is the </a:t>
            </a:r>
            <a:r>
              <a:rPr lang="en-US" b="1" dirty="0"/>
              <a:t>end tag</a:t>
            </a:r>
            <a:endParaRPr lang="en-US" dirty="0"/>
          </a:p>
          <a:p>
            <a:r>
              <a:rPr lang="en-US" dirty="0"/>
              <a:t>The end tag is written like the start tag, but with a </a:t>
            </a:r>
            <a:r>
              <a:rPr lang="en-US" b="1" dirty="0"/>
              <a:t>forward slash</a:t>
            </a:r>
            <a:r>
              <a:rPr lang="en-US" dirty="0"/>
              <a:t> inserted before the tag name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399C7-76BC-45C6-9D57-D26896ACF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07157"/>
            <a:ext cx="1257300" cy="14779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Versions: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986696"/>
              </p:ext>
            </p:extLst>
          </p:nvPr>
        </p:nvGraphicFramePr>
        <p:xfrm>
          <a:off x="768350" y="2286000"/>
          <a:ext cx="7289800" cy="4184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VERSIONS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2.0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1995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3.2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1997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4.01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1999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XHTML</a:t>
                      </a:r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8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</a:t>
                      </a:r>
                      <a:r>
                        <a:rPr lang="en-US" baseline="0" dirty="0"/>
                        <a:t> 5</a:t>
                      </a:r>
                      <a:endParaRPr lang="en-US" dirty="0"/>
                    </a:p>
                  </a:txBody>
                  <a:tcPr marL="80998" marR="809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2014</a:t>
                      </a:r>
                    </a:p>
                  </a:txBody>
                  <a:tcPr marL="80998" marR="8099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6BAA3-568F-492B-AF1F-1F98FB94B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36525"/>
            <a:ext cx="1323680" cy="12811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Elements: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HTML element usually consists of a </a:t>
            </a:r>
            <a:r>
              <a:rPr lang="en-US" b="1" dirty="0"/>
              <a:t>start</a:t>
            </a:r>
            <a:r>
              <a:rPr lang="en-US" dirty="0"/>
              <a:t> tag and </a:t>
            </a:r>
            <a:r>
              <a:rPr lang="en-US" b="1" dirty="0"/>
              <a:t>end</a:t>
            </a:r>
            <a:r>
              <a:rPr lang="en-US" dirty="0"/>
              <a:t> tag, with the content inserted in between: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tagname</a:t>
            </a:r>
            <a:r>
              <a:rPr lang="en-US" dirty="0">
                <a:solidFill>
                  <a:schemeClr val="tx2"/>
                </a:solidFill>
              </a:rPr>
              <a:t>&gt;Content goes here...&lt;/</a:t>
            </a:r>
            <a:r>
              <a:rPr lang="en-US" dirty="0" err="1">
                <a:solidFill>
                  <a:schemeClr val="tx2"/>
                </a:solidFill>
              </a:rPr>
              <a:t>tagname</a:t>
            </a:r>
            <a:r>
              <a:rPr lang="en-US" dirty="0">
                <a:solidFill>
                  <a:schemeClr val="tx2"/>
                </a:solidFill>
              </a:rPr>
              <a:t>&gt;</a:t>
            </a:r>
          </a:p>
          <a:p>
            <a:r>
              <a:rPr lang="en-US" dirty="0"/>
              <a:t>The HTML </a:t>
            </a:r>
            <a:r>
              <a:rPr lang="en-US" b="1" dirty="0"/>
              <a:t>element</a:t>
            </a:r>
            <a:r>
              <a:rPr lang="en-US" dirty="0"/>
              <a:t> is everything from the start tag to the end tag: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&lt;p&gt;My first paragraph.&lt;/p&gt;</a:t>
            </a:r>
          </a:p>
          <a:p>
            <a:r>
              <a:rPr lang="en-US" dirty="0"/>
              <a:t>HTML elements with no content are called empty elements. Empty elements do not have an end tag, such as the </a:t>
            </a:r>
            <a:r>
              <a:rPr lang="en-US" dirty="0">
                <a:solidFill>
                  <a:schemeClr val="tx2"/>
                </a:solidFill>
              </a:rPr>
              <a:t>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 </a:t>
            </a:r>
            <a:r>
              <a:rPr lang="en-US" dirty="0"/>
              <a:t>element (which indicates a line break).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625C0-0E66-478A-A6E9-BE1A5399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36525"/>
            <a:ext cx="1408324" cy="1463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HTML elements can have </a:t>
            </a:r>
            <a:r>
              <a:rPr lang="en-US" b="1" dirty="0"/>
              <a:t>attributes</a:t>
            </a:r>
            <a:endParaRPr lang="en-US" dirty="0"/>
          </a:p>
          <a:p>
            <a:r>
              <a:rPr lang="en-US" dirty="0"/>
              <a:t>Attributes provide </a:t>
            </a:r>
            <a:r>
              <a:rPr lang="en-US" b="1" dirty="0"/>
              <a:t>additional information</a:t>
            </a:r>
            <a:r>
              <a:rPr lang="en-US" dirty="0"/>
              <a:t> about an element</a:t>
            </a:r>
          </a:p>
          <a:p>
            <a:r>
              <a:rPr lang="en-US" dirty="0"/>
              <a:t>Attributes are always specified in </a:t>
            </a:r>
            <a:r>
              <a:rPr lang="en-US" b="1" dirty="0"/>
              <a:t>the start tag</a:t>
            </a:r>
            <a:endParaRPr lang="en-US" dirty="0"/>
          </a:p>
          <a:p>
            <a:r>
              <a:rPr lang="en-US" dirty="0"/>
              <a:t>Attributes usually come in name/value pairs like: </a:t>
            </a:r>
            <a:r>
              <a:rPr lang="en-US" b="1" dirty="0"/>
              <a:t>name="value"</a:t>
            </a:r>
            <a:endParaRPr lang="en-US" dirty="0"/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&lt;a </a:t>
            </a:r>
            <a:r>
              <a:rPr lang="en-US" dirty="0" err="1">
                <a:solidFill>
                  <a:schemeClr val="tx2"/>
                </a:solidFill>
              </a:rPr>
              <a:t>href</a:t>
            </a:r>
            <a:r>
              <a:rPr lang="en-US" dirty="0">
                <a:solidFill>
                  <a:schemeClr val="tx2"/>
                </a:solidFill>
              </a:rPr>
              <a:t>="https://www.example.com"&gt;This is a link&lt;/a&gt;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3B59AE-FB32-4ECE-9545-97453DD03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36525"/>
            <a:ext cx="1904999" cy="16921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HTML Headings: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Headings are defined with the &lt;h1&gt; to &lt;h6&gt; tags.</a:t>
            </a:r>
          </a:p>
          <a:p>
            <a:r>
              <a:rPr lang="en-US" dirty="0"/>
              <a:t>&lt;h1&gt; defines the most important heading. </a:t>
            </a:r>
            <a:br>
              <a:rPr lang="en-US" dirty="0"/>
            </a:br>
            <a:r>
              <a:rPr lang="en-US" dirty="0"/>
              <a:t>&lt;h6&gt; defines the least important heading.</a:t>
            </a:r>
          </a:p>
          <a:p>
            <a:r>
              <a:rPr lang="en-US" dirty="0">
                <a:solidFill>
                  <a:schemeClr val="tx2"/>
                </a:solidFill>
              </a:rPr>
              <a:t>&lt;h1&gt;Heading 1&lt;/h1&gt;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&lt;h2&gt;Heading 2&lt;/h2&gt;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&lt;h3&gt;Heading 3&lt;/h3&gt;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&lt;h4&gt;Heading 4&lt;/h4&gt;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&lt;h5&gt;Heading 5&lt;/h5&gt;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&lt;h6&gt;Heading 6&lt;/h6&gt;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OOUG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E844C-B57D-4360-A74A-DDF9F3B3678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81E1E-92D2-4455-ADC1-8C73264C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50260"/>
            <a:ext cx="2057401" cy="1676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1430</Words>
  <Application>Microsoft Office PowerPoint</Application>
  <PresentationFormat>On-screen Show (4:3)</PresentationFormat>
  <Paragraphs>217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Adobe Arabic</vt:lpstr>
      <vt:lpstr>Arial</vt:lpstr>
      <vt:lpstr>Calibri</vt:lpstr>
      <vt:lpstr>Segoe UI</vt:lpstr>
      <vt:lpstr>Tw Cen MT</vt:lpstr>
      <vt:lpstr>Tw Cen MT Condensed</vt:lpstr>
      <vt:lpstr>Wingdings 3</vt:lpstr>
      <vt:lpstr>Integral</vt:lpstr>
      <vt:lpstr>PowerPoint Presentation</vt:lpstr>
      <vt:lpstr>               BASIC HTML AND CSS</vt:lpstr>
      <vt:lpstr>   What is HTML? </vt:lpstr>
      <vt:lpstr> Basic html format</vt:lpstr>
      <vt:lpstr>HTML Tags:</vt:lpstr>
      <vt:lpstr>HTML Versions:</vt:lpstr>
      <vt:lpstr>HTML Elements:</vt:lpstr>
      <vt:lpstr>HTML Attributes:</vt:lpstr>
      <vt:lpstr>HTML Headings:</vt:lpstr>
      <vt:lpstr>PowerPoint Presentation</vt:lpstr>
      <vt:lpstr>HTML Paragraphs:</vt:lpstr>
      <vt:lpstr>HTML Links – Hyperlinks:</vt:lpstr>
      <vt:lpstr>Hyperlink example  </vt:lpstr>
      <vt:lpstr>HTML Images Syntax:</vt:lpstr>
      <vt:lpstr>HTML Tables:</vt:lpstr>
      <vt:lpstr>Html table example</vt:lpstr>
      <vt:lpstr>HTML Lists: </vt:lpstr>
      <vt:lpstr>List example</vt:lpstr>
      <vt:lpstr>HTML Forms:</vt:lpstr>
      <vt:lpstr>Html form example</vt:lpstr>
      <vt:lpstr>INPUT Tag:</vt:lpstr>
      <vt:lpstr>Html and css example</vt:lpstr>
      <vt:lpstr>PowerPoint Presentation</vt:lpstr>
      <vt:lpstr>Styling HTML with CSS:</vt:lpstr>
      <vt:lpstr>Inline CSS:</vt:lpstr>
      <vt:lpstr>Internal CSS:</vt:lpstr>
      <vt:lpstr>External CSS:</vt:lpstr>
      <vt:lpstr>The id Attribute:</vt:lpstr>
      <vt:lpstr>The class Attribute:</vt:lpstr>
      <vt:lpstr>Some Common CSS Properties: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HTML AND CSS</dc:title>
  <dc:creator>Avinash</dc:creator>
  <cp:lastModifiedBy>Sahil Mund</cp:lastModifiedBy>
  <cp:revision>70</cp:revision>
  <dcterms:created xsi:type="dcterms:W3CDTF">2019-04-10T16:44:48Z</dcterms:created>
  <dcterms:modified xsi:type="dcterms:W3CDTF">2020-04-17T16:35:42Z</dcterms:modified>
</cp:coreProperties>
</file>