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87" r:id="rId6"/>
    <p:sldId id="262" r:id="rId7"/>
    <p:sldId id="290" r:id="rId8"/>
    <p:sldId id="289" r:id="rId9"/>
    <p:sldId id="288" r:id="rId10"/>
    <p:sldId id="279" r:id="rId11"/>
  </p:sldIdLst>
  <p:sldSz cx="9144000" cy="5143500" type="screen16x9"/>
  <p:notesSz cx="6858000" cy="9144000"/>
  <p:embeddedFontLst>
    <p:embeddedFont>
      <p:font typeface="Barlow" panose="020B0604020202020204" charset="0"/>
      <p:regular r:id="rId13"/>
      <p:bold r:id="rId14"/>
      <p:italic r:id="rId15"/>
      <p:boldItalic r:id="rId16"/>
    </p:embeddedFon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iriam Libre" panose="020B0604020202020204" charset="-79"/>
      <p:regular r:id="rId25"/>
      <p:bold r:id="rId26"/>
    </p:embeddedFont>
    <p:embeddedFont>
      <p:font typeface="Work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9D299B1-6685-4A8F-9729-C5263BC9144D}">
          <p14:sldIdLst>
            <p14:sldId id="256"/>
            <p14:sldId id="257"/>
            <p14:sldId id="263"/>
            <p14:sldId id="258"/>
            <p14:sldId id="287"/>
            <p14:sldId id="262"/>
            <p14:sldId id="290"/>
            <p14:sldId id="289"/>
            <p14:sldId id="288"/>
            <p14:sldId id="279"/>
          </p14:sldIdLst>
        </p14:section>
        <p14:section name="Untitled Section" id="{ED1A7ABF-B8E4-46F2-B7B3-9F4891D1EA2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0195A-1B9D-459E-B502-EA1DC7811C17}">
  <a:tblStyle styleId="{6AE0195A-1B9D-459E-B502-EA1DC7811C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31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My Wallet</a:t>
            </a:r>
            <a:br>
              <a:rPr lang="en-IN" dirty="0"/>
            </a:br>
            <a:r>
              <a:rPr lang="en-IN" sz="2500" dirty="0"/>
              <a:t>Investing for Tomorrow</a:t>
            </a:r>
            <a:br>
              <a:rPr lang="en-I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593651" y="1210801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br>
              <a:rPr lang="en" sz="6000" dirty="0"/>
            </a:br>
            <a:r>
              <a:rPr lang="en" sz="6000" dirty="0"/>
              <a:t>   </a:t>
            </a:r>
            <a:r>
              <a:rPr lang="en" sz="2000" dirty="0">
                <a:solidFill>
                  <a:schemeClr val="tx1"/>
                </a:solidFill>
              </a:rPr>
              <a:t>Any Question?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501502" y="3352799"/>
            <a:ext cx="4219353" cy="2444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90000"/>
                  </a:schemeClr>
                </a:solidFill>
              </a:rPr>
              <a:t>Prepared By,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90000"/>
                  </a:schemeClr>
                </a:solidFill>
              </a:rPr>
              <a:t>19IT068 - Mihir Modi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90000"/>
                  </a:schemeClr>
                </a:solidFill>
              </a:rPr>
              <a:t>19IT071 - Sahil Nasariwala</a:t>
            </a:r>
            <a:endParaRPr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199" y="70883"/>
            <a:ext cx="5138700" cy="8931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u="sng" dirty="0"/>
              <a:t>INTRODUCTION</a:t>
            </a:r>
            <a:endParaRPr u="sng"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780632"/>
            <a:ext cx="5138699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IN" sz="1400" b="1" dirty="0">
                <a:solidFill>
                  <a:srgbClr val="000000"/>
                </a:solidFill>
              </a:rPr>
              <a:t>Understanding your cash flow is a major part of successfully managing your finance.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1400" b="1" dirty="0">
              <a:solidFill>
                <a:srgbClr val="000000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IN" sz="1400" dirty="0">
                <a:solidFill>
                  <a:srgbClr val="000000"/>
                </a:solidFill>
              </a:rPr>
              <a:t>   Track and manage your personal finance using My Wallet.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1400" dirty="0">
              <a:solidFill>
                <a:srgbClr val="0000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N" sz="1400" dirty="0">
                <a:solidFill>
                  <a:srgbClr val="000000"/>
                </a:solidFill>
              </a:rPr>
              <a:t>My Wallet helps you to manage your expenses and plan budgets wisely to save more money for your future.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1400" dirty="0">
              <a:solidFill>
                <a:srgbClr val="0000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N" sz="1400" dirty="0">
                <a:solidFill>
                  <a:srgbClr val="000000"/>
                </a:solidFill>
              </a:rPr>
              <a:t>Easily record your day to day financial transaction.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1400" dirty="0">
              <a:solidFill>
                <a:srgbClr val="0000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N" sz="1400" dirty="0">
                <a:solidFill>
                  <a:srgbClr val="000000"/>
                </a:solidFill>
              </a:rPr>
              <a:t>Generates income/expense graph.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1400" dirty="0">
              <a:solidFill>
                <a:srgbClr val="0000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IN" sz="1400" dirty="0">
                <a:solidFill>
                  <a:srgbClr val="000000"/>
                </a:solidFill>
              </a:rPr>
              <a:t>Review your daily , weekly and monthly financial data.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200" b="1"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265815" y="688851"/>
            <a:ext cx="5138699" cy="3765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>
                <a:solidFill>
                  <a:schemeClr val="tx1"/>
                </a:solidFill>
              </a:rPr>
              <a:t>This project is developing under Dart programming language in flutter </a:t>
            </a:r>
            <a:r>
              <a:rPr lang="en-IN" dirty="0" err="1">
                <a:solidFill>
                  <a:schemeClr val="tx1"/>
                </a:solidFill>
              </a:rPr>
              <a:t>sdk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marL="285750" indent="-285750"/>
            <a:r>
              <a:rPr lang="en-US" i="0" dirty="0">
                <a:solidFill>
                  <a:schemeClr val="tx1"/>
                </a:solidFill>
                <a:effectLst/>
                <a:latin typeface="Barlow" panose="020B0604020202020204" charset="0"/>
              </a:rPr>
              <a:t> A ”My Wallet” app helps you decide between short-term and long-term spending.</a:t>
            </a:r>
          </a:p>
          <a:p>
            <a:pPr marL="285750" indent="-285750"/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Our aim is to develop expense manager app with high functionalities.</a:t>
            </a:r>
          </a:p>
          <a:p>
            <a:pPr marL="285750" indent="-285750"/>
            <a:r>
              <a:rPr lang="en-US" b="0" i="0" dirty="0">
                <a:solidFill>
                  <a:schemeClr val="tx1"/>
                </a:solidFill>
                <a:effectLst/>
                <a:latin typeface="Barlow" panose="020B0604020202020204" charset="0"/>
              </a:rPr>
              <a:t>When people don’t keep a watch on their spending, they will be short of money . With “My Wallet”, they will be able to cut down unnecessary spending.</a:t>
            </a:r>
            <a:endParaRPr lang="en-US" dirty="0">
              <a:solidFill>
                <a:schemeClr val="tx1"/>
              </a:solidFill>
              <a:latin typeface="Barlow" panose="020B0604020202020204" charset="0"/>
            </a:endParaRPr>
          </a:p>
          <a:p>
            <a:pPr marL="285750" indent="-285750"/>
            <a:r>
              <a:rPr lang="en-US" dirty="0">
                <a:solidFill>
                  <a:schemeClr val="tx1"/>
                </a:solidFill>
                <a:latin typeface="Barlow" panose="020B0604020202020204" charset="0"/>
              </a:rPr>
              <a:t>Many people are unaware about their money , so there is high need of app like “My Wallet”.</a:t>
            </a:r>
          </a:p>
          <a:p>
            <a:pPr marL="285750" indent="-285750"/>
            <a:endParaRPr lang="en-US" dirty="0">
              <a:solidFill>
                <a:srgbClr val="222222"/>
              </a:solidFill>
              <a:latin typeface="Barlow" panose="020B0604020202020204" charset="0"/>
            </a:endParaRPr>
          </a:p>
          <a:p>
            <a:pPr marL="285750" indent="-285750"/>
            <a:endParaRPr lang="en-US" dirty="0">
              <a:solidFill>
                <a:srgbClr val="222222"/>
              </a:solidFill>
              <a:latin typeface="Barlow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222222"/>
              </a:solidFill>
              <a:latin typeface="Barlow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i="0" dirty="0">
              <a:solidFill>
                <a:srgbClr val="222222"/>
              </a:solidFill>
              <a:effectLst/>
              <a:latin typeface="Barlow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>
              <a:latin typeface="Barlow" panose="020B0604020202020204" charset="0"/>
            </a:endParaRPr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265814" y="104275"/>
            <a:ext cx="5138700" cy="6788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Abstract</a:t>
            </a:r>
            <a:endParaRPr u="sng"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1077432" y="78843"/>
            <a:ext cx="2856049" cy="7717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 dirty="0"/>
              <a:t>Process</a:t>
            </a:r>
            <a:endParaRPr sz="4500" u="sng" dirty="0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9EA5E-9EFE-4F23-9228-165CD4DCA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3B298D-0409-4608-A6EE-E11CFEFF4AB2}"/>
              </a:ext>
            </a:extLst>
          </p:cNvPr>
          <p:cNvSpPr/>
          <p:nvPr/>
        </p:nvSpPr>
        <p:spPr>
          <a:xfrm>
            <a:off x="1286539" y="1045682"/>
            <a:ext cx="1942214" cy="26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6CE6EF-AE2C-4840-A372-28ACCB8170BB}"/>
              </a:ext>
            </a:extLst>
          </p:cNvPr>
          <p:cNvSpPr/>
          <p:nvPr/>
        </p:nvSpPr>
        <p:spPr>
          <a:xfrm>
            <a:off x="163033" y="2073496"/>
            <a:ext cx="1319860" cy="26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A5ED1D-4220-4CE8-9FFB-87AF3EF1A386}"/>
              </a:ext>
            </a:extLst>
          </p:cNvPr>
          <p:cNvSpPr/>
          <p:nvPr/>
        </p:nvSpPr>
        <p:spPr>
          <a:xfrm>
            <a:off x="3065722" y="2073496"/>
            <a:ext cx="1319860" cy="26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606C1-668F-4AA5-88EE-4CFD6ED2E274}"/>
              </a:ext>
            </a:extLst>
          </p:cNvPr>
          <p:cNvSpPr/>
          <p:nvPr/>
        </p:nvSpPr>
        <p:spPr>
          <a:xfrm>
            <a:off x="625899" y="2787259"/>
            <a:ext cx="1319860" cy="26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Drawer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C65FB9-E1E8-4F26-9217-599D1FBC0968}"/>
              </a:ext>
            </a:extLst>
          </p:cNvPr>
          <p:cNvSpPr/>
          <p:nvPr/>
        </p:nvSpPr>
        <p:spPr>
          <a:xfrm>
            <a:off x="2580517" y="2787259"/>
            <a:ext cx="1319860" cy="26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Floating Icon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1388A5-32C9-4AF5-887D-6F2CA1E341FF}"/>
              </a:ext>
            </a:extLst>
          </p:cNvPr>
          <p:cNvSpPr/>
          <p:nvPr/>
        </p:nvSpPr>
        <p:spPr>
          <a:xfrm>
            <a:off x="1597716" y="3559103"/>
            <a:ext cx="1319860" cy="26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Widget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5242316-C483-4992-BBDC-5FA9611FBAEA}"/>
              </a:ext>
            </a:extLst>
          </p:cNvPr>
          <p:cNvCxnSpPr/>
          <p:nvPr/>
        </p:nvCxnSpPr>
        <p:spPr>
          <a:xfrm rot="16200000" flipH="1">
            <a:off x="3271284" y="1219346"/>
            <a:ext cx="893135" cy="8151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3A1204F-5DDE-4326-A52E-67BDD0B69627}"/>
              </a:ext>
            </a:extLst>
          </p:cNvPr>
          <p:cNvCxnSpPr/>
          <p:nvPr/>
        </p:nvCxnSpPr>
        <p:spPr>
          <a:xfrm rot="5400000">
            <a:off x="466133" y="1267119"/>
            <a:ext cx="811474" cy="637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AA8E1A76-94EE-4751-9D44-981E131E3C00}"/>
              </a:ext>
            </a:extLst>
          </p:cNvPr>
          <p:cNvCxnSpPr/>
          <p:nvPr/>
        </p:nvCxnSpPr>
        <p:spPr>
          <a:xfrm flipH="1">
            <a:off x="1482893" y="1368056"/>
            <a:ext cx="594712" cy="1346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74081B1F-02A6-4DE3-8ACA-0E5D110EF55A}"/>
              </a:ext>
            </a:extLst>
          </p:cNvPr>
          <p:cNvCxnSpPr/>
          <p:nvPr/>
        </p:nvCxnSpPr>
        <p:spPr>
          <a:xfrm>
            <a:off x="2505456" y="1368056"/>
            <a:ext cx="544665" cy="1346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A6FEF3A-4E10-43C5-BE75-B21DCDA24B2B}"/>
              </a:ext>
            </a:extLst>
          </p:cNvPr>
          <p:cNvCxnSpPr/>
          <p:nvPr/>
        </p:nvCxnSpPr>
        <p:spPr>
          <a:xfrm>
            <a:off x="2257646" y="1417968"/>
            <a:ext cx="0" cy="1990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"/>
          <p:cNvSpPr/>
          <p:nvPr/>
        </p:nvSpPr>
        <p:spPr>
          <a:xfrm>
            <a:off x="60618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47" name="Google Shape;447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4" name="Google Shape;270;p33">
            <a:extLst>
              <a:ext uri="{FF2B5EF4-FFF2-40B4-BE49-F238E27FC236}">
                <a16:creationId xmlns:a16="http://schemas.microsoft.com/office/drawing/2014/main" id="{29A46A14-84E2-4F70-B2CD-E25B15BFFCE9}"/>
              </a:ext>
            </a:extLst>
          </p:cNvPr>
          <p:cNvGrpSpPr/>
          <p:nvPr/>
        </p:nvGrpSpPr>
        <p:grpSpPr>
          <a:xfrm>
            <a:off x="5796927" y="344370"/>
            <a:ext cx="2119546" cy="4396359"/>
            <a:chOff x="2547150" y="238125"/>
            <a:chExt cx="2525675" cy="5238750"/>
          </a:xfrm>
        </p:grpSpPr>
        <p:sp>
          <p:nvSpPr>
            <p:cNvPr id="15" name="Google Shape;271;p33">
              <a:extLst>
                <a:ext uri="{FF2B5EF4-FFF2-40B4-BE49-F238E27FC236}">
                  <a16:creationId xmlns:a16="http://schemas.microsoft.com/office/drawing/2014/main" id="{27E098EB-B5DA-42C6-8976-F0A5B0680863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2;p33">
              <a:extLst>
                <a:ext uri="{FF2B5EF4-FFF2-40B4-BE49-F238E27FC236}">
                  <a16:creationId xmlns:a16="http://schemas.microsoft.com/office/drawing/2014/main" id="{74DA4F1F-5BF7-47FE-A11F-EA3D6C00457F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3;p33">
              <a:extLst>
                <a:ext uri="{FF2B5EF4-FFF2-40B4-BE49-F238E27FC236}">
                  <a16:creationId xmlns:a16="http://schemas.microsoft.com/office/drawing/2014/main" id="{CFDB1E94-74A0-4C71-9D0A-25A1357ED19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4;p33">
              <a:extLst>
                <a:ext uri="{FF2B5EF4-FFF2-40B4-BE49-F238E27FC236}">
                  <a16:creationId xmlns:a16="http://schemas.microsoft.com/office/drawing/2014/main" id="{5D7AFC6C-52D0-443B-B26C-775A5E064AAE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175E510-7952-4FC9-BD73-C39BFFE4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7" y="739026"/>
            <a:ext cx="2013098" cy="3599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23E133-3FCD-413D-9952-C8D431DD5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44" y="735092"/>
            <a:ext cx="2013098" cy="3599181"/>
          </a:xfrm>
          <a:prstGeom prst="rect">
            <a:avLst/>
          </a:prstGeom>
        </p:spPr>
      </p:pic>
      <p:grpSp>
        <p:nvGrpSpPr>
          <p:cNvPr id="26" name="Google Shape;270;p33">
            <a:extLst>
              <a:ext uri="{FF2B5EF4-FFF2-40B4-BE49-F238E27FC236}">
                <a16:creationId xmlns:a16="http://schemas.microsoft.com/office/drawing/2014/main" id="{6839FB1B-8FBF-416F-A900-11B5A46D1E44}"/>
              </a:ext>
            </a:extLst>
          </p:cNvPr>
          <p:cNvGrpSpPr/>
          <p:nvPr/>
        </p:nvGrpSpPr>
        <p:grpSpPr>
          <a:xfrm>
            <a:off x="1016814" y="340436"/>
            <a:ext cx="2119546" cy="4396359"/>
            <a:chOff x="2547150" y="238125"/>
            <a:chExt cx="2525675" cy="5238750"/>
          </a:xfrm>
          <a:solidFill>
            <a:schemeClr val="accent1"/>
          </a:solidFill>
        </p:grpSpPr>
        <p:sp>
          <p:nvSpPr>
            <p:cNvPr id="27" name="Google Shape;271;p33">
              <a:extLst>
                <a:ext uri="{FF2B5EF4-FFF2-40B4-BE49-F238E27FC236}">
                  <a16:creationId xmlns:a16="http://schemas.microsoft.com/office/drawing/2014/main" id="{79853C62-4A76-428A-9EC0-7BD055D0B536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2;p33">
              <a:extLst>
                <a:ext uri="{FF2B5EF4-FFF2-40B4-BE49-F238E27FC236}">
                  <a16:creationId xmlns:a16="http://schemas.microsoft.com/office/drawing/2014/main" id="{6899F157-6F4F-42CC-9A10-0E10E20EFA21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3;p33">
              <a:extLst>
                <a:ext uri="{FF2B5EF4-FFF2-40B4-BE49-F238E27FC236}">
                  <a16:creationId xmlns:a16="http://schemas.microsoft.com/office/drawing/2014/main" id="{2545341B-7C15-4AA2-B51F-806CC5DB5508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4;p33">
              <a:extLst>
                <a:ext uri="{FF2B5EF4-FFF2-40B4-BE49-F238E27FC236}">
                  <a16:creationId xmlns:a16="http://schemas.microsoft.com/office/drawing/2014/main" id="{77E352DC-3F7D-4DF5-B03A-1D985DFAAFD7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5B228D-7CB6-4D8E-8A9F-1A6013BDF71B}"/>
              </a:ext>
            </a:extLst>
          </p:cNvPr>
          <p:cNvSpPr/>
          <p:nvPr/>
        </p:nvSpPr>
        <p:spPr>
          <a:xfrm>
            <a:off x="272257" y="1413080"/>
            <a:ext cx="460744" cy="224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O</a:t>
            </a:r>
          </a:p>
          <a:p>
            <a:pPr algn="ctr"/>
            <a:r>
              <a:rPr lang="en-IN" dirty="0"/>
              <a:t>M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P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G</a:t>
            </a:r>
          </a:p>
          <a:p>
            <a:pPr algn="ctr"/>
            <a:r>
              <a:rPr lang="en-IN" dirty="0"/>
              <a:t>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262FE2-2BA1-456B-B8DA-59C78ADCE67D}"/>
              </a:ext>
            </a:extLst>
          </p:cNvPr>
          <p:cNvSpPr/>
          <p:nvPr/>
        </p:nvSpPr>
        <p:spPr>
          <a:xfrm>
            <a:off x="4660048" y="1413079"/>
            <a:ext cx="460744" cy="2243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D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W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03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28947" y="61857"/>
            <a:ext cx="2332130" cy="708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 </a:t>
            </a:r>
            <a:r>
              <a:rPr lang="en" sz="3600" u="sng" dirty="0"/>
              <a:t>Features</a:t>
            </a:r>
            <a:endParaRPr sz="3600" u="sng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45592" y="721936"/>
            <a:ext cx="2630168" cy="3699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sz="1400" dirty="0"/>
              <a:t>Record your expense.</a:t>
            </a:r>
          </a:p>
          <a:p>
            <a:pPr marL="342900" lvl="0" indent="-342900">
              <a:buFont typeface="+mj-lt"/>
              <a:buAutoNum type="arabicPeriod"/>
            </a:pPr>
            <a:endParaRPr lang="en-IN" sz="1400" dirty="0"/>
          </a:p>
          <a:p>
            <a:pPr marL="342900" lvl="0" indent="-342900">
              <a:buFont typeface="+mj-lt"/>
              <a:buAutoNum type="arabicPeriod"/>
            </a:pPr>
            <a:r>
              <a:rPr lang="en-IN" sz="1400" dirty="0"/>
              <a:t>Financial Graph.</a:t>
            </a:r>
          </a:p>
          <a:p>
            <a:pPr marL="342900" lvl="0" indent="-342900">
              <a:buFont typeface="+mj-lt"/>
              <a:buAutoNum type="arabicPeriod"/>
            </a:pPr>
            <a:endParaRPr lang="en-IN" sz="1400" dirty="0"/>
          </a:p>
          <a:p>
            <a:pPr marL="342900" lvl="0" indent="-342900">
              <a:buFont typeface="+mj-lt"/>
              <a:buAutoNum type="arabicPeriod"/>
            </a:pPr>
            <a:r>
              <a:rPr lang="en-IN" sz="1400" dirty="0"/>
              <a:t>Export PDF of expenses.</a:t>
            </a:r>
          </a:p>
          <a:p>
            <a:pPr marL="342900" lvl="0" indent="-342900">
              <a:buFont typeface="+mj-lt"/>
              <a:buAutoNum type="arabicPeriod"/>
            </a:pPr>
            <a:endParaRPr lang="en-IN" sz="1400" dirty="0"/>
          </a:p>
          <a:p>
            <a:pPr marL="342900" lvl="0" indent="-342900">
              <a:buFont typeface="+mj-lt"/>
              <a:buAutoNum type="arabicPeriod"/>
            </a:pPr>
            <a:r>
              <a:rPr lang="en-IN" sz="1400" dirty="0"/>
              <a:t>Auto Task.</a:t>
            </a:r>
          </a:p>
          <a:p>
            <a:pPr marL="342900" lvl="0" indent="-342900">
              <a:buFont typeface="+mj-lt"/>
              <a:buAutoNum type="arabicPeriod"/>
            </a:pPr>
            <a:endParaRPr lang="en-IN" sz="1400" dirty="0"/>
          </a:p>
          <a:p>
            <a:pPr marL="342900" lvl="0" indent="-342900">
              <a:buFont typeface="+mj-lt"/>
              <a:buAutoNum type="arabicPeriod"/>
            </a:pPr>
            <a:r>
              <a:rPr lang="en-IN" sz="1400" dirty="0"/>
              <a:t>Overspending Alert.</a:t>
            </a:r>
          </a:p>
          <a:p>
            <a:pPr marL="342900" lvl="0" indent="-342900">
              <a:buFont typeface="+mj-lt"/>
              <a:buAutoNum type="arabicPeriod"/>
            </a:pPr>
            <a:endParaRPr lang="en-IN" sz="1400" dirty="0"/>
          </a:p>
          <a:p>
            <a:pPr marL="342900" lvl="0" indent="-342900">
              <a:buFont typeface="+mj-lt"/>
              <a:buAutoNum type="arabicPeriod"/>
            </a:pPr>
            <a:r>
              <a:rPr lang="en-IN" sz="1400" dirty="0"/>
              <a:t>Make custom category.</a:t>
            </a:r>
          </a:p>
          <a:p>
            <a:pPr marL="342900" lvl="0" indent="-342900">
              <a:buFont typeface="+mj-lt"/>
              <a:buAutoNum type="arabicPeriod"/>
            </a:pPr>
            <a:endParaRPr lang="en-IN" sz="1400" dirty="0"/>
          </a:p>
          <a:p>
            <a:pPr marL="342900" lvl="0" indent="-342900">
              <a:buFont typeface="+mj-lt"/>
              <a:buAutoNum type="arabicPeriod"/>
            </a:pPr>
            <a:r>
              <a:rPr lang="en-IN" sz="1400" dirty="0"/>
              <a:t>Smart Reminder.</a:t>
            </a:r>
          </a:p>
          <a:p>
            <a:pPr marL="342900" lvl="0" indent="-342900">
              <a:buFont typeface="+mj-lt"/>
              <a:buAutoNum type="arabicPeriod"/>
            </a:pPr>
            <a:endParaRPr lang="en-IN" sz="1400" dirty="0"/>
          </a:p>
          <a:p>
            <a:pPr marL="342900" lvl="0" indent="-342900">
              <a:buFont typeface="+mj-lt"/>
              <a:buAutoNum type="arabicPeriod"/>
            </a:pPr>
            <a:endParaRPr lang="en-IN" sz="1400" dirty="0"/>
          </a:p>
          <a:p>
            <a:pPr marL="342900" lvl="0" indent="-342900">
              <a:buFont typeface="+mj-lt"/>
              <a:buAutoNum type="arabicPeriod"/>
            </a:pPr>
            <a:endParaRPr lang="en-IN" sz="1400" dirty="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133114" y="2289668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38C56-4FA9-4616-B3FC-8572306C74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2D8FF1-C353-4CB1-B9C9-BEF360CE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945"/>
            <a:ext cx="5138700" cy="637954"/>
          </a:xfrm>
        </p:spPr>
        <p:txBody>
          <a:bodyPr/>
          <a:lstStyle/>
          <a:p>
            <a:r>
              <a:rPr lang="en-IN" u="sng" dirty="0"/>
              <a:t>Benefits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D21A9-D7D0-44DB-95DF-AD85FF660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37955"/>
            <a:ext cx="5138700" cy="4044351"/>
          </a:xfrm>
        </p:spPr>
        <p:txBody>
          <a:bodyPr/>
          <a:lstStyle/>
          <a:p>
            <a:r>
              <a:rPr lang="en-US" sz="1800" i="0" dirty="0">
                <a:solidFill>
                  <a:srgbClr val="171617"/>
                </a:solidFill>
                <a:effectLst/>
                <a:latin typeface="Barlow" panose="020B0604020202020204" charset="0"/>
              </a:rPr>
              <a:t>Can manage your finances efficiently.</a:t>
            </a:r>
          </a:p>
          <a:p>
            <a:pPr marL="76200" indent="0">
              <a:buNone/>
            </a:pPr>
            <a:endParaRPr lang="en-US" sz="1800" i="0" dirty="0">
              <a:solidFill>
                <a:srgbClr val="171617"/>
              </a:solidFill>
              <a:effectLst/>
              <a:latin typeface="Barlow" panose="020B0604020202020204" charset="0"/>
            </a:endParaRPr>
          </a:p>
          <a:p>
            <a:r>
              <a:rPr lang="en-US" sz="1800" dirty="0">
                <a:solidFill>
                  <a:srgbClr val="171617"/>
                </a:solidFill>
                <a:latin typeface="Barlow" panose="020B0604020202020204" charset="0"/>
              </a:rPr>
              <a:t>Can save money for your future goals.</a:t>
            </a:r>
          </a:p>
          <a:p>
            <a:endParaRPr lang="en-US" sz="1800" dirty="0">
              <a:solidFill>
                <a:srgbClr val="171617"/>
              </a:solidFill>
              <a:latin typeface="Barlow" panose="020B0604020202020204" charset="0"/>
            </a:endParaRPr>
          </a:p>
          <a:p>
            <a:r>
              <a:rPr lang="en-US" sz="1800" dirty="0">
                <a:solidFill>
                  <a:srgbClr val="171617"/>
                </a:solidFill>
                <a:latin typeface="Barlow" panose="020B0604020202020204" charset="0"/>
              </a:rPr>
              <a:t>Easier to save expenses.</a:t>
            </a:r>
          </a:p>
          <a:p>
            <a:endParaRPr lang="en-US" sz="1800" dirty="0">
              <a:solidFill>
                <a:srgbClr val="171617"/>
              </a:solidFill>
              <a:latin typeface="Barlow" panose="020B0604020202020204" charset="0"/>
            </a:endParaRPr>
          </a:p>
          <a:p>
            <a:r>
              <a:rPr lang="en-US" sz="1800" dirty="0">
                <a:solidFill>
                  <a:srgbClr val="171617"/>
                </a:solidFill>
                <a:latin typeface="Barlow" panose="020B0604020202020204" charset="0"/>
              </a:rPr>
              <a:t>Easier to stick to good spending habits.</a:t>
            </a:r>
          </a:p>
          <a:p>
            <a:endParaRPr lang="en-US" sz="1800" dirty="0">
              <a:solidFill>
                <a:srgbClr val="171617"/>
              </a:solidFill>
              <a:latin typeface="Barlow" panose="020B0604020202020204" charset="0"/>
            </a:endParaRPr>
          </a:p>
          <a:p>
            <a:r>
              <a:rPr lang="en-US" sz="1800" dirty="0">
                <a:solidFill>
                  <a:srgbClr val="171617"/>
                </a:solidFill>
                <a:latin typeface="Barlow" panose="020B0604020202020204" charset="0"/>
              </a:rPr>
              <a:t>Can access your finances anywhere  at anytime.</a:t>
            </a:r>
          </a:p>
          <a:p>
            <a:endParaRPr lang="en-IN" sz="1800" dirty="0">
              <a:latin typeface="Barlow" panose="020B0604020202020204" charset="0"/>
            </a:endParaRPr>
          </a:p>
          <a:p>
            <a:r>
              <a:rPr lang="en-IN" sz="1800" dirty="0">
                <a:latin typeface="Barlow" panose="020B0604020202020204" charset="0"/>
              </a:rPr>
              <a:t>Increase financial confidence.</a:t>
            </a:r>
          </a:p>
        </p:txBody>
      </p:sp>
    </p:spTree>
    <p:extLst>
      <p:ext uri="{BB962C8B-B14F-4D97-AF65-F5344CB8AC3E}">
        <p14:creationId xmlns:p14="http://schemas.microsoft.com/office/powerpoint/2010/main" val="202515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AE5B66-2E0E-46EB-859D-08D1E7E6A9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08D13-B78B-4C2A-BCAF-96ABCC71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3033"/>
            <a:ext cx="5138700" cy="779720"/>
          </a:xfrm>
        </p:spPr>
        <p:txBody>
          <a:bodyPr/>
          <a:lstStyle/>
          <a:p>
            <a:r>
              <a:rPr lang="en-IN" u="sng" dirty="0"/>
              <a:t>Reference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4CF76-761A-4EEA-8255-4854CCD43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42753"/>
            <a:ext cx="5138700" cy="3895497"/>
          </a:xfrm>
        </p:spPr>
        <p:txBody>
          <a:bodyPr/>
          <a:lstStyle/>
          <a:p>
            <a:r>
              <a:rPr lang="en-IN" dirty="0"/>
              <a:t> Reference from ‘Money Manager’ and ‘Expense Manager’ apps that are available on </a:t>
            </a:r>
            <a:r>
              <a:rPr lang="en-IN" dirty="0" err="1"/>
              <a:t>playstore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1038B-5815-49DA-836B-9CFB7080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36" y="3232296"/>
            <a:ext cx="985285" cy="786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1A6733-A6D2-44CC-B0ED-C64974429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47" y="3232296"/>
            <a:ext cx="985285" cy="7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0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494F2B-17C7-4E79-9FCC-07F41AF2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8500" y="728842"/>
            <a:ext cx="3447000" cy="478835"/>
          </a:xfrm>
        </p:spPr>
        <p:txBody>
          <a:bodyPr/>
          <a:lstStyle/>
          <a:p>
            <a:pPr marL="76200" indent="0">
              <a:buNone/>
            </a:pPr>
            <a:r>
              <a:rPr lang="en-IN" i="0" u="sng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1E5FC3-4227-4ECE-AF01-FADE9A0FA0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E970F8-9455-4653-894B-479EBCDC0565}"/>
              </a:ext>
            </a:extLst>
          </p:cNvPr>
          <p:cNvSpPr txBox="1">
            <a:spLocks/>
          </p:cNvSpPr>
          <p:nvPr/>
        </p:nvSpPr>
        <p:spPr>
          <a:xfrm>
            <a:off x="2736112" y="2112335"/>
            <a:ext cx="3662169" cy="93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>
              <a:buFont typeface="Barlow Light"/>
              <a:buNone/>
            </a:pPr>
            <a:r>
              <a:rPr lang="en-IN" sz="1800" i="0" dirty="0">
                <a:solidFill>
                  <a:schemeClr val="tx1"/>
                </a:solidFill>
              </a:rPr>
              <a:t>We did survey of many apps available on </a:t>
            </a:r>
            <a:r>
              <a:rPr lang="en-IN" sz="1800" i="0" dirty="0" err="1">
                <a:solidFill>
                  <a:schemeClr val="tx1"/>
                </a:solidFill>
              </a:rPr>
              <a:t>playstore</a:t>
            </a:r>
            <a:r>
              <a:rPr lang="en-IN" sz="1800" i="0" dirty="0">
                <a:solidFill>
                  <a:schemeClr val="tx1"/>
                </a:solidFill>
              </a:rPr>
              <a:t> and we will add new features in our “My Wallet” app to make a complete app for user.</a:t>
            </a:r>
          </a:p>
          <a:p>
            <a:pPr marL="76200" indent="0">
              <a:buFont typeface="Barlow Light"/>
              <a:buNone/>
            </a:pPr>
            <a:endParaRPr lang="en-IN" sz="1800" i="0" dirty="0">
              <a:solidFill>
                <a:schemeClr val="tx1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317705F-1527-4640-8171-F9FCFD497566}"/>
              </a:ext>
            </a:extLst>
          </p:cNvPr>
          <p:cNvSpPr txBox="1">
            <a:spLocks/>
          </p:cNvSpPr>
          <p:nvPr/>
        </p:nvSpPr>
        <p:spPr>
          <a:xfrm>
            <a:off x="2843696" y="4106451"/>
            <a:ext cx="3447000" cy="47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>
              <a:buFont typeface="Barlow Light"/>
              <a:buNone/>
            </a:pPr>
            <a:endParaRPr lang="en-IN" i="0" u="sng" dirty="0">
              <a:solidFill>
                <a:schemeClr val="accent2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BF00FAA-2A42-4EDA-84A4-3F0D278ED7AA}"/>
              </a:ext>
            </a:extLst>
          </p:cNvPr>
          <p:cNvSpPr txBox="1">
            <a:spLocks/>
          </p:cNvSpPr>
          <p:nvPr/>
        </p:nvSpPr>
        <p:spPr>
          <a:xfrm>
            <a:off x="2736112" y="4106450"/>
            <a:ext cx="3447000" cy="47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1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>
              <a:buFont typeface="Barlow Light"/>
              <a:buNone/>
            </a:pPr>
            <a:r>
              <a:rPr lang="en-IN" sz="1800" i="0" dirty="0">
                <a:solidFill>
                  <a:schemeClr val="accent2"/>
                </a:solidFill>
              </a:rPr>
              <a:t>We make money work in </a:t>
            </a:r>
          </a:p>
          <a:p>
            <a:pPr marL="76200" indent="0">
              <a:buFont typeface="Barlow Light"/>
              <a:buNone/>
            </a:pPr>
            <a:r>
              <a:rPr lang="en-IN" sz="1800" i="0" dirty="0">
                <a:solidFill>
                  <a:schemeClr val="accent2"/>
                </a:solidFill>
              </a:rPr>
              <a:t>Your </a:t>
            </a:r>
            <a:r>
              <a:rPr lang="en-IN" sz="1800" i="0" dirty="0" err="1">
                <a:solidFill>
                  <a:schemeClr val="accent2"/>
                </a:solidFill>
              </a:rPr>
              <a:t>favor</a:t>
            </a:r>
            <a:r>
              <a:rPr lang="en-IN" sz="1800" b="1" i="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017082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355</Words>
  <Application>Microsoft Office PowerPoint</Application>
  <PresentationFormat>On-screen Show (16:9)</PresentationFormat>
  <Paragraphs>91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Miriam Libre</vt:lpstr>
      <vt:lpstr>Arial</vt:lpstr>
      <vt:lpstr>Barlow Light</vt:lpstr>
      <vt:lpstr>Calibri</vt:lpstr>
      <vt:lpstr>Barlow</vt:lpstr>
      <vt:lpstr>Work Sans</vt:lpstr>
      <vt:lpstr>Roderigo template</vt:lpstr>
      <vt:lpstr>My Wallet Investing for Tomorrow </vt:lpstr>
      <vt:lpstr>INTRODUCTION</vt:lpstr>
      <vt:lpstr>Abstract</vt:lpstr>
      <vt:lpstr>Process</vt:lpstr>
      <vt:lpstr>PowerPoint Presentation</vt:lpstr>
      <vt:lpstr> Features</vt:lpstr>
      <vt:lpstr>Benefits </vt:lpstr>
      <vt:lpstr>Reference</vt:lpstr>
      <vt:lpstr>PowerPoint Presentation</vt:lpstr>
      <vt:lpstr>THANKS!  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Wallet Investing for Tomorrow</dc:title>
  <dc:creator>Sahil Nasariwala</dc:creator>
  <cp:lastModifiedBy>sahil nasariwala</cp:lastModifiedBy>
  <cp:revision>22</cp:revision>
  <dcterms:modified xsi:type="dcterms:W3CDTF">2020-10-10T06:15:10Z</dcterms:modified>
</cp:coreProperties>
</file>