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8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62" r:id="rId9"/>
    <p:sldId id="263" r:id="rId10"/>
    <p:sldId id="269" r:id="rId11"/>
    <p:sldId id="288" r:id="rId12"/>
    <p:sldId id="289" r:id="rId13"/>
    <p:sldId id="291" r:id="rId14"/>
    <p:sldId id="290" r:id="rId15"/>
    <p:sldId id="271" r:id="rId16"/>
    <p:sldId id="272" r:id="rId17"/>
    <p:sldId id="284" r:id="rId18"/>
    <p:sldId id="292" r:id="rId19"/>
    <p:sldId id="293" r:id="rId20"/>
    <p:sldId id="294" r:id="rId21"/>
    <p:sldId id="297" r:id="rId22"/>
    <p:sldId id="296" r:id="rId23"/>
    <p:sldId id="281" r:id="rId24"/>
    <p:sldId id="28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52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1794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25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09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71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91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24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2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95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861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49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70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35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5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50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37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26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39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18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3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49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488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4292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502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5541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8247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9801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16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14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0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744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900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71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1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778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074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1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90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76758" y="914400"/>
            <a:ext cx="8534400" cy="10340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8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r>
              <a:rPr lang="en-US" i="0" u="non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Traffic </a:t>
            </a:r>
            <a:r>
              <a:rPr lang="en-US" i="0" u="non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Modelling System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1097279" y="1663700"/>
            <a:ext cx="9265922" cy="420533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2539" algn="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endParaRPr lang="en-US" sz="24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Team B - </a:t>
            </a:r>
            <a:r>
              <a:rPr lang="en-US" sz="2400" b="1" u="sng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Ekathra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Ashwini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Cherukuri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Rupanandha Moori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Sahil Nokhwal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 Naveen Kommuri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Laxmi Sai Teja Naraharasetty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Vamsi Chowdary Bobba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Manikanta Nomula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25" y="2121957"/>
            <a:ext cx="98869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Case: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1838325"/>
            <a:ext cx="9948524" cy="41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1941925"/>
            <a:ext cx="9931025" cy="41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50" y="1433925"/>
            <a:ext cx="9948523" cy="41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1551887"/>
            <a:ext cx="49815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337" y="1551887"/>
            <a:ext cx="52292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83725"/>
            <a:ext cx="100584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50" y="2084050"/>
            <a:ext cx="9924424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8312" y="469900"/>
            <a:ext cx="4078288" cy="1093257"/>
          </a:xfrm>
        </p:spPr>
        <p:txBody>
          <a:bodyPr/>
          <a:lstStyle/>
          <a:p>
            <a:r>
              <a:rPr lang="en-US" b="1" u="sng" cap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Case(Contd..)</a:t>
            </a:r>
            <a:endParaRPr lang="en-US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Management </a:t>
            </a:r>
            <a:r>
              <a:rPr lang="en-US" b="1" i="0" u="sng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Plan:</a:t>
            </a:r>
            <a:endParaRPr lang="en-US" b="1" i="0" u="sng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9000" y="1592969"/>
            <a:ext cx="10452100" cy="494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just">
              <a:lnSpc>
                <a:spcPct val="107000"/>
              </a:lnSpc>
              <a:spcAft>
                <a:spcPts val="825"/>
              </a:spcAft>
            </a:pPr>
            <a:r>
              <a:rPr lang="en-US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Budget Allocation: </a:t>
            </a:r>
            <a:r>
              <a:rPr lang="en-US" sz="2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We 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are measuring the budget in terms of time spent on the project. Each person will spend about 2 hours each day in weekdays and in weekends we will have team meetings of duration 2 hours. We will be attending the client meeting of 1 hour in a particular week which makes a total of 15 hours. For each person </a:t>
            </a:r>
            <a:endParaRPr lang="en-US" sz="2200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6350" algn="just">
              <a:lnSpc>
                <a:spcPct val="105000"/>
              </a:lnSpc>
              <a:spcAft>
                <a:spcPts val="195"/>
              </a:spcAft>
            </a:pP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-6350" algn="just">
              <a:lnSpc>
                <a:spcPct val="107000"/>
              </a:lnSpc>
              <a:spcAft>
                <a:spcPts val="150"/>
              </a:spcAft>
            </a:pPr>
            <a:r>
              <a:rPr lang="en-US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How we calculated hours: </a:t>
            </a:r>
            <a:r>
              <a:rPr lang="en-US" sz="2200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ur</a:t>
            </a:r>
            <a:r>
              <a:rPr lang="en-US" sz="2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estimation for this project would 8000 approximate lines of code. We are considering 8000 lines of code through after reading/observing existing systems. We have discussed lines of code with some employees and came to get this figure through them</a:t>
            </a:r>
            <a:r>
              <a:rPr lang="en-US" sz="2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indent="-6350" algn="just">
              <a:lnSpc>
                <a:spcPct val="107000"/>
              </a:lnSpc>
              <a:spcAft>
                <a:spcPts val="150"/>
              </a:spcAft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Avg. person writes 115 lines of code per week </a:t>
            </a:r>
          </a:p>
          <a:p>
            <a:pPr indent="-6350" algn="just">
              <a:lnSpc>
                <a:spcPct val="107000"/>
              </a:lnSpc>
              <a:spcAft>
                <a:spcPts val="150"/>
              </a:spcAft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Therefore a person requires 10 hours of work per week and 5 hours of meeting. So the total would be 15 hours of work per week.</a:t>
            </a:r>
          </a:p>
          <a:p>
            <a:pPr marL="6350" algn="just">
              <a:lnSpc>
                <a:spcPct val="105000"/>
              </a:lnSpc>
              <a:spcAft>
                <a:spcPts val="195"/>
              </a:spcAft>
              <a:tabLst>
                <a:tab pos="1693545" algn="ctr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5474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063288" cy="5448300"/>
          </a:xfrm>
        </p:spPr>
        <p:txBody>
          <a:bodyPr>
            <a:noAutofit/>
          </a:bodyPr>
          <a:lstStyle/>
          <a:p>
            <a:pPr marL="6350" algn="just">
              <a:lnSpc>
                <a:spcPct val="105000"/>
              </a:lnSpc>
              <a:spcAft>
                <a:spcPts val="195"/>
              </a:spcAft>
            </a:pP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Management Plan (Contd..)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Weekdays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:                            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5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X 2 = 10 </a:t>
            </a: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Weekend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team meetings:     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X 2 = 4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Client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meeting: 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</a:t>
            </a:r>
            <a:r>
              <a:rPr lang="en-US" sz="2000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1 </a:t>
            </a:r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</a:rPr>
              <a:t>X 1 = 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Total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15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hours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spcAft>
                <a:spcPts val="195"/>
              </a:spcAft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 are spending about 15 hours per person per week which makes a total of 15X7 = 105 hours per week per team. So the total budget of the project is 85X24 = 2520 (26 is the total number of weeks in both GDP 1 and GDP 2). </a:t>
            </a:r>
          </a:p>
          <a:p>
            <a:pPr marL="454025" marR="2682875" indent="0" algn="just">
              <a:lnSpc>
                <a:spcPct val="105000"/>
              </a:lnSpc>
              <a:spcAft>
                <a:spcPts val="195"/>
              </a:spcAft>
              <a:buNone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Per week per person: 	15 X 1 = 15  	</a:t>
            </a:r>
          </a:p>
          <a:p>
            <a:pPr marL="454025" marR="2682875" indent="0" algn="just">
              <a:lnSpc>
                <a:spcPct val="105000"/>
              </a:lnSpc>
              <a:spcAft>
                <a:spcPts val="195"/>
              </a:spcAft>
              <a:buNone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Per week per team: 	15 X 7 = 105 </a:t>
            </a:r>
          </a:p>
          <a:p>
            <a:pPr marL="0" indent="0">
              <a:lnSpc>
                <a:spcPct val="105000"/>
              </a:lnSpc>
              <a:spcAft>
                <a:spcPts val="195"/>
              </a:spcAft>
              <a:buNone/>
              <a:tabLst>
                <a:tab pos="1111250" algn="ctr"/>
                <a:tab pos="2972435" algn="ctr"/>
              </a:tabLst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Total hours per team: 85 X 26 = 2730 hours. </a:t>
            </a:r>
          </a:p>
          <a:p>
            <a:pPr marL="0" indent="0" algn="just">
              <a:lnSpc>
                <a:spcPct val="105000"/>
              </a:lnSpc>
              <a:spcAft>
                <a:spcPts val="195"/>
              </a:spcAft>
              <a:buNone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Here 26 is the total number of weeks the project is going to take.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063288" cy="5448300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Management Plan (Contd..)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Schedule: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project started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09/01/16 and it will be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completed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by 04/10/17 and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detailed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information of the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schedule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will be in schedule management plan.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30" y="1320439"/>
            <a:ext cx="6717170" cy="48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309489"/>
            <a:ext cx="8534400" cy="15489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 and Mentor</a:t>
            </a:r>
          </a:p>
        </p:txBody>
      </p:sp>
      <p:pic>
        <p:nvPicPr>
          <p:cNvPr id="108" name="Shape 10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765015" y="2039485"/>
            <a:ext cx="2522050" cy="227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953814" y="4868214"/>
            <a:ext cx="4340180" cy="800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 &amp; Mentor: Dr. Michael Oudshoorn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Associate professor in the School of Computer Science and Information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126788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 Architecture thoughts: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software architecture is one of the first steps towards a software system. A software architecture can be designed in different ways. During the design phase, it is important to select the most suitable design of the architecture, in order to create a good foundation for the system. The selection process is performed by evaluating architecture alternatives against each other. We investigate the use of continuous simulation of a software architecture as a support tool for architecture evaluation. For this purpose, we study a software architecture of an existing software system in an experiment, where we create a model of it using a tool for continuous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simulation, we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identify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that we need discrete functionality to be able to correctly simulate the system, and that it is very time-consuming to develop a model for evaluation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6735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063288" cy="51689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Challenges Faced: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Lack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of system thinking.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Communication gaps exist between the team member and with client.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Requirements change during the course of the project.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Lack of understanding on the 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behavior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of current system.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Scope changes.</a:t>
            </a:r>
          </a:p>
          <a:p>
            <a:pPr lvl="2">
              <a:buFont typeface="Wingdings" panose="05000000000000000000" pitchFamily="2" charset="2"/>
              <a:buChar char="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Limited knowledge on the technical areas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0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98188" cy="5562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u="sng" dirty="0" smtClean="0">
                <a:solidFill>
                  <a:schemeClr val="bg1"/>
                </a:solidFill>
              </a:rPr>
              <a:t>Tools &amp; Technologies: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Java/Swing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Eclipse/Net Beans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Gant Charts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5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Any Queries?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id="263" name="Shape 263" descr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51" y="1139174"/>
            <a:ext cx="5258770" cy="34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id="270" name="Shape 270" descr="thank-you-from-christian-vision-allian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99" y="2322750"/>
            <a:ext cx="6809024" cy="3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76248" y="22482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Outline :</a:t>
            </a:r>
            <a:endParaRPr lang="en-US" b="1" i="0" u="sng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xfrm>
            <a:off x="1373529" y="1830363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Project 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Overview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Prototypes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Requirements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Use cases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management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Software Architecture Thoughts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Challenges Faced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Tools &amp;  Technology </a:t>
            </a:r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9129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b="1" i="0" u="sng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Overview:</a:t>
            </a:r>
            <a:endParaRPr lang="en-US" b="1" i="0" u="sng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xfrm>
            <a:off x="1078106" y="1625598"/>
            <a:ext cx="9831194" cy="406400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b="1" i="0" u="sng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Problem 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: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Traffic congestion is a main problem in most of the cities on popular streets and on Inter state highways.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b="1" u="sng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Goal: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To build a system with discreet event traffic simulation capabilities .Which enables users to make some predictions.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b="1" i="0" u="sng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Success Criteria </a:t>
            </a:r>
            <a:r>
              <a:rPr lang="en-US" sz="2400" i="0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: System should accommodate all the mentioned requirements by the client and should produce the desired output  as per the use cases. </a:t>
            </a:r>
            <a:endParaRPr lang="en-US" sz="2400" b="1" i="0" u="sng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en-US" sz="24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en-US" sz="24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sz="2000" b="1" i="0" u="sng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910980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Prototypes</a:t>
            </a:r>
            <a:r>
              <a:rPr lang="en-US" b="0" i="0" u="sng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lang="en-US" b="0" i="0" u="sng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910980" y="1857425"/>
            <a:ext cx="3906680" cy="35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System allows user to choose the combinations he want.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 just need to drag different roads into the boxes shown.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Connect 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button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helps to join the roads.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72" y="1028992"/>
            <a:ext cx="7103028" cy="46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7279" y="247965"/>
            <a:ext cx="10058400" cy="14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097273" y="2086375"/>
            <a:ext cx="3346500" cy="30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4500" marR="0" lvl="0" indent="-342900" algn="l" rtl="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connecting the roads, user provide the inputs to the car generator to generate the cars or re-customize the roads combinations if he wants to.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24" y="1817856"/>
            <a:ext cx="7340943" cy="3614738"/>
          </a:xfrm>
        </p:spPr>
      </p:pic>
    </p:spTree>
    <p:extLst>
      <p:ext uri="{BB962C8B-B14F-4D97-AF65-F5344CB8AC3E}">
        <p14:creationId xmlns:p14="http://schemas.microsoft.com/office/powerpoint/2010/main" val="41871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595312" y="1820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1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097279" y="2202286"/>
            <a:ext cx="3307200" cy="28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Run button stats the simulation.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User can pause/pay/stop</a:t>
            </a:r>
            <a:endPara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9" y="1879599"/>
            <a:ext cx="7523163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0794" y="10929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idx="1"/>
          </p:nvPr>
        </p:nvSpPr>
        <p:spPr>
          <a:xfrm>
            <a:off x="627375" y="1769524"/>
            <a:ext cx="10058400" cy="44526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1" algn="just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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User should be able to drag and drop different types of roads which include 2-ways,   4-ways, roundabouts, traffic signals and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T-junction depends on the user choice.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 algn="just">
              <a:spcBef>
                <a:spcPts val="1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 should allow user to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connect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combination of roads and these roads are one dimensional.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 should allow user to load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default/stored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values from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file and should allow user to edit the values depends on the requirement.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"/>
            </a:pPr>
            <a:r>
              <a:rPr lang="en-US" sz="22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 </a:t>
            </a:r>
            <a:r>
              <a:rPr lang="en-US" sz="22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user should provide the below details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to generate the cars.</a:t>
            </a:r>
            <a:endParaRPr lang="en-US" sz="22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276350" lvl="3" indent="-28575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6000"/>
              <a:buFont typeface="Wingdings" panose="05000000000000000000" pitchFamily="2" charset="2"/>
              <a:buChar char="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Arrival rate.</a:t>
            </a:r>
          </a:p>
          <a:p>
            <a:pPr marL="1276350" lvl="3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6000"/>
              <a:buFont typeface="Wingdings" panose="05000000000000000000" pitchFamily="2" charset="2"/>
              <a:buChar char="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Speed limit of the road, which will be a range. Ex- 60-65 mph.</a:t>
            </a:r>
          </a:p>
          <a:p>
            <a:pPr marL="1276350" lvl="3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6000"/>
              <a:buFont typeface="Wingdings" panose="05000000000000000000" pitchFamily="2" charset="2"/>
              <a:buChar char="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Distance of the roads.</a:t>
            </a:r>
          </a:p>
          <a:p>
            <a:pPr marL="1276350" lvl="3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6000"/>
              <a:buFont typeface="Wingdings" panose="05000000000000000000" pitchFamily="2" charset="2"/>
              <a:buChar char="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Distance between the vehicles.</a:t>
            </a:r>
          </a:p>
          <a:p>
            <a:pPr marL="548640" lvl="1" indent="-9144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None/>
            </a:pPr>
            <a:endParaRPr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" lvl="1" indent="-9144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US" sz="4800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(Contd..)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684211" y="1581727"/>
            <a:ext cx="9869489" cy="4528128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sym typeface="Calibri"/>
              </a:rPr>
              <a:t>Car should choose the direction of travel at intersections randomly based on percentages allocated.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 </a:t>
            </a:r>
            <a:r>
              <a:rPr lang="en-US" sz="22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cars should maintain some threshold distance among </a:t>
            </a:r>
            <a:r>
              <a:rPr lang="en-US" sz="22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them to avoid accidents.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Speed of the cars should (+,-) 10 to 5 miles depends on the road.</a:t>
            </a:r>
            <a:endParaRPr lang="en-US" sz="2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 </a:t>
            </a:r>
            <a:r>
              <a:rPr lang="en-US" sz="22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cars should come in all directions and in different </a:t>
            </a:r>
            <a:r>
              <a:rPr lang="en-US" sz="2200" b="0" i="0" u="none" strike="noStrike" cap="none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speeds.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Cars in the simulation panel should indicate the direction of travel and the speed of travel.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 should capture the info about the traffic(Number vehicles generated and which direction most vehicles travelled and the average time of travel).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Car should destroy after reaching destination.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4255</TotalTime>
  <Words>854</Words>
  <Application>Microsoft Office PowerPoint</Application>
  <PresentationFormat>Widescreen</PresentationFormat>
  <Paragraphs>106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         Traffic Modelling System</vt:lpstr>
      <vt:lpstr>Client and Mentor</vt:lpstr>
      <vt:lpstr>Outline :</vt:lpstr>
      <vt:lpstr>Project Overview:</vt:lpstr>
      <vt:lpstr>Prototypes :</vt:lpstr>
      <vt:lpstr>Prototypes(Contd..)</vt:lpstr>
      <vt:lpstr>Prototypes(Contd..)</vt:lpstr>
      <vt:lpstr>Requirements</vt:lpstr>
      <vt:lpstr>Requirements (Contd..)</vt:lpstr>
      <vt:lpstr>Use Case:</vt:lpstr>
      <vt:lpstr>Use Case(Contd..)</vt:lpstr>
      <vt:lpstr>Use Case(Contd..)</vt:lpstr>
      <vt:lpstr>Use Case(Contd..)</vt:lpstr>
      <vt:lpstr>Use Case(Contd..)</vt:lpstr>
      <vt:lpstr>Use Case(Contd..)</vt:lpstr>
      <vt:lpstr>Use Case(Contd..)</vt:lpstr>
      <vt:lpstr>Project Management Plan: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Modelling System</dc:title>
  <dc:creator>Moori,Rupanandha R</dc:creator>
  <cp:lastModifiedBy>Moori,Rupanandha R</cp:lastModifiedBy>
  <cp:revision>33</cp:revision>
  <dcterms:modified xsi:type="dcterms:W3CDTF">2016-12-07T01:34:29Z</dcterms:modified>
</cp:coreProperties>
</file>