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1097279" y="1845733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299" lvl="6" marL="12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099" lvl="7" marL="14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600" lvl="8" marL="17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0" type="dt"/>
          </p:nvPr>
        </p:nvSpPr>
        <p:spPr>
          <a:xfrm>
            <a:off x="1097279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9900457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 rot="5400000">
            <a:off x="4114829" y="-1171816"/>
            <a:ext cx="402330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299" lvl="6" marL="12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099" lvl="7" marL="14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600" lvl="8" marL="17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0" type="dt"/>
          </p:nvPr>
        </p:nvSpPr>
        <p:spPr>
          <a:xfrm>
            <a:off x="1097279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9900457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3175" y="6400800"/>
            <a:ext cx="12188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15" y="633431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 txBox="1"/>
          <p:nvPr>
            <p:ph type="title"/>
          </p:nvPr>
        </p:nvSpPr>
        <p:spPr>
          <a:xfrm rot="5400000">
            <a:off x="7160700" y="1978977"/>
            <a:ext cx="57573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 rot="5400000">
            <a:off x="1826700" y="-573722"/>
            <a:ext cx="57573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299" lvl="6" marL="12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099" lvl="7" marL="14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600" lvl="8" marL="17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0" type="dt"/>
          </p:nvPr>
        </p:nvSpPr>
        <p:spPr>
          <a:xfrm>
            <a:off x="1097279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9900457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3175" y="6400800"/>
            <a:ext cx="12188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15" y="633431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ctrTitle"/>
          </p:nvPr>
        </p:nvSpPr>
        <p:spPr>
          <a:xfrm>
            <a:off x="1097279" y="758952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Font typeface="Calibri"/>
              <a:buNone/>
              <a:defRPr b="0" i="0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x="1100050" y="4455619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x="1097279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9900457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28" name="Shape 28"/>
          <p:cNvCxnSpPr/>
          <p:nvPr/>
        </p:nvCxnSpPr>
        <p:spPr>
          <a:xfrm>
            <a:off x="1207658" y="4343400"/>
            <a:ext cx="98754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3175" y="6400800"/>
            <a:ext cx="12188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/>
          <p:nvPr/>
        </p:nvSpPr>
        <p:spPr>
          <a:xfrm>
            <a:off x="15" y="633431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 txBox="1"/>
          <p:nvPr>
            <p:ph type="title"/>
          </p:nvPr>
        </p:nvSpPr>
        <p:spPr>
          <a:xfrm>
            <a:off x="1097279" y="758952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Font typeface="Calibri"/>
              <a:buNone/>
              <a:defRPr b="0" i="0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1097279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1097279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9900457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37" name="Shape 37"/>
          <p:cNvCxnSpPr/>
          <p:nvPr/>
        </p:nvCxnSpPr>
        <p:spPr>
          <a:xfrm>
            <a:off x="1207658" y="4343400"/>
            <a:ext cx="98754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1097279" y="1845733"/>
            <a:ext cx="49377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299" lvl="6" marL="12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099" lvl="7" marL="14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600" lvl="8" marL="17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6217919" y="1845734"/>
            <a:ext cx="4937699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299" lvl="6" marL="12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099" lvl="7" marL="14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600" lvl="8" marL="17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1097279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9900457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1097279" y="1846051"/>
            <a:ext cx="49377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1097279" y="2582333"/>
            <a:ext cx="4937700" cy="3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299" lvl="6" marL="12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099" lvl="7" marL="14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600" lvl="8" marL="17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3" type="body"/>
          </p:nvPr>
        </p:nvSpPr>
        <p:spPr>
          <a:xfrm>
            <a:off x="6217919" y="1846051"/>
            <a:ext cx="4937699" cy="7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4" type="body"/>
          </p:nvPr>
        </p:nvSpPr>
        <p:spPr>
          <a:xfrm>
            <a:off x="6217919" y="2582333"/>
            <a:ext cx="4937699" cy="3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299" lvl="6" marL="12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099" lvl="7" marL="14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600" lvl="8" marL="17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1097279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9900457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0" type="dt"/>
          </p:nvPr>
        </p:nvSpPr>
        <p:spPr>
          <a:xfrm>
            <a:off x="1097279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9900457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3175" y="6400800"/>
            <a:ext cx="12188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15" y="633431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1097279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9900457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15" y="0"/>
            <a:ext cx="40509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4040071" y="0"/>
            <a:ext cx="63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457200" y="594358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Font typeface="Calibri"/>
              <a:buNone/>
              <a:def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4800600" y="731520"/>
            <a:ext cx="64923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299" lvl="6" marL="12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099" lvl="7" marL="14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600" lvl="8" marL="17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2" type="body"/>
          </p:nvPr>
        </p:nvSpPr>
        <p:spPr>
          <a:xfrm>
            <a:off x="457200" y="2926080"/>
            <a:ext cx="3200400" cy="3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b="0" i="0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65512" y="6459785"/>
            <a:ext cx="261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800600" y="6459785"/>
            <a:ext cx="4648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9900457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0" y="4953000"/>
            <a:ext cx="12188700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15" y="491507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 txBox="1"/>
          <p:nvPr>
            <p:ph type="title"/>
          </p:nvPr>
        </p:nvSpPr>
        <p:spPr>
          <a:xfrm>
            <a:off x="1097279" y="5074919"/>
            <a:ext cx="101133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Font typeface="Calibri"/>
              <a:buNone/>
              <a:def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8" name="Shape 78"/>
          <p:cNvSpPr/>
          <p:nvPr>
            <p:ph idx="2" type="pic"/>
          </p:nvPr>
        </p:nvSpPr>
        <p:spPr>
          <a:xfrm>
            <a:off x="15" y="0"/>
            <a:ext cx="12192000" cy="49152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1097279" y="5907023"/>
            <a:ext cx="101133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Calibri"/>
              <a:buNone/>
              <a:defRPr b="0" i="0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1097279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9900457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" name="Shape 7"/>
          <p:cNvSpPr/>
          <p:nvPr/>
        </p:nvSpPr>
        <p:spPr>
          <a:xfrm>
            <a:off x="0" y="6334316"/>
            <a:ext cx="12192000" cy="6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" name="Shape 8"/>
          <p:cNvSpPr txBox="1"/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" name="Shape 9"/>
          <p:cNvSpPr txBox="1"/>
          <p:nvPr>
            <p:ph idx="1" type="body"/>
          </p:nvPr>
        </p:nvSpPr>
        <p:spPr>
          <a:xfrm>
            <a:off x="1097279" y="1845733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299" lvl="6" marL="12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099" lvl="7" marL="14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600" lvl="8" marL="17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0" type="dt"/>
          </p:nvPr>
        </p:nvSpPr>
        <p:spPr>
          <a:xfrm>
            <a:off x="1097279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9900457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13" name="Shape 13"/>
          <p:cNvCxnSpPr/>
          <p:nvPr/>
        </p:nvCxnSpPr>
        <p:spPr>
          <a:xfrm>
            <a:off x="1193532" y="1737844"/>
            <a:ext cx="99669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7.png"/><Relationship Id="rId4" Type="http://schemas.openxmlformats.org/officeDocument/2006/relationships/image" Target="../media/image0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9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1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Traffic Modelling System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1097279" y="1845733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91440" lvl="0" marL="9144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Team: Ekathra</a:t>
            </a:r>
          </a:p>
          <a:p>
            <a:pPr indent="-2539" lvl="0" marL="91440" marR="0" rtl="0" algn="r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39" lvl="0" marL="91440" marR="0" rtl="0" algn="r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By:</a:t>
            </a:r>
          </a:p>
          <a:p>
            <a:pPr indent="0" lvl="0" marL="0" marR="0" rtl="0" algn="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Ashwini Cherukuri</a:t>
            </a:r>
          </a:p>
          <a:p>
            <a:pPr indent="0" lvl="0" marL="0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Rupanandha Moori</a:t>
            </a:r>
          </a:p>
          <a:p>
            <a:pPr indent="0" lvl="0" marL="0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Sahil Nokhwal</a:t>
            </a:r>
          </a:p>
          <a:p>
            <a:pPr indent="0" lvl="0" marL="0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Rama Naveen Kommuri</a:t>
            </a:r>
          </a:p>
          <a:p>
            <a:pPr indent="0" lvl="0" marL="0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Laxmi Sai Teja Naraharasetty</a:t>
            </a:r>
          </a:p>
          <a:p>
            <a:pPr indent="0" lvl="0" marL="0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Vamsi Chowdary Bobba</a:t>
            </a:r>
          </a:p>
          <a:p>
            <a:pPr indent="0" lvl="0" marL="0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Manikanta Nomula  </a:t>
            </a: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Project Management Plan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342900" lvl="0" marL="91440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90000"/>
            </a:pPr>
            <a:r>
              <a:rPr b="1" lang="en-US"/>
              <a:t>Project </a:t>
            </a:r>
            <a:r>
              <a:rPr b="1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Responsibilities:</a:t>
            </a:r>
          </a:p>
          <a:p>
            <a:pPr indent="-221488" lvl="4" marL="1389888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Each and every deliverable of the project must be developed meeting all the constraints related to the project.</a:t>
            </a:r>
          </a:p>
          <a:p>
            <a:pPr indent="-91440" lvl="0" marL="5486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</a:pPr>
            <a:r>
              <a:rPr b="1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Budget Allocation:</a:t>
            </a:r>
          </a:p>
          <a:p>
            <a:pPr indent="0" lvl="0" marL="9144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For each person </a:t>
            </a:r>
          </a:p>
          <a:p>
            <a:pPr indent="457200" lvl="0" marL="9144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Weekdays:                                           5X2=10</a:t>
            </a:r>
          </a:p>
          <a:p>
            <a:pPr indent="457200" lvl="0" marL="9144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Weekend team meetings:                2X2=4</a:t>
            </a:r>
          </a:p>
          <a:p>
            <a:pPr indent="457200" lvl="0" marL="9144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Client Meeting:                                  1X1=1</a:t>
            </a:r>
          </a:p>
          <a:p>
            <a:pPr indent="457200" lvl="0" marL="9144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Total:                                                    15 Hours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Project Management Plan: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We are spending about 15 hours per person per week which makes a total of 85hours per week per team.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total budget of the project is 85X24 = 2040.</a:t>
            </a:r>
          </a:p>
          <a:p>
            <a:pPr indent="4572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Per </a:t>
            </a: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week per person:          15X1 = 15</a:t>
            </a:r>
          </a:p>
          <a:p>
            <a:pPr indent="4572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Per week per team:             15X7 = 85</a:t>
            </a:r>
            <a:r>
              <a:rPr lang="en-US"/>
              <a:t>	</a:t>
            </a:r>
          </a:p>
          <a:p>
            <a:pPr indent="4572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Total hours per team:          85X26 = 2210 hours.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</a:pPr>
            <a:r>
              <a:rPr lang="en-US"/>
              <a:t>26 weeks is the total number of weeks the project is going to take.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Challenges faced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1097279" y="1845733"/>
            <a:ext cx="10058400" cy="402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Font typeface="Times New Roman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Team Jelling.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Font typeface="Times New Roman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Software Challenges.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Font typeface="Times New Roman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Planning and Integration.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Tools and Technologies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1097279" y="1845733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Eclipse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Swing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HTML5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Tomcat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Chrome</a:t>
            </a:r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Use Cases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1097279" y="1845733"/>
            <a:ext cx="10058400" cy="402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525" y="1966912"/>
            <a:ext cx="9886950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Use Cases (Contd..)</a:t>
            </a:r>
          </a:p>
        </p:txBody>
      </p:sp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8412" y="2009087"/>
            <a:ext cx="4981575" cy="381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Shape 1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6437" y="2009087"/>
            <a:ext cx="5229225" cy="38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Use Cases (Contd..)</a:t>
            </a:r>
          </a:p>
        </p:txBody>
      </p:sp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275" y="1983725"/>
            <a:ext cx="10058400" cy="39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Use Cases (Contd..)</a:t>
            </a:r>
          </a:p>
        </p:txBody>
      </p:sp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1250" y="2084050"/>
            <a:ext cx="9924424" cy="40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Use Cases (Contd..)</a:t>
            </a:r>
          </a:p>
        </p:txBody>
      </p:sp>
      <p:pic>
        <p:nvPicPr>
          <p:cNvPr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7150" y="1838325"/>
            <a:ext cx="9948524" cy="4179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Use Cases (Contd..)</a:t>
            </a:r>
          </a:p>
        </p:txBody>
      </p:sp>
      <p:pic>
        <p:nvPicPr>
          <p:cNvPr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4650" y="1941925"/>
            <a:ext cx="9931025" cy="419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1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Client and Mentor</a:t>
            </a:r>
          </a:p>
        </p:txBody>
      </p:sp>
      <p:pic>
        <p:nvPicPr>
          <p:cNvPr id="108" name="Shape 10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93971" y="1970466"/>
            <a:ext cx="2758739" cy="275873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/>
        </p:nvSpPr>
        <p:spPr>
          <a:xfrm>
            <a:off x="3953814" y="4868214"/>
            <a:ext cx="4340180" cy="800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 &amp; Mentor: Dr. Michael Oudshoorn 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Associate professor in the School of Computer Science and Information System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Use Cases (Contd..)</a:t>
            </a:r>
          </a:p>
        </p:txBody>
      </p:sp>
      <p:pic>
        <p:nvPicPr>
          <p:cNvPr id="222" name="Shape 2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7150" y="1941925"/>
            <a:ext cx="9948523" cy="412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Prototypes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1097275" y="2060625"/>
            <a:ext cx="4453500" cy="35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●"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user can simulate different scenarios by choosing different roads.</a:t>
            </a:r>
          </a:p>
          <a:p>
            <a:pPr indent="-3556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●"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He just need to drag different roads into the boxes shown.</a:t>
            </a:r>
          </a:p>
          <a:p>
            <a:pPr indent="-3556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●"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He will press “Connect” button and then the simulation starts.</a:t>
            </a:r>
          </a:p>
        </p:txBody>
      </p:sp>
      <p:pic>
        <p:nvPicPr>
          <p:cNvPr id="229" name="Shape 2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64480" y="1998123"/>
            <a:ext cx="5791200" cy="371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1097279" y="247965"/>
            <a:ext cx="10058400" cy="14507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Prototypes(Contd..)</a:t>
            </a:r>
          </a:p>
        </p:txBody>
      </p:sp>
      <p:pic>
        <p:nvPicPr>
          <p:cNvPr id="235" name="Shape 23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20485" y="2318197"/>
            <a:ext cx="6838800" cy="328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Shape 236"/>
          <p:cNvSpPr txBox="1"/>
          <p:nvPr/>
        </p:nvSpPr>
        <p:spPr>
          <a:xfrm>
            <a:off x="1097273" y="2086375"/>
            <a:ext cx="3346500" cy="30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55600" lvl="0" marL="45720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the user select the roads, before stimulation the user must use car generators at every entry of the road system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Prototypes(Contd..)</a:t>
            </a:r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1097279" y="2202286"/>
            <a:ext cx="3307200" cy="28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Font typeface="Calibri"/>
            </a:pPr>
            <a:r>
              <a:rPr b="0" i="0" lang="en-US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user can check the input values and also can re-customize the roads. He can click run to start the stimulation.</a:t>
            </a:r>
          </a:p>
        </p:txBody>
      </p:sp>
      <p:pic>
        <p:nvPicPr>
          <p:cNvPr id="243" name="Shape 2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0903" y="1879027"/>
            <a:ext cx="6973200" cy="414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Prototypes(Contd..)</a:t>
            </a:r>
          </a:p>
        </p:txBody>
      </p:sp>
      <p:pic>
        <p:nvPicPr>
          <p:cNvPr id="249" name="Shape 24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34117" y="1846263"/>
            <a:ext cx="7160700" cy="402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Shape 250"/>
          <p:cNvSpPr txBox="1"/>
          <p:nvPr/>
        </p:nvSpPr>
        <p:spPr>
          <a:xfrm>
            <a:off x="1457887" y="2266681"/>
            <a:ext cx="2534700" cy="24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user can pause or stop the stimulation at any point of time.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-US"/>
              <a:t>Conclusion</a:t>
            </a:r>
          </a:p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500"/>
              <a:t>Completed requirement document</a:t>
            </a:r>
          </a:p>
          <a:p>
            <a:pPr indent="-3873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500"/>
              <a:t>Need approval from client </a:t>
            </a:r>
          </a:p>
          <a:p>
            <a:pPr indent="-3873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500"/>
              <a:t>If any change, then update it and submit</a:t>
            </a:r>
          </a:p>
          <a:p>
            <a:pPr indent="-3873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500"/>
              <a:t>B</a:t>
            </a:r>
            <a:r>
              <a:rPr b="0" i="0" lang="en-US" sz="2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 ready to start coding.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Any Queries?</a:t>
            </a:r>
          </a:p>
        </p:txBody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1097279" y="1845733"/>
            <a:ext cx="10058400" cy="402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 </a:t>
            </a:r>
          </a:p>
        </p:txBody>
      </p:sp>
      <p:pic>
        <p:nvPicPr>
          <p:cNvPr descr="download.jpg" id="263" name="Shape 2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6551" y="2129774"/>
            <a:ext cx="5258770" cy="3455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Thank You!</a:t>
            </a: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097279" y="1845733"/>
            <a:ext cx="10058400" cy="402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 </a:t>
            </a:r>
          </a:p>
        </p:txBody>
      </p:sp>
      <p:pic>
        <p:nvPicPr>
          <p:cNvPr descr="thank-you-from-christian-vision-alliance.jpg" id="270" name="Shape 2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4399" y="2322750"/>
            <a:ext cx="6809024" cy="383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1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Project Overview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Requirements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lang="en-US" sz="2400"/>
              <a:t>  Project management plan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lang="en-US" sz="2400"/>
              <a:t>  Challenges faced</a:t>
            </a:r>
          </a:p>
          <a:p>
            <a:pPr indent="0" lvl="0" rtl="0"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lang="en-US" sz="2400"/>
              <a:t>  Tools and Technologies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Use cases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Prototypes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lang="en-US" sz="2400"/>
              <a:t>  Conclusion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  <a:r>
              <a:rPr b="1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Overview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1097279" y="1845733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91440" lvl="0" marL="9144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lang="en-US"/>
              <a:t>Nowadays</a:t>
            </a: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traffic is a main problem. This is caused due to different reasons.</a:t>
            </a:r>
          </a:p>
          <a:p>
            <a:pPr indent="-91440" lvl="0" marL="91440" marR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One of the reasons may be deploying the wrong setup of roads.</a:t>
            </a:r>
          </a:p>
          <a:p>
            <a:pPr indent="-91440" lvl="0" marL="91440" marR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So making a traffic study and choosing the correct type of road at a particular situation will help to reduce the traffic issues.</a:t>
            </a:r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Project Overview (Contd..)</a:t>
            </a:r>
          </a:p>
        </p:txBody>
      </p:sp>
      <p:pic>
        <p:nvPicPr>
          <p:cNvPr id="127" name="Shape 1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08681" y="2506683"/>
            <a:ext cx="4146900" cy="30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/>
        </p:nvSpPr>
        <p:spPr>
          <a:xfrm>
            <a:off x="1326524" y="2506683"/>
            <a:ext cx="5434800" cy="3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91440" lvl="0" marL="9144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One of the basic goals of studying traffic is to understand traffic congestion and look for ways to prevent it.</a:t>
            </a:r>
          </a:p>
          <a:p>
            <a:pPr indent="-91440" lvl="0" marL="91440" marR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goal is to provide efficient movement of traffic while minimizing congestion problems.</a:t>
            </a:r>
          </a:p>
          <a:p>
            <a:pPr indent="0" lvl="0" marL="0" marR="0" rtl="0" algn="l">
              <a:spcBef>
                <a:spcPts val="20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Project Overview (Contd..)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1097279" y="1845733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91440" lvl="0" marL="9144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Developing a traffic modelling system can also be used in city planning.</a:t>
            </a:r>
          </a:p>
          <a:p>
            <a:pPr indent="-91440" lvl="0" marL="91440" marR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It also help to improve environment by preventing unwanted traffic which will reduce both release of CO2 and chances of vehicle collision</a:t>
            </a:r>
          </a:p>
        </p:txBody>
      </p:sp>
      <p:pic>
        <p:nvPicPr>
          <p:cNvPr id="135" name="Shape 1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3534" y="3624612"/>
            <a:ext cx="3258300" cy="170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/>
        </p:nvSpPr>
        <p:spPr>
          <a:xfrm>
            <a:off x="7343534" y="5440228"/>
            <a:ext cx="3297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model of city planning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Requirements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1097275" y="1845724"/>
            <a:ext cx="10058400" cy="44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lang="en-US"/>
              <a:t>User should be able to drag and drop different types of roads which include 2-ways,   4-ways, roundabouts, traffic signals and T-junction.</a:t>
            </a:r>
          </a:p>
          <a:p>
            <a:pPr lvl="0" rtl="0"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lang="en-US"/>
              <a:t>Should able to connect them and if require then edit the sequence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lang="en-US"/>
              <a:t>Load the default values from file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lang="en-US"/>
              <a:t>If required, user can change default values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user should provide the below details regarding</a:t>
            </a:r>
          </a:p>
          <a:p>
            <a:pPr indent="-193548" lvl="1" marL="38404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◦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Arrival rate.</a:t>
            </a:r>
          </a:p>
          <a:p>
            <a:pPr indent="-193548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◦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Speed limit of the road, which will be a range. Ex- 60-65 mph.</a:t>
            </a:r>
          </a:p>
          <a:p>
            <a:pPr indent="-193548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◦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Distance of the roads.</a:t>
            </a:r>
          </a:p>
          <a:p>
            <a:pPr indent="-193548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◦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Distance between the vehicles.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Requirements (Contd..)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1097279" y="1845733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lang="en-US"/>
              <a:t>Every direction has some percentage distribution among total incoming vehicles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roads should be one-way.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lang="en-US"/>
              <a:t>Hardware requirements: 2 GB RAM (Microsoft recommendation)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cars should maintain some threshold distance among them.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cars should come in all directions and in different speeds.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cars </a:t>
            </a:r>
            <a:r>
              <a:rPr lang="en-US"/>
              <a:t>must </a:t>
            </a: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avoid accidents.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lang="en-US"/>
              <a:t>Car should destroy after reaching end  point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lang="en-US"/>
              <a:t>Display the simulated result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Project Management Plan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1097275" y="1737400"/>
            <a:ext cx="10058400" cy="47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-US" sz="1800">
                <a:solidFill>
                  <a:srgbClr val="E48312"/>
                </a:solidFill>
              </a:rPr>
              <a:t> </a:t>
            </a:r>
            <a:r>
              <a:rPr b="1" lang="en-US" sz="1800">
                <a:solidFill>
                  <a:srgbClr val="404040"/>
                </a:solidFill>
              </a:rPr>
              <a:t>Project Scope: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-US" sz="1800">
                <a:solidFill>
                  <a:srgbClr val="404040"/>
                </a:solidFill>
              </a:rPr>
              <a:t>It involves integration of different types of roads to simulate the behavior of the traffic.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-US" sz="1800">
                <a:solidFill>
                  <a:srgbClr val="E48312"/>
                </a:solidFill>
              </a:rPr>
              <a:t> </a:t>
            </a:r>
            <a:r>
              <a:rPr b="1" lang="en-US" sz="1800">
                <a:solidFill>
                  <a:srgbClr val="404040"/>
                </a:solidFill>
              </a:rPr>
              <a:t>Project Deliverables :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-US" sz="1800">
                <a:solidFill>
                  <a:srgbClr val="404040"/>
                </a:solidFill>
              </a:rPr>
              <a:t>Consists of working web based application meeting the specifications and functionality required by the client.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-US" sz="1800">
                <a:solidFill>
                  <a:srgbClr val="E48312"/>
                </a:solidFill>
              </a:rPr>
              <a:t> </a:t>
            </a:r>
            <a:r>
              <a:rPr b="1" lang="en-US" sz="1800">
                <a:solidFill>
                  <a:srgbClr val="404040"/>
                </a:solidFill>
              </a:rPr>
              <a:t>Project Organization: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-US" sz="1800">
                <a:solidFill>
                  <a:srgbClr val="E48312"/>
                </a:solidFill>
              </a:rPr>
              <a:t> </a:t>
            </a:r>
            <a:r>
              <a:rPr b="1" lang="en-US" sz="1800">
                <a:solidFill>
                  <a:srgbClr val="404040"/>
                </a:solidFill>
              </a:rPr>
              <a:t>a. Organizational Structure: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-US" sz="1800">
                <a:solidFill>
                  <a:srgbClr val="E48312"/>
                </a:solidFill>
              </a:rPr>
              <a:t> </a:t>
            </a:r>
            <a:r>
              <a:rPr lang="en-US" sz="1800">
                <a:solidFill>
                  <a:srgbClr val="404040"/>
                </a:solidFill>
              </a:rPr>
              <a:t>Implementing a functional structure where everyone would be reporting to their supervisor respectively.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n-US" sz="1800">
                <a:solidFill>
                  <a:srgbClr val="E48312"/>
                </a:solidFill>
              </a:rPr>
              <a:t> </a:t>
            </a:r>
            <a:r>
              <a:rPr b="1" lang="en-US" sz="1800">
                <a:solidFill>
                  <a:srgbClr val="404040"/>
                </a:solidFill>
              </a:rPr>
              <a:t>b. Organizational boundaries and interfaces: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-US" sz="1800">
                <a:solidFill>
                  <a:srgbClr val="E48312"/>
                </a:solidFill>
              </a:rPr>
              <a:t> </a:t>
            </a:r>
            <a:r>
              <a:rPr lang="en-US" sz="1800">
                <a:solidFill>
                  <a:srgbClr val="404040"/>
                </a:solidFill>
              </a:rPr>
              <a:t>Each task is assigned to a team member in the team as their responsibility.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57894"/>
              <a:buFont typeface="Arial"/>
              <a:buNone/>
            </a:pPr>
            <a:r>
              <a:rPr lang="en-US" sz="1900">
                <a:solidFill>
                  <a:srgbClr val="E48312"/>
                </a:solidFill>
              </a:rPr>
              <a:t> 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57894"/>
              <a:buFont typeface="Arial"/>
              <a:buNone/>
            </a:pPr>
            <a:r>
              <a:rPr lang="en-US" sz="1900">
                <a:solidFill>
                  <a:srgbClr val="E48312"/>
                </a:solidFill>
              </a:rPr>
              <a:t> 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57894"/>
              <a:buFont typeface="Arial"/>
              <a:buNone/>
            </a:pPr>
            <a:r>
              <a:rPr lang="en-US" sz="1900">
                <a:solidFill>
                  <a:srgbClr val="E48312"/>
                </a:solidFill>
              </a:rPr>
              <a:t> 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57894"/>
              <a:buFont typeface="Arial"/>
              <a:buNone/>
            </a:pPr>
            <a:r>
              <a:rPr lang="en-US" sz="1900">
                <a:solidFill>
                  <a:srgbClr val="E48312"/>
                </a:solidFill>
              </a:rPr>
              <a:t> </a:t>
            </a:r>
          </a:p>
          <a:p>
            <a:pPr indent="-91440" lvl="0" marL="91440" marR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97368"/>
              <a:buFont typeface="Calibri"/>
              <a:buNone/>
            </a:pPr>
            <a:r>
              <a:t/>
            </a:r>
            <a:endParaRPr b="1" sz="185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