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4114829" y="-1171816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 rot="5400000">
            <a:off x="7160700" y="1978977"/>
            <a:ext cx="57573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1826700" y="-573722"/>
            <a:ext cx="57573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ctrTitle"/>
          </p:nvPr>
        </p:nvSpPr>
        <p:spPr>
          <a:xfrm>
            <a:off x="1097279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1100050" y="4455619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8" name="Shape 28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1097279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097279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37" name="Shape 37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097279" y="1845733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217919" y="1845734"/>
            <a:ext cx="4937699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097279" y="1846051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097279" y="2582333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6217919" y="1846051"/>
            <a:ext cx="4937699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6217919" y="2582333"/>
            <a:ext cx="4937699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175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5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5" y="0"/>
            <a:ext cx="40509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457200" y="594358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65512" y="6459785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800600" y="6459785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4953000"/>
            <a:ext cx="121887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" y="491507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1097279" y="5074919"/>
            <a:ext cx="101133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x="15" y="0"/>
            <a:ext cx="12192000" cy="4915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097279" y="5907023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6334316"/>
            <a:ext cx="12192000" cy="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299" lvl="6" marL="12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099" lvl="7" marL="14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600" lvl="8" marL="17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1097279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9900457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1193532" y="1737844"/>
            <a:ext cx="99669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Traffic Modelling System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 Ekathra</a:t>
            </a:r>
          </a:p>
          <a:p>
            <a:pPr indent="-2539" lvl="0" marL="91440" marR="0" rtl="0" algn="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39" lvl="0" marL="91440" marR="0" rtl="0" algn="r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By:</a:t>
            </a:r>
          </a:p>
          <a:p>
            <a:pPr indent="0" lvl="0" marL="0" marR="0" rtl="0" algn="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Ashwini Cherukuri</a:t>
            </a: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Rupanandha Moori</a:t>
            </a: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Sahil Nokhwal</a:t>
            </a: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Rama Naveen Kommuri</a:t>
            </a: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Laxmi Sai Teja Naraharasetty</a:t>
            </a: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Vamsi Chowdary Bobba</a:t>
            </a: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Manikanta Nomula  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 Management Plan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342900" lvl="0" marL="91440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90000"/>
            </a:pPr>
            <a:r>
              <a:rPr b="1" lang="en-US"/>
              <a:t>Project </a:t>
            </a:r>
            <a:r>
              <a:rPr b="1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Responsibilities:</a:t>
            </a:r>
          </a:p>
          <a:p>
            <a:pPr indent="-221488" lvl="4" marL="13898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Each and every deliverable of the project must be developed meeting all the constraints related to the project.</a:t>
            </a:r>
          </a:p>
          <a:p>
            <a:pPr indent="-91440" lvl="0" marL="5486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</a:pPr>
            <a:r>
              <a:rPr b="1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Budget Allocation:</a:t>
            </a:r>
          </a:p>
          <a:p>
            <a:pPr indent="0" lvl="0" marL="9144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each person </a:t>
            </a:r>
          </a:p>
          <a:p>
            <a:pPr indent="457200" lvl="0" marL="9144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Weekdays:                                           5X2=10</a:t>
            </a:r>
          </a:p>
          <a:p>
            <a:pPr indent="457200" lvl="0" marL="9144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Weekend team meetings:                2X2=4</a:t>
            </a:r>
          </a:p>
          <a:p>
            <a:pPr indent="457200" lvl="0" marL="9144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Client Meeting:                                  1X1=1</a:t>
            </a:r>
          </a:p>
          <a:p>
            <a:pPr indent="457200" lvl="0" marL="9144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Total:                                                    15 Hours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 Management Plan: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We are spending about 15 hours per person per week which makes a total of 85hours per week per team.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total budget of the project is 85X24 = 2040.</a:t>
            </a:r>
          </a:p>
          <a:p>
            <a:pPr indent="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week per person:          15X1 = 15</a:t>
            </a:r>
          </a:p>
          <a:p>
            <a:pPr indent="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 week per team:             15X7 = 85</a:t>
            </a:r>
            <a:r>
              <a:rPr lang="en-US"/>
              <a:t>	</a:t>
            </a:r>
          </a:p>
          <a:p>
            <a:pPr indent="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hours per team:          85X26 = 2210 hours.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/>
              <a:t>26 weeks is the total number of weeks the project is going to take.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Tools and Technologies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Eclipse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Swing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HTML5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Tomcat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Chrome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1966912"/>
            <a:ext cx="98869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 Cases (Contd..)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412" y="2009087"/>
            <a:ext cx="4981575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437" y="2009087"/>
            <a:ext cx="522922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 Cases (Contd..)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983725"/>
            <a:ext cx="1005840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 Cases (Contd..)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250" y="2084050"/>
            <a:ext cx="9924424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 Cases (Contd..)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150" y="1838325"/>
            <a:ext cx="9948524" cy="417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 Cases (Contd..)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650" y="1941925"/>
            <a:ext cx="9931025" cy="419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 Cases (Contd..)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150" y="1941925"/>
            <a:ext cx="9948523" cy="41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Client and Mentor</a:t>
            </a:r>
          </a:p>
        </p:txBody>
      </p:sp>
      <p:pic>
        <p:nvPicPr>
          <p:cNvPr id="108" name="Shape 10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3971" y="1970466"/>
            <a:ext cx="2758739" cy="275873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3953814" y="4868214"/>
            <a:ext cx="4340180" cy="800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&amp; Mentor: Dr. Michael Oudshoorn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Associate professor in the School of Computer Science and Information System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Prototypes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1097275" y="2060625"/>
            <a:ext cx="4453500" cy="3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user can simulate different scenarios by choosing different roads.</a:t>
            </a:r>
          </a:p>
          <a:p>
            <a:pPr indent="-355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He just need to drag different roads into the boxes shown.</a:t>
            </a:r>
          </a:p>
          <a:p>
            <a:pPr indent="-355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He will press “Connect” button and then the simulation starts.</a:t>
            </a: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4480" y="1998123"/>
            <a:ext cx="5791200" cy="37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1097279" y="247965"/>
            <a:ext cx="10058400" cy="1450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Prototypes(Contd..)</a:t>
            </a:r>
          </a:p>
        </p:txBody>
      </p:sp>
      <p:pic>
        <p:nvPicPr>
          <p:cNvPr id="229" name="Shape 2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0485" y="2318197"/>
            <a:ext cx="6838800" cy="32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1097273" y="2086375"/>
            <a:ext cx="3346500" cy="30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the user select the roads, before stimulation the user must use car generators at every entry of the road system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Prototypes(Contd..)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1097279" y="2202286"/>
            <a:ext cx="3307200" cy="28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Font typeface="Calibri"/>
            </a:pPr>
            <a:r>
              <a:rPr b="0" i="0" lang="en-US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user can check the input values and also can re-customize the roads. He can click run to start the stimulation.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0903" y="1879027"/>
            <a:ext cx="6973200" cy="41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Prototypes(Contd..)</a:t>
            </a:r>
          </a:p>
        </p:txBody>
      </p:sp>
      <p:pic>
        <p:nvPicPr>
          <p:cNvPr id="243" name="Shape 2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4117" y="1846263"/>
            <a:ext cx="7160700" cy="40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1457887" y="2266681"/>
            <a:ext cx="2534700" cy="24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can pause or stop the stimulation at any point of time.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Conclusion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500"/>
              <a:t>Completed requirement document</a:t>
            </a:r>
          </a:p>
          <a:p>
            <a:pPr indent="-3873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500"/>
              <a:t>Need approval from client </a:t>
            </a:r>
          </a:p>
          <a:p>
            <a:pPr indent="-3873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500"/>
              <a:t>If any change, then update it and submit</a:t>
            </a:r>
          </a:p>
          <a:p>
            <a:pPr indent="-3873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500"/>
              <a:t>B</a:t>
            </a:r>
            <a:r>
              <a:rPr b="0" i="0" lang="en-US" sz="2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 ready to start coding.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Project Overview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Requirements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400"/>
              <a:t>  Project management plan</a:t>
            </a:r>
          </a:p>
          <a:p>
            <a:pPr indent="0" lvl="0" rtl="0"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400"/>
              <a:t>  Tools and Technologies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Use cases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Prototypes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 sz="2400"/>
              <a:t>  Conclusion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4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b="1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Overview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/>
              <a:t>Nowadays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traffic is a main problem. This is caused due to different reasons.</a:t>
            </a:r>
          </a:p>
          <a:p>
            <a:pPr indent="-91440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One of the reasons may be deploying the wrong setup of roads.</a:t>
            </a:r>
          </a:p>
          <a:p>
            <a:pPr indent="-91440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 making a traffic study and choosing the correct type of road at a particular situation will help to reduce the traffic issues.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 Overview (Contd..)</a:t>
            </a:r>
          </a:p>
        </p:txBody>
      </p:sp>
      <p:pic>
        <p:nvPicPr>
          <p:cNvPr id="127" name="Shape 1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8681" y="2506683"/>
            <a:ext cx="4146900" cy="30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1326524" y="2506683"/>
            <a:ext cx="5434800" cy="3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9144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One of the basic goals of studying traffic is to understand traffic congestion and look for ways to prevent it.</a:t>
            </a:r>
          </a:p>
          <a:p>
            <a:pPr indent="-91440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goal is to provide efficient movement of traffic while minimizing congestion problems.</a:t>
            </a:r>
          </a:p>
          <a:p>
            <a:pPr indent="0" lvl="0" marL="0" marR="0" rtl="0" algn="l">
              <a:spcBef>
                <a:spcPts val="20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 Overview (Contd..)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Developing a traffic modelling system can also be used in city planning.</a:t>
            </a:r>
          </a:p>
          <a:p>
            <a:pPr indent="-91440" lvl="0" marL="9144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It also help to improve environment by preventing unwanted traffic which will reduce both release of CO2 and chances of vehicle collision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3534" y="3624612"/>
            <a:ext cx="3258300" cy="17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7343534" y="5440228"/>
            <a:ext cx="329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model of city planning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097275" y="1845724"/>
            <a:ext cx="10058400" cy="4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/>
              <a:t>User should be able to drag and drop different types of roads which include 2-ways,   4-ways, roundabouts, traffic signals and T-junction.</a:t>
            </a:r>
          </a:p>
          <a:p>
            <a:pPr lvl="0" rtl="0"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/>
              <a:t>Should able to connect them and if require then edit the sequence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/>
              <a:t>Load the default values from file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/>
              <a:t>If required, user can change default values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user should provide the below details regarding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Arrival rate.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Speed limit of the road, which will be a range. Ex- 60-65 mph.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Distance of the roads.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Distance between the vehicles.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Requirements (Contd..)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097279" y="1845733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/>
              <a:t>Every direction has some percentage distribution among total incoming vehicles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roads should be one-way.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144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/>
              <a:t>Hardware requirements: 2 GB RAM (Microsoft recommendation)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cars should maintain some threshold distance among them.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cars should come in all directions and in different speeds.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cars </a:t>
            </a:r>
            <a:r>
              <a:rPr lang="en-US"/>
              <a:t>must </a:t>
            </a: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avoid accidents.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/>
              <a:t>Car should destroy after reaching end  point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</a:pPr>
            <a:r>
              <a:rPr lang="en-US"/>
              <a:t>Display the simulated result</a:t>
            </a:r>
          </a:p>
          <a:p>
            <a:pPr indent="-9144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097279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 Management Plan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097275" y="1737400"/>
            <a:ext cx="10058400" cy="47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>
                <a:solidFill>
                  <a:srgbClr val="E48312"/>
                </a:solidFill>
              </a:rPr>
              <a:t> </a:t>
            </a:r>
            <a:r>
              <a:rPr b="1" lang="en-US" sz="1800">
                <a:solidFill>
                  <a:srgbClr val="404040"/>
                </a:solidFill>
              </a:rPr>
              <a:t>Project Scope: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US" sz="1800">
                <a:solidFill>
                  <a:srgbClr val="404040"/>
                </a:solidFill>
              </a:rPr>
              <a:t>It involves integration of different types of roads to simulate the behavior of the traffic.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>
                <a:solidFill>
                  <a:srgbClr val="E48312"/>
                </a:solidFill>
              </a:rPr>
              <a:t> </a:t>
            </a:r>
            <a:r>
              <a:rPr b="1" lang="en-US" sz="1800">
                <a:solidFill>
                  <a:srgbClr val="404040"/>
                </a:solidFill>
              </a:rPr>
              <a:t>Project Deliverables 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US" sz="1800">
                <a:solidFill>
                  <a:srgbClr val="404040"/>
                </a:solidFill>
              </a:rPr>
              <a:t>Consists of working web based application meeting the specifications and functionality required by the client.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>
                <a:solidFill>
                  <a:srgbClr val="E48312"/>
                </a:solidFill>
              </a:rPr>
              <a:t> </a:t>
            </a:r>
            <a:r>
              <a:rPr b="1" lang="en-US" sz="1800">
                <a:solidFill>
                  <a:srgbClr val="404040"/>
                </a:solidFill>
              </a:rPr>
              <a:t>Project Organization: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 sz="1800">
                <a:solidFill>
                  <a:srgbClr val="E48312"/>
                </a:solidFill>
              </a:rPr>
              <a:t> </a:t>
            </a:r>
            <a:r>
              <a:rPr b="1" lang="en-US" sz="1800">
                <a:solidFill>
                  <a:srgbClr val="404040"/>
                </a:solidFill>
              </a:rPr>
              <a:t>a. Organizational Structure: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US" sz="1800">
                <a:solidFill>
                  <a:srgbClr val="E48312"/>
                </a:solidFill>
              </a:rPr>
              <a:t> </a:t>
            </a:r>
            <a:r>
              <a:rPr lang="en-US" sz="1800">
                <a:solidFill>
                  <a:srgbClr val="404040"/>
                </a:solidFill>
              </a:rPr>
              <a:t>Implementing a functional structure where everyone would be reporting to their supervisor respectively.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 sz="1800">
                <a:solidFill>
                  <a:srgbClr val="E48312"/>
                </a:solidFill>
              </a:rPr>
              <a:t> </a:t>
            </a:r>
            <a:r>
              <a:rPr b="1" lang="en-US" sz="1800">
                <a:solidFill>
                  <a:srgbClr val="404040"/>
                </a:solidFill>
              </a:rPr>
              <a:t>b. Organizational boundaries and interfaces: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US" sz="1800">
                <a:solidFill>
                  <a:srgbClr val="E48312"/>
                </a:solidFill>
              </a:rPr>
              <a:t> </a:t>
            </a:r>
            <a:r>
              <a:rPr lang="en-US" sz="1800">
                <a:solidFill>
                  <a:srgbClr val="404040"/>
                </a:solidFill>
              </a:rPr>
              <a:t>Each task is assigned to a team member in the team as their responsibility.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solidFill>
                  <a:srgbClr val="E48312"/>
                </a:solidFill>
              </a:rPr>
              <a:t>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solidFill>
                  <a:srgbClr val="E48312"/>
                </a:solidFill>
              </a:rPr>
              <a:t>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solidFill>
                  <a:srgbClr val="E48312"/>
                </a:solidFill>
              </a:rPr>
              <a:t>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solidFill>
                  <a:srgbClr val="E48312"/>
                </a:solidFill>
              </a:rPr>
              <a:t> </a:t>
            </a:r>
          </a:p>
          <a:p>
            <a:pPr indent="-91440" lvl="0" marL="9144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97368"/>
              <a:buFont typeface="Calibri"/>
              <a:buNone/>
            </a:pPr>
            <a:r>
              <a:t/>
            </a:r>
            <a:endParaRPr b="1" sz="18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