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notesMasterIdLst>
    <p:notesMasterId r:id="rId16"/>
  </p:notesMasterIdLst>
  <p:sldIdLst>
    <p:sldId id="256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6" autoAdjust="0"/>
  </p:normalViewPr>
  <p:slideViewPr>
    <p:cSldViewPr snapToGrid="0">
      <p:cViewPr>
        <p:scale>
          <a:sx n="60" d="100"/>
          <a:sy n="60" d="100"/>
        </p:scale>
        <p:origin x="1550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50EE7-F693-458D-BF2D-579A8C21164E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45E3B-D4DB-4B57-A696-E9F6FAFB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34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45E3B-D4DB-4B57-A696-E9F6FAFB0E8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55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C6D84-53AA-BB24-DBD0-219470EA1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70DAE-F411-E19E-7366-87FB225D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5075E-D583-AE51-181B-493C8C0F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54CF-EDDA-DE91-83E6-BBC32701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AD7C-0ADA-F07F-E331-4929A3D3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9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962A-DF72-FBD6-7484-5FB7E712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4AD0E-AE7B-A279-5FF5-8282569C1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4AAD-FB0D-4A93-AEEA-7074F26D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0CAB-EE64-FBEF-E554-645223DE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72FE9-CF7F-BA8E-A619-937BFA6E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6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661B2-2EAB-CBB9-A7D3-8F575FDCD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CFFD2-83E2-40E3-E2CB-60932C34F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60D-92AA-3311-B960-2D848446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D4B0A-9E0D-2B16-ECF7-4B882B85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DB9C-8219-3A54-6BA6-5640AA3C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282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28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0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715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889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94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71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897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52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3C12-B17B-90E1-3918-8FE03AB7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DC081-8EBB-8536-935E-0BD25918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5DE1-F90D-B196-15ED-9167E5C8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5B7A-E8DE-B858-D64B-FFB0FDE6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7A872-97A8-96CE-F083-47648437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035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930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44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135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968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57200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75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565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80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A150-0302-22DA-DE39-8A0272BE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0BEFD-635F-ACA6-6A49-1FFF5A24A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FFB5-AE1E-30C6-3105-E16DCE63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F5B5-EB67-B51C-AEA6-C787EE51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755BA-8984-69F1-952E-929EE04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5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0AA5-5B40-1C67-BF41-49F0FBD6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678F-A6DF-21AC-ACCF-4C0C8CF10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A85C1-6769-213E-9433-3E86F171C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6712-EFF5-1DF9-2027-8D32319C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3D3D2-B635-E25B-FB2B-26F4EA7C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F8A8A-D376-562E-52D8-F8BC180B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04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D6A8-C0E7-2E61-7FD5-0A046CA0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45E72-35F3-3E2C-06E9-F9F5100E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3F73E-ED8C-AB40-4F00-E3811D9DD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98FCF-03A9-0E52-5C49-AA82E68A0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F0DEB-9297-DA75-401A-BF1F47614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A6978-E722-3AEB-7313-A8B29E37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76567-C54D-E819-6C61-F4955099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ABEC5-AA85-DE20-D143-C65973E9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6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B33F-4C95-1A36-FCD5-055804BD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9DEB-85A7-2C95-645C-387340BB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DEC34-7674-3A9A-30BA-9583E131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944AD-BFAE-D4CA-6B17-14058EE0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30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A1682-DC95-7B38-2364-A3D379A7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5ED0C-469F-5788-C71D-5336212B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6427A-1FD7-EF92-BF9F-F16C4D5B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91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FCD6-36A7-6F8B-A9E0-D90354D3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4705-8658-B109-6E88-C2506E907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C1504-4509-BEAB-00ED-E1EE81E1E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73CD3-9C31-A1C6-D1FD-30010CCF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1BC29-2F71-BE4C-819D-5660026F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B39F7-7855-BCA9-2C0F-20D734C1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0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1216-089F-1424-CB9D-FFBFA812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C7454-6EC7-4DD7-837C-2C645D171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C4F7D-B9F4-060F-5AD9-3E14A5365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1D561-F3BE-6011-2756-6A980962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780C6-87B3-9869-F88C-3CB3F5BA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7D387-D677-3269-C745-C7CCD60E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0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7536A-6575-A836-4490-843AA0E5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7B691-2F01-AB6C-F3DA-ED3C429DA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924D-EBE1-863B-E776-8DB2668EB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5C9F-6855-6D4E-E313-1A95EACB0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B604E-F512-5C6E-3CC0-B32066C0E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8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F656-A1EB-4D03-8BB2-A32639D0503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4B0067-5192-40FD-A803-BDDFB1D21C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5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D2EB00-0FE5-A489-D877-3FD627465A82}"/>
              </a:ext>
            </a:extLst>
          </p:cNvPr>
          <p:cNvSpPr txBox="1"/>
          <p:nvPr/>
        </p:nvSpPr>
        <p:spPr>
          <a:xfrm>
            <a:off x="1371600" y="1271895"/>
            <a:ext cx="1028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Song Recommendation System</a:t>
            </a:r>
          </a:p>
          <a:p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5659A-571F-92C2-87A5-A6F24981DD3F}"/>
              </a:ext>
            </a:extLst>
          </p:cNvPr>
          <p:cNvSpPr txBox="1"/>
          <p:nvPr/>
        </p:nvSpPr>
        <p:spPr>
          <a:xfrm>
            <a:off x="8394700" y="3581400"/>
            <a:ext cx="3797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Group 4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Kavya Javai</a:t>
            </a: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Nandakishore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Boini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Spoorthi Prasad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Sahil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Ruhil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Tehefiz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A </a:t>
            </a:r>
          </a:p>
        </p:txBody>
      </p:sp>
    </p:spTree>
    <p:extLst>
      <p:ext uri="{BB962C8B-B14F-4D97-AF65-F5344CB8AC3E}">
        <p14:creationId xmlns:p14="http://schemas.microsoft.com/office/powerpoint/2010/main" val="300668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D6F-5F35-C98F-C63A-14B829B0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EDD7784-5C7B-B31C-8871-2AE82F58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3" y="1483566"/>
            <a:ext cx="10691327" cy="46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6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57ECD687-FDD5-60F3-E55B-C335168FA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6" y="606795"/>
            <a:ext cx="10879493" cy="4288393"/>
          </a:xfrm>
        </p:spPr>
      </p:pic>
    </p:spTree>
    <p:extLst>
      <p:ext uri="{BB962C8B-B14F-4D97-AF65-F5344CB8AC3E}">
        <p14:creationId xmlns:p14="http://schemas.microsoft.com/office/powerpoint/2010/main" val="15830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8A8E73-78EA-2B4A-189B-C5911F7ECA83}"/>
              </a:ext>
            </a:extLst>
          </p:cNvPr>
          <p:cNvSpPr txBox="1"/>
          <p:nvPr/>
        </p:nvSpPr>
        <p:spPr>
          <a:xfrm>
            <a:off x="217714" y="0"/>
            <a:ext cx="11756571" cy="6051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the Project</a:t>
            </a:r>
          </a:p>
          <a:p>
            <a:pPr algn="just">
              <a:lnSpc>
                <a:spcPct val="2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Generating a realistic and diverse dataset using Faker while ensuring it mimics real-world music data.</a:t>
            </a:r>
          </a:p>
          <a:p>
            <a:pPr algn="just">
              <a:lnSpc>
                <a:spcPct val="2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Confusion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Handling inconsistencies in artist names, genres, and duplicate songs, which affected data accuracy.</a:t>
            </a:r>
          </a:p>
          <a:p>
            <a:pPr algn="just">
              <a:lnSpc>
                <a:spcPct val="2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Building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Choosing the right recommendation models such as content-based, collaborative filtering, and hybrid, and fine-tuning parameters for better results.</a:t>
            </a:r>
          </a:p>
          <a:p>
            <a:pPr algn="just">
              <a:lnSpc>
                <a:spcPct val="2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 Start Problem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Difficulty in recommending songs for new users or newly added songs with no prior interaction data.</a:t>
            </a:r>
          </a:p>
          <a:p>
            <a:pPr algn="just">
              <a:lnSpc>
                <a:spcPct val="2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Ensuring the model performs efficiently when handling large datasets with thousands of songs and users.</a:t>
            </a:r>
          </a:p>
          <a:p>
            <a:pPr algn="just">
              <a:lnSpc>
                <a:spcPct val="2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Challenges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Integrating the model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optimizing speed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3112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46B7-944C-CB6B-162E-FE028BC3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580" y="256611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49119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9980-057F-D04C-2CB1-C936C788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6" y="0"/>
            <a:ext cx="10515600" cy="1325563"/>
          </a:xfrm>
        </p:spPr>
        <p:txBody>
          <a:bodyPr/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– Generated Using Faker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BE48-5D96-C67F-02AC-757981D20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2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Faker is a Python library used to generate realistic synthetic data for testing and machine learning models.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Faker to create a song dataset with 15,000 rows and 10 columns for our Song Recommendation System.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Summary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Rows: 15,000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columns: 10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Structure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A057FF-54C9-1AFF-D31E-A77954D7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3540"/>
              </p:ext>
            </p:extLst>
          </p:nvPr>
        </p:nvGraphicFramePr>
        <p:xfrm>
          <a:off x="1416698" y="4092038"/>
          <a:ext cx="10515600" cy="3657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3004659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612178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7866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0516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62EC6-7862-13B1-6217-2AD11DCCF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810626"/>
              </p:ext>
            </p:extLst>
          </p:nvPr>
        </p:nvGraphicFramePr>
        <p:xfrm>
          <a:off x="586274" y="4480340"/>
          <a:ext cx="10515600" cy="640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1222418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950544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82287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🎶 Song Information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Song_ID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Song_Name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Artist, Genre, Duration, </a:t>
                      </a:r>
                      <a:r>
                        <a:rPr lang="en-US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Release_Year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 about songs in the dataset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3389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39CD83-A5FA-3E31-A130-CA2E59021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70466"/>
              </p:ext>
            </p:extLst>
          </p:nvPr>
        </p:nvGraphicFramePr>
        <p:xfrm>
          <a:off x="586274" y="5295900"/>
          <a:ext cx="10515600" cy="640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3791366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957923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10528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👥 User Interaction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Popularity, </a:t>
                      </a:r>
                      <a:r>
                        <a:rPr lang="en-IN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User_Rating</a:t>
                      </a:r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Timestamp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on user engagement and ratings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789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56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0788-DEB3-F061-4846-6B47B277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835" y="0"/>
            <a:ext cx="10515600" cy="1325563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73512EC3-C7A5-21C3-753A-C00A2FBF2C70}"/>
              </a:ext>
            </a:extLst>
          </p:cNvPr>
          <p:cNvGrpSpPr/>
          <p:nvPr/>
        </p:nvGrpSpPr>
        <p:grpSpPr>
          <a:xfrm>
            <a:off x="1748404" y="3865459"/>
            <a:ext cx="1464040" cy="1883823"/>
            <a:chOff x="0" y="0"/>
            <a:chExt cx="7437611" cy="957019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96D78AB5-1591-B3B9-B4AC-2044587B2980}"/>
                </a:ext>
              </a:extLst>
            </p:cNvPr>
            <p:cNvSpPr/>
            <p:nvPr/>
          </p:nvSpPr>
          <p:spPr>
            <a:xfrm>
              <a:off x="31750" y="31750"/>
              <a:ext cx="7374111" cy="9506689"/>
            </a:xfrm>
            <a:custGeom>
              <a:avLst/>
              <a:gdLst/>
              <a:ahLst/>
              <a:cxnLst/>
              <a:rect l="l" t="t" r="r" b="b"/>
              <a:pathLst>
                <a:path w="7374111" h="9506689">
                  <a:moveTo>
                    <a:pt x="7281401" y="9506689"/>
                  </a:moveTo>
                  <a:lnTo>
                    <a:pt x="92710" y="9506689"/>
                  </a:lnTo>
                  <a:cubicBezTo>
                    <a:pt x="41910" y="9506689"/>
                    <a:pt x="0" y="9464780"/>
                    <a:pt x="0" y="94139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280132" y="0"/>
                  </a:lnTo>
                  <a:cubicBezTo>
                    <a:pt x="7330932" y="0"/>
                    <a:pt x="7372841" y="41910"/>
                    <a:pt x="7372841" y="92710"/>
                  </a:cubicBezTo>
                  <a:lnTo>
                    <a:pt x="7372841" y="9412710"/>
                  </a:lnTo>
                  <a:cubicBezTo>
                    <a:pt x="7374111" y="9464780"/>
                    <a:pt x="7332201" y="9506689"/>
                    <a:pt x="7281401" y="950668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AB9B029C-2B9E-DECF-B571-3CA15A4D654A}"/>
                </a:ext>
              </a:extLst>
            </p:cNvPr>
            <p:cNvSpPr/>
            <p:nvPr/>
          </p:nvSpPr>
          <p:spPr>
            <a:xfrm>
              <a:off x="0" y="0"/>
              <a:ext cx="7437612" cy="9570189"/>
            </a:xfrm>
            <a:custGeom>
              <a:avLst/>
              <a:gdLst/>
              <a:ahLst/>
              <a:cxnLst/>
              <a:rect l="l" t="t" r="r" b="b"/>
              <a:pathLst>
                <a:path w="7437612" h="9570189">
                  <a:moveTo>
                    <a:pt x="7313151" y="59690"/>
                  </a:moveTo>
                  <a:cubicBezTo>
                    <a:pt x="7348711" y="59690"/>
                    <a:pt x="7377922" y="88900"/>
                    <a:pt x="7377922" y="124460"/>
                  </a:cubicBezTo>
                  <a:lnTo>
                    <a:pt x="7377922" y="9445730"/>
                  </a:lnTo>
                  <a:cubicBezTo>
                    <a:pt x="7377922" y="9481289"/>
                    <a:pt x="7348711" y="9510499"/>
                    <a:pt x="7313151" y="9510499"/>
                  </a:cubicBezTo>
                  <a:lnTo>
                    <a:pt x="124460" y="9510499"/>
                  </a:lnTo>
                  <a:cubicBezTo>
                    <a:pt x="88900" y="9510499"/>
                    <a:pt x="59690" y="9481289"/>
                    <a:pt x="59690" y="94457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313151" y="59690"/>
                  </a:lnTo>
                  <a:moveTo>
                    <a:pt x="7313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45730"/>
                  </a:lnTo>
                  <a:cubicBezTo>
                    <a:pt x="0" y="9514310"/>
                    <a:pt x="55880" y="9570189"/>
                    <a:pt x="124460" y="9570189"/>
                  </a:cubicBezTo>
                  <a:lnTo>
                    <a:pt x="7313151" y="9570189"/>
                  </a:lnTo>
                  <a:cubicBezTo>
                    <a:pt x="7381732" y="9570189"/>
                    <a:pt x="7437612" y="9514310"/>
                    <a:pt x="7437612" y="9445730"/>
                  </a:cubicBezTo>
                  <a:lnTo>
                    <a:pt x="7437612" y="124460"/>
                  </a:lnTo>
                  <a:cubicBezTo>
                    <a:pt x="7437612" y="55880"/>
                    <a:pt x="7381732" y="0"/>
                    <a:pt x="731315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7E225A-C227-A2AD-A620-11E69779F453}"/>
              </a:ext>
            </a:extLst>
          </p:cNvPr>
          <p:cNvGrpSpPr/>
          <p:nvPr/>
        </p:nvGrpSpPr>
        <p:grpSpPr>
          <a:xfrm>
            <a:off x="1748404" y="3047080"/>
            <a:ext cx="1464040" cy="549095"/>
            <a:chOff x="0" y="0"/>
            <a:chExt cx="6577418" cy="246688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61D388C-1732-65D4-A4B9-E5F58BB2ACDC}"/>
                </a:ext>
              </a:extLst>
            </p:cNvPr>
            <p:cNvSpPr/>
            <p:nvPr/>
          </p:nvSpPr>
          <p:spPr>
            <a:xfrm>
              <a:off x="0" y="0"/>
              <a:ext cx="6577418" cy="2466889"/>
            </a:xfrm>
            <a:custGeom>
              <a:avLst/>
              <a:gdLst/>
              <a:ahLst/>
              <a:cxnLst/>
              <a:rect l="l" t="t" r="r" b="b"/>
              <a:pathLst>
                <a:path w="6577418" h="2466889">
                  <a:moveTo>
                    <a:pt x="6452958" y="2466889"/>
                  </a:moveTo>
                  <a:lnTo>
                    <a:pt x="124460" y="2466889"/>
                  </a:lnTo>
                  <a:cubicBezTo>
                    <a:pt x="55880" y="2466889"/>
                    <a:pt x="0" y="2411009"/>
                    <a:pt x="0" y="23424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52958" y="0"/>
                  </a:lnTo>
                  <a:cubicBezTo>
                    <a:pt x="6521538" y="0"/>
                    <a:pt x="6577418" y="55880"/>
                    <a:pt x="6577418" y="124460"/>
                  </a:cubicBezTo>
                  <a:lnTo>
                    <a:pt x="6577418" y="2342429"/>
                  </a:lnTo>
                  <a:cubicBezTo>
                    <a:pt x="6577418" y="2411009"/>
                    <a:pt x="6521538" y="2466889"/>
                    <a:pt x="6452958" y="2466889"/>
                  </a:cubicBezTo>
                  <a:close/>
                </a:path>
              </a:pathLst>
            </a:custGeom>
            <a:solidFill>
              <a:srgbClr val="9ED442"/>
            </a:solidFill>
          </p:spPr>
        </p:sp>
      </p:grpSp>
      <p:sp>
        <p:nvSpPr>
          <p:cNvPr id="12" name="TextBox 14">
            <a:extLst>
              <a:ext uri="{FF2B5EF4-FFF2-40B4-BE49-F238E27FC236}">
                <a16:creationId xmlns:a16="http://schemas.microsoft.com/office/drawing/2014/main" id="{D48D077B-C223-4A27-D8DD-E33C2A9C246A}"/>
              </a:ext>
            </a:extLst>
          </p:cNvPr>
          <p:cNvSpPr txBox="1"/>
          <p:nvPr/>
        </p:nvSpPr>
        <p:spPr>
          <a:xfrm>
            <a:off x="1898983" y="3164738"/>
            <a:ext cx="1147900" cy="319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3"/>
              </a:lnSpc>
            </a:pPr>
            <a:r>
              <a:rPr lang="en-US" sz="909" b="1" spc="27" dirty="0">
                <a:solidFill>
                  <a:srgbClr val="000000"/>
                </a:solidFill>
                <a:latin typeface="Times New Roman" panose="02020603050405020304" pitchFamily="18" charset="0"/>
                <a:ea typeface="Inter Bold"/>
                <a:cs typeface="Times New Roman" panose="02020603050405020304" pitchFamily="18" charset="0"/>
                <a:sym typeface="Inter Bold"/>
              </a:rPr>
              <a:t>CONVERSION OF DATA TYPE </a:t>
            </a: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63BE13D3-5175-97DC-4B8D-13B71CFB3CE7}"/>
              </a:ext>
            </a:extLst>
          </p:cNvPr>
          <p:cNvGrpSpPr/>
          <p:nvPr/>
        </p:nvGrpSpPr>
        <p:grpSpPr>
          <a:xfrm>
            <a:off x="2377412" y="3586384"/>
            <a:ext cx="196062" cy="131826"/>
            <a:chOff x="0" y="0"/>
            <a:chExt cx="1930400" cy="1297940"/>
          </a:xfrm>
        </p:grpSpPr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BBB29EAB-CD1D-0836-D369-3428978A83F5}"/>
                </a:ext>
              </a:extLst>
            </p:cNvPr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9ED442"/>
            </a:solidFill>
          </p:spPr>
        </p:sp>
      </p:grpSp>
      <p:grpSp>
        <p:nvGrpSpPr>
          <p:cNvPr id="15" name="Group 46">
            <a:extLst>
              <a:ext uri="{FF2B5EF4-FFF2-40B4-BE49-F238E27FC236}">
                <a16:creationId xmlns:a16="http://schemas.microsoft.com/office/drawing/2014/main" id="{ACD86180-2330-B3AE-08FC-AC619A1F8508}"/>
              </a:ext>
            </a:extLst>
          </p:cNvPr>
          <p:cNvGrpSpPr/>
          <p:nvPr/>
        </p:nvGrpSpPr>
        <p:grpSpPr>
          <a:xfrm>
            <a:off x="2301454" y="2494512"/>
            <a:ext cx="357940" cy="357940"/>
            <a:chOff x="0" y="0"/>
            <a:chExt cx="812800" cy="812800"/>
          </a:xfrm>
        </p:grpSpPr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3442A0DF-6487-F6FD-615F-C40832861A4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D442"/>
            </a:solidFill>
          </p:spPr>
        </p:sp>
        <p:sp>
          <p:nvSpPr>
            <p:cNvPr id="17" name="TextBox 48">
              <a:extLst>
                <a:ext uri="{FF2B5EF4-FFF2-40B4-BE49-F238E27FC236}">
                  <a16:creationId xmlns:a16="http://schemas.microsoft.com/office/drawing/2014/main" id="{CA3A0924-CAB4-DB10-6749-179EFFB61DC5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56"/>
                </a:lnSpc>
              </a:pPr>
              <a:r>
                <a:rPr lang="en-US" sz="963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1</a:t>
              </a:r>
            </a:p>
          </p:txBody>
        </p:sp>
      </p:grpSp>
      <p:grpSp>
        <p:nvGrpSpPr>
          <p:cNvPr id="18" name="Group 5">
            <a:extLst>
              <a:ext uri="{FF2B5EF4-FFF2-40B4-BE49-F238E27FC236}">
                <a16:creationId xmlns:a16="http://schemas.microsoft.com/office/drawing/2014/main" id="{26FEA582-5423-D3D3-37E9-C86EE15CD66C}"/>
              </a:ext>
            </a:extLst>
          </p:cNvPr>
          <p:cNvGrpSpPr/>
          <p:nvPr/>
        </p:nvGrpSpPr>
        <p:grpSpPr>
          <a:xfrm>
            <a:off x="3371135" y="3855401"/>
            <a:ext cx="1464040" cy="1883823"/>
            <a:chOff x="0" y="0"/>
            <a:chExt cx="7437611" cy="9570190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CC50206C-2240-3195-C31E-64AF57751A96}"/>
                </a:ext>
              </a:extLst>
            </p:cNvPr>
            <p:cNvSpPr/>
            <p:nvPr/>
          </p:nvSpPr>
          <p:spPr>
            <a:xfrm>
              <a:off x="31750" y="31750"/>
              <a:ext cx="7374111" cy="9506689"/>
            </a:xfrm>
            <a:custGeom>
              <a:avLst/>
              <a:gdLst/>
              <a:ahLst/>
              <a:cxnLst/>
              <a:rect l="l" t="t" r="r" b="b"/>
              <a:pathLst>
                <a:path w="7374111" h="9506689">
                  <a:moveTo>
                    <a:pt x="7281401" y="9506689"/>
                  </a:moveTo>
                  <a:lnTo>
                    <a:pt x="92710" y="9506689"/>
                  </a:lnTo>
                  <a:cubicBezTo>
                    <a:pt x="41910" y="9506689"/>
                    <a:pt x="0" y="9464780"/>
                    <a:pt x="0" y="94139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280132" y="0"/>
                  </a:lnTo>
                  <a:cubicBezTo>
                    <a:pt x="7330932" y="0"/>
                    <a:pt x="7372841" y="41910"/>
                    <a:pt x="7372841" y="92710"/>
                  </a:cubicBezTo>
                  <a:lnTo>
                    <a:pt x="7372841" y="9412710"/>
                  </a:lnTo>
                  <a:cubicBezTo>
                    <a:pt x="7374111" y="9464780"/>
                    <a:pt x="7332201" y="9506689"/>
                    <a:pt x="7281401" y="950668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FE8719B5-2F62-1D4B-AE35-FCCBB1767793}"/>
                </a:ext>
              </a:extLst>
            </p:cNvPr>
            <p:cNvSpPr/>
            <p:nvPr/>
          </p:nvSpPr>
          <p:spPr>
            <a:xfrm>
              <a:off x="0" y="0"/>
              <a:ext cx="7437612" cy="9570189"/>
            </a:xfrm>
            <a:custGeom>
              <a:avLst/>
              <a:gdLst/>
              <a:ahLst/>
              <a:cxnLst/>
              <a:rect l="l" t="t" r="r" b="b"/>
              <a:pathLst>
                <a:path w="7437612" h="9570189">
                  <a:moveTo>
                    <a:pt x="7313151" y="59690"/>
                  </a:moveTo>
                  <a:cubicBezTo>
                    <a:pt x="7348711" y="59690"/>
                    <a:pt x="7377922" y="88900"/>
                    <a:pt x="7377922" y="124460"/>
                  </a:cubicBezTo>
                  <a:lnTo>
                    <a:pt x="7377922" y="9445730"/>
                  </a:lnTo>
                  <a:cubicBezTo>
                    <a:pt x="7377922" y="9481289"/>
                    <a:pt x="7348711" y="9510499"/>
                    <a:pt x="7313151" y="9510499"/>
                  </a:cubicBezTo>
                  <a:lnTo>
                    <a:pt x="124460" y="9510499"/>
                  </a:lnTo>
                  <a:cubicBezTo>
                    <a:pt x="88900" y="9510499"/>
                    <a:pt x="59690" y="9481289"/>
                    <a:pt x="59690" y="94457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313151" y="59690"/>
                  </a:lnTo>
                  <a:moveTo>
                    <a:pt x="7313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45730"/>
                  </a:lnTo>
                  <a:cubicBezTo>
                    <a:pt x="0" y="9514310"/>
                    <a:pt x="55880" y="9570189"/>
                    <a:pt x="124460" y="9570189"/>
                  </a:cubicBezTo>
                  <a:lnTo>
                    <a:pt x="7313151" y="9570189"/>
                  </a:lnTo>
                  <a:cubicBezTo>
                    <a:pt x="7381732" y="9570189"/>
                    <a:pt x="7437612" y="9514310"/>
                    <a:pt x="7437612" y="9445730"/>
                  </a:cubicBezTo>
                  <a:lnTo>
                    <a:pt x="7437612" y="124460"/>
                  </a:lnTo>
                  <a:cubicBezTo>
                    <a:pt x="7437612" y="55880"/>
                    <a:pt x="7381732" y="0"/>
                    <a:pt x="731315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" name="Group 10">
            <a:extLst>
              <a:ext uri="{FF2B5EF4-FFF2-40B4-BE49-F238E27FC236}">
                <a16:creationId xmlns:a16="http://schemas.microsoft.com/office/drawing/2014/main" id="{3FA2D538-F1A2-7C34-AB38-47829C96417A}"/>
              </a:ext>
            </a:extLst>
          </p:cNvPr>
          <p:cNvGrpSpPr/>
          <p:nvPr/>
        </p:nvGrpSpPr>
        <p:grpSpPr>
          <a:xfrm>
            <a:off x="3371135" y="3047080"/>
            <a:ext cx="1464040" cy="549095"/>
            <a:chOff x="0" y="0"/>
            <a:chExt cx="6577418" cy="2466889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32F52207-E803-B6A3-B645-2EB5D2CDB16A}"/>
                </a:ext>
              </a:extLst>
            </p:cNvPr>
            <p:cNvSpPr/>
            <p:nvPr/>
          </p:nvSpPr>
          <p:spPr>
            <a:xfrm>
              <a:off x="0" y="0"/>
              <a:ext cx="6577418" cy="2466889"/>
            </a:xfrm>
            <a:custGeom>
              <a:avLst/>
              <a:gdLst/>
              <a:ahLst/>
              <a:cxnLst/>
              <a:rect l="l" t="t" r="r" b="b"/>
              <a:pathLst>
                <a:path w="6577418" h="2466889">
                  <a:moveTo>
                    <a:pt x="6452958" y="2466889"/>
                  </a:moveTo>
                  <a:lnTo>
                    <a:pt x="124460" y="2466889"/>
                  </a:lnTo>
                  <a:cubicBezTo>
                    <a:pt x="55880" y="2466889"/>
                    <a:pt x="0" y="2411009"/>
                    <a:pt x="0" y="23424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52958" y="0"/>
                  </a:lnTo>
                  <a:cubicBezTo>
                    <a:pt x="6521538" y="0"/>
                    <a:pt x="6577418" y="55880"/>
                    <a:pt x="6577418" y="124460"/>
                  </a:cubicBezTo>
                  <a:lnTo>
                    <a:pt x="6577418" y="2342429"/>
                  </a:lnTo>
                  <a:cubicBezTo>
                    <a:pt x="6577418" y="2411009"/>
                    <a:pt x="6521538" y="2466889"/>
                    <a:pt x="6452958" y="2466889"/>
                  </a:cubicBezTo>
                  <a:close/>
                </a:path>
              </a:pathLst>
            </a:custGeom>
            <a:solidFill>
              <a:srgbClr val="43D1A1"/>
            </a:solidFill>
          </p:spPr>
        </p:sp>
      </p:grpSp>
      <p:sp>
        <p:nvSpPr>
          <p:cNvPr id="23" name="TextBox 13">
            <a:extLst>
              <a:ext uri="{FF2B5EF4-FFF2-40B4-BE49-F238E27FC236}">
                <a16:creationId xmlns:a16="http://schemas.microsoft.com/office/drawing/2014/main" id="{873EF28E-215C-A10A-C744-90277D313482}"/>
              </a:ext>
            </a:extLst>
          </p:cNvPr>
          <p:cNvSpPr txBox="1"/>
          <p:nvPr/>
        </p:nvSpPr>
        <p:spPr>
          <a:xfrm>
            <a:off x="3558533" y="4063610"/>
            <a:ext cx="1132917" cy="1136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1"/>
              </a:lnSpc>
            </a:pPr>
            <a:r>
              <a:rPr lang="en-US" sz="1027" b="1" spc="-10" dirty="0"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CHECKED FOR THE NULL VALUES IN THE COLUMNS NO NULL VALUES FOUND </a:t>
            </a: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A96BA0A8-654B-816E-F47B-9B55783AE301}"/>
              </a:ext>
            </a:extLst>
          </p:cNvPr>
          <p:cNvSpPr txBox="1"/>
          <p:nvPr/>
        </p:nvSpPr>
        <p:spPr>
          <a:xfrm>
            <a:off x="3551041" y="3063883"/>
            <a:ext cx="1147900" cy="651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3"/>
              </a:lnSpc>
            </a:pPr>
            <a:r>
              <a:rPr lang="en-US" sz="909" b="1" spc="27" dirty="0">
                <a:solidFill>
                  <a:srgbClr val="000000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ZERO NULL VALUES IN THE COLUMNS</a:t>
            </a:r>
          </a:p>
          <a:p>
            <a:pPr algn="ctr">
              <a:lnSpc>
                <a:spcPts val="1273"/>
              </a:lnSpc>
            </a:pPr>
            <a:endParaRPr lang="en-US" sz="909" spc="27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5" name="Group 18">
            <a:extLst>
              <a:ext uri="{FF2B5EF4-FFF2-40B4-BE49-F238E27FC236}">
                <a16:creationId xmlns:a16="http://schemas.microsoft.com/office/drawing/2014/main" id="{DFD7EBB4-11F0-B64B-05E9-ED21247C2113}"/>
              </a:ext>
            </a:extLst>
          </p:cNvPr>
          <p:cNvGrpSpPr/>
          <p:nvPr/>
        </p:nvGrpSpPr>
        <p:grpSpPr>
          <a:xfrm>
            <a:off x="4000143" y="3586384"/>
            <a:ext cx="196062" cy="131826"/>
            <a:chOff x="0" y="0"/>
            <a:chExt cx="1930400" cy="1297940"/>
          </a:xfrm>
        </p:grpSpPr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9F94BD94-8B1B-DA3E-7BC0-6E7544B86756}"/>
                </a:ext>
              </a:extLst>
            </p:cNvPr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43D1A1"/>
            </a:solidFill>
          </p:spPr>
        </p:sp>
      </p:grpSp>
      <p:grpSp>
        <p:nvGrpSpPr>
          <p:cNvPr id="27" name="Group 20">
            <a:extLst>
              <a:ext uri="{FF2B5EF4-FFF2-40B4-BE49-F238E27FC236}">
                <a16:creationId xmlns:a16="http://schemas.microsoft.com/office/drawing/2014/main" id="{ED222CEE-D8F7-6156-A1D3-ED96110113A1}"/>
              </a:ext>
            </a:extLst>
          </p:cNvPr>
          <p:cNvGrpSpPr/>
          <p:nvPr/>
        </p:nvGrpSpPr>
        <p:grpSpPr>
          <a:xfrm>
            <a:off x="4993866" y="3855401"/>
            <a:ext cx="1464040" cy="1883823"/>
            <a:chOff x="0" y="0"/>
            <a:chExt cx="7437611" cy="9570190"/>
          </a:xfrm>
        </p:grpSpPr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08B9E56-A079-9AD6-D7C6-68CA00A9DABA}"/>
                </a:ext>
              </a:extLst>
            </p:cNvPr>
            <p:cNvSpPr/>
            <p:nvPr/>
          </p:nvSpPr>
          <p:spPr>
            <a:xfrm>
              <a:off x="31750" y="31750"/>
              <a:ext cx="7374111" cy="9506689"/>
            </a:xfrm>
            <a:custGeom>
              <a:avLst/>
              <a:gdLst/>
              <a:ahLst/>
              <a:cxnLst/>
              <a:rect l="l" t="t" r="r" b="b"/>
              <a:pathLst>
                <a:path w="7374111" h="9506689">
                  <a:moveTo>
                    <a:pt x="7281401" y="9506689"/>
                  </a:moveTo>
                  <a:lnTo>
                    <a:pt x="92710" y="9506689"/>
                  </a:lnTo>
                  <a:cubicBezTo>
                    <a:pt x="41910" y="9506689"/>
                    <a:pt x="0" y="9464780"/>
                    <a:pt x="0" y="94139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280132" y="0"/>
                  </a:lnTo>
                  <a:cubicBezTo>
                    <a:pt x="7330932" y="0"/>
                    <a:pt x="7372841" y="41910"/>
                    <a:pt x="7372841" y="92710"/>
                  </a:cubicBezTo>
                  <a:lnTo>
                    <a:pt x="7372841" y="9412710"/>
                  </a:lnTo>
                  <a:cubicBezTo>
                    <a:pt x="7374111" y="9464780"/>
                    <a:pt x="7332201" y="9506689"/>
                    <a:pt x="7281401" y="950668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5FFAEDA-9F21-B1F7-A9DE-EEAEAF39EC49}"/>
                </a:ext>
              </a:extLst>
            </p:cNvPr>
            <p:cNvSpPr/>
            <p:nvPr/>
          </p:nvSpPr>
          <p:spPr>
            <a:xfrm>
              <a:off x="0" y="0"/>
              <a:ext cx="7437612" cy="9570189"/>
            </a:xfrm>
            <a:custGeom>
              <a:avLst/>
              <a:gdLst/>
              <a:ahLst/>
              <a:cxnLst/>
              <a:rect l="l" t="t" r="r" b="b"/>
              <a:pathLst>
                <a:path w="7437612" h="9570189">
                  <a:moveTo>
                    <a:pt x="7313151" y="59690"/>
                  </a:moveTo>
                  <a:cubicBezTo>
                    <a:pt x="7348711" y="59690"/>
                    <a:pt x="7377922" y="88900"/>
                    <a:pt x="7377922" y="124460"/>
                  </a:cubicBezTo>
                  <a:lnTo>
                    <a:pt x="7377922" y="9445730"/>
                  </a:lnTo>
                  <a:cubicBezTo>
                    <a:pt x="7377922" y="9481289"/>
                    <a:pt x="7348711" y="9510499"/>
                    <a:pt x="7313151" y="9510499"/>
                  </a:cubicBezTo>
                  <a:lnTo>
                    <a:pt x="124460" y="9510499"/>
                  </a:lnTo>
                  <a:cubicBezTo>
                    <a:pt x="88900" y="9510499"/>
                    <a:pt x="59690" y="9481289"/>
                    <a:pt x="59690" y="94457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313151" y="59690"/>
                  </a:lnTo>
                  <a:moveTo>
                    <a:pt x="7313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45730"/>
                  </a:lnTo>
                  <a:cubicBezTo>
                    <a:pt x="0" y="9514310"/>
                    <a:pt x="55880" y="9570189"/>
                    <a:pt x="124460" y="9570189"/>
                  </a:cubicBezTo>
                  <a:lnTo>
                    <a:pt x="7313151" y="9570189"/>
                  </a:lnTo>
                  <a:cubicBezTo>
                    <a:pt x="7381732" y="9570189"/>
                    <a:pt x="7437612" y="9514310"/>
                    <a:pt x="7437612" y="9445730"/>
                  </a:cubicBezTo>
                  <a:lnTo>
                    <a:pt x="7437612" y="124460"/>
                  </a:lnTo>
                  <a:cubicBezTo>
                    <a:pt x="7437612" y="55880"/>
                    <a:pt x="7381732" y="0"/>
                    <a:pt x="731315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0" name="Group 23">
            <a:extLst>
              <a:ext uri="{FF2B5EF4-FFF2-40B4-BE49-F238E27FC236}">
                <a16:creationId xmlns:a16="http://schemas.microsoft.com/office/drawing/2014/main" id="{95C6543E-1693-A874-C0E0-EEE211EF6EA6}"/>
              </a:ext>
            </a:extLst>
          </p:cNvPr>
          <p:cNvGrpSpPr/>
          <p:nvPr/>
        </p:nvGrpSpPr>
        <p:grpSpPr>
          <a:xfrm>
            <a:off x="4993866" y="3047080"/>
            <a:ext cx="1464040" cy="549095"/>
            <a:chOff x="0" y="0"/>
            <a:chExt cx="6577418" cy="2466889"/>
          </a:xfrm>
        </p:grpSpPr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645DA6E-55A1-EB7F-15C8-4FC68372CF08}"/>
                </a:ext>
              </a:extLst>
            </p:cNvPr>
            <p:cNvSpPr/>
            <p:nvPr/>
          </p:nvSpPr>
          <p:spPr>
            <a:xfrm>
              <a:off x="0" y="0"/>
              <a:ext cx="6577418" cy="2466889"/>
            </a:xfrm>
            <a:custGeom>
              <a:avLst/>
              <a:gdLst/>
              <a:ahLst/>
              <a:cxnLst/>
              <a:rect l="l" t="t" r="r" b="b"/>
              <a:pathLst>
                <a:path w="6577418" h="2466889">
                  <a:moveTo>
                    <a:pt x="6452958" y="2466889"/>
                  </a:moveTo>
                  <a:lnTo>
                    <a:pt x="124460" y="2466889"/>
                  </a:lnTo>
                  <a:cubicBezTo>
                    <a:pt x="55880" y="2466889"/>
                    <a:pt x="0" y="2411009"/>
                    <a:pt x="0" y="23424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52958" y="0"/>
                  </a:lnTo>
                  <a:cubicBezTo>
                    <a:pt x="6521538" y="0"/>
                    <a:pt x="6577418" y="55880"/>
                    <a:pt x="6577418" y="124460"/>
                  </a:cubicBezTo>
                  <a:lnTo>
                    <a:pt x="6577418" y="2342429"/>
                  </a:lnTo>
                  <a:cubicBezTo>
                    <a:pt x="6577418" y="2411009"/>
                    <a:pt x="6521538" y="2466889"/>
                    <a:pt x="6452958" y="2466889"/>
                  </a:cubicBezTo>
                  <a:close/>
                </a:path>
              </a:pathLst>
            </a:custGeom>
            <a:solidFill>
              <a:srgbClr val="40D4E2"/>
            </a:solidFill>
          </p:spPr>
        </p:sp>
      </p:grpSp>
      <p:sp>
        <p:nvSpPr>
          <p:cNvPr id="32" name="TextBox 25">
            <a:extLst>
              <a:ext uri="{FF2B5EF4-FFF2-40B4-BE49-F238E27FC236}">
                <a16:creationId xmlns:a16="http://schemas.microsoft.com/office/drawing/2014/main" id="{7354B3C8-0A34-EF25-C5F8-11F331880373}"/>
              </a:ext>
            </a:extLst>
          </p:cNvPr>
          <p:cNvSpPr txBox="1"/>
          <p:nvPr/>
        </p:nvSpPr>
        <p:spPr>
          <a:xfrm>
            <a:off x="5159428" y="4126397"/>
            <a:ext cx="1132917" cy="1136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1"/>
              </a:lnSpc>
            </a:pPr>
            <a:r>
              <a:rPr lang="en-US" sz="1027" b="1" spc="-10" dirty="0"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CHECKED FOR THE DUPLICTAE VALUES IN THE COLUMNS NO DUPLICATE VALUES FOUND </a:t>
            </a:r>
          </a:p>
        </p:txBody>
      </p:sp>
      <p:sp>
        <p:nvSpPr>
          <p:cNvPr id="33" name="TextBox 26">
            <a:extLst>
              <a:ext uri="{FF2B5EF4-FFF2-40B4-BE49-F238E27FC236}">
                <a16:creationId xmlns:a16="http://schemas.microsoft.com/office/drawing/2014/main" id="{1CAB2462-7722-AB7F-9886-96892A3BABB7}"/>
              </a:ext>
            </a:extLst>
          </p:cNvPr>
          <p:cNvSpPr txBox="1"/>
          <p:nvPr/>
        </p:nvSpPr>
        <p:spPr>
          <a:xfrm>
            <a:off x="5144444" y="3087715"/>
            <a:ext cx="1147900" cy="485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3"/>
              </a:lnSpc>
            </a:pPr>
            <a:r>
              <a:rPr lang="en-US" sz="909" b="1" spc="27" dirty="0">
                <a:solidFill>
                  <a:srgbClr val="000000"/>
                </a:solidFill>
                <a:latin typeface="Times New Roman" panose="02020603050405020304" pitchFamily="18" charset="0"/>
                <a:ea typeface="Inter Bold"/>
                <a:cs typeface="Times New Roman" panose="02020603050405020304" pitchFamily="18" charset="0"/>
                <a:sym typeface="Inter Bold"/>
              </a:rPr>
              <a:t>ZERO DUPLICATE VALUES IN THE CIOLUMN</a:t>
            </a:r>
          </a:p>
        </p:txBody>
      </p:sp>
      <p:grpSp>
        <p:nvGrpSpPr>
          <p:cNvPr id="34" name="Group 27">
            <a:extLst>
              <a:ext uri="{FF2B5EF4-FFF2-40B4-BE49-F238E27FC236}">
                <a16:creationId xmlns:a16="http://schemas.microsoft.com/office/drawing/2014/main" id="{8133F2C9-8FB9-56C4-5A6B-7D55CFDEFAD1}"/>
              </a:ext>
            </a:extLst>
          </p:cNvPr>
          <p:cNvGrpSpPr/>
          <p:nvPr/>
        </p:nvGrpSpPr>
        <p:grpSpPr>
          <a:xfrm>
            <a:off x="5622873" y="3586384"/>
            <a:ext cx="196062" cy="131826"/>
            <a:chOff x="0" y="0"/>
            <a:chExt cx="1930400" cy="1297940"/>
          </a:xfrm>
        </p:grpSpPr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8052959-3AC1-E1D8-2DD0-96BF4658A17F}"/>
                </a:ext>
              </a:extLst>
            </p:cNvPr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40D4E2"/>
            </a:solidFill>
          </p:spPr>
        </p:sp>
      </p:grpSp>
      <p:grpSp>
        <p:nvGrpSpPr>
          <p:cNvPr id="36" name="Group 49">
            <a:extLst>
              <a:ext uri="{FF2B5EF4-FFF2-40B4-BE49-F238E27FC236}">
                <a16:creationId xmlns:a16="http://schemas.microsoft.com/office/drawing/2014/main" id="{A5260AD0-6956-844A-F2FD-B14F0CEDE5F6}"/>
              </a:ext>
            </a:extLst>
          </p:cNvPr>
          <p:cNvGrpSpPr/>
          <p:nvPr/>
        </p:nvGrpSpPr>
        <p:grpSpPr>
          <a:xfrm>
            <a:off x="3924185" y="2494512"/>
            <a:ext cx="357940" cy="357940"/>
            <a:chOff x="0" y="0"/>
            <a:chExt cx="812800" cy="812800"/>
          </a:xfrm>
        </p:grpSpPr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86D480E2-065C-E6F2-0101-EFDE6FB15C8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1A1"/>
            </a:solidFill>
          </p:spPr>
        </p:sp>
        <p:sp>
          <p:nvSpPr>
            <p:cNvPr id="38" name="TextBox 51">
              <a:extLst>
                <a:ext uri="{FF2B5EF4-FFF2-40B4-BE49-F238E27FC236}">
                  <a16:creationId xmlns:a16="http://schemas.microsoft.com/office/drawing/2014/main" id="{0BE353A4-09AD-C23A-EF27-287ED0AE60BD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56"/>
                </a:lnSpc>
              </a:pPr>
              <a:r>
                <a:rPr lang="en-US" sz="963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2</a:t>
              </a:r>
            </a:p>
          </p:txBody>
        </p:sp>
      </p:grpSp>
      <p:grpSp>
        <p:nvGrpSpPr>
          <p:cNvPr id="39" name="Group 52">
            <a:extLst>
              <a:ext uri="{FF2B5EF4-FFF2-40B4-BE49-F238E27FC236}">
                <a16:creationId xmlns:a16="http://schemas.microsoft.com/office/drawing/2014/main" id="{8277BF41-7A60-78DF-C11A-375C991D023D}"/>
              </a:ext>
            </a:extLst>
          </p:cNvPr>
          <p:cNvGrpSpPr/>
          <p:nvPr/>
        </p:nvGrpSpPr>
        <p:grpSpPr>
          <a:xfrm>
            <a:off x="5546916" y="2494512"/>
            <a:ext cx="357940" cy="357940"/>
            <a:chOff x="0" y="0"/>
            <a:chExt cx="812800" cy="812800"/>
          </a:xfrm>
        </p:grpSpPr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25044F07-6E9A-E65B-BD10-F431780E811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D4E2"/>
            </a:solidFill>
          </p:spPr>
        </p:sp>
        <p:sp>
          <p:nvSpPr>
            <p:cNvPr id="41" name="TextBox 54">
              <a:extLst>
                <a:ext uri="{FF2B5EF4-FFF2-40B4-BE49-F238E27FC236}">
                  <a16:creationId xmlns:a16="http://schemas.microsoft.com/office/drawing/2014/main" id="{7886BA8E-E1A6-35F2-CCE0-50CDA0ACA8F9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56"/>
                </a:lnSpc>
              </a:pPr>
              <a:r>
                <a:rPr lang="en-US" sz="963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3</a:t>
              </a:r>
            </a:p>
          </p:txBody>
        </p:sp>
      </p:grpSp>
      <p:grpSp>
        <p:nvGrpSpPr>
          <p:cNvPr id="42" name="Group 29">
            <a:extLst>
              <a:ext uri="{FF2B5EF4-FFF2-40B4-BE49-F238E27FC236}">
                <a16:creationId xmlns:a16="http://schemas.microsoft.com/office/drawing/2014/main" id="{FC330EB3-0EC4-6C7C-F7C5-51FD15A3C255}"/>
              </a:ext>
            </a:extLst>
          </p:cNvPr>
          <p:cNvGrpSpPr/>
          <p:nvPr/>
        </p:nvGrpSpPr>
        <p:grpSpPr>
          <a:xfrm>
            <a:off x="6616597" y="3855401"/>
            <a:ext cx="1464040" cy="1883823"/>
            <a:chOff x="0" y="0"/>
            <a:chExt cx="7437611" cy="9570190"/>
          </a:xfrm>
        </p:grpSpPr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6D386608-7949-E1D5-6566-FB6D30EA15D9}"/>
                </a:ext>
              </a:extLst>
            </p:cNvPr>
            <p:cNvSpPr/>
            <p:nvPr/>
          </p:nvSpPr>
          <p:spPr>
            <a:xfrm>
              <a:off x="31750" y="31750"/>
              <a:ext cx="7374111" cy="9506689"/>
            </a:xfrm>
            <a:custGeom>
              <a:avLst/>
              <a:gdLst/>
              <a:ahLst/>
              <a:cxnLst/>
              <a:rect l="l" t="t" r="r" b="b"/>
              <a:pathLst>
                <a:path w="7374111" h="9506689">
                  <a:moveTo>
                    <a:pt x="7281401" y="9506689"/>
                  </a:moveTo>
                  <a:lnTo>
                    <a:pt x="92710" y="9506689"/>
                  </a:lnTo>
                  <a:cubicBezTo>
                    <a:pt x="41910" y="9506689"/>
                    <a:pt x="0" y="9464780"/>
                    <a:pt x="0" y="94139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280132" y="0"/>
                  </a:lnTo>
                  <a:cubicBezTo>
                    <a:pt x="7330932" y="0"/>
                    <a:pt x="7372841" y="41910"/>
                    <a:pt x="7372841" y="92710"/>
                  </a:cubicBezTo>
                  <a:lnTo>
                    <a:pt x="7372841" y="9412710"/>
                  </a:lnTo>
                  <a:cubicBezTo>
                    <a:pt x="7374111" y="9464780"/>
                    <a:pt x="7332201" y="9506689"/>
                    <a:pt x="7281401" y="950668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43DBBB17-861F-1824-4758-0FEFFE06E470}"/>
                </a:ext>
              </a:extLst>
            </p:cNvPr>
            <p:cNvSpPr/>
            <p:nvPr/>
          </p:nvSpPr>
          <p:spPr>
            <a:xfrm>
              <a:off x="0" y="0"/>
              <a:ext cx="7437612" cy="9570189"/>
            </a:xfrm>
            <a:custGeom>
              <a:avLst/>
              <a:gdLst/>
              <a:ahLst/>
              <a:cxnLst/>
              <a:rect l="l" t="t" r="r" b="b"/>
              <a:pathLst>
                <a:path w="7437612" h="9570189">
                  <a:moveTo>
                    <a:pt x="7313151" y="59690"/>
                  </a:moveTo>
                  <a:cubicBezTo>
                    <a:pt x="7348711" y="59690"/>
                    <a:pt x="7377922" y="88900"/>
                    <a:pt x="7377922" y="124460"/>
                  </a:cubicBezTo>
                  <a:lnTo>
                    <a:pt x="7377922" y="9445730"/>
                  </a:lnTo>
                  <a:cubicBezTo>
                    <a:pt x="7377922" y="9481289"/>
                    <a:pt x="7348711" y="9510499"/>
                    <a:pt x="7313151" y="9510499"/>
                  </a:cubicBezTo>
                  <a:lnTo>
                    <a:pt x="124460" y="9510499"/>
                  </a:lnTo>
                  <a:cubicBezTo>
                    <a:pt x="88900" y="9510499"/>
                    <a:pt x="59690" y="9481289"/>
                    <a:pt x="59690" y="94457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313151" y="59690"/>
                  </a:lnTo>
                  <a:moveTo>
                    <a:pt x="7313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45730"/>
                  </a:lnTo>
                  <a:cubicBezTo>
                    <a:pt x="0" y="9514310"/>
                    <a:pt x="55880" y="9570189"/>
                    <a:pt x="124460" y="9570189"/>
                  </a:cubicBezTo>
                  <a:lnTo>
                    <a:pt x="7313151" y="9570189"/>
                  </a:lnTo>
                  <a:cubicBezTo>
                    <a:pt x="7381732" y="9570189"/>
                    <a:pt x="7437612" y="9514310"/>
                    <a:pt x="7437612" y="9445730"/>
                  </a:cubicBezTo>
                  <a:lnTo>
                    <a:pt x="7437612" y="124460"/>
                  </a:lnTo>
                  <a:cubicBezTo>
                    <a:pt x="7437612" y="55880"/>
                    <a:pt x="7381732" y="0"/>
                    <a:pt x="731315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5" name="Group 32">
            <a:extLst>
              <a:ext uri="{FF2B5EF4-FFF2-40B4-BE49-F238E27FC236}">
                <a16:creationId xmlns:a16="http://schemas.microsoft.com/office/drawing/2014/main" id="{EA90D780-C1B4-D7B9-BEE6-9FED2A332556}"/>
              </a:ext>
            </a:extLst>
          </p:cNvPr>
          <p:cNvGrpSpPr/>
          <p:nvPr/>
        </p:nvGrpSpPr>
        <p:grpSpPr>
          <a:xfrm>
            <a:off x="6616597" y="3047080"/>
            <a:ext cx="1464040" cy="549095"/>
            <a:chOff x="0" y="0"/>
            <a:chExt cx="6577418" cy="2466889"/>
          </a:xfrm>
        </p:grpSpPr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20EF3868-4DE5-53EB-243B-2EBB40982352}"/>
                </a:ext>
              </a:extLst>
            </p:cNvPr>
            <p:cNvSpPr/>
            <p:nvPr/>
          </p:nvSpPr>
          <p:spPr>
            <a:xfrm>
              <a:off x="0" y="0"/>
              <a:ext cx="6577418" cy="2466889"/>
            </a:xfrm>
            <a:custGeom>
              <a:avLst/>
              <a:gdLst/>
              <a:ahLst/>
              <a:cxnLst/>
              <a:rect l="l" t="t" r="r" b="b"/>
              <a:pathLst>
                <a:path w="6577418" h="2466889">
                  <a:moveTo>
                    <a:pt x="6452958" y="2466889"/>
                  </a:moveTo>
                  <a:lnTo>
                    <a:pt x="124460" y="2466889"/>
                  </a:lnTo>
                  <a:cubicBezTo>
                    <a:pt x="55880" y="2466889"/>
                    <a:pt x="0" y="2411009"/>
                    <a:pt x="0" y="23424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52958" y="0"/>
                  </a:lnTo>
                  <a:cubicBezTo>
                    <a:pt x="6521538" y="0"/>
                    <a:pt x="6577418" y="55880"/>
                    <a:pt x="6577418" y="124460"/>
                  </a:cubicBezTo>
                  <a:lnTo>
                    <a:pt x="6577418" y="2342429"/>
                  </a:lnTo>
                  <a:cubicBezTo>
                    <a:pt x="6577418" y="2411009"/>
                    <a:pt x="6521538" y="2466889"/>
                    <a:pt x="6452958" y="2466889"/>
                  </a:cubicBezTo>
                  <a:close/>
                </a:path>
              </a:pathLst>
            </a:custGeom>
            <a:solidFill>
              <a:srgbClr val="40A7E1"/>
            </a:solidFill>
          </p:spPr>
        </p:sp>
      </p:grpSp>
      <p:sp>
        <p:nvSpPr>
          <p:cNvPr id="47" name="TextBox 34">
            <a:extLst>
              <a:ext uri="{FF2B5EF4-FFF2-40B4-BE49-F238E27FC236}">
                <a16:creationId xmlns:a16="http://schemas.microsoft.com/office/drawing/2014/main" id="{D20293AD-A45D-969B-FD31-FCC4CF040FD8}"/>
              </a:ext>
            </a:extLst>
          </p:cNvPr>
          <p:cNvSpPr txBox="1"/>
          <p:nvPr/>
        </p:nvSpPr>
        <p:spPr>
          <a:xfrm>
            <a:off x="6782158" y="4126397"/>
            <a:ext cx="1132917" cy="94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1"/>
              </a:lnSpc>
            </a:pPr>
            <a:r>
              <a:rPr lang="en-US" sz="1027" b="1" spc="-10" dirty="0"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DATA IS NORMALLY DISTRUBTED ,NO SKWENESS FOUND </a:t>
            </a:r>
          </a:p>
        </p:txBody>
      </p:sp>
      <p:sp>
        <p:nvSpPr>
          <p:cNvPr id="48" name="TextBox 35">
            <a:extLst>
              <a:ext uri="{FF2B5EF4-FFF2-40B4-BE49-F238E27FC236}">
                <a16:creationId xmlns:a16="http://schemas.microsoft.com/office/drawing/2014/main" id="{004BB1F1-7187-0F2A-8F76-4EC59B7DEBDD}"/>
              </a:ext>
            </a:extLst>
          </p:cNvPr>
          <p:cNvSpPr txBox="1"/>
          <p:nvPr/>
        </p:nvSpPr>
        <p:spPr>
          <a:xfrm>
            <a:off x="6782158" y="3093446"/>
            <a:ext cx="1132917" cy="48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6"/>
              </a:lnSpc>
            </a:pPr>
            <a:r>
              <a:rPr lang="en-US" sz="897" b="1" spc="26" dirty="0">
                <a:solidFill>
                  <a:srgbClr val="000000"/>
                </a:solidFill>
                <a:latin typeface="Times New Roman" panose="02020603050405020304" pitchFamily="18" charset="0"/>
                <a:ea typeface="Inter Bold"/>
                <a:cs typeface="Times New Roman" panose="02020603050405020304" pitchFamily="18" charset="0"/>
                <a:sym typeface="Inter Bold"/>
              </a:rPr>
              <a:t>NORMALLY DISTRIBUTED DATA </a:t>
            </a:r>
          </a:p>
        </p:txBody>
      </p:sp>
      <p:grpSp>
        <p:nvGrpSpPr>
          <p:cNvPr id="49" name="Group 36">
            <a:extLst>
              <a:ext uri="{FF2B5EF4-FFF2-40B4-BE49-F238E27FC236}">
                <a16:creationId xmlns:a16="http://schemas.microsoft.com/office/drawing/2014/main" id="{D01BFB67-1822-8631-AE7E-3E38FA8AABBE}"/>
              </a:ext>
            </a:extLst>
          </p:cNvPr>
          <p:cNvGrpSpPr/>
          <p:nvPr/>
        </p:nvGrpSpPr>
        <p:grpSpPr>
          <a:xfrm>
            <a:off x="7245604" y="3586384"/>
            <a:ext cx="196062" cy="131826"/>
            <a:chOff x="0" y="0"/>
            <a:chExt cx="1930400" cy="1297940"/>
          </a:xfrm>
        </p:grpSpPr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5C250493-F945-CE13-CF87-762227B6C006}"/>
                </a:ext>
              </a:extLst>
            </p:cNvPr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40A7E1"/>
            </a:solidFill>
          </p:spPr>
        </p:sp>
      </p:grpSp>
      <p:grpSp>
        <p:nvGrpSpPr>
          <p:cNvPr id="51" name="Group 38">
            <a:extLst>
              <a:ext uri="{FF2B5EF4-FFF2-40B4-BE49-F238E27FC236}">
                <a16:creationId xmlns:a16="http://schemas.microsoft.com/office/drawing/2014/main" id="{CA05D5D5-5EA5-AF0D-4FD1-6E1A5BC1BB19}"/>
              </a:ext>
            </a:extLst>
          </p:cNvPr>
          <p:cNvGrpSpPr/>
          <p:nvPr/>
        </p:nvGrpSpPr>
        <p:grpSpPr>
          <a:xfrm>
            <a:off x="8239327" y="3855401"/>
            <a:ext cx="1464040" cy="1883823"/>
            <a:chOff x="0" y="0"/>
            <a:chExt cx="7437611" cy="9570190"/>
          </a:xfrm>
        </p:grpSpPr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5E60018-C5D9-4FED-F465-035F94CBD901}"/>
                </a:ext>
              </a:extLst>
            </p:cNvPr>
            <p:cNvSpPr/>
            <p:nvPr/>
          </p:nvSpPr>
          <p:spPr>
            <a:xfrm>
              <a:off x="31750" y="31750"/>
              <a:ext cx="7374111" cy="9506689"/>
            </a:xfrm>
            <a:custGeom>
              <a:avLst/>
              <a:gdLst/>
              <a:ahLst/>
              <a:cxnLst/>
              <a:rect l="l" t="t" r="r" b="b"/>
              <a:pathLst>
                <a:path w="7374111" h="9506689">
                  <a:moveTo>
                    <a:pt x="7281401" y="9506689"/>
                  </a:moveTo>
                  <a:lnTo>
                    <a:pt x="92710" y="9506689"/>
                  </a:lnTo>
                  <a:cubicBezTo>
                    <a:pt x="41910" y="9506689"/>
                    <a:pt x="0" y="9464780"/>
                    <a:pt x="0" y="94139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280132" y="0"/>
                  </a:lnTo>
                  <a:cubicBezTo>
                    <a:pt x="7330932" y="0"/>
                    <a:pt x="7372841" y="41910"/>
                    <a:pt x="7372841" y="92710"/>
                  </a:cubicBezTo>
                  <a:lnTo>
                    <a:pt x="7372841" y="9412710"/>
                  </a:lnTo>
                  <a:cubicBezTo>
                    <a:pt x="7374111" y="9464780"/>
                    <a:pt x="7332201" y="9506689"/>
                    <a:pt x="7281401" y="950668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40E7DD26-7D63-12DB-D3FA-196D40D3319D}"/>
                </a:ext>
              </a:extLst>
            </p:cNvPr>
            <p:cNvSpPr/>
            <p:nvPr/>
          </p:nvSpPr>
          <p:spPr>
            <a:xfrm>
              <a:off x="0" y="0"/>
              <a:ext cx="7437612" cy="9570189"/>
            </a:xfrm>
            <a:custGeom>
              <a:avLst/>
              <a:gdLst/>
              <a:ahLst/>
              <a:cxnLst/>
              <a:rect l="l" t="t" r="r" b="b"/>
              <a:pathLst>
                <a:path w="7437612" h="9570189">
                  <a:moveTo>
                    <a:pt x="7313151" y="59690"/>
                  </a:moveTo>
                  <a:cubicBezTo>
                    <a:pt x="7348711" y="59690"/>
                    <a:pt x="7377922" y="88900"/>
                    <a:pt x="7377922" y="124460"/>
                  </a:cubicBezTo>
                  <a:lnTo>
                    <a:pt x="7377922" y="9445730"/>
                  </a:lnTo>
                  <a:cubicBezTo>
                    <a:pt x="7377922" y="9481289"/>
                    <a:pt x="7348711" y="9510499"/>
                    <a:pt x="7313151" y="9510499"/>
                  </a:cubicBezTo>
                  <a:lnTo>
                    <a:pt x="124460" y="9510499"/>
                  </a:lnTo>
                  <a:cubicBezTo>
                    <a:pt x="88900" y="9510499"/>
                    <a:pt x="59690" y="9481289"/>
                    <a:pt x="59690" y="94457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313151" y="59690"/>
                  </a:lnTo>
                  <a:moveTo>
                    <a:pt x="7313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45730"/>
                  </a:lnTo>
                  <a:cubicBezTo>
                    <a:pt x="0" y="9514310"/>
                    <a:pt x="55880" y="9570189"/>
                    <a:pt x="124460" y="9570189"/>
                  </a:cubicBezTo>
                  <a:lnTo>
                    <a:pt x="7313151" y="9570189"/>
                  </a:lnTo>
                  <a:cubicBezTo>
                    <a:pt x="7381732" y="9570189"/>
                    <a:pt x="7437612" y="9514310"/>
                    <a:pt x="7437612" y="9445730"/>
                  </a:cubicBezTo>
                  <a:lnTo>
                    <a:pt x="7437612" y="124460"/>
                  </a:lnTo>
                  <a:cubicBezTo>
                    <a:pt x="7437612" y="55880"/>
                    <a:pt x="7381732" y="0"/>
                    <a:pt x="731315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4" name="Group 41">
            <a:extLst>
              <a:ext uri="{FF2B5EF4-FFF2-40B4-BE49-F238E27FC236}">
                <a16:creationId xmlns:a16="http://schemas.microsoft.com/office/drawing/2014/main" id="{0A00ABCE-4E88-6684-80BB-D0A7935E1E89}"/>
              </a:ext>
            </a:extLst>
          </p:cNvPr>
          <p:cNvGrpSpPr/>
          <p:nvPr/>
        </p:nvGrpSpPr>
        <p:grpSpPr>
          <a:xfrm>
            <a:off x="8332376" y="3047080"/>
            <a:ext cx="1464040" cy="549095"/>
            <a:chOff x="0" y="0"/>
            <a:chExt cx="6577418" cy="2466889"/>
          </a:xfrm>
        </p:grpSpPr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252305F4-C61D-3E21-4DEC-E194B83E28C2}"/>
                </a:ext>
              </a:extLst>
            </p:cNvPr>
            <p:cNvSpPr/>
            <p:nvPr/>
          </p:nvSpPr>
          <p:spPr>
            <a:xfrm>
              <a:off x="0" y="0"/>
              <a:ext cx="6577418" cy="2466889"/>
            </a:xfrm>
            <a:custGeom>
              <a:avLst/>
              <a:gdLst/>
              <a:ahLst/>
              <a:cxnLst/>
              <a:rect l="l" t="t" r="r" b="b"/>
              <a:pathLst>
                <a:path w="6577418" h="2466889">
                  <a:moveTo>
                    <a:pt x="6452958" y="2466889"/>
                  </a:moveTo>
                  <a:lnTo>
                    <a:pt x="124460" y="2466889"/>
                  </a:lnTo>
                  <a:cubicBezTo>
                    <a:pt x="55880" y="2466889"/>
                    <a:pt x="0" y="2411009"/>
                    <a:pt x="0" y="23424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452958" y="0"/>
                  </a:lnTo>
                  <a:cubicBezTo>
                    <a:pt x="6521538" y="0"/>
                    <a:pt x="6577418" y="55880"/>
                    <a:pt x="6577418" y="124460"/>
                  </a:cubicBezTo>
                  <a:lnTo>
                    <a:pt x="6577418" y="2342429"/>
                  </a:lnTo>
                  <a:cubicBezTo>
                    <a:pt x="6577418" y="2411009"/>
                    <a:pt x="6521538" y="2466889"/>
                    <a:pt x="6452958" y="2466889"/>
                  </a:cubicBezTo>
                  <a:close/>
                </a:path>
              </a:pathLst>
            </a:custGeom>
            <a:solidFill>
              <a:srgbClr val="4383DD"/>
            </a:solidFill>
          </p:spPr>
        </p:sp>
      </p:grpSp>
      <p:sp>
        <p:nvSpPr>
          <p:cNvPr id="56" name="TextBox 43">
            <a:extLst>
              <a:ext uri="{FF2B5EF4-FFF2-40B4-BE49-F238E27FC236}">
                <a16:creationId xmlns:a16="http://schemas.microsoft.com/office/drawing/2014/main" id="{5B2DB7C4-6787-7021-F2AD-925B29D80989}"/>
              </a:ext>
            </a:extLst>
          </p:cNvPr>
          <p:cNvSpPr txBox="1"/>
          <p:nvPr/>
        </p:nvSpPr>
        <p:spPr>
          <a:xfrm>
            <a:off x="8404889" y="4126397"/>
            <a:ext cx="1132917" cy="1136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1"/>
              </a:lnSpc>
            </a:pPr>
            <a:r>
              <a:rPr lang="en-US" sz="1027" b="1" spc="-10" dirty="0"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CHECKED FOR THE OUTLIERS AND FOUND THAT THERE ARE NO OUTLIERS </a:t>
            </a:r>
          </a:p>
        </p:txBody>
      </p:sp>
      <p:grpSp>
        <p:nvGrpSpPr>
          <p:cNvPr id="57" name="Group 44">
            <a:extLst>
              <a:ext uri="{FF2B5EF4-FFF2-40B4-BE49-F238E27FC236}">
                <a16:creationId xmlns:a16="http://schemas.microsoft.com/office/drawing/2014/main" id="{99B6470B-77D1-A914-D296-D78B92D75C6B}"/>
              </a:ext>
            </a:extLst>
          </p:cNvPr>
          <p:cNvGrpSpPr/>
          <p:nvPr/>
        </p:nvGrpSpPr>
        <p:grpSpPr>
          <a:xfrm>
            <a:off x="8868335" y="3586384"/>
            <a:ext cx="196062" cy="131826"/>
            <a:chOff x="0" y="0"/>
            <a:chExt cx="1930400" cy="1297940"/>
          </a:xfrm>
        </p:grpSpPr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955A1CFC-25BC-3E81-525F-1D395B9EC096}"/>
                </a:ext>
              </a:extLst>
            </p:cNvPr>
            <p:cNvSpPr/>
            <p:nvPr/>
          </p:nvSpPr>
          <p:spPr>
            <a:xfrm>
              <a:off x="0" y="0"/>
              <a:ext cx="1930400" cy="1297940"/>
            </a:xfrm>
            <a:custGeom>
              <a:avLst/>
              <a:gdLst/>
              <a:ahLst/>
              <a:cxnLst/>
              <a:rect l="l" t="t" r="r" b="b"/>
              <a:pathLst>
                <a:path w="1930400" h="129794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4383DD"/>
            </a:solidFill>
          </p:spPr>
        </p:sp>
      </p:grpSp>
      <p:grpSp>
        <p:nvGrpSpPr>
          <p:cNvPr id="59" name="Group 55">
            <a:extLst>
              <a:ext uri="{FF2B5EF4-FFF2-40B4-BE49-F238E27FC236}">
                <a16:creationId xmlns:a16="http://schemas.microsoft.com/office/drawing/2014/main" id="{D3FCAFB7-FAEE-F13B-A6AE-443ABE0B9096}"/>
              </a:ext>
            </a:extLst>
          </p:cNvPr>
          <p:cNvGrpSpPr/>
          <p:nvPr/>
        </p:nvGrpSpPr>
        <p:grpSpPr>
          <a:xfrm>
            <a:off x="7169647" y="2494512"/>
            <a:ext cx="357940" cy="357940"/>
            <a:chOff x="0" y="0"/>
            <a:chExt cx="812800" cy="812800"/>
          </a:xfrm>
        </p:grpSpPr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040A275E-62D1-E970-9550-2E32FC9EB77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A7E1"/>
            </a:solidFill>
          </p:spPr>
        </p:sp>
        <p:sp>
          <p:nvSpPr>
            <p:cNvPr id="61" name="TextBox 57">
              <a:extLst>
                <a:ext uri="{FF2B5EF4-FFF2-40B4-BE49-F238E27FC236}">
                  <a16:creationId xmlns:a16="http://schemas.microsoft.com/office/drawing/2014/main" id="{61819A86-8652-D05C-D0AF-597C7D8FF42D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56"/>
                </a:lnSpc>
              </a:pPr>
              <a:r>
                <a:rPr lang="en-US" sz="963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4</a:t>
              </a:r>
            </a:p>
          </p:txBody>
        </p:sp>
      </p:grpSp>
      <p:grpSp>
        <p:nvGrpSpPr>
          <p:cNvPr id="62" name="Group 58">
            <a:extLst>
              <a:ext uri="{FF2B5EF4-FFF2-40B4-BE49-F238E27FC236}">
                <a16:creationId xmlns:a16="http://schemas.microsoft.com/office/drawing/2014/main" id="{FE3820D4-232C-DBF3-9F4A-06F2195DEB01}"/>
              </a:ext>
            </a:extLst>
          </p:cNvPr>
          <p:cNvGrpSpPr/>
          <p:nvPr/>
        </p:nvGrpSpPr>
        <p:grpSpPr>
          <a:xfrm>
            <a:off x="8792377" y="2494512"/>
            <a:ext cx="357940" cy="357940"/>
            <a:chOff x="0" y="0"/>
            <a:chExt cx="812800" cy="812800"/>
          </a:xfrm>
        </p:grpSpPr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A8D9278A-D582-0759-D85B-18922AD484F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83DD"/>
            </a:solidFill>
          </p:spPr>
        </p:sp>
        <p:sp>
          <p:nvSpPr>
            <p:cNvPr id="64" name="TextBox 60">
              <a:extLst>
                <a:ext uri="{FF2B5EF4-FFF2-40B4-BE49-F238E27FC236}">
                  <a16:creationId xmlns:a16="http://schemas.microsoft.com/office/drawing/2014/main" id="{E194E44C-6756-364F-8B49-86AB3DE09328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56"/>
                </a:lnSpc>
              </a:pPr>
              <a:r>
                <a:rPr lang="en-US" sz="963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5</a:t>
              </a:r>
            </a:p>
          </p:txBody>
        </p:sp>
      </p:grpSp>
      <p:sp>
        <p:nvSpPr>
          <p:cNvPr id="65" name="TextBox 61">
            <a:extLst>
              <a:ext uri="{FF2B5EF4-FFF2-40B4-BE49-F238E27FC236}">
                <a16:creationId xmlns:a16="http://schemas.microsoft.com/office/drawing/2014/main" id="{7F08A6EB-208C-1161-C1CF-CD1485B04B5E}"/>
              </a:ext>
            </a:extLst>
          </p:cNvPr>
          <p:cNvSpPr txBox="1"/>
          <p:nvPr/>
        </p:nvSpPr>
        <p:spPr>
          <a:xfrm>
            <a:off x="8497938" y="3161945"/>
            <a:ext cx="1132917" cy="31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6"/>
              </a:lnSpc>
            </a:pPr>
            <a:r>
              <a:rPr lang="en-US" sz="897" b="1" spc="26" dirty="0">
                <a:solidFill>
                  <a:srgbClr val="000000"/>
                </a:solidFill>
                <a:latin typeface="Times New Roman" panose="02020603050405020304" pitchFamily="18" charset="0"/>
                <a:ea typeface="Inter Bold"/>
                <a:cs typeface="Times New Roman" panose="02020603050405020304" pitchFamily="18" charset="0"/>
                <a:sym typeface="Inter Bold"/>
              </a:rPr>
              <a:t>ZERO OUTLIERS IN THE COLUMNS </a:t>
            </a:r>
          </a:p>
        </p:txBody>
      </p:sp>
      <p:sp>
        <p:nvSpPr>
          <p:cNvPr id="67" name="TextBox 13">
            <a:extLst>
              <a:ext uri="{FF2B5EF4-FFF2-40B4-BE49-F238E27FC236}">
                <a16:creationId xmlns:a16="http://schemas.microsoft.com/office/drawing/2014/main" id="{527EA492-A9D8-2F4D-9044-898B43E20695}"/>
              </a:ext>
            </a:extLst>
          </p:cNvPr>
          <p:cNvSpPr txBox="1"/>
          <p:nvPr/>
        </p:nvSpPr>
        <p:spPr>
          <a:xfrm>
            <a:off x="1898983" y="4115078"/>
            <a:ext cx="1132917" cy="1521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1"/>
              </a:lnSpc>
            </a:pPr>
            <a:r>
              <a:rPr lang="en-US" sz="1027" b="1" spc="-10" dirty="0"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THE TIMESTAMP COLUMN WAS IN OBJECT DATATYPE CONVERTED IT INTO DATETIME DATATYPE</a:t>
            </a:r>
          </a:p>
          <a:p>
            <a:pPr algn="ctr">
              <a:lnSpc>
                <a:spcPts val="1521"/>
              </a:lnSpc>
            </a:pPr>
            <a:endParaRPr lang="en-US" sz="1027" b="1" spc="-10" dirty="0"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6836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00A0-F7E7-5B81-59A6-321098E5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6" y="71864"/>
            <a:ext cx="10515600" cy="1325563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AND BOXPLOTS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07046-B2BC-E47F-1B24-77DD59579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951" y="1318018"/>
            <a:ext cx="5157787" cy="82391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plotted histograms to check skewness and found that the data is normally distributed.</a:t>
            </a:r>
            <a:endParaRPr lang="en-IN" sz="20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B2971-79B3-CE6D-E635-3FD0D7736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2874" y="1483566"/>
            <a:ext cx="5157787" cy="658363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2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boxplots to detect outliers and confirmed that there are no major outliers in the dataset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A24A81-C577-A599-84A7-5C54AEEAB2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1" y="2329095"/>
            <a:ext cx="5157787" cy="312214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38EB735-3F3C-7454-3074-E5F86D94041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74" y="2141930"/>
            <a:ext cx="5183188" cy="3639170"/>
          </a:xfrm>
        </p:spPr>
      </p:pic>
    </p:spTree>
    <p:extLst>
      <p:ext uri="{BB962C8B-B14F-4D97-AF65-F5344CB8AC3E}">
        <p14:creationId xmlns:p14="http://schemas.microsoft.com/office/powerpoint/2010/main" val="3461005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84E0-B19B-D3C3-1755-47B2018D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B9179-96B0-AADB-76E3-10664C64B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13" y="1168384"/>
            <a:ext cx="5157787" cy="823912"/>
          </a:xfrm>
        </p:spPr>
        <p:txBody>
          <a:bodyPr/>
          <a:lstStyle/>
          <a:p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Artists by Number of Songs</a:t>
            </a:r>
            <a:endParaRPr lang="en-IN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1EB69C-D694-77DE-6977-D43CD6F4B9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5" y="2350325"/>
            <a:ext cx="5299754" cy="381720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49112-DAE4-F2E5-1A60-40A0DBAFA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1490" y="1168384"/>
            <a:ext cx="5183188" cy="823912"/>
          </a:xfrm>
        </p:spPr>
        <p:txBody>
          <a:bodyPr/>
          <a:lstStyle/>
          <a:p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Users with most Ratings </a:t>
            </a:r>
            <a:endParaRPr lang="en-IN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2CBDCF-DA5F-1C18-0B4D-E73E6D264C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50325"/>
            <a:ext cx="5183188" cy="3817209"/>
          </a:xfrm>
        </p:spPr>
      </p:pic>
    </p:spTree>
    <p:extLst>
      <p:ext uri="{BB962C8B-B14F-4D97-AF65-F5344CB8AC3E}">
        <p14:creationId xmlns:p14="http://schemas.microsoft.com/office/powerpoint/2010/main" val="412109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FB3DC-CE67-A564-D121-8031675AE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282" y="169604"/>
            <a:ext cx="5157787" cy="823912"/>
          </a:xfrm>
        </p:spPr>
        <p:txBody>
          <a:bodyPr/>
          <a:lstStyle/>
          <a:p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songs Released over the years </a:t>
            </a:r>
            <a:endParaRPr lang="en-IN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2F72D-16EF-4E1B-7174-A545E55EB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8882" y="104289"/>
            <a:ext cx="5243836" cy="480333"/>
          </a:xfrm>
        </p:spPr>
        <p:txBody>
          <a:bodyPr/>
          <a:lstStyle/>
          <a:p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songs by Genre </a:t>
            </a:r>
            <a:endParaRPr lang="en-IN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805D03-4BDC-3F40-9D5D-510CEFB67D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7" y="1263087"/>
            <a:ext cx="5157787" cy="282820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6739AE-604E-417D-E5B9-1DA69D932C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441" y="900210"/>
            <a:ext cx="5243835" cy="38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9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DC7824AC-A6D6-1F6B-8539-6245C9D88B40}"/>
              </a:ext>
            </a:extLst>
          </p:cNvPr>
          <p:cNvSpPr/>
          <p:nvPr/>
        </p:nvSpPr>
        <p:spPr>
          <a:xfrm>
            <a:off x="373912" y="301824"/>
            <a:ext cx="78565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8B27E17-863E-5CC6-3843-BE131AA538D6}"/>
              </a:ext>
            </a:extLst>
          </p:cNvPr>
          <p:cNvSpPr/>
          <p:nvPr/>
        </p:nvSpPr>
        <p:spPr>
          <a:xfrm>
            <a:off x="373911" y="23102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imes New Roman" panose="02020603050405020304" pitchFamily="18" charset="0"/>
                <a:ea typeface="Epilogue" pitchFamily="34" charset="-122"/>
                <a:cs typeface="Times New Roman" panose="02020603050405020304" pitchFamily="18" charset="0"/>
              </a:rPr>
              <a:t>Collaborative filtering leverages user behavior. This method identifies similar users and songs</a:t>
            </a:r>
            <a:r>
              <a:rPr lang="en-US" sz="1750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C5EEDB68-EDB7-8E08-F156-148E29D9A864}"/>
              </a:ext>
            </a:extLst>
          </p:cNvPr>
          <p:cNvSpPr/>
          <p:nvPr/>
        </p:nvSpPr>
        <p:spPr>
          <a:xfrm>
            <a:off x="373910" y="26416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imes New Roman" panose="02020603050405020304" pitchFamily="18" charset="0"/>
                <a:ea typeface="Epilogue" pitchFamily="34" charset="-122"/>
                <a:cs typeface="Times New Roman" panose="02020603050405020304" pitchFamily="18" charset="0"/>
              </a:rPr>
              <a:t>User ratings and listening history are vital. This data helps make personalized recommendations</a:t>
            </a:r>
            <a:r>
              <a:rPr lang="en-US" sz="1750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1A3892B6-EA04-85D2-FB1F-9DC3ABF2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437" y="3069431"/>
            <a:ext cx="1614011" cy="807958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FCCFE786-721E-5C41-8D94-F05ECEB31D66}"/>
              </a:ext>
            </a:extLst>
          </p:cNvPr>
          <p:cNvSpPr/>
          <p:nvPr/>
        </p:nvSpPr>
        <p:spPr>
          <a:xfrm>
            <a:off x="4089518" y="3223471"/>
            <a:ext cx="13001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2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C8FD182D-7166-C216-DAF6-42BCB98518E3}"/>
              </a:ext>
            </a:extLst>
          </p:cNvPr>
          <p:cNvSpPr/>
          <p:nvPr/>
        </p:nvSpPr>
        <p:spPr>
          <a:xfrm>
            <a:off x="5116808" y="3203505"/>
            <a:ext cx="25404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Recommendations</a:t>
            </a:r>
            <a:endParaRPr lang="en-US" sz="2200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59D4CC85-E5E4-54BD-0E38-151C22C8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82" y="3987351"/>
            <a:ext cx="3228022" cy="807958"/>
          </a:xfrm>
          <a:prstGeom prst="rect">
            <a:avLst/>
          </a:prstGeom>
        </p:spPr>
      </p:pic>
      <p:sp>
        <p:nvSpPr>
          <p:cNvPr id="12" name="Text 6">
            <a:extLst>
              <a:ext uri="{FF2B5EF4-FFF2-40B4-BE49-F238E27FC236}">
                <a16:creationId xmlns:a16="http://schemas.microsoft.com/office/drawing/2014/main" id="{74A17252-B641-DD24-146F-06FB0F3225AC}"/>
              </a:ext>
            </a:extLst>
          </p:cNvPr>
          <p:cNvSpPr/>
          <p:nvPr/>
        </p:nvSpPr>
        <p:spPr>
          <a:xfrm>
            <a:off x="4043085" y="4143383"/>
            <a:ext cx="1718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892960E7-78C0-F072-D3AB-F7518A2F5B71}"/>
              </a:ext>
            </a:extLst>
          </p:cNvPr>
          <p:cNvSpPr/>
          <p:nvPr/>
        </p:nvSpPr>
        <p:spPr>
          <a:xfrm>
            <a:off x="5842613" y="4049944"/>
            <a:ext cx="18146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Similar Users</a:t>
            </a:r>
            <a:endParaRPr lang="en-US" sz="2200" dirty="0"/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78D295F4-0E01-64D9-BFEF-46897B88E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971" y="4878050"/>
            <a:ext cx="4842034" cy="807958"/>
          </a:xfrm>
          <a:prstGeom prst="rect">
            <a:avLst/>
          </a:prstGeom>
        </p:spPr>
      </p:pic>
      <p:sp>
        <p:nvSpPr>
          <p:cNvPr id="16" name="Text 9">
            <a:extLst>
              <a:ext uri="{FF2B5EF4-FFF2-40B4-BE49-F238E27FC236}">
                <a16:creationId xmlns:a16="http://schemas.microsoft.com/office/drawing/2014/main" id="{BFFE7841-AB9D-86DA-9D66-F41CD053D2EE}"/>
              </a:ext>
            </a:extLst>
          </p:cNvPr>
          <p:cNvSpPr/>
          <p:nvPr/>
        </p:nvSpPr>
        <p:spPr>
          <a:xfrm>
            <a:off x="4062770" y="5025635"/>
            <a:ext cx="15644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5AABB623-E956-4CA6-50C8-8B4BD289D468}"/>
              </a:ext>
            </a:extLst>
          </p:cNvPr>
          <p:cNvSpPr/>
          <p:nvPr/>
        </p:nvSpPr>
        <p:spPr>
          <a:xfrm>
            <a:off x="6501446" y="4984021"/>
            <a:ext cx="23115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User Preferences</a:t>
            </a:r>
            <a:endParaRPr lang="en-US" sz="2200" dirty="0"/>
          </a:p>
        </p:txBody>
      </p:sp>
      <p:pic>
        <p:nvPicPr>
          <p:cNvPr id="19" name="Image 3" descr="preencoded.png">
            <a:extLst>
              <a:ext uri="{FF2B5EF4-FFF2-40B4-BE49-F238E27FC236}">
                <a16:creationId xmlns:a16="http://schemas.microsoft.com/office/drawing/2014/main" id="{4D860B1B-0077-E481-A0E6-CEC386A72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12" y="5742682"/>
            <a:ext cx="6456164" cy="807958"/>
          </a:xfrm>
          <a:prstGeom prst="rect">
            <a:avLst/>
          </a:prstGeom>
        </p:spPr>
      </p:pic>
      <p:sp>
        <p:nvSpPr>
          <p:cNvPr id="20" name="Text 12">
            <a:extLst>
              <a:ext uri="{FF2B5EF4-FFF2-40B4-BE49-F238E27FC236}">
                <a16:creationId xmlns:a16="http://schemas.microsoft.com/office/drawing/2014/main" id="{EF9EB3B0-B7C7-6D96-C502-3DB529F4A938}"/>
              </a:ext>
            </a:extLst>
          </p:cNvPr>
          <p:cNvSpPr/>
          <p:nvPr/>
        </p:nvSpPr>
        <p:spPr>
          <a:xfrm>
            <a:off x="4054316" y="5936224"/>
            <a:ext cx="17335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4</a:t>
            </a:r>
            <a:endParaRPr lang="en-US" sz="2200" dirty="0"/>
          </a:p>
        </p:txBody>
      </p:sp>
      <p:sp>
        <p:nvSpPr>
          <p:cNvPr id="21" name="Text 13">
            <a:extLst>
              <a:ext uri="{FF2B5EF4-FFF2-40B4-BE49-F238E27FC236}">
                <a16:creationId xmlns:a16="http://schemas.microsoft.com/office/drawing/2014/main" id="{2C86ED95-BE6A-63F0-88BE-48294FF99DE1}"/>
              </a:ext>
            </a:extLst>
          </p:cNvPr>
          <p:cNvSpPr/>
          <p:nvPr/>
        </p:nvSpPr>
        <p:spPr>
          <a:xfrm>
            <a:off x="7369075" y="5809806"/>
            <a:ext cx="20849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25B301-417E-9848-63D4-09892730C2CC}"/>
              </a:ext>
            </a:extLst>
          </p:cNvPr>
          <p:cNvSpPr txBox="1"/>
          <p:nvPr/>
        </p:nvSpPr>
        <p:spPr>
          <a:xfrm>
            <a:off x="304161" y="984439"/>
            <a:ext cx="732453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based model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2.Content based model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3.Hybrid based model </a:t>
            </a:r>
          </a:p>
          <a:p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20C2D1-50B8-B986-33D1-5B828ECA0E2F}"/>
              </a:ext>
            </a:extLst>
          </p:cNvPr>
          <p:cNvCxnSpPr/>
          <p:nvPr/>
        </p:nvCxnSpPr>
        <p:spPr>
          <a:xfrm flipV="1">
            <a:off x="4767943" y="3870522"/>
            <a:ext cx="7212563" cy="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EF9E3C-09A9-8BDA-8917-58C048EE229C}"/>
              </a:ext>
            </a:extLst>
          </p:cNvPr>
          <p:cNvCxnSpPr/>
          <p:nvPr/>
        </p:nvCxnSpPr>
        <p:spPr>
          <a:xfrm flipV="1">
            <a:off x="4805244" y="4800851"/>
            <a:ext cx="7212563" cy="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7DE179-B49C-5AAB-C37A-91DC2299BC80}"/>
              </a:ext>
            </a:extLst>
          </p:cNvPr>
          <p:cNvCxnSpPr/>
          <p:nvPr/>
        </p:nvCxnSpPr>
        <p:spPr>
          <a:xfrm flipV="1">
            <a:off x="4920342" y="5668964"/>
            <a:ext cx="7212563" cy="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5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9ACC-810B-7DEA-677A-428DBF6D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Based Model </a:t>
            </a:r>
            <a:endParaRPr lang="en-IN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3D4F0A38-4D0B-A01D-93D2-7AF0E82BFBE3}"/>
              </a:ext>
            </a:extLst>
          </p:cNvPr>
          <p:cNvSpPr/>
          <p:nvPr/>
        </p:nvSpPr>
        <p:spPr>
          <a:xfrm>
            <a:off x="143139" y="1573934"/>
            <a:ext cx="7041430" cy="726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Fraunces Medium" pitchFamily="34" charset="-122"/>
                <a:cs typeface="Times New Roman" panose="02020603050405020304" pitchFamily="18" charset="0"/>
              </a:rPr>
              <a:t>Matching Songs by Characteristics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EFB2336-B0D8-E665-C93E-7C78F318683E}"/>
              </a:ext>
            </a:extLst>
          </p:cNvPr>
          <p:cNvSpPr/>
          <p:nvPr/>
        </p:nvSpPr>
        <p:spPr>
          <a:xfrm>
            <a:off x="143139" y="1011199"/>
            <a:ext cx="10941627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Epilogue" pitchFamily="34" charset="-122"/>
                <a:cs typeface="Times New Roman" panose="02020603050405020304" pitchFamily="18" charset="0"/>
              </a:rPr>
              <a:t>Content-based filtering matches songs by attributes. It recommends songs similar to those a user likes.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08FC7FD2-0CA9-78D6-EE59-B5335A1CAFAE}"/>
              </a:ext>
            </a:extLst>
          </p:cNvPr>
          <p:cNvSpPr/>
          <p:nvPr/>
        </p:nvSpPr>
        <p:spPr>
          <a:xfrm>
            <a:off x="143139" y="1426605"/>
            <a:ext cx="9094166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Epilogue" pitchFamily="34" charset="-122"/>
                <a:cs typeface="Times New Roman" panose="02020603050405020304" pitchFamily="18" charset="0"/>
              </a:rPr>
              <a:t>This method uses extracted features from the songs. It relies on metadata and audio features</a:t>
            </a:r>
            <a:r>
              <a:rPr lang="en-US" sz="1600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60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370E78B3-C4F3-E775-7736-3D81E6002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90" y="2448157"/>
            <a:ext cx="1030962" cy="1237178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7335CE21-8033-29B6-69C6-3A41173B2B1D}"/>
              </a:ext>
            </a:extLst>
          </p:cNvPr>
          <p:cNvSpPr/>
          <p:nvPr/>
        </p:nvSpPr>
        <p:spPr>
          <a:xfrm>
            <a:off x="1893854" y="2549493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Features</a:t>
            </a:r>
            <a:endParaRPr lang="en-US" sz="20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BD3100C5-E8D1-B30A-8B89-416923792D83}"/>
              </a:ext>
            </a:extLst>
          </p:cNvPr>
          <p:cNvSpPr/>
          <p:nvPr/>
        </p:nvSpPr>
        <p:spPr>
          <a:xfrm>
            <a:off x="1893854" y="2867008"/>
            <a:ext cx="6360557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Extract song features (genre, tempo)</a:t>
            </a:r>
            <a:endParaRPr lang="en-US" sz="1600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911EBFCD-2A08-E040-97DE-78292E821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90" y="3832664"/>
            <a:ext cx="1030962" cy="1237178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6221BA2F-AD13-BFFA-19AD-02141706C014}"/>
              </a:ext>
            </a:extLst>
          </p:cNvPr>
          <p:cNvSpPr/>
          <p:nvPr/>
        </p:nvSpPr>
        <p:spPr>
          <a:xfrm>
            <a:off x="1893854" y="3870499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Profile</a:t>
            </a:r>
            <a:endParaRPr lang="en-US" sz="20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9B00792B-F051-020B-FBD2-09989E301FE3}"/>
              </a:ext>
            </a:extLst>
          </p:cNvPr>
          <p:cNvSpPr/>
          <p:nvPr/>
        </p:nvSpPr>
        <p:spPr>
          <a:xfrm>
            <a:off x="1893854" y="4258405"/>
            <a:ext cx="6360557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Build user profile of liked features</a:t>
            </a:r>
            <a:endParaRPr lang="en-US" sz="1600" dirty="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A4E4B905-CB20-085A-1927-B076458DF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90" y="5069842"/>
            <a:ext cx="1030962" cy="1237178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73C08023-E8A2-8EBE-00A9-F6E249562CB1}"/>
              </a:ext>
            </a:extLst>
          </p:cNvPr>
          <p:cNvSpPr/>
          <p:nvPr/>
        </p:nvSpPr>
        <p:spPr>
          <a:xfrm>
            <a:off x="1893854" y="5018219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Match</a:t>
            </a:r>
            <a:endParaRPr lang="en-US" sz="200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6BEB5C9A-1603-822E-A33B-8EED78074184}"/>
              </a:ext>
            </a:extLst>
          </p:cNvPr>
          <p:cNvSpPr/>
          <p:nvPr/>
        </p:nvSpPr>
        <p:spPr>
          <a:xfrm>
            <a:off x="1893853" y="5516879"/>
            <a:ext cx="6360557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latin typeface="Epilogue" pitchFamily="34" charset="0"/>
                <a:ea typeface="Epilogue" pitchFamily="34" charset="-122"/>
                <a:cs typeface="Epilogue" pitchFamily="34" charset="-120"/>
              </a:rPr>
              <a:t>Recommend songs matching the profile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854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EBD-D4E8-639C-0016-B01101AA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1365"/>
            <a:ext cx="10515600" cy="1325563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ea typeface="Epilogue" pitchFamily="34" charset="-122"/>
                <a:cs typeface="Times New Roman" panose="02020603050405020304" pitchFamily="18" charset="0"/>
              </a:rPr>
              <a:t>H</a:t>
            </a:r>
            <a:r>
              <a:rPr lang="en-US" sz="4400" i="1" dirty="0">
                <a:latin typeface="Times New Roman" panose="02020603050405020304" pitchFamily="18" charset="0"/>
                <a:ea typeface="Epilogue" pitchFamily="34" charset="-122"/>
                <a:cs typeface="Times New Roman" panose="02020603050405020304" pitchFamily="18" charset="0"/>
              </a:rPr>
              <a:t>ybrid Based Model 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5BCC2425-B2F6-4B19-3594-3AB0BAFD9DD9}"/>
              </a:ext>
            </a:extLst>
          </p:cNvPr>
          <p:cNvSpPr/>
          <p:nvPr/>
        </p:nvSpPr>
        <p:spPr>
          <a:xfrm>
            <a:off x="84664" y="8250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Epilogue" pitchFamily="34" charset="-122"/>
                <a:cs typeface="Times New Roman" panose="02020603050405020304" pitchFamily="18" charset="0"/>
              </a:rPr>
              <a:t>A hybrid approach combines collaborative and content-based filtering. This leverages the strengths of each.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574386B-8EDB-5438-EA97-863EC696546D}"/>
              </a:ext>
            </a:extLst>
          </p:cNvPr>
          <p:cNvSpPr/>
          <p:nvPr/>
        </p:nvSpPr>
        <p:spPr>
          <a:xfrm>
            <a:off x="84664" y="12404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Epilogue" pitchFamily="34" charset="-122"/>
                <a:cs typeface="Times New Roman" panose="02020603050405020304" pitchFamily="18" charset="0"/>
              </a:rPr>
              <a:t>This often results in more accurate recommendations. It addresses limitations of individual methods.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2EBF8C61-4FF5-FB8B-1C7E-E59DF9A9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235" y="2150642"/>
            <a:ext cx="4564975" cy="4564975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91ED5454-06CA-1E4B-23E8-705F8767B78F}"/>
              </a:ext>
            </a:extLst>
          </p:cNvPr>
          <p:cNvSpPr/>
          <p:nvPr/>
        </p:nvSpPr>
        <p:spPr>
          <a:xfrm>
            <a:off x="2690271" y="3870101"/>
            <a:ext cx="13001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Fraunces Medium" pitchFamily="34" charset="-122"/>
                <a:cs typeface="Times New Roman" panose="02020603050405020304" pitchFamily="18" charset="0"/>
              </a:rPr>
              <a:t>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" descr="preencoded.png">
            <a:extLst>
              <a:ext uri="{FF2B5EF4-FFF2-40B4-BE49-F238E27FC236}">
                <a16:creationId xmlns:a16="http://schemas.microsoft.com/office/drawing/2014/main" id="{69C99E30-260A-5A8C-BE5E-3EE368E28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235" y="2150641"/>
            <a:ext cx="4564975" cy="4564975"/>
          </a:xfrm>
          <a:prstGeom prst="rect">
            <a:avLst/>
          </a:prstGeom>
        </p:spPr>
      </p:pic>
      <p:sp>
        <p:nvSpPr>
          <p:cNvPr id="13" name="Text 8">
            <a:extLst>
              <a:ext uri="{FF2B5EF4-FFF2-40B4-BE49-F238E27FC236}">
                <a16:creationId xmlns:a16="http://schemas.microsoft.com/office/drawing/2014/main" id="{1D9657BD-7561-9103-067D-032B3D4020AA}"/>
              </a:ext>
            </a:extLst>
          </p:cNvPr>
          <p:cNvSpPr/>
          <p:nvPr/>
        </p:nvSpPr>
        <p:spPr>
          <a:xfrm>
            <a:off x="4978963" y="2945396"/>
            <a:ext cx="1718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Fraunces Medium" pitchFamily="34" charset="-122"/>
                <a:cs typeface="Times New Roman" panose="02020603050405020304" pitchFamily="18" charset="0"/>
              </a:rPr>
              <a:t>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2" descr="preencoded.png">
            <a:extLst>
              <a:ext uri="{FF2B5EF4-FFF2-40B4-BE49-F238E27FC236}">
                <a16:creationId xmlns:a16="http://schemas.microsoft.com/office/drawing/2014/main" id="{CB539118-078A-856F-E477-061D474A1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234" y="2150640"/>
            <a:ext cx="4564975" cy="4564975"/>
          </a:xfrm>
          <a:prstGeom prst="rect">
            <a:avLst/>
          </a:prstGeom>
        </p:spPr>
      </p:pic>
      <p:sp>
        <p:nvSpPr>
          <p:cNvPr id="17" name="Text 11">
            <a:extLst>
              <a:ext uri="{FF2B5EF4-FFF2-40B4-BE49-F238E27FC236}">
                <a16:creationId xmlns:a16="http://schemas.microsoft.com/office/drawing/2014/main" id="{72E3CAEE-876C-2F8F-EC2A-F67840DC2939}"/>
              </a:ext>
            </a:extLst>
          </p:cNvPr>
          <p:cNvSpPr/>
          <p:nvPr/>
        </p:nvSpPr>
        <p:spPr>
          <a:xfrm>
            <a:off x="4601078" y="5686750"/>
            <a:ext cx="15644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Fraunces Medium" pitchFamily="34" charset="-122"/>
                <a:cs typeface="Times New Roman" panose="02020603050405020304" pitchFamily="18" charset="0"/>
              </a:rPr>
              <a:t>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D6C43-A344-99C2-8E3D-01448925CA8B}"/>
              </a:ext>
            </a:extLst>
          </p:cNvPr>
          <p:cNvSpPr txBox="1"/>
          <p:nvPr/>
        </p:nvSpPr>
        <p:spPr>
          <a:xfrm>
            <a:off x="1077822" y="3483914"/>
            <a:ext cx="872411" cy="415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Fraunces Medium" pitchFamily="34" charset="-122"/>
                <a:cs typeface="Times New Roman" panose="02020603050405020304" pitchFamily="18" charset="0"/>
              </a:rPr>
              <a:t>Collab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BC6EB8-F76C-879D-715B-2E13052BC726}"/>
              </a:ext>
            </a:extLst>
          </p:cNvPr>
          <p:cNvSpPr txBox="1"/>
          <p:nvPr/>
        </p:nvSpPr>
        <p:spPr>
          <a:xfrm>
            <a:off x="6481464" y="2529641"/>
            <a:ext cx="909735" cy="415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Fraunces Medium" pitchFamily="34" charset="-122"/>
                <a:cs typeface="Times New Roman" panose="02020603050405020304" pitchFamily="18" charset="0"/>
              </a:rPr>
              <a:t>Content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2370D-6B1E-50DD-FC83-6A3CDA8E32B9}"/>
              </a:ext>
            </a:extLst>
          </p:cNvPr>
          <p:cNvSpPr txBox="1"/>
          <p:nvPr/>
        </p:nvSpPr>
        <p:spPr>
          <a:xfrm>
            <a:off x="6389698" y="5409634"/>
            <a:ext cx="6690048" cy="415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Fraunces Medium" pitchFamily="34" charset="-122"/>
                <a:cs typeface="Times New Roman" panose="02020603050405020304" pitchFamily="18" charset="0"/>
              </a:rPr>
              <a:t>Hybrid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D80368-69A4-3A18-0C8D-15C14C659C71}"/>
              </a:ext>
            </a:extLst>
          </p:cNvPr>
          <p:cNvSpPr txBox="1"/>
          <p:nvPr/>
        </p:nvSpPr>
        <p:spPr>
          <a:xfrm>
            <a:off x="6389698" y="5714886"/>
            <a:ext cx="6690048" cy="425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Epilogue" pitchFamily="34" charset="-122"/>
                <a:cs typeface="Times New Roman" panose="02020603050405020304" pitchFamily="18" charset="0"/>
              </a:rPr>
              <a:t>Combined recommendations, tailored to user taste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4C525D-2177-7BAB-7FBB-DCC9B2208E1E}"/>
              </a:ext>
            </a:extLst>
          </p:cNvPr>
          <p:cNvSpPr txBox="1"/>
          <p:nvPr/>
        </p:nvSpPr>
        <p:spPr>
          <a:xfrm>
            <a:off x="177281" y="3845550"/>
            <a:ext cx="1772951" cy="1169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Epilogue" pitchFamily="34" charset="-122"/>
                <a:cs typeface="Times New Roman" panose="02020603050405020304" pitchFamily="18" charset="0"/>
              </a:rPr>
              <a:t>User data and song listening history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51EC9C-47A3-5634-EBEE-A514302CAE1F}"/>
              </a:ext>
            </a:extLst>
          </p:cNvPr>
          <p:cNvSpPr txBox="1"/>
          <p:nvPr/>
        </p:nvSpPr>
        <p:spPr>
          <a:xfrm>
            <a:off x="6515209" y="2927259"/>
            <a:ext cx="6690048" cy="425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Epilogue" pitchFamily="34" charset="-122"/>
                <a:cs typeface="Times New Roman" panose="02020603050405020304" pitchFamily="18" charset="0"/>
              </a:rPr>
              <a:t>Song metadata and extracted characteristics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149</TotalTime>
  <Words>589</Words>
  <Application>Microsoft Office PowerPoint</Application>
  <PresentationFormat>Widescreen</PresentationFormat>
  <Paragraphs>96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Epilogue</vt:lpstr>
      <vt:lpstr>Fraunces Medium</vt:lpstr>
      <vt:lpstr>Inter</vt:lpstr>
      <vt:lpstr>Inter Bold</vt:lpstr>
      <vt:lpstr>Times New Roman</vt:lpstr>
      <vt:lpstr>Trebuchet MS</vt:lpstr>
      <vt:lpstr>Wingdings 3</vt:lpstr>
      <vt:lpstr>Office Theme</vt:lpstr>
      <vt:lpstr>Facet</vt:lpstr>
      <vt:lpstr>PowerPoint Presentation</vt:lpstr>
      <vt:lpstr>Dataset Overview – Generated Using Faker</vt:lpstr>
      <vt:lpstr>Exploratory Data Analysis (EDA)</vt:lpstr>
      <vt:lpstr>HISTOGRAMS AND BOXPLOTS </vt:lpstr>
      <vt:lpstr>Data Visualization</vt:lpstr>
      <vt:lpstr>PowerPoint Presentation</vt:lpstr>
      <vt:lpstr>PowerPoint Presentation</vt:lpstr>
      <vt:lpstr>Content Based Model </vt:lpstr>
      <vt:lpstr>Hybrid Based Model </vt:lpstr>
      <vt:lpstr>DEPLOYMENT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kavyav2024@outlook.com</dc:creator>
  <cp:lastModifiedBy>kavyav2024@outlook.com</cp:lastModifiedBy>
  <cp:revision>1</cp:revision>
  <dcterms:created xsi:type="dcterms:W3CDTF">2025-02-15T08:08:21Z</dcterms:created>
  <dcterms:modified xsi:type="dcterms:W3CDTF">2025-02-15T10:37:26Z</dcterms:modified>
</cp:coreProperties>
</file>