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5" r:id="rId5"/>
    <p:sldId id="291" r:id="rId6"/>
    <p:sldId id="260" r:id="rId7"/>
    <p:sldId id="261" r:id="rId8"/>
    <p:sldId id="262" r:id="rId9"/>
    <p:sldId id="278" r:id="rId10"/>
    <p:sldId id="280" r:id="rId11"/>
    <p:sldId id="275" r:id="rId12"/>
    <p:sldId id="288" r:id="rId13"/>
    <p:sldId id="290" r:id="rId14"/>
    <p:sldId id="281" r:id="rId15"/>
    <p:sldId id="286" r:id="rId16"/>
    <p:sldId id="274"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7" d="100"/>
          <a:sy n="97"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792A-C3F9-2F21-CC5E-245AB389D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7DABAF-58FC-E3A5-E25F-47F62FBD8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D242BE-AAFF-030B-058F-02417B1D1C82}"/>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5" name="Footer Placeholder 4">
            <a:extLst>
              <a:ext uri="{FF2B5EF4-FFF2-40B4-BE49-F238E27FC236}">
                <a16:creationId xmlns:a16="http://schemas.microsoft.com/office/drawing/2014/main" id="{48C4A225-5E10-E6E1-F6CB-516694643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A3858-ABA4-67F6-2403-C44335E7449F}"/>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191329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125E-06AC-77DC-10D3-3E2EAE23EC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DCC115-0E1A-A95E-8204-F082CA9D6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ADFF1E-FEE3-AF2A-39F1-973D79BADA3C}"/>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5" name="Footer Placeholder 4">
            <a:extLst>
              <a:ext uri="{FF2B5EF4-FFF2-40B4-BE49-F238E27FC236}">
                <a16:creationId xmlns:a16="http://schemas.microsoft.com/office/drawing/2014/main" id="{C4AFF146-1750-62E4-0FEF-46EAC6846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36DCC-62CB-AC86-F17B-7DFBAC776B24}"/>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71955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FD34F-0CC7-E826-0B4F-75F2517A5D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FFDA54-9873-47CD-9A16-ED46C2060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E0575-887A-D572-B452-3B9618E9549B}"/>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5" name="Footer Placeholder 4">
            <a:extLst>
              <a:ext uri="{FF2B5EF4-FFF2-40B4-BE49-F238E27FC236}">
                <a16:creationId xmlns:a16="http://schemas.microsoft.com/office/drawing/2014/main" id="{5E7DDC2E-00D3-8502-A608-5316531642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EE653-1848-5423-ED60-E308DC90E18F}"/>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112914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50F3-01DF-4D8D-F88B-2CDEC6BA5F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31F624-2816-F81C-6850-DF5E04132E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3499A-9E37-AC95-0E34-F87027CC5A78}"/>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5" name="Footer Placeholder 4">
            <a:extLst>
              <a:ext uri="{FF2B5EF4-FFF2-40B4-BE49-F238E27FC236}">
                <a16:creationId xmlns:a16="http://schemas.microsoft.com/office/drawing/2014/main" id="{715AE695-C22A-5185-DC88-1861F054C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500E6-9E8A-7C0E-0FD3-609658AA5B98}"/>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10996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80ED-723F-4010-62E0-BEA493FFF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ED0F4-7918-41A6-5574-10CD471AAA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EDFD5A-9D0B-4D95-B7F6-9D87A15F8E55}"/>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5" name="Footer Placeholder 4">
            <a:extLst>
              <a:ext uri="{FF2B5EF4-FFF2-40B4-BE49-F238E27FC236}">
                <a16:creationId xmlns:a16="http://schemas.microsoft.com/office/drawing/2014/main" id="{0FD660D6-2FA3-8AAF-F081-120583F27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B4909-062C-2B4D-8EDE-A67BB28CD9BB}"/>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3318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CD7B-DAFE-9B24-AD4C-8E0346514D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48E768-2F56-8F04-0BFD-C525AFDA2C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84D2D5-6E30-2752-3DC9-9A4E14881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C74260-9D4E-585A-1860-627217638119}"/>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6" name="Footer Placeholder 5">
            <a:extLst>
              <a:ext uri="{FF2B5EF4-FFF2-40B4-BE49-F238E27FC236}">
                <a16:creationId xmlns:a16="http://schemas.microsoft.com/office/drawing/2014/main" id="{D9651C14-162B-4154-4ECA-6FB28AA24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1765D6-50F1-5F01-3540-5298E6AAEA8D}"/>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31987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F48A-B4E9-58ED-207D-65A3D28009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B16DD-0C09-93A8-F510-AD011D910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6017-0991-EAA0-E6E6-D4FAEEDC6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4F77B8-2AB1-B8A6-2F1C-2830CC91D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E24211-54E2-1F28-2CCE-CCADBF66BE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29CAE6-8889-DB1C-0534-E391B15C1284}"/>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8" name="Footer Placeholder 7">
            <a:extLst>
              <a:ext uri="{FF2B5EF4-FFF2-40B4-BE49-F238E27FC236}">
                <a16:creationId xmlns:a16="http://schemas.microsoft.com/office/drawing/2014/main" id="{24068294-1260-32D2-0AE9-7EC82B8014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898289-345D-46EB-5CA5-1851BCC7EA31}"/>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10992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9161-DCCB-2736-A67F-EFC6946434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A84489-DFCD-128B-C424-9E4921D01985}"/>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4" name="Footer Placeholder 3">
            <a:extLst>
              <a:ext uri="{FF2B5EF4-FFF2-40B4-BE49-F238E27FC236}">
                <a16:creationId xmlns:a16="http://schemas.microsoft.com/office/drawing/2014/main" id="{91C2280A-D52B-43E3-ED52-0C193974C3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EB4117-6536-AC71-96EE-83915D07A856}"/>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16710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C500B-02E5-67B3-AE38-B784D8C7CB63}"/>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3" name="Footer Placeholder 2">
            <a:extLst>
              <a:ext uri="{FF2B5EF4-FFF2-40B4-BE49-F238E27FC236}">
                <a16:creationId xmlns:a16="http://schemas.microsoft.com/office/drawing/2014/main" id="{C0326337-4FE1-E280-6116-EE46DF2752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60578E-6875-E6AB-C29E-B03CEE4B879F}"/>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307998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12DE-3000-551F-4FA3-FCACD3A84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ED6C77-B196-1AE8-61F0-E31AD226E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179789-3681-B302-97C1-6B0D86E0A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6AC44-9D4D-B852-99C3-85274716C8F2}"/>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6" name="Footer Placeholder 5">
            <a:extLst>
              <a:ext uri="{FF2B5EF4-FFF2-40B4-BE49-F238E27FC236}">
                <a16:creationId xmlns:a16="http://schemas.microsoft.com/office/drawing/2014/main" id="{06BDD1DB-EBE6-554E-4742-C6C22081A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C70BA7-840D-2427-7E0A-078D77D3230B}"/>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298618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615F-5DFB-9098-4A4C-E4CE352C0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94EBD7-49CD-2D41-F57F-21022EB1E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6B7031-27C8-54E6-6532-7D1C8AD62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DAB38-A568-909E-EE88-C445EA86273F}"/>
              </a:ext>
            </a:extLst>
          </p:cNvPr>
          <p:cNvSpPr>
            <a:spLocks noGrp="1"/>
          </p:cNvSpPr>
          <p:nvPr>
            <p:ph type="dt" sz="half" idx="10"/>
          </p:nvPr>
        </p:nvSpPr>
        <p:spPr/>
        <p:txBody>
          <a:bodyPr/>
          <a:lstStyle/>
          <a:p>
            <a:fld id="{687E3BFB-ECB7-4FBF-8118-44674A253270}" type="datetimeFigureOut">
              <a:rPr lang="en-IN" smtClean="0"/>
              <a:t>18-09-2023</a:t>
            </a:fld>
            <a:endParaRPr lang="en-IN"/>
          </a:p>
        </p:txBody>
      </p:sp>
      <p:sp>
        <p:nvSpPr>
          <p:cNvPr id="6" name="Footer Placeholder 5">
            <a:extLst>
              <a:ext uri="{FF2B5EF4-FFF2-40B4-BE49-F238E27FC236}">
                <a16:creationId xmlns:a16="http://schemas.microsoft.com/office/drawing/2014/main" id="{47139209-442A-DEE5-D9F6-771454F3FA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9399FE-DB6B-EECF-2AD5-1FB0AD979FF8}"/>
              </a:ext>
            </a:extLst>
          </p:cNvPr>
          <p:cNvSpPr>
            <a:spLocks noGrp="1"/>
          </p:cNvSpPr>
          <p:nvPr>
            <p:ph type="sldNum" sz="quarter" idx="12"/>
          </p:nvPr>
        </p:nvSpPr>
        <p:spPr/>
        <p:txBody>
          <a:bodyPr/>
          <a:lstStyle/>
          <a:p>
            <a:fld id="{54D15336-FA6E-4FFB-96E5-6CFA60A4296B}" type="slidenum">
              <a:rPr lang="en-IN" smtClean="0"/>
              <a:t>‹#›</a:t>
            </a:fld>
            <a:endParaRPr lang="en-IN"/>
          </a:p>
        </p:txBody>
      </p:sp>
    </p:spTree>
    <p:extLst>
      <p:ext uri="{BB962C8B-B14F-4D97-AF65-F5344CB8AC3E}">
        <p14:creationId xmlns:p14="http://schemas.microsoft.com/office/powerpoint/2010/main" val="259839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FC80C3-4464-1DB2-B230-8BAF7271B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38036-4F8C-EDEB-293B-59450D821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EC23C-8B24-5A52-FEF7-69484DBA5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E3BFB-ECB7-4FBF-8118-44674A253270}" type="datetimeFigureOut">
              <a:rPr lang="en-IN" smtClean="0"/>
              <a:t>18-09-2023</a:t>
            </a:fld>
            <a:endParaRPr lang="en-IN"/>
          </a:p>
        </p:txBody>
      </p:sp>
      <p:sp>
        <p:nvSpPr>
          <p:cNvPr id="5" name="Footer Placeholder 4">
            <a:extLst>
              <a:ext uri="{FF2B5EF4-FFF2-40B4-BE49-F238E27FC236}">
                <a16:creationId xmlns:a16="http://schemas.microsoft.com/office/drawing/2014/main" id="{DFC9335B-468C-E7FB-4766-747C24EB7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695A88-9C14-219C-45AB-2E35534039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15336-FA6E-4FFB-96E5-6CFA60A4296B}" type="slidenum">
              <a:rPr lang="en-IN" smtClean="0"/>
              <a:t>‹#›</a:t>
            </a:fld>
            <a:endParaRPr lang="en-IN"/>
          </a:p>
        </p:txBody>
      </p:sp>
    </p:spTree>
    <p:extLst>
      <p:ext uri="{BB962C8B-B14F-4D97-AF65-F5344CB8AC3E}">
        <p14:creationId xmlns:p14="http://schemas.microsoft.com/office/powerpoint/2010/main" val="132330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med.ncbi.nlm.nih.gov/?term=Dcruz%20AC%5BAuthor%5D" TargetMode="External"/><Relationship Id="rId7" Type="http://schemas.openxmlformats.org/officeDocument/2006/relationships/hyperlink" Target="https://www.ncbi.nlm.nih.gov/pmc/articles/PMC9804119/" TargetMode="External"/><Relationship Id="rId2" Type="http://schemas.openxmlformats.org/officeDocument/2006/relationships/hyperlink" Target="https://selfcarejournal.com/wp-content/uploads/2015/09/Gray-2.376-86.pdf" TargetMode="External"/><Relationship Id="rId1" Type="http://schemas.openxmlformats.org/officeDocument/2006/relationships/slideLayout" Target="../slideLayouts/slideLayout2.xml"/><Relationship Id="rId6" Type="http://schemas.openxmlformats.org/officeDocument/2006/relationships/hyperlink" Target="https://pubmed.ncbi.nlm.nih.gov/?term=Sreedhar%20D%5BAuthor%5D" TargetMode="External"/><Relationship Id="rId5" Type="http://schemas.openxmlformats.org/officeDocument/2006/relationships/hyperlink" Target="https://pubmed.ncbi.nlm.nih.gov/?term=Pai%20SR%5BAuthor%5D" TargetMode="External"/><Relationship Id="rId4" Type="http://schemas.openxmlformats.org/officeDocument/2006/relationships/hyperlink" Target="https://pubmed.ncbi.nlm.nih.gov/?term=Mokashi%20VN%5BAuthor%5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1mg.com/" TargetMode="External"/><Relationship Id="rId7" Type="http://schemas.openxmlformats.org/officeDocument/2006/relationships/hyperlink" Target="http://www.emedix.com/" TargetMode="External"/><Relationship Id="rId2" Type="http://schemas.openxmlformats.org/officeDocument/2006/relationships/hyperlink" Target="http://www.healthkart.com/" TargetMode="External"/><Relationship Id="rId1" Type="http://schemas.openxmlformats.org/officeDocument/2006/relationships/slideLayout" Target="../slideLayouts/slideLayout2.xml"/><Relationship Id="rId6" Type="http://schemas.openxmlformats.org/officeDocument/2006/relationships/hyperlink" Target="http://www.netmeds.com/" TargetMode="External"/><Relationship Id="rId5" Type="http://schemas.openxmlformats.org/officeDocument/2006/relationships/hyperlink" Target="http://www.pharmeasy.com/" TargetMode="External"/><Relationship Id="rId4" Type="http://schemas.openxmlformats.org/officeDocument/2006/relationships/hyperlink" Target="http://www.medlif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14675A-D22A-7A37-C03A-0A37D1B5F339}"/>
              </a:ext>
            </a:extLst>
          </p:cNvPr>
          <p:cNvSpPr>
            <a:spLocks noGrp="1"/>
          </p:cNvSpPr>
          <p:nvPr>
            <p:ph type="subTitle" idx="1"/>
          </p:nvPr>
        </p:nvSpPr>
        <p:spPr>
          <a:xfrm>
            <a:off x="0" y="1833245"/>
            <a:ext cx="12191999" cy="1655762"/>
          </a:xfrm>
        </p:spPr>
        <p:txBody>
          <a:bodyPr>
            <a:normAutofit fontScale="70000" lnSpcReduction="20000"/>
          </a:bodyPr>
          <a:lstStyle/>
          <a:p>
            <a:r>
              <a:rPr lang="en-IN" sz="2600" dirty="0"/>
              <a:t>Session 2023-24</a:t>
            </a:r>
          </a:p>
          <a:p>
            <a:r>
              <a:rPr lang="en-IN" sz="2600" u="sng"/>
              <a:t>Defining &amp; Progress </a:t>
            </a:r>
            <a:r>
              <a:rPr lang="en-IN" sz="2600" u="sng" dirty="0"/>
              <a:t>Seminar</a:t>
            </a:r>
          </a:p>
          <a:p>
            <a:endParaRPr lang="en-IN" dirty="0"/>
          </a:p>
          <a:p>
            <a:r>
              <a:rPr lang="en-IN" sz="3100" dirty="0"/>
              <a:t>Group ID – </a:t>
            </a:r>
            <a:r>
              <a:rPr lang="en-IN" sz="3100" b="1" dirty="0"/>
              <a:t>GA-09</a:t>
            </a:r>
          </a:p>
          <a:p>
            <a:r>
              <a:rPr lang="en-IN" sz="3100" b="1" dirty="0"/>
              <a:t>“Smart Health Prediction &amp; Consultation” - </a:t>
            </a:r>
            <a:r>
              <a:rPr lang="en-IN" sz="3100" b="1" dirty="0" err="1"/>
              <a:t>PharmaFlex</a:t>
            </a:r>
            <a:endParaRPr lang="en-IN" sz="3100" b="1" dirty="0"/>
          </a:p>
          <a:p>
            <a:endParaRPr lang="en-IN" b="1" dirty="0"/>
          </a:p>
        </p:txBody>
      </p:sp>
      <p:pic>
        <p:nvPicPr>
          <p:cNvPr id="5" name="Picture 4">
            <a:extLst>
              <a:ext uri="{FF2B5EF4-FFF2-40B4-BE49-F238E27FC236}">
                <a16:creationId xmlns:a16="http://schemas.microsoft.com/office/drawing/2014/main" id="{FF4A29A8-4274-8F26-32F4-13C2B14AAB2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0" y="247857"/>
            <a:ext cx="12192000" cy="1352343"/>
          </a:xfrm>
          <a:prstGeom prst="rect">
            <a:avLst/>
          </a:prstGeom>
        </p:spPr>
      </p:pic>
      <p:sp>
        <p:nvSpPr>
          <p:cNvPr id="6" name="Subtitle 2">
            <a:extLst>
              <a:ext uri="{FF2B5EF4-FFF2-40B4-BE49-F238E27FC236}">
                <a16:creationId xmlns:a16="http://schemas.microsoft.com/office/drawing/2014/main" id="{92AD12A5-8165-D0EB-0A26-4F811920C623}"/>
              </a:ext>
            </a:extLst>
          </p:cNvPr>
          <p:cNvSpPr txBox="1">
            <a:spLocks/>
          </p:cNvSpPr>
          <p:nvPr/>
        </p:nvSpPr>
        <p:spPr>
          <a:xfrm>
            <a:off x="853440" y="3722052"/>
            <a:ext cx="4282440" cy="26482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dirty="0"/>
              <a:t>Name of the Students :</a:t>
            </a:r>
          </a:p>
          <a:p>
            <a:pPr marL="457200" indent="-457200" algn="l">
              <a:buFont typeface="Arial" panose="020B0604020202020204" pitchFamily="34" charset="0"/>
              <a:buAutoNum type="arabicPeriod"/>
            </a:pPr>
            <a:r>
              <a:rPr lang="en-IN" sz="2000" dirty="0"/>
              <a:t>Prathmesh </a:t>
            </a:r>
            <a:r>
              <a:rPr lang="en-IN" sz="2000" dirty="0" err="1"/>
              <a:t>Mathankar</a:t>
            </a:r>
            <a:r>
              <a:rPr lang="en-IN" sz="2000" dirty="0"/>
              <a:t> (134)</a:t>
            </a:r>
          </a:p>
          <a:p>
            <a:pPr marL="457200" indent="-457200" algn="l">
              <a:buAutoNum type="arabicPeriod"/>
            </a:pPr>
            <a:r>
              <a:rPr lang="en-IN" sz="2000" dirty="0" err="1"/>
              <a:t>Rhutwik</a:t>
            </a:r>
            <a:r>
              <a:rPr lang="en-IN" sz="2000" dirty="0"/>
              <a:t> </a:t>
            </a:r>
            <a:r>
              <a:rPr lang="en-IN" sz="2000" dirty="0" err="1"/>
              <a:t>Gaidhani</a:t>
            </a:r>
            <a:r>
              <a:rPr lang="en-IN" sz="2000" dirty="0"/>
              <a:t> (137)</a:t>
            </a:r>
          </a:p>
          <a:p>
            <a:pPr marL="457200" indent="-457200" algn="l">
              <a:buAutoNum type="arabicPeriod"/>
            </a:pPr>
            <a:r>
              <a:rPr lang="en-IN" sz="2000" dirty="0"/>
              <a:t>Sahil Lokhande (140)</a:t>
            </a:r>
          </a:p>
          <a:p>
            <a:pPr marL="457200" indent="-457200" algn="l">
              <a:buFont typeface="Arial" panose="020B0604020202020204" pitchFamily="34" charset="0"/>
              <a:buAutoNum type="arabicPeriod"/>
            </a:pPr>
            <a:r>
              <a:rPr lang="en-IN" sz="2000" dirty="0" err="1"/>
              <a:t>Sanket</a:t>
            </a:r>
            <a:r>
              <a:rPr lang="en-IN" sz="2000" dirty="0"/>
              <a:t> </a:t>
            </a:r>
            <a:r>
              <a:rPr lang="en-IN" sz="2000" dirty="0" err="1"/>
              <a:t>Gulhane</a:t>
            </a:r>
            <a:r>
              <a:rPr lang="en-IN" sz="2000" dirty="0"/>
              <a:t> (141)</a:t>
            </a:r>
          </a:p>
          <a:p>
            <a:pPr marL="457200" indent="-457200" algn="l">
              <a:buAutoNum type="arabicPeriod"/>
            </a:pPr>
            <a:r>
              <a:rPr lang="en-IN" sz="2000" dirty="0" err="1"/>
              <a:t>Sanket</a:t>
            </a:r>
            <a:r>
              <a:rPr lang="en-IN" sz="2000" dirty="0"/>
              <a:t> </a:t>
            </a:r>
            <a:r>
              <a:rPr lang="en-IN" sz="2000" dirty="0" err="1"/>
              <a:t>Bhute</a:t>
            </a:r>
            <a:r>
              <a:rPr lang="en-IN" sz="2000" dirty="0"/>
              <a:t> (167)</a:t>
            </a:r>
          </a:p>
          <a:p>
            <a:pPr marL="457200" indent="-457200" algn="l">
              <a:buAutoNum type="arabicPeriod"/>
            </a:pPr>
            <a:endParaRPr lang="en-IN" sz="2000" b="1" dirty="0"/>
          </a:p>
        </p:txBody>
      </p:sp>
      <p:sp>
        <p:nvSpPr>
          <p:cNvPr id="7" name="Subtitle 2">
            <a:extLst>
              <a:ext uri="{FF2B5EF4-FFF2-40B4-BE49-F238E27FC236}">
                <a16:creationId xmlns:a16="http://schemas.microsoft.com/office/drawing/2014/main" id="{09E0BF24-4300-4D9E-1CF7-EFBD8D690A56}"/>
              </a:ext>
            </a:extLst>
          </p:cNvPr>
          <p:cNvSpPr txBox="1">
            <a:spLocks/>
          </p:cNvSpPr>
          <p:nvPr/>
        </p:nvSpPr>
        <p:spPr>
          <a:xfrm>
            <a:off x="6096000" y="3976695"/>
            <a:ext cx="524256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t>Under the Guidance of</a:t>
            </a:r>
          </a:p>
          <a:p>
            <a:r>
              <a:rPr lang="en-IN" sz="2000" dirty="0"/>
              <a:t>Mr. M. G. </a:t>
            </a:r>
            <a:r>
              <a:rPr lang="en-IN" sz="2000" dirty="0" err="1"/>
              <a:t>Panjwani</a:t>
            </a:r>
            <a:endParaRPr lang="en-IN" sz="2000" dirty="0"/>
          </a:p>
          <a:p>
            <a:r>
              <a:rPr lang="en-IN" sz="2000" dirty="0"/>
              <a:t>Assistant Professor</a:t>
            </a:r>
          </a:p>
          <a:p>
            <a:r>
              <a:rPr lang="en-IN" sz="2000" dirty="0"/>
              <a:t>Department of Computer Technology </a:t>
            </a:r>
          </a:p>
          <a:p>
            <a:endParaRPr lang="en-IN" sz="2000" dirty="0"/>
          </a:p>
        </p:txBody>
      </p:sp>
    </p:spTree>
    <p:extLst>
      <p:ext uri="{BB962C8B-B14F-4D97-AF65-F5344CB8AC3E}">
        <p14:creationId xmlns:p14="http://schemas.microsoft.com/office/powerpoint/2010/main" val="3209785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8D11-2951-0742-8CAB-2B76963ADFD5}"/>
              </a:ext>
            </a:extLst>
          </p:cNvPr>
          <p:cNvSpPr txBox="1">
            <a:spLocks/>
          </p:cNvSpPr>
          <p:nvPr/>
        </p:nvSpPr>
        <p:spPr>
          <a:xfrm>
            <a:off x="262162" y="321636"/>
            <a:ext cx="11667675" cy="921261"/>
          </a:xfrm>
          <a:prstGeom prst="rect">
            <a:avLst/>
          </a:prstGeom>
        </p:spPr>
        <p:txBody>
          <a:bodyPr/>
          <a:lstStyle>
            <a:lvl1pPr>
              <a:defRPr>
                <a:latin typeface="+mj-lt"/>
                <a:ea typeface="+mj-ea"/>
                <a:cs typeface="+mj-cs"/>
              </a:defRPr>
            </a:lvl1pPr>
          </a:lstStyle>
          <a:p>
            <a:pPr algn="ctr"/>
            <a:r>
              <a:rPr lang="en-IN" sz="3675" b="1" kern="0" dirty="0">
                <a:solidFill>
                  <a:sysClr val="windowText" lastClr="000000"/>
                </a:solidFill>
                <a:latin typeface="+mn-lt"/>
              </a:rPr>
              <a:t>Expected Features</a:t>
            </a:r>
          </a:p>
        </p:txBody>
      </p:sp>
      <p:sp>
        <p:nvSpPr>
          <p:cNvPr id="3" name="Content Placeholder 2">
            <a:extLst>
              <a:ext uri="{FF2B5EF4-FFF2-40B4-BE49-F238E27FC236}">
                <a16:creationId xmlns:a16="http://schemas.microsoft.com/office/drawing/2014/main" id="{A0C84388-23F4-B0FE-5471-9A5518A9F238}"/>
              </a:ext>
            </a:extLst>
          </p:cNvPr>
          <p:cNvSpPr txBox="1">
            <a:spLocks/>
          </p:cNvSpPr>
          <p:nvPr/>
        </p:nvSpPr>
        <p:spPr>
          <a:xfrm>
            <a:off x="806653" y="1098517"/>
            <a:ext cx="10671243" cy="5389369"/>
          </a:xfrm>
          <a:prstGeom prst="rect">
            <a:avLst/>
          </a:prstGeom>
        </p:spPr>
        <p:txBody>
          <a:bodyPr>
            <a:normAutofit fontScale="92500"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91694" indent="-291694">
              <a:buFont typeface="Arial" panose="020B0604020202020204" pitchFamily="34" charset="0"/>
              <a:buChar char="•"/>
            </a:pPr>
            <a:r>
              <a:rPr lang="en-IN" sz="2450" kern="0" dirty="0">
                <a:solidFill>
                  <a:sysClr val="windowText" lastClr="000000"/>
                </a:solidFill>
              </a:rPr>
              <a:t>Login/ Register / Change password (Admin, Doctor, Patient)</a:t>
            </a:r>
          </a:p>
          <a:p>
            <a:pPr marL="291694" indent="-291694">
              <a:buFont typeface="Arial" panose="020B0604020202020204" pitchFamily="34" charset="0"/>
              <a:buChar char="•"/>
            </a:pPr>
            <a:r>
              <a:rPr lang="en-IN" sz="2450" kern="0" dirty="0">
                <a:solidFill>
                  <a:sysClr val="windowText" lastClr="000000"/>
                </a:solidFill>
              </a:rPr>
              <a:t>Search nearby hospitals and doctors by fetching live location</a:t>
            </a:r>
          </a:p>
          <a:p>
            <a:pPr marL="291694" indent="-291694">
              <a:buFont typeface="Arial" panose="020B0604020202020204" pitchFamily="34" charset="0"/>
              <a:buChar char="•"/>
            </a:pPr>
            <a:r>
              <a:rPr lang="en-IN" sz="2450" kern="0" dirty="0">
                <a:solidFill>
                  <a:sysClr val="windowText" lastClr="000000"/>
                </a:solidFill>
              </a:rPr>
              <a:t>Health or disease prediction and analysis</a:t>
            </a:r>
          </a:p>
          <a:p>
            <a:pPr marL="291694" indent="-291694">
              <a:buFont typeface="Arial" panose="020B0604020202020204" pitchFamily="34" charset="0"/>
              <a:buChar char="•"/>
            </a:pPr>
            <a:r>
              <a:rPr lang="en-IN" sz="2450" kern="0" dirty="0">
                <a:solidFill>
                  <a:sysClr val="windowText" lastClr="000000"/>
                </a:solidFill>
              </a:rPr>
              <a:t>Online Pharmacy</a:t>
            </a:r>
          </a:p>
          <a:p>
            <a:pPr marL="291694" indent="-291694">
              <a:buFont typeface="Arial" panose="020B0604020202020204" pitchFamily="34" charset="0"/>
              <a:buChar char="•"/>
            </a:pPr>
            <a:r>
              <a:rPr lang="en-IN" sz="2450" kern="0" dirty="0">
                <a:solidFill>
                  <a:sysClr val="windowText" lastClr="000000"/>
                </a:solidFill>
              </a:rPr>
              <a:t>Book Appointment with Doctor</a:t>
            </a:r>
          </a:p>
          <a:p>
            <a:pPr marL="291694" indent="-291694">
              <a:buFont typeface="Arial" panose="020B0604020202020204" pitchFamily="34" charset="0"/>
              <a:buChar char="•"/>
            </a:pPr>
            <a:r>
              <a:rPr lang="en-IN" sz="2450" kern="0" dirty="0">
                <a:solidFill>
                  <a:sysClr val="windowText" lastClr="000000"/>
                </a:solidFill>
              </a:rPr>
              <a:t>Live doctor support (Video or Chat)</a:t>
            </a:r>
          </a:p>
          <a:p>
            <a:pPr marL="291694" indent="-291694">
              <a:buFont typeface="Arial" panose="020B0604020202020204" pitchFamily="34" charset="0"/>
              <a:buChar char="•"/>
            </a:pPr>
            <a:r>
              <a:rPr lang="en-IN" sz="2450" kern="0" dirty="0">
                <a:solidFill>
                  <a:sysClr val="windowText" lastClr="000000"/>
                </a:solidFill>
              </a:rPr>
              <a:t>Prescription Upload</a:t>
            </a:r>
          </a:p>
          <a:p>
            <a:pPr marL="291694" indent="-291694">
              <a:buFont typeface="Arial" panose="020B0604020202020204" pitchFamily="34" charset="0"/>
              <a:buChar char="•"/>
            </a:pPr>
            <a:r>
              <a:rPr lang="en-IN" sz="2450" kern="0" dirty="0">
                <a:solidFill>
                  <a:sysClr val="windowText" lastClr="000000"/>
                </a:solidFill>
              </a:rPr>
              <a:t>Health Related Blogs</a:t>
            </a:r>
          </a:p>
          <a:p>
            <a:pPr marL="291694" indent="-291694">
              <a:buFont typeface="Arial" panose="020B0604020202020204" pitchFamily="34" charset="0"/>
              <a:buChar char="•"/>
            </a:pPr>
            <a:r>
              <a:rPr lang="en-IN" sz="2450" kern="0" dirty="0">
                <a:solidFill>
                  <a:sysClr val="windowText" lastClr="000000"/>
                </a:solidFill>
              </a:rPr>
              <a:t>Payment Gateway</a:t>
            </a:r>
          </a:p>
          <a:p>
            <a:pPr marL="291694" indent="-291694">
              <a:buFont typeface="Arial" panose="020B0604020202020204" pitchFamily="34" charset="0"/>
              <a:buChar char="•"/>
            </a:pPr>
            <a:r>
              <a:rPr lang="en-IN" sz="2450" kern="0" dirty="0">
                <a:solidFill>
                  <a:sysClr val="windowText" lastClr="000000"/>
                </a:solidFill>
              </a:rPr>
              <a:t>Contact Us</a:t>
            </a:r>
          </a:p>
          <a:p>
            <a:pPr marL="291694" indent="-291694">
              <a:buFont typeface="Arial" panose="020B0604020202020204" pitchFamily="34" charset="0"/>
              <a:buChar char="•"/>
            </a:pPr>
            <a:r>
              <a:rPr lang="en-IN" sz="2450" kern="0" dirty="0">
                <a:solidFill>
                  <a:sysClr val="windowText" lastClr="000000"/>
                </a:solidFill>
              </a:rPr>
              <a:t>Security</a:t>
            </a:r>
          </a:p>
          <a:p>
            <a:pPr marL="291694" indent="-291694">
              <a:buFont typeface="Arial" panose="020B0604020202020204" pitchFamily="34" charset="0"/>
              <a:buChar char="•"/>
            </a:pPr>
            <a:r>
              <a:rPr lang="en-IN" sz="2450" kern="0" dirty="0">
                <a:solidFill>
                  <a:sysClr val="windowText" lastClr="000000"/>
                </a:solidFill>
              </a:rPr>
              <a:t>Appointment activity logs</a:t>
            </a:r>
          </a:p>
          <a:p>
            <a:pPr marL="291694" indent="-291694">
              <a:buFont typeface="Arial" panose="020B0604020202020204" pitchFamily="34" charset="0"/>
              <a:buChar char="•"/>
            </a:pPr>
            <a:r>
              <a:rPr lang="en-IN" sz="2450" kern="0" dirty="0">
                <a:solidFill>
                  <a:sysClr val="windowText" lastClr="000000"/>
                </a:solidFill>
              </a:rPr>
              <a:t>Tracking order</a:t>
            </a:r>
          </a:p>
          <a:p>
            <a:pPr marL="291694" indent="-291694">
              <a:buFont typeface="Arial" panose="020B0604020202020204" pitchFamily="34" charset="0"/>
              <a:buChar char="•"/>
            </a:pPr>
            <a:r>
              <a:rPr lang="en-IN" sz="2450" kern="0" dirty="0">
                <a:solidFill>
                  <a:sysClr val="windowText" lastClr="000000"/>
                </a:solidFill>
              </a:rPr>
              <a:t>AI bot</a:t>
            </a:r>
          </a:p>
          <a:p>
            <a:pPr marL="291694" indent="-291694">
              <a:buFont typeface="Arial" panose="020B0604020202020204" pitchFamily="34" charset="0"/>
              <a:buChar char="•"/>
            </a:pPr>
            <a:r>
              <a:rPr lang="en-IN" sz="2450" kern="0" dirty="0">
                <a:solidFill>
                  <a:sysClr val="windowText" lastClr="000000"/>
                </a:solidFill>
              </a:rPr>
              <a:t>EHR (Electronic Health Records)</a:t>
            </a:r>
          </a:p>
          <a:p>
            <a:pPr marL="291694" indent="-291694">
              <a:buFont typeface="Arial" panose="020B0604020202020204" pitchFamily="34" charset="0"/>
              <a:buChar char="•"/>
            </a:pPr>
            <a:r>
              <a:rPr lang="en-IN" sz="2450" kern="0" dirty="0">
                <a:solidFill>
                  <a:sysClr val="windowText" lastClr="000000"/>
                </a:solidFill>
              </a:rPr>
              <a:t>Online blood bank donation</a:t>
            </a:r>
          </a:p>
          <a:p>
            <a:pPr marL="291694" indent="-291694">
              <a:buFont typeface="Arial" panose="020B0604020202020204" pitchFamily="34" charset="0"/>
              <a:buChar char="•"/>
            </a:pPr>
            <a:endParaRPr lang="en-IN" sz="2450" kern="0" dirty="0">
              <a:solidFill>
                <a:sysClr val="windowText" lastClr="000000"/>
              </a:solidFill>
            </a:endParaRPr>
          </a:p>
          <a:p>
            <a:pPr marL="291694" indent="-291694">
              <a:buFont typeface="Arial" panose="020B0604020202020204" pitchFamily="34" charset="0"/>
              <a:buChar char="•"/>
            </a:pPr>
            <a:endParaRPr lang="en-IN" sz="2450" kern="0" dirty="0">
              <a:solidFill>
                <a:sysClr val="windowText" lastClr="000000"/>
              </a:solidFill>
            </a:endParaRPr>
          </a:p>
          <a:p>
            <a:pPr marL="291694" indent="-291694">
              <a:buFont typeface="Arial" panose="020B0604020202020204" pitchFamily="34" charset="0"/>
              <a:buChar char="•"/>
            </a:pPr>
            <a:endParaRPr lang="en-IN" sz="2450" kern="0" dirty="0">
              <a:solidFill>
                <a:sysClr val="windowText" lastClr="000000"/>
              </a:solidFill>
            </a:endParaRPr>
          </a:p>
        </p:txBody>
      </p:sp>
    </p:spTree>
    <p:extLst>
      <p:ext uri="{BB962C8B-B14F-4D97-AF65-F5344CB8AC3E}">
        <p14:creationId xmlns:p14="http://schemas.microsoft.com/office/powerpoint/2010/main" val="159815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CBE812-4029-E772-0BE0-61BD7EE39656}"/>
              </a:ext>
            </a:extLst>
          </p:cNvPr>
          <p:cNvSpPr/>
          <p:nvPr/>
        </p:nvSpPr>
        <p:spPr>
          <a:xfrm>
            <a:off x="651085" y="2184448"/>
            <a:ext cx="3484746" cy="427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837"/>
          </a:p>
        </p:txBody>
      </p:sp>
      <p:sp>
        <p:nvSpPr>
          <p:cNvPr id="6" name="Rectangle 5">
            <a:extLst>
              <a:ext uri="{FF2B5EF4-FFF2-40B4-BE49-F238E27FC236}">
                <a16:creationId xmlns:a16="http://schemas.microsoft.com/office/drawing/2014/main" id="{4FEFA968-399F-B553-A3D8-548B2F784732}"/>
              </a:ext>
            </a:extLst>
          </p:cNvPr>
          <p:cNvSpPr/>
          <p:nvPr/>
        </p:nvSpPr>
        <p:spPr>
          <a:xfrm>
            <a:off x="1421152" y="2845616"/>
            <a:ext cx="1944612" cy="29558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837"/>
          </a:p>
        </p:txBody>
      </p:sp>
      <p:sp>
        <p:nvSpPr>
          <p:cNvPr id="7" name="Rectangle 6">
            <a:extLst>
              <a:ext uri="{FF2B5EF4-FFF2-40B4-BE49-F238E27FC236}">
                <a16:creationId xmlns:a16="http://schemas.microsoft.com/office/drawing/2014/main" id="{477734C4-762B-67BF-2D7B-1199C4D957AD}"/>
              </a:ext>
            </a:extLst>
          </p:cNvPr>
          <p:cNvSpPr/>
          <p:nvPr/>
        </p:nvSpPr>
        <p:spPr>
          <a:xfrm>
            <a:off x="4478084" y="2184448"/>
            <a:ext cx="7156174" cy="427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837"/>
          </a:p>
        </p:txBody>
      </p:sp>
      <p:sp>
        <p:nvSpPr>
          <p:cNvPr id="8" name="Rectangle 7">
            <a:extLst>
              <a:ext uri="{FF2B5EF4-FFF2-40B4-BE49-F238E27FC236}">
                <a16:creationId xmlns:a16="http://schemas.microsoft.com/office/drawing/2014/main" id="{5D03C110-D607-7B75-88B3-CE1614CE4C24}"/>
              </a:ext>
            </a:extLst>
          </p:cNvPr>
          <p:cNvSpPr/>
          <p:nvPr/>
        </p:nvSpPr>
        <p:spPr>
          <a:xfrm>
            <a:off x="4999236" y="2845616"/>
            <a:ext cx="1944612" cy="29558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837"/>
          </a:p>
        </p:txBody>
      </p:sp>
      <p:sp>
        <p:nvSpPr>
          <p:cNvPr id="9" name="Rectangle 8">
            <a:extLst>
              <a:ext uri="{FF2B5EF4-FFF2-40B4-BE49-F238E27FC236}">
                <a16:creationId xmlns:a16="http://schemas.microsoft.com/office/drawing/2014/main" id="{D6926EFC-0856-DD6A-BBCB-202FD186C107}"/>
              </a:ext>
            </a:extLst>
          </p:cNvPr>
          <p:cNvSpPr/>
          <p:nvPr/>
        </p:nvSpPr>
        <p:spPr>
          <a:xfrm>
            <a:off x="9176267" y="2845616"/>
            <a:ext cx="1944612" cy="29558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837"/>
          </a:p>
        </p:txBody>
      </p:sp>
      <p:sp>
        <p:nvSpPr>
          <p:cNvPr id="12" name="Arrow: Right 11">
            <a:extLst>
              <a:ext uri="{FF2B5EF4-FFF2-40B4-BE49-F238E27FC236}">
                <a16:creationId xmlns:a16="http://schemas.microsoft.com/office/drawing/2014/main" id="{CC26FBB9-6053-1E22-C10F-F54D6623D717}"/>
              </a:ext>
            </a:extLst>
          </p:cNvPr>
          <p:cNvSpPr/>
          <p:nvPr/>
        </p:nvSpPr>
        <p:spPr>
          <a:xfrm>
            <a:off x="3373543" y="3273431"/>
            <a:ext cx="1594583" cy="155569"/>
          </a:xfrm>
          <a:prstGeom prst="rightArrow">
            <a:avLst>
              <a:gd name="adj1" fmla="val 50000"/>
              <a:gd name="adj2" fmla="val 875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837"/>
          </a:p>
        </p:txBody>
      </p:sp>
      <p:sp>
        <p:nvSpPr>
          <p:cNvPr id="13" name="Arrow: Right 12">
            <a:extLst>
              <a:ext uri="{FF2B5EF4-FFF2-40B4-BE49-F238E27FC236}">
                <a16:creationId xmlns:a16="http://schemas.microsoft.com/office/drawing/2014/main" id="{FEFF0EB2-EED5-C593-3410-5CEB810E1164}"/>
              </a:ext>
            </a:extLst>
          </p:cNvPr>
          <p:cNvSpPr/>
          <p:nvPr/>
        </p:nvSpPr>
        <p:spPr>
          <a:xfrm rot="10800000">
            <a:off x="3404651" y="5062474"/>
            <a:ext cx="1594583" cy="155569"/>
          </a:xfrm>
          <a:prstGeom prst="rightArrow">
            <a:avLst>
              <a:gd name="adj1" fmla="val 50000"/>
              <a:gd name="adj2" fmla="val 8625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837"/>
          </a:p>
        </p:txBody>
      </p:sp>
      <p:sp>
        <p:nvSpPr>
          <p:cNvPr id="14" name="Arrow: Right 13">
            <a:extLst>
              <a:ext uri="{FF2B5EF4-FFF2-40B4-BE49-F238E27FC236}">
                <a16:creationId xmlns:a16="http://schemas.microsoft.com/office/drawing/2014/main" id="{AB24EA95-5C98-590F-510F-5A6DD177B18C}"/>
              </a:ext>
            </a:extLst>
          </p:cNvPr>
          <p:cNvSpPr/>
          <p:nvPr/>
        </p:nvSpPr>
        <p:spPr>
          <a:xfrm>
            <a:off x="6943852" y="3351216"/>
            <a:ext cx="2185744" cy="155569"/>
          </a:xfrm>
          <a:prstGeom prst="rightArrow">
            <a:avLst>
              <a:gd name="adj1" fmla="val 50000"/>
              <a:gd name="adj2" fmla="val 875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837"/>
          </a:p>
        </p:txBody>
      </p:sp>
      <p:sp>
        <p:nvSpPr>
          <p:cNvPr id="15" name="Arrow: Right 14">
            <a:extLst>
              <a:ext uri="{FF2B5EF4-FFF2-40B4-BE49-F238E27FC236}">
                <a16:creationId xmlns:a16="http://schemas.microsoft.com/office/drawing/2014/main" id="{ED87E501-27DE-E905-CBCE-1364B1EE7D3D}"/>
              </a:ext>
            </a:extLst>
          </p:cNvPr>
          <p:cNvSpPr/>
          <p:nvPr/>
        </p:nvSpPr>
        <p:spPr>
          <a:xfrm rot="10800000">
            <a:off x="6974958" y="5140259"/>
            <a:ext cx="2185744" cy="155569"/>
          </a:xfrm>
          <a:prstGeom prst="rightArrow">
            <a:avLst>
              <a:gd name="adj1" fmla="val 50000"/>
              <a:gd name="adj2" fmla="val 8625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837"/>
          </a:p>
        </p:txBody>
      </p:sp>
      <p:sp>
        <p:nvSpPr>
          <p:cNvPr id="16" name="TextBox 15">
            <a:extLst>
              <a:ext uri="{FF2B5EF4-FFF2-40B4-BE49-F238E27FC236}">
                <a16:creationId xmlns:a16="http://schemas.microsoft.com/office/drawing/2014/main" id="{AFA50340-4D30-C028-F7EE-71F3C5643688}"/>
              </a:ext>
            </a:extLst>
          </p:cNvPr>
          <p:cNvSpPr txBox="1"/>
          <p:nvPr/>
        </p:nvSpPr>
        <p:spPr>
          <a:xfrm>
            <a:off x="2790159" y="882256"/>
            <a:ext cx="6611682" cy="671552"/>
          </a:xfrm>
          <a:prstGeom prst="rect">
            <a:avLst/>
          </a:prstGeom>
          <a:noFill/>
        </p:spPr>
        <p:txBody>
          <a:bodyPr wrap="square" rtlCol="0">
            <a:spAutoFit/>
          </a:bodyPr>
          <a:lstStyle/>
          <a:p>
            <a:pPr algn="ctr"/>
            <a:r>
              <a:rPr lang="en-IN" sz="3675" b="1" dirty="0"/>
              <a:t>Construction Design</a:t>
            </a:r>
          </a:p>
        </p:txBody>
      </p:sp>
      <p:sp>
        <p:nvSpPr>
          <p:cNvPr id="17" name="TextBox 16">
            <a:extLst>
              <a:ext uri="{FF2B5EF4-FFF2-40B4-BE49-F238E27FC236}">
                <a16:creationId xmlns:a16="http://schemas.microsoft.com/office/drawing/2014/main" id="{C69A208D-21C6-98E2-65E1-8F032F261A2C}"/>
              </a:ext>
            </a:extLst>
          </p:cNvPr>
          <p:cNvSpPr txBox="1"/>
          <p:nvPr/>
        </p:nvSpPr>
        <p:spPr>
          <a:xfrm>
            <a:off x="1382267" y="4135016"/>
            <a:ext cx="1921281" cy="382838"/>
          </a:xfrm>
          <a:prstGeom prst="rect">
            <a:avLst/>
          </a:prstGeom>
          <a:noFill/>
        </p:spPr>
        <p:txBody>
          <a:bodyPr wrap="square" rtlCol="0">
            <a:spAutoFit/>
          </a:bodyPr>
          <a:lstStyle/>
          <a:p>
            <a:pPr algn="ctr"/>
            <a:r>
              <a:rPr lang="en-IN" sz="1837" dirty="0"/>
              <a:t>Front end</a:t>
            </a:r>
          </a:p>
        </p:txBody>
      </p:sp>
      <p:sp>
        <p:nvSpPr>
          <p:cNvPr id="18" name="TextBox 17">
            <a:extLst>
              <a:ext uri="{FF2B5EF4-FFF2-40B4-BE49-F238E27FC236}">
                <a16:creationId xmlns:a16="http://schemas.microsoft.com/office/drawing/2014/main" id="{CADADCBD-762C-7FB7-8703-BC8B1178ED5A}"/>
              </a:ext>
            </a:extLst>
          </p:cNvPr>
          <p:cNvSpPr txBox="1"/>
          <p:nvPr/>
        </p:nvSpPr>
        <p:spPr>
          <a:xfrm>
            <a:off x="1732290" y="5975744"/>
            <a:ext cx="1322336" cy="382838"/>
          </a:xfrm>
          <a:prstGeom prst="rect">
            <a:avLst/>
          </a:prstGeom>
          <a:noFill/>
        </p:spPr>
        <p:txBody>
          <a:bodyPr wrap="square" rtlCol="0">
            <a:spAutoFit/>
          </a:bodyPr>
          <a:lstStyle/>
          <a:p>
            <a:r>
              <a:rPr lang="en-IN" sz="1837" dirty="0"/>
              <a:t>User Space</a:t>
            </a:r>
          </a:p>
        </p:txBody>
      </p:sp>
      <p:sp>
        <p:nvSpPr>
          <p:cNvPr id="19" name="TextBox 18">
            <a:extLst>
              <a:ext uri="{FF2B5EF4-FFF2-40B4-BE49-F238E27FC236}">
                <a16:creationId xmlns:a16="http://schemas.microsoft.com/office/drawing/2014/main" id="{CBE2F4FB-0C4D-738B-A0FC-7748FB78E049}"/>
              </a:ext>
            </a:extLst>
          </p:cNvPr>
          <p:cNvSpPr txBox="1"/>
          <p:nvPr/>
        </p:nvSpPr>
        <p:spPr>
          <a:xfrm>
            <a:off x="3340483" y="2756996"/>
            <a:ext cx="1921281" cy="607276"/>
          </a:xfrm>
          <a:prstGeom prst="rect">
            <a:avLst/>
          </a:prstGeom>
          <a:noFill/>
        </p:spPr>
        <p:txBody>
          <a:bodyPr wrap="square" rtlCol="0">
            <a:spAutoFit/>
          </a:bodyPr>
          <a:lstStyle/>
          <a:p>
            <a:pPr algn="ctr"/>
            <a:r>
              <a:rPr lang="en-IN" sz="1633" dirty="0"/>
              <a:t>Input </a:t>
            </a:r>
          </a:p>
          <a:p>
            <a:pPr algn="ctr"/>
            <a:r>
              <a:rPr lang="en-IN" sz="1633" dirty="0"/>
              <a:t>Features</a:t>
            </a:r>
          </a:p>
        </p:txBody>
      </p:sp>
      <p:sp>
        <p:nvSpPr>
          <p:cNvPr id="20" name="TextBox 19">
            <a:extLst>
              <a:ext uri="{FF2B5EF4-FFF2-40B4-BE49-F238E27FC236}">
                <a16:creationId xmlns:a16="http://schemas.microsoft.com/office/drawing/2014/main" id="{14A49369-045C-B548-B5EA-D733F6A3FA3C}"/>
              </a:ext>
            </a:extLst>
          </p:cNvPr>
          <p:cNvSpPr txBox="1"/>
          <p:nvPr/>
        </p:nvSpPr>
        <p:spPr>
          <a:xfrm>
            <a:off x="3330759" y="4512028"/>
            <a:ext cx="1921281" cy="607276"/>
          </a:xfrm>
          <a:prstGeom prst="rect">
            <a:avLst/>
          </a:prstGeom>
          <a:noFill/>
        </p:spPr>
        <p:txBody>
          <a:bodyPr wrap="square" rtlCol="0">
            <a:spAutoFit/>
          </a:bodyPr>
          <a:lstStyle/>
          <a:p>
            <a:pPr algn="ctr"/>
            <a:r>
              <a:rPr lang="en-IN" sz="1633" dirty="0"/>
              <a:t>Output </a:t>
            </a:r>
          </a:p>
          <a:p>
            <a:pPr algn="ctr"/>
            <a:r>
              <a:rPr lang="en-IN" sz="1633" dirty="0"/>
              <a:t>Prediction</a:t>
            </a:r>
          </a:p>
        </p:txBody>
      </p:sp>
      <p:sp>
        <p:nvSpPr>
          <p:cNvPr id="21" name="TextBox 20">
            <a:extLst>
              <a:ext uri="{FF2B5EF4-FFF2-40B4-BE49-F238E27FC236}">
                <a16:creationId xmlns:a16="http://schemas.microsoft.com/office/drawing/2014/main" id="{C777E2C9-2162-20B5-368F-AA14B3081F75}"/>
              </a:ext>
            </a:extLst>
          </p:cNvPr>
          <p:cNvSpPr txBox="1"/>
          <p:nvPr/>
        </p:nvSpPr>
        <p:spPr>
          <a:xfrm>
            <a:off x="5010901" y="3996352"/>
            <a:ext cx="1921281" cy="607276"/>
          </a:xfrm>
          <a:prstGeom prst="rect">
            <a:avLst/>
          </a:prstGeom>
          <a:noFill/>
        </p:spPr>
        <p:txBody>
          <a:bodyPr wrap="square" rtlCol="0">
            <a:spAutoFit/>
          </a:bodyPr>
          <a:lstStyle/>
          <a:p>
            <a:pPr algn="ctr"/>
            <a:r>
              <a:rPr lang="en-IN" sz="1633" dirty="0"/>
              <a:t>Python </a:t>
            </a:r>
          </a:p>
          <a:p>
            <a:pPr algn="ctr"/>
            <a:r>
              <a:rPr lang="en-IN" sz="1633" dirty="0"/>
              <a:t>Django</a:t>
            </a:r>
          </a:p>
        </p:txBody>
      </p:sp>
      <p:sp>
        <p:nvSpPr>
          <p:cNvPr id="22" name="TextBox 21">
            <a:extLst>
              <a:ext uri="{FF2B5EF4-FFF2-40B4-BE49-F238E27FC236}">
                <a16:creationId xmlns:a16="http://schemas.microsoft.com/office/drawing/2014/main" id="{F23DA287-51C9-E356-734B-2860A6750F90}"/>
              </a:ext>
            </a:extLst>
          </p:cNvPr>
          <p:cNvSpPr txBox="1"/>
          <p:nvPr/>
        </p:nvSpPr>
        <p:spPr>
          <a:xfrm>
            <a:off x="9176267" y="4025054"/>
            <a:ext cx="1921281" cy="350765"/>
          </a:xfrm>
          <a:prstGeom prst="rect">
            <a:avLst/>
          </a:prstGeom>
          <a:noFill/>
        </p:spPr>
        <p:txBody>
          <a:bodyPr wrap="square" rtlCol="0">
            <a:spAutoFit/>
          </a:bodyPr>
          <a:lstStyle/>
          <a:p>
            <a:pPr algn="ctr"/>
            <a:r>
              <a:rPr lang="en-IN" sz="1633" dirty="0"/>
              <a:t>ML Model</a:t>
            </a:r>
          </a:p>
        </p:txBody>
      </p:sp>
      <p:sp>
        <p:nvSpPr>
          <p:cNvPr id="23" name="TextBox 22">
            <a:extLst>
              <a:ext uri="{FF2B5EF4-FFF2-40B4-BE49-F238E27FC236}">
                <a16:creationId xmlns:a16="http://schemas.microsoft.com/office/drawing/2014/main" id="{B32E06D5-64FC-6C6B-9578-FF1A85244C38}"/>
              </a:ext>
            </a:extLst>
          </p:cNvPr>
          <p:cNvSpPr txBox="1"/>
          <p:nvPr/>
        </p:nvSpPr>
        <p:spPr>
          <a:xfrm>
            <a:off x="7087738" y="4820744"/>
            <a:ext cx="1921281" cy="350765"/>
          </a:xfrm>
          <a:prstGeom prst="rect">
            <a:avLst/>
          </a:prstGeom>
          <a:noFill/>
        </p:spPr>
        <p:txBody>
          <a:bodyPr wrap="square" rtlCol="0">
            <a:spAutoFit/>
          </a:bodyPr>
          <a:lstStyle/>
          <a:p>
            <a:pPr algn="ctr"/>
            <a:r>
              <a:rPr lang="en-IN" sz="1633" dirty="0"/>
              <a:t>Prediction</a:t>
            </a:r>
          </a:p>
        </p:txBody>
      </p:sp>
      <p:sp>
        <p:nvSpPr>
          <p:cNvPr id="24" name="TextBox 23">
            <a:extLst>
              <a:ext uri="{FF2B5EF4-FFF2-40B4-BE49-F238E27FC236}">
                <a16:creationId xmlns:a16="http://schemas.microsoft.com/office/drawing/2014/main" id="{81D98482-3557-D4F2-6571-CF787EB339D7}"/>
              </a:ext>
            </a:extLst>
          </p:cNvPr>
          <p:cNvSpPr txBox="1"/>
          <p:nvPr/>
        </p:nvSpPr>
        <p:spPr>
          <a:xfrm>
            <a:off x="7107189" y="3043718"/>
            <a:ext cx="1921281" cy="350765"/>
          </a:xfrm>
          <a:prstGeom prst="rect">
            <a:avLst/>
          </a:prstGeom>
          <a:noFill/>
        </p:spPr>
        <p:txBody>
          <a:bodyPr wrap="square" rtlCol="0">
            <a:spAutoFit/>
          </a:bodyPr>
          <a:lstStyle/>
          <a:p>
            <a:pPr algn="ctr"/>
            <a:r>
              <a:rPr lang="en-IN" sz="1633" dirty="0"/>
              <a:t>Feature </a:t>
            </a:r>
            <a:r>
              <a:rPr lang="en-IN" sz="1633" dirty="0" err="1"/>
              <a:t>tupple</a:t>
            </a:r>
            <a:endParaRPr lang="en-IN" sz="1633" dirty="0"/>
          </a:p>
        </p:txBody>
      </p:sp>
      <p:sp>
        <p:nvSpPr>
          <p:cNvPr id="25" name="TextBox 24">
            <a:extLst>
              <a:ext uri="{FF2B5EF4-FFF2-40B4-BE49-F238E27FC236}">
                <a16:creationId xmlns:a16="http://schemas.microsoft.com/office/drawing/2014/main" id="{AB0B9E53-465B-3D2C-8A27-C67F093113DD}"/>
              </a:ext>
            </a:extLst>
          </p:cNvPr>
          <p:cNvSpPr txBox="1"/>
          <p:nvPr/>
        </p:nvSpPr>
        <p:spPr>
          <a:xfrm>
            <a:off x="7406662" y="6007812"/>
            <a:ext cx="1621809" cy="382838"/>
          </a:xfrm>
          <a:prstGeom prst="rect">
            <a:avLst/>
          </a:prstGeom>
          <a:noFill/>
        </p:spPr>
        <p:txBody>
          <a:bodyPr wrap="square" rtlCol="0">
            <a:spAutoFit/>
          </a:bodyPr>
          <a:lstStyle/>
          <a:p>
            <a:r>
              <a:rPr lang="en-IN" sz="1837" dirty="0"/>
              <a:t>Server Space</a:t>
            </a:r>
          </a:p>
        </p:txBody>
      </p:sp>
    </p:spTree>
    <p:extLst>
      <p:ext uri="{BB962C8B-B14F-4D97-AF65-F5344CB8AC3E}">
        <p14:creationId xmlns:p14="http://schemas.microsoft.com/office/powerpoint/2010/main" val="206256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068289-B1A2-FDAB-062F-96FB2E67584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286000" y="0"/>
            <a:ext cx="7647095" cy="6833785"/>
          </a:xfrm>
          <a:prstGeom prst="rect">
            <a:avLst/>
          </a:prstGeom>
        </p:spPr>
      </p:pic>
      <p:sp>
        <p:nvSpPr>
          <p:cNvPr id="4" name="Slide Number Placeholder 3">
            <a:extLst>
              <a:ext uri="{FF2B5EF4-FFF2-40B4-BE49-F238E27FC236}">
                <a16:creationId xmlns:a16="http://schemas.microsoft.com/office/drawing/2014/main" id="{9BD95CF7-E92E-41B1-5A93-C3CDC2B2D952}"/>
              </a:ext>
            </a:extLst>
          </p:cNvPr>
          <p:cNvSpPr>
            <a:spLocks noGrp="1"/>
          </p:cNvSpPr>
          <p:nvPr>
            <p:ph type="sldNum" sz="quarter" idx="12"/>
          </p:nvPr>
        </p:nvSpPr>
        <p:spPr/>
        <p:txBody>
          <a:bodyPr/>
          <a:lstStyle/>
          <a:p>
            <a:fld id="{31BD83EA-DDBC-4BC0-8F4B-3A894ADFA0B4}" type="slidenum">
              <a:rPr lang="en-IN" smtClean="0"/>
              <a:t>12</a:t>
            </a:fld>
            <a:endParaRPr lang="en-IN"/>
          </a:p>
        </p:txBody>
      </p:sp>
    </p:spTree>
    <p:extLst>
      <p:ext uri="{BB962C8B-B14F-4D97-AF65-F5344CB8AC3E}">
        <p14:creationId xmlns:p14="http://schemas.microsoft.com/office/powerpoint/2010/main" val="133359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95CF7-E92E-41B1-5A93-C3CDC2B2D952}"/>
              </a:ext>
            </a:extLst>
          </p:cNvPr>
          <p:cNvSpPr>
            <a:spLocks noGrp="1"/>
          </p:cNvSpPr>
          <p:nvPr>
            <p:ph type="sldNum" sz="quarter" idx="12"/>
          </p:nvPr>
        </p:nvSpPr>
        <p:spPr/>
        <p:txBody>
          <a:bodyPr/>
          <a:lstStyle/>
          <a:p>
            <a:fld id="{31BD83EA-DDBC-4BC0-8F4B-3A894ADFA0B4}" type="slidenum">
              <a:rPr lang="en-IN" smtClean="0"/>
              <a:t>13</a:t>
            </a:fld>
            <a:endParaRPr lang="en-IN"/>
          </a:p>
        </p:txBody>
      </p:sp>
      <p:pic>
        <p:nvPicPr>
          <p:cNvPr id="5" name="Picture 4">
            <a:extLst>
              <a:ext uri="{FF2B5EF4-FFF2-40B4-BE49-F238E27FC236}">
                <a16:creationId xmlns:a16="http://schemas.microsoft.com/office/drawing/2014/main" id="{E417C632-F979-221E-319D-01E0E7837723}"/>
              </a:ext>
            </a:extLst>
          </p:cNvPr>
          <p:cNvPicPr>
            <a:picLocks noChangeAspect="1"/>
          </p:cNvPicPr>
          <p:nvPr/>
        </p:nvPicPr>
        <p:blipFill>
          <a:blip r:embed="rId2"/>
          <a:stretch>
            <a:fillRect/>
          </a:stretch>
        </p:blipFill>
        <p:spPr>
          <a:xfrm>
            <a:off x="1541219" y="174022"/>
            <a:ext cx="8440981" cy="6683978"/>
          </a:xfrm>
          <a:prstGeom prst="rect">
            <a:avLst/>
          </a:prstGeom>
        </p:spPr>
      </p:pic>
    </p:spTree>
    <p:extLst>
      <p:ext uri="{BB962C8B-B14F-4D97-AF65-F5344CB8AC3E}">
        <p14:creationId xmlns:p14="http://schemas.microsoft.com/office/powerpoint/2010/main" val="204272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85BF-F0E0-C6C7-AE39-F232F12C08CC}"/>
              </a:ext>
            </a:extLst>
          </p:cNvPr>
          <p:cNvSpPr>
            <a:spLocks noGrp="1"/>
          </p:cNvSpPr>
          <p:nvPr>
            <p:ph type="title"/>
          </p:nvPr>
        </p:nvSpPr>
        <p:spPr>
          <a:xfrm>
            <a:off x="829491" y="119221"/>
            <a:ext cx="10515600" cy="1027906"/>
          </a:xfrm>
        </p:spPr>
        <p:txBody>
          <a:bodyPr/>
          <a:lstStyle/>
          <a:p>
            <a:pPr algn="ctr"/>
            <a:r>
              <a:rPr lang="en-IN" b="1" dirty="0">
                <a:latin typeface="+mn-lt"/>
              </a:rPr>
              <a:t>Timeline &amp; Stages of the Projects</a:t>
            </a:r>
          </a:p>
        </p:txBody>
      </p:sp>
      <p:sp>
        <p:nvSpPr>
          <p:cNvPr id="9" name="TextBox 8">
            <a:extLst>
              <a:ext uri="{FF2B5EF4-FFF2-40B4-BE49-F238E27FC236}">
                <a16:creationId xmlns:a16="http://schemas.microsoft.com/office/drawing/2014/main" id="{6D1F2761-3907-C7B2-6D79-4814C18B649F}"/>
              </a:ext>
            </a:extLst>
          </p:cNvPr>
          <p:cNvSpPr txBox="1"/>
          <p:nvPr/>
        </p:nvSpPr>
        <p:spPr>
          <a:xfrm>
            <a:off x="235124" y="1147127"/>
            <a:ext cx="11704334" cy="5718489"/>
          </a:xfrm>
          <a:prstGeom prst="rect">
            <a:avLst/>
          </a:prstGeom>
          <a:noFill/>
        </p:spPr>
        <p:txBody>
          <a:bodyPr wrap="square" rtlCol="0">
            <a:spAutoFit/>
          </a:bodyPr>
          <a:lstStyle/>
          <a:p>
            <a:pPr marL="228600" lvl="0" indent="-50800" algn="just">
              <a:lnSpc>
                <a:spcPct val="90000"/>
              </a:lnSpc>
              <a:buClr>
                <a:schemeClr val="dk1"/>
              </a:buClr>
              <a:buSzPts val="2800"/>
            </a:pPr>
            <a:r>
              <a:rPr lang="en-US" b="1" dirty="0"/>
              <a:t>Month 1: Working on dataset. (Phase 1)</a:t>
            </a:r>
          </a:p>
          <a:p>
            <a:pPr marL="228600" lvl="0" indent="-50800" algn="just">
              <a:lnSpc>
                <a:spcPct val="90000"/>
              </a:lnSpc>
              <a:buClr>
                <a:schemeClr val="dk1"/>
              </a:buClr>
              <a:buSzPts val="2800"/>
            </a:pPr>
            <a:r>
              <a:rPr lang="en-US" sz="1600" dirty="0"/>
              <a:t>Week 1: Define project scope, objectives, and success criteria.</a:t>
            </a:r>
          </a:p>
          <a:p>
            <a:pPr marL="228600" lvl="0" indent="-50800" algn="just">
              <a:lnSpc>
                <a:spcPct val="90000"/>
              </a:lnSpc>
              <a:buClr>
                <a:schemeClr val="dk1"/>
              </a:buClr>
              <a:buSzPts val="2800"/>
            </a:pPr>
            <a:r>
              <a:rPr lang="en-US" sz="1600" dirty="0"/>
              <a:t>Week 2: Research and decide the attributes which may needed in projects.</a:t>
            </a:r>
          </a:p>
          <a:p>
            <a:pPr marL="228600" lvl="0" indent="-50800" algn="just">
              <a:lnSpc>
                <a:spcPct val="90000"/>
              </a:lnSpc>
              <a:buClr>
                <a:schemeClr val="dk1"/>
              </a:buClr>
              <a:buSzPts val="2800"/>
            </a:pPr>
            <a:r>
              <a:rPr lang="en-US" sz="1600" dirty="0"/>
              <a:t>Week 3: Set up the development environment and tools.</a:t>
            </a:r>
          </a:p>
          <a:p>
            <a:pPr marL="228600" lvl="0" indent="-50800" algn="just">
              <a:lnSpc>
                <a:spcPct val="90000"/>
              </a:lnSpc>
              <a:buClr>
                <a:schemeClr val="dk1"/>
              </a:buClr>
              <a:buSzPts val="2800"/>
            </a:pPr>
            <a:r>
              <a:rPr lang="en-US" sz="1600" dirty="0"/>
              <a:t>Week 4: Designing of work plan</a:t>
            </a:r>
            <a:r>
              <a:rPr lang="en-US" dirty="0"/>
              <a:t>.</a:t>
            </a:r>
          </a:p>
          <a:p>
            <a:pPr marL="228600" lvl="0" indent="-50800" algn="just">
              <a:lnSpc>
                <a:spcPct val="90000"/>
              </a:lnSpc>
              <a:buClr>
                <a:schemeClr val="dk1"/>
              </a:buClr>
              <a:buSzPts val="2800"/>
            </a:pPr>
            <a:endParaRPr lang="en-US" dirty="0"/>
          </a:p>
          <a:p>
            <a:pPr marL="228600" lvl="0" indent="-50800" algn="just">
              <a:lnSpc>
                <a:spcPct val="90000"/>
              </a:lnSpc>
              <a:buClr>
                <a:schemeClr val="dk1"/>
              </a:buClr>
              <a:buSzPts val="2800"/>
            </a:pPr>
            <a:r>
              <a:rPr lang="en-US" b="1" dirty="0"/>
              <a:t>Month 2: Dividing Dataset and Training. (Phase 2)</a:t>
            </a:r>
          </a:p>
          <a:p>
            <a:pPr marL="228600" lvl="0" indent="-50800" algn="just">
              <a:lnSpc>
                <a:spcPct val="90000"/>
              </a:lnSpc>
              <a:buClr>
                <a:schemeClr val="dk1"/>
              </a:buClr>
              <a:buSzPts val="2800"/>
            </a:pPr>
            <a:r>
              <a:rPr lang="en-US" sz="1600" dirty="0"/>
              <a:t>Week 1-2: Collecting the and scanning the dataset from possible way.</a:t>
            </a:r>
          </a:p>
          <a:p>
            <a:pPr marL="228600" lvl="0" indent="-50800" algn="just">
              <a:lnSpc>
                <a:spcPct val="90000"/>
              </a:lnSpc>
              <a:buClr>
                <a:schemeClr val="dk1"/>
              </a:buClr>
              <a:buSzPts val="2800"/>
            </a:pPr>
            <a:r>
              <a:rPr lang="en-US" sz="1600" dirty="0"/>
              <a:t>Week 3: Developing basic prototype.</a:t>
            </a:r>
          </a:p>
          <a:p>
            <a:pPr marL="228600" lvl="0" indent="-50800" algn="just">
              <a:lnSpc>
                <a:spcPct val="90000"/>
              </a:lnSpc>
              <a:buClr>
                <a:schemeClr val="dk1"/>
              </a:buClr>
              <a:buSzPts val="2800"/>
            </a:pPr>
            <a:r>
              <a:rPr lang="en-US" sz="1600" dirty="0"/>
              <a:t>Week 4: Conduct initial testing and predict possible accuracy for future improvements by making necessary changes in work plan if required depending on response of trained dataset.</a:t>
            </a:r>
          </a:p>
          <a:p>
            <a:pPr marL="228600" lvl="0" indent="-50800" algn="just">
              <a:lnSpc>
                <a:spcPct val="90000"/>
              </a:lnSpc>
              <a:buClr>
                <a:schemeClr val="dk1"/>
              </a:buClr>
              <a:buSzPts val="2800"/>
            </a:pPr>
            <a:endParaRPr lang="en-US" sz="1600" dirty="0"/>
          </a:p>
          <a:p>
            <a:pPr marL="228600" lvl="0" indent="-50800" algn="just">
              <a:lnSpc>
                <a:spcPct val="90000"/>
              </a:lnSpc>
              <a:buClr>
                <a:schemeClr val="dk1"/>
              </a:buClr>
              <a:buSzPts val="2800"/>
            </a:pPr>
            <a:r>
              <a:rPr lang="en-US" b="1" dirty="0"/>
              <a:t>Month 3: Development and Testing (Phase 3)</a:t>
            </a:r>
          </a:p>
          <a:p>
            <a:pPr marL="228600" lvl="0" indent="-50800" algn="just">
              <a:lnSpc>
                <a:spcPct val="90000"/>
              </a:lnSpc>
              <a:buClr>
                <a:schemeClr val="dk1"/>
              </a:buClr>
              <a:buSzPts val="2800"/>
            </a:pPr>
            <a:r>
              <a:rPr lang="en-US" sz="1600" dirty="0"/>
              <a:t>Week 1-4: Develop the prototype and increase its speed with accuracy as decided. Also keeping testing of prototype of backend at regular intervals of time.</a:t>
            </a:r>
          </a:p>
          <a:p>
            <a:pPr marL="228600" lvl="0" indent="-50800" algn="just">
              <a:lnSpc>
                <a:spcPct val="90000"/>
              </a:lnSpc>
              <a:buClr>
                <a:schemeClr val="dk1"/>
              </a:buClr>
              <a:buSzPts val="2800"/>
            </a:pPr>
            <a:endParaRPr lang="en-US" sz="1600" dirty="0"/>
          </a:p>
          <a:p>
            <a:pPr marL="228600" lvl="0" indent="-50800" algn="just">
              <a:lnSpc>
                <a:spcPct val="90000"/>
              </a:lnSpc>
              <a:buClr>
                <a:schemeClr val="dk1"/>
              </a:buClr>
              <a:buSzPts val="2800"/>
            </a:pPr>
            <a:r>
              <a:rPr lang="en-US" b="1" dirty="0"/>
              <a:t>Month 4: Testing and Deployment (Phase 4)</a:t>
            </a:r>
          </a:p>
          <a:p>
            <a:pPr marL="228600" lvl="0" indent="-50800" algn="just">
              <a:lnSpc>
                <a:spcPct val="90000"/>
              </a:lnSpc>
              <a:buClr>
                <a:schemeClr val="dk1"/>
              </a:buClr>
              <a:buSzPts val="2800"/>
            </a:pPr>
            <a:r>
              <a:rPr lang="en-US" sz="1600" dirty="0"/>
              <a:t>Week 1: Improve UI interface according to sample users feedback.</a:t>
            </a:r>
          </a:p>
          <a:p>
            <a:pPr marL="228600" lvl="0" indent="-50800" algn="just">
              <a:lnSpc>
                <a:spcPct val="90000"/>
              </a:lnSpc>
              <a:buClr>
                <a:schemeClr val="dk1"/>
              </a:buClr>
              <a:buSzPts val="2800"/>
            </a:pPr>
            <a:r>
              <a:rPr lang="en-US" sz="1600" dirty="0"/>
              <a:t>Week 2-3: Fixing bugs and other problems with regular testing and feedback</a:t>
            </a:r>
          </a:p>
          <a:p>
            <a:pPr marL="228600" indent="-50800" algn="just">
              <a:lnSpc>
                <a:spcPct val="90000"/>
              </a:lnSpc>
              <a:buClr>
                <a:schemeClr val="dk1"/>
              </a:buClr>
              <a:buSzPts val="2800"/>
            </a:pPr>
            <a:r>
              <a:rPr lang="en-US" sz="1600" dirty="0"/>
              <a:t>Week 4: Finalize document for submission of project</a:t>
            </a:r>
          </a:p>
          <a:p>
            <a:pPr marL="228600" lvl="0" indent="-50800" algn="just">
              <a:lnSpc>
                <a:spcPct val="90000"/>
              </a:lnSpc>
              <a:buClr>
                <a:schemeClr val="dk1"/>
              </a:buClr>
              <a:buSzPts val="2800"/>
            </a:pPr>
            <a:endParaRPr lang="en-US" sz="2000" dirty="0"/>
          </a:p>
          <a:p>
            <a:pPr marL="228600" lvl="0" indent="-50800" algn="just">
              <a:lnSpc>
                <a:spcPct val="90000"/>
              </a:lnSpc>
              <a:buClr>
                <a:schemeClr val="dk1"/>
              </a:buClr>
              <a:buSzPts val="2800"/>
            </a:pPr>
            <a:r>
              <a:rPr lang="en-US" sz="1600" dirty="0"/>
              <a:t>It is basic overview of project progress over 4 month period. Actual timeline may vary due to unknown complexities which may arrive during project and unforeseen challenges. Still regular communication and teamwork will make it possible to complete the project</a:t>
            </a:r>
          </a:p>
          <a:p>
            <a:r>
              <a:rPr lang="en-US" sz="2000" dirty="0"/>
              <a:t>.</a:t>
            </a:r>
            <a:endParaRPr lang="en-IN" sz="2000" dirty="0"/>
          </a:p>
        </p:txBody>
      </p:sp>
    </p:spTree>
    <p:extLst>
      <p:ext uri="{BB962C8B-B14F-4D97-AF65-F5344CB8AC3E}">
        <p14:creationId xmlns:p14="http://schemas.microsoft.com/office/powerpoint/2010/main" val="237101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6539-B889-6AC8-290E-2C8E2D215D87}"/>
              </a:ext>
            </a:extLst>
          </p:cNvPr>
          <p:cNvSpPr>
            <a:spLocks noGrp="1"/>
          </p:cNvSpPr>
          <p:nvPr>
            <p:ph type="title"/>
          </p:nvPr>
        </p:nvSpPr>
        <p:spPr/>
        <p:txBody>
          <a:bodyPr/>
          <a:lstStyle/>
          <a:p>
            <a:pPr algn="ctr"/>
            <a:r>
              <a:rPr lang="en-IN" b="1" u="sng" dirty="0"/>
              <a:t>Conclusion</a:t>
            </a:r>
          </a:p>
        </p:txBody>
      </p:sp>
      <p:sp>
        <p:nvSpPr>
          <p:cNvPr id="3" name="Content Placeholder 2">
            <a:extLst>
              <a:ext uri="{FF2B5EF4-FFF2-40B4-BE49-F238E27FC236}">
                <a16:creationId xmlns:a16="http://schemas.microsoft.com/office/drawing/2014/main" id="{3B9C5903-1F60-B31A-D9D1-36B4DB22275B}"/>
              </a:ext>
            </a:extLst>
          </p:cNvPr>
          <p:cNvSpPr>
            <a:spLocks noGrp="1"/>
          </p:cNvSpPr>
          <p:nvPr>
            <p:ph idx="1"/>
          </p:nvPr>
        </p:nvSpPr>
        <p:spPr/>
        <p:txBody>
          <a:bodyPr/>
          <a:lstStyle/>
          <a:p>
            <a:pPr algn="l">
              <a:buFont typeface="Arial" panose="020B0604020202020204" pitchFamily="34" charset="0"/>
              <a:buChar char="•"/>
            </a:pPr>
            <a:r>
              <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 e-Pharmacy aligns very well with the national development objectives and has clear and tangible benefits to the consumers as well as the industry.</a:t>
            </a:r>
          </a:p>
          <a:p>
            <a:pPr algn="l">
              <a:buFont typeface="Arial" panose="020B0604020202020204" pitchFamily="34" charset="0"/>
              <a:buChar char="•"/>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O</a:t>
            </a:r>
            <a:r>
              <a:rPr lang="en-IN"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nline doctor consultations are a useful complement to traditional in-person medical care, but should not completely replace it.</a:t>
            </a:r>
          </a:p>
          <a:p>
            <a:pPr algn="l">
              <a:buFont typeface="Arial" panose="020B0604020202020204" pitchFamily="34" charset="0"/>
              <a:buChar char="•"/>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921C420A-FDF1-C7A2-059D-F78769C92289}"/>
              </a:ext>
            </a:extLst>
          </p:cNvPr>
          <p:cNvSpPr>
            <a:spLocks noGrp="1"/>
          </p:cNvSpPr>
          <p:nvPr>
            <p:ph type="sldNum" sz="quarter" idx="12"/>
          </p:nvPr>
        </p:nvSpPr>
        <p:spPr/>
        <p:txBody>
          <a:bodyPr/>
          <a:lstStyle/>
          <a:p>
            <a:fld id="{31BD83EA-DDBC-4BC0-8F4B-3A894ADFA0B4}" type="slidenum">
              <a:rPr lang="en-IN" smtClean="0"/>
              <a:t>15</a:t>
            </a:fld>
            <a:endParaRPr lang="en-IN"/>
          </a:p>
        </p:txBody>
      </p:sp>
    </p:spTree>
    <p:extLst>
      <p:ext uri="{BB962C8B-B14F-4D97-AF65-F5344CB8AC3E}">
        <p14:creationId xmlns:p14="http://schemas.microsoft.com/office/powerpoint/2010/main" val="93228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C44D-B461-62B6-94E9-E6B412A3F696}"/>
              </a:ext>
            </a:extLst>
          </p:cNvPr>
          <p:cNvSpPr>
            <a:spLocks noGrp="1"/>
          </p:cNvSpPr>
          <p:nvPr>
            <p:ph type="title"/>
          </p:nvPr>
        </p:nvSpPr>
        <p:spPr>
          <a:xfrm>
            <a:off x="1975691" y="706543"/>
            <a:ext cx="8240618" cy="596935"/>
          </a:xfrm>
        </p:spPr>
        <p:txBody>
          <a:bodyPr>
            <a:normAutofit fontScale="90000"/>
          </a:bodyPr>
          <a:lstStyle/>
          <a:p>
            <a:pPr algn="ctr"/>
            <a:r>
              <a:rPr lang="en-US" b="1" dirty="0"/>
              <a:t>References</a:t>
            </a:r>
            <a:endParaRPr lang="en-IN" b="1" dirty="0"/>
          </a:p>
        </p:txBody>
      </p:sp>
      <p:sp>
        <p:nvSpPr>
          <p:cNvPr id="3" name="Text Placeholder 2">
            <a:extLst>
              <a:ext uri="{FF2B5EF4-FFF2-40B4-BE49-F238E27FC236}">
                <a16:creationId xmlns:a16="http://schemas.microsoft.com/office/drawing/2014/main" id="{ED646FF2-8362-75FD-55E5-5DA4546DB095}"/>
              </a:ext>
            </a:extLst>
          </p:cNvPr>
          <p:cNvSpPr>
            <a:spLocks noGrp="1"/>
          </p:cNvSpPr>
          <p:nvPr>
            <p:ph type="body" idx="1"/>
          </p:nvPr>
        </p:nvSpPr>
        <p:spPr>
          <a:xfrm>
            <a:off x="845545" y="1795526"/>
            <a:ext cx="10500907" cy="4806899"/>
          </a:xfrm>
        </p:spPr>
        <p:txBody>
          <a:bodyPr>
            <a:normAutofit/>
          </a:bodyPr>
          <a:lstStyle/>
          <a:p>
            <a:pPr marL="291694" indent="-291694"/>
            <a:r>
              <a:rPr lang="en-IN" sz="1900" dirty="0"/>
              <a:t>NICOLA J GRAY: “THE EVOLUTION OF ONLINE PHARMACIES”,  </a:t>
            </a:r>
            <a:r>
              <a:rPr lang="en-IN" sz="1900" dirty="0">
                <a:hlinkClick r:id="rId2">
                  <a:extLst>
                    <a:ext uri="{A12FA001-AC4F-418D-AE19-62706E023703}">
                      <ahyp:hlinkClr xmlns:ahyp="http://schemas.microsoft.com/office/drawing/2018/hyperlinkcolor" val="tx"/>
                    </a:ext>
                  </a:extLst>
                </a:hlinkClick>
              </a:rPr>
              <a:t>https://selfcarejournal.com/wp-content/uploads/2015/09/Gray-2.376-86.pdf</a:t>
            </a:r>
            <a:endParaRPr lang="en-IN" sz="1900" dirty="0"/>
          </a:p>
          <a:p>
            <a:pPr marL="291694" indent="-291694"/>
            <a:endParaRPr lang="en-IN" sz="1900" dirty="0"/>
          </a:p>
          <a:p>
            <a:pPr marL="291694" indent="-291694"/>
            <a:r>
              <a:rPr lang="en-IN" sz="1900" dirty="0" err="1"/>
              <a:t>Dhinesh</a:t>
            </a:r>
            <a:r>
              <a:rPr lang="en-IN" sz="1900" dirty="0"/>
              <a:t> Babu L.D, Mohan Sai Kumar P, Manish G: “</a:t>
            </a:r>
            <a:r>
              <a:rPr lang="en-US" sz="1900" dirty="0"/>
              <a:t>Health Care Analysis using Data Mining”</a:t>
            </a:r>
          </a:p>
          <a:p>
            <a:pPr marL="291694" indent="-291694"/>
            <a:endParaRPr lang="en-US" sz="1900" dirty="0"/>
          </a:p>
          <a:p>
            <a:pPr marL="291694" indent="-291694"/>
            <a:r>
              <a:rPr lang="en-IN" sz="1900" dirty="0">
                <a:hlinkClick r:id="rId3">
                  <a:extLst>
                    <a:ext uri="{A12FA001-AC4F-418D-AE19-62706E023703}">
                      <ahyp:hlinkClr xmlns:ahyp="http://schemas.microsoft.com/office/drawing/2018/hyperlinkcolor" val="tx"/>
                    </a:ext>
                  </a:extLst>
                </a:hlinkClick>
              </a:rPr>
              <a:t>Alison C. </a:t>
            </a:r>
            <a:r>
              <a:rPr lang="en-IN" sz="1900" dirty="0" err="1">
                <a:hlinkClick r:id="rId3">
                  <a:extLst>
                    <a:ext uri="{A12FA001-AC4F-418D-AE19-62706E023703}">
                      <ahyp:hlinkClr xmlns:ahyp="http://schemas.microsoft.com/office/drawing/2018/hyperlinkcolor" val="tx"/>
                    </a:ext>
                  </a:extLst>
                </a:hlinkClick>
              </a:rPr>
              <a:t>Dcruz</a:t>
            </a:r>
            <a:r>
              <a:rPr lang="en-IN" sz="1900" dirty="0"/>
              <a:t>, </a:t>
            </a:r>
            <a:r>
              <a:rPr lang="en-IN" sz="1900" dirty="0">
                <a:hlinkClick r:id="rId4">
                  <a:extLst>
                    <a:ext uri="{A12FA001-AC4F-418D-AE19-62706E023703}">
                      <ahyp:hlinkClr xmlns:ahyp="http://schemas.microsoft.com/office/drawing/2018/hyperlinkcolor" val="tx"/>
                    </a:ext>
                  </a:extLst>
                </a:hlinkClick>
              </a:rPr>
              <a:t>Vinay N. </a:t>
            </a:r>
            <a:r>
              <a:rPr lang="en-IN" sz="1900" dirty="0" err="1">
                <a:hlinkClick r:id="rId4">
                  <a:extLst>
                    <a:ext uri="{A12FA001-AC4F-418D-AE19-62706E023703}">
                      <ahyp:hlinkClr xmlns:ahyp="http://schemas.microsoft.com/office/drawing/2018/hyperlinkcolor" val="tx"/>
                    </a:ext>
                  </a:extLst>
                </a:hlinkClick>
              </a:rPr>
              <a:t>Mokashi</a:t>
            </a:r>
            <a:r>
              <a:rPr lang="en-IN" sz="1900" dirty="0"/>
              <a:t>, </a:t>
            </a:r>
            <a:r>
              <a:rPr lang="en-IN" sz="1900" dirty="0">
                <a:hlinkClick r:id="rId5">
                  <a:extLst>
                    <a:ext uri="{A12FA001-AC4F-418D-AE19-62706E023703}">
                      <ahyp:hlinkClr xmlns:ahyp="http://schemas.microsoft.com/office/drawing/2018/hyperlinkcolor" val="tx"/>
                    </a:ext>
                  </a:extLst>
                </a:hlinkClick>
              </a:rPr>
              <a:t>Sreedhar </a:t>
            </a:r>
            <a:r>
              <a:rPr lang="en-IN" sz="1900" dirty="0" err="1">
                <a:hlinkClick r:id="rId5">
                  <a:extLst>
                    <a:ext uri="{A12FA001-AC4F-418D-AE19-62706E023703}">
                      <ahyp:hlinkClr xmlns:ahyp="http://schemas.microsoft.com/office/drawing/2018/hyperlinkcolor" val="tx"/>
                    </a:ext>
                  </a:extLst>
                </a:hlinkClick>
              </a:rPr>
              <a:t>Ranganath</a:t>
            </a:r>
            <a:r>
              <a:rPr lang="en-IN" sz="1900" dirty="0">
                <a:hlinkClick r:id="rId5">
                  <a:extLst>
                    <a:ext uri="{A12FA001-AC4F-418D-AE19-62706E023703}">
                      <ahyp:hlinkClr xmlns:ahyp="http://schemas.microsoft.com/office/drawing/2018/hyperlinkcolor" val="tx"/>
                    </a:ext>
                  </a:extLst>
                </a:hlinkClick>
              </a:rPr>
              <a:t> Pai</a:t>
            </a:r>
            <a:r>
              <a:rPr lang="en-IN" sz="1900" dirty="0"/>
              <a:t>, and </a:t>
            </a:r>
            <a:r>
              <a:rPr lang="en-IN" sz="1900" dirty="0" err="1">
                <a:hlinkClick r:id="rId6">
                  <a:extLst>
                    <a:ext uri="{A12FA001-AC4F-418D-AE19-62706E023703}">
                      <ahyp:hlinkClr xmlns:ahyp="http://schemas.microsoft.com/office/drawing/2018/hyperlinkcolor" val="tx"/>
                    </a:ext>
                  </a:extLst>
                </a:hlinkClick>
              </a:rPr>
              <a:t>Dharmagadda</a:t>
            </a:r>
            <a:r>
              <a:rPr lang="en-IN" sz="1900" dirty="0">
                <a:hlinkClick r:id="rId6">
                  <a:extLst>
                    <a:ext uri="{A12FA001-AC4F-418D-AE19-62706E023703}">
                      <ahyp:hlinkClr xmlns:ahyp="http://schemas.microsoft.com/office/drawing/2018/hyperlinkcolor" val="tx"/>
                    </a:ext>
                  </a:extLst>
                </a:hlinkClick>
              </a:rPr>
              <a:t> Sreedhar</a:t>
            </a:r>
            <a:r>
              <a:rPr lang="en-IN" sz="1900" dirty="0"/>
              <a:t> : </a:t>
            </a:r>
            <a:r>
              <a:rPr lang="en-US" sz="1900" dirty="0"/>
              <a:t>The rise of E-pharmacy in India, </a:t>
            </a:r>
            <a:r>
              <a:rPr lang="en-US" sz="1900" dirty="0">
                <a:hlinkClick r:id="rId7">
                  <a:extLst>
                    <a:ext uri="{A12FA001-AC4F-418D-AE19-62706E023703}">
                      <ahyp:hlinkClr xmlns:ahyp="http://schemas.microsoft.com/office/drawing/2018/hyperlinkcolor" val="tx"/>
                    </a:ext>
                  </a:extLst>
                </a:hlinkClick>
              </a:rPr>
              <a:t>https://www.ncbi.nlm.nih.gov/pmc/articles/PMC9804119/</a:t>
            </a:r>
            <a:endParaRPr lang="en-US" sz="1900" dirty="0"/>
          </a:p>
          <a:p>
            <a:pPr marL="291694" indent="-291694"/>
            <a:endParaRPr lang="en-US" sz="1900" dirty="0"/>
          </a:p>
          <a:p>
            <a:pPr marL="291694" indent="-291694"/>
            <a:endParaRPr lang="en-IN" dirty="0"/>
          </a:p>
        </p:txBody>
      </p:sp>
    </p:spTree>
    <p:extLst>
      <p:ext uri="{BB962C8B-B14F-4D97-AF65-F5344CB8AC3E}">
        <p14:creationId xmlns:p14="http://schemas.microsoft.com/office/powerpoint/2010/main" val="221643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E2D8-BFB6-B255-150F-862705F6CAE0}"/>
              </a:ext>
            </a:extLst>
          </p:cNvPr>
          <p:cNvSpPr>
            <a:spLocks noGrp="1"/>
          </p:cNvSpPr>
          <p:nvPr>
            <p:ph type="title"/>
          </p:nvPr>
        </p:nvSpPr>
        <p:spPr>
          <a:xfrm>
            <a:off x="0" y="0"/>
            <a:ext cx="12192000" cy="6858000"/>
          </a:xfrm>
        </p:spPr>
        <p:txBody>
          <a:bodyPr>
            <a:normAutofit/>
          </a:bodyPr>
          <a:lstStyle/>
          <a:p>
            <a:pPr algn="ctr"/>
            <a:r>
              <a:rPr lang="en-IN" sz="5168" b="1" u="sng" dirty="0">
                <a:effectLst>
                  <a:outerShdw blurRad="38100" dist="38100" dir="2700000" algn="tl">
                    <a:srgbClr val="000000">
                      <a:alpha val="43137"/>
                    </a:srgbClr>
                  </a:outerShdw>
                </a:effectLst>
                <a:latin typeface="Arial Black" panose="020B0A04020102020204" pitchFamily="34" charset="0"/>
              </a:rPr>
              <a:t>THANK</a:t>
            </a:r>
            <a:r>
              <a:rPr lang="en-IN" sz="5168" b="1" dirty="0">
                <a:effectLst>
                  <a:outerShdw blurRad="38100" dist="38100" dir="2700000" algn="tl">
                    <a:srgbClr val="000000">
                      <a:alpha val="43137"/>
                    </a:srgbClr>
                  </a:outerShdw>
                </a:effectLst>
                <a:latin typeface="Arial Black" panose="020B0A04020102020204" pitchFamily="34" charset="0"/>
              </a:rPr>
              <a:t> </a:t>
            </a:r>
            <a:r>
              <a:rPr lang="en-IN" sz="5168" b="1" u="sng" dirty="0">
                <a:effectLst>
                  <a:outerShdw blurRad="38100" dist="38100" dir="2700000" algn="tl">
                    <a:srgbClr val="000000">
                      <a:alpha val="43137"/>
                    </a:srgbClr>
                  </a:outerShdw>
                </a:effectLst>
                <a:latin typeface="Arial Black" panose="020B0A04020102020204" pitchFamily="34" charset="0"/>
              </a:rPr>
              <a:t>YOU</a:t>
            </a:r>
            <a:r>
              <a:rPr lang="en-IN" sz="5168" b="1" dirty="0">
                <a:effectLst>
                  <a:outerShdw blurRad="38100" dist="38100" dir="2700000" algn="tl">
                    <a:srgbClr val="000000">
                      <a:alpha val="43137"/>
                    </a:srgbClr>
                  </a:outerShdw>
                </a:effectLst>
                <a:latin typeface="Arial Black" panose="020B0A04020102020204" pitchFamily="34" charset="0"/>
              </a:rPr>
              <a:t> !</a:t>
            </a:r>
          </a:p>
        </p:txBody>
      </p:sp>
    </p:spTree>
    <p:extLst>
      <p:ext uri="{BB962C8B-B14F-4D97-AF65-F5344CB8AC3E}">
        <p14:creationId xmlns:p14="http://schemas.microsoft.com/office/powerpoint/2010/main" val="253356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BB7C-70E5-8DD2-6603-9D52AA2CBBF9}"/>
              </a:ext>
            </a:extLst>
          </p:cNvPr>
          <p:cNvSpPr>
            <a:spLocks noGrp="1"/>
          </p:cNvSpPr>
          <p:nvPr>
            <p:ph type="title"/>
          </p:nvPr>
        </p:nvSpPr>
        <p:spPr/>
        <p:txBody>
          <a:bodyPr/>
          <a:lstStyle/>
          <a:p>
            <a:r>
              <a:rPr lang="en-IN" b="1" dirty="0">
                <a:latin typeface="+mn-lt"/>
              </a:rPr>
              <a:t>Contents</a:t>
            </a:r>
          </a:p>
        </p:txBody>
      </p:sp>
      <p:sp>
        <p:nvSpPr>
          <p:cNvPr id="3" name="Content Placeholder 2">
            <a:extLst>
              <a:ext uri="{FF2B5EF4-FFF2-40B4-BE49-F238E27FC236}">
                <a16:creationId xmlns:a16="http://schemas.microsoft.com/office/drawing/2014/main" id="{008233A0-9EA1-668C-681A-6F9C7EB5FB79}"/>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Introduction</a:t>
            </a:r>
          </a:p>
          <a:p>
            <a:pPr marL="514350" indent="-514350">
              <a:buFont typeface="+mj-lt"/>
              <a:buAutoNum type="arabicPeriod"/>
            </a:pPr>
            <a:r>
              <a:rPr lang="en-IN" dirty="0"/>
              <a:t>Literature Review</a:t>
            </a:r>
          </a:p>
          <a:p>
            <a:pPr marL="514350" indent="-514350">
              <a:buFont typeface="+mj-lt"/>
              <a:buAutoNum type="arabicPeriod"/>
            </a:pPr>
            <a:r>
              <a:rPr lang="en-IN" dirty="0"/>
              <a:t>Problem Statement</a:t>
            </a:r>
          </a:p>
          <a:p>
            <a:pPr marL="514350" indent="-514350">
              <a:buFont typeface="+mj-lt"/>
              <a:buAutoNum type="arabicPeriod"/>
            </a:pPr>
            <a:r>
              <a:rPr lang="en-IN" dirty="0"/>
              <a:t>Objective</a:t>
            </a:r>
          </a:p>
          <a:p>
            <a:pPr marL="514350" indent="-514350">
              <a:buFont typeface="+mj-lt"/>
              <a:buAutoNum type="arabicPeriod"/>
            </a:pPr>
            <a:r>
              <a:rPr lang="en-IN" dirty="0"/>
              <a:t>Working Principle and Methodology</a:t>
            </a:r>
          </a:p>
          <a:p>
            <a:pPr marL="514350" indent="-514350">
              <a:buFont typeface="+mj-lt"/>
              <a:buAutoNum type="arabicPeriod"/>
            </a:pPr>
            <a:r>
              <a:rPr lang="en-IN" dirty="0"/>
              <a:t>Hardware and software requirements</a:t>
            </a:r>
          </a:p>
          <a:p>
            <a:pPr marL="514350" indent="-514350">
              <a:buFont typeface="+mj-lt"/>
              <a:buAutoNum type="arabicPeriod"/>
            </a:pPr>
            <a:r>
              <a:rPr lang="en-IN" dirty="0"/>
              <a:t>Construction Design</a:t>
            </a:r>
          </a:p>
          <a:p>
            <a:pPr marL="514350" indent="-514350">
              <a:buFont typeface="+mj-lt"/>
              <a:buAutoNum type="arabicPeriod"/>
            </a:pPr>
            <a:r>
              <a:rPr lang="en-IN" dirty="0"/>
              <a:t>Expected Result and Discussion</a:t>
            </a:r>
          </a:p>
          <a:p>
            <a:pPr marL="514350" indent="-514350">
              <a:buFont typeface="+mj-lt"/>
              <a:buAutoNum type="arabicPeriod"/>
            </a:pPr>
            <a:r>
              <a:rPr lang="en-IN" dirty="0"/>
              <a:t>Conclusion</a:t>
            </a:r>
          </a:p>
          <a:p>
            <a:pPr marL="514350" indent="-514350">
              <a:buFont typeface="+mj-lt"/>
              <a:buAutoNum type="arabicPeriod"/>
            </a:pPr>
            <a:r>
              <a:rPr lang="en-IN" dirty="0"/>
              <a:t>References</a:t>
            </a:r>
          </a:p>
        </p:txBody>
      </p:sp>
    </p:spTree>
    <p:extLst>
      <p:ext uri="{BB962C8B-B14F-4D97-AF65-F5344CB8AC3E}">
        <p14:creationId xmlns:p14="http://schemas.microsoft.com/office/powerpoint/2010/main" val="204841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59A1-B239-FA55-1C80-5D34C7CEE2E2}"/>
              </a:ext>
            </a:extLst>
          </p:cNvPr>
          <p:cNvSpPr>
            <a:spLocks noGrp="1"/>
          </p:cNvSpPr>
          <p:nvPr>
            <p:ph type="title"/>
          </p:nvPr>
        </p:nvSpPr>
        <p:spPr>
          <a:xfrm>
            <a:off x="838200" y="476886"/>
            <a:ext cx="10515600" cy="955675"/>
          </a:xfrm>
        </p:spPr>
        <p:txBody>
          <a:bodyPr/>
          <a:lstStyle/>
          <a:p>
            <a:pPr algn="ctr"/>
            <a:r>
              <a:rPr lang="en-IN" b="1" dirty="0">
                <a:latin typeface="+mn-lt"/>
              </a:rPr>
              <a:t>Introduction</a:t>
            </a:r>
          </a:p>
        </p:txBody>
      </p:sp>
      <p:sp>
        <p:nvSpPr>
          <p:cNvPr id="3" name="Content Placeholder 2">
            <a:extLst>
              <a:ext uri="{FF2B5EF4-FFF2-40B4-BE49-F238E27FC236}">
                <a16:creationId xmlns:a16="http://schemas.microsoft.com/office/drawing/2014/main" id="{2F5B1FF5-CE80-2058-9746-5046C44DBCB1}"/>
              </a:ext>
            </a:extLst>
          </p:cNvPr>
          <p:cNvSpPr>
            <a:spLocks noGrp="1"/>
          </p:cNvSpPr>
          <p:nvPr>
            <p:ph idx="1"/>
          </p:nvPr>
        </p:nvSpPr>
        <p:spPr>
          <a:xfrm>
            <a:off x="838200" y="1635760"/>
            <a:ext cx="10515600" cy="5222240"/>
          </a:xfrm>
        </p:spPr>
        <p:txBody>
          <a:bodyPr>
            <a:normAutofit/>
          </a:bodyPr>
          <a:lstStyle/>
          <a:p>
            <a:pPr marL="285750" indent="-285750" algn="just">
              <a:lnSpc>
                <a:spcPct val="100000"/>
              </a:lnSpc>
            </a:pPr>
            <a:r>
              <a:rPr lang="en-IN" sz="1800" dirty="0"/>
              <a:t>Now a days we witness a phase transition of buying pattern of any goods, cloths, electronics and etc. with advent of technology, offline shopping switches to online mode.</a:t>
            </a:r>
          </a:p>
          <a:p>
            <a:pPr marL="285750" indent="-285750" algn="just">
              <a:lnSpc>
                <a:spcPct val="100000"/>
              </a:lnSpc>
            </a:pPr>
            <a:r>
              <a:rPr lang="en-IN" sz="1800" dirty="0"/>
              <a:t>Online pharmacy and specialist doctors support is going to be the next big evolution that will impact billions of lives and bring a healthy behaviour change to safer and more convenient tomorrow.</a:t>
            </a:r>
          </a:p>
          <a:p>
            <a:pPr marL="285750" indent="-285750" algn="just">
              <a:lnSpc>
                <a:spcPct val="100000"/>
              </a:lnSpc>
            </a:pPr>
            <a:r>
              <a:rPr lang="en-US" sz="1800" dirty="0"/>
              <a:t>Reason for selection of this project: To merge and provide user with medical services (Pharmacy &amp; doctor consultancy) at one place</a:t>
            </a:r>
          </a:p>
          <a:p>
            <a:pPr marL="285750" indent="-285750" algn="just">
              <a:lnSpc>
                <a:spcPct val="100000"/>
              </a:lnSpc>
            </a:pPr>
            <a:r>
              <a:rPr lang="en-US" sz="1800" dirty="0"/>
              <a:t>Health Prediction is a system which helps a user to find their health status. It might have happened so many times that you or someone yours need access of doctor immediately, but they are not available due to some reason. The Health Prediction system is an end user support and online consultation project. </a:t>
            </a:r>
          </a:p>
          <a:p>
            <a:pPr marL="285750" indent="-285750" algn="just">
              <a:lnSpc>
                <a:spcPct val="100000"/>
              </a:lnSpc>
            </a:pPr>
            <a:r>
              <a:rPr lang="en-US" sz="1800" dirty="0"/>
              <a:t>Also if some patient have some personal contact of doctor but what about other patient. Always doctors are not comfortable to give there personal contact to everyone so having a proper platform filling this gap for both side convince is necessary.</a:t>
            </a:r>
            <a:endParaRPr lang="en-IN" sz="1800" dirty="0"/>
          </a:p>
          <a:p>
            <a:pPr marL="285750" indent="-285750" algn="just">
              <a:lnSpc>
                <a:spcPct val="100000"/>
              </a:lnSpc>
              <a:buFont typeface="Arial" panose="020B0604020202020204" pitchFamily="34" charset="0"/>
              <a:buChar char="•"/>
            </a:pPr>
            <a:r>
              <a:rPr lang="en-US" sz="1800" dirty="0"/>
              <a:t>Here we propose a system that allows users to get instant guidance on their health issues through an intelligent health care system online. The system is fed with various symptoms and the disease/illness associated with those systems. The system allows a user to share their symptoms and issues</a:t>
            </a:r>
            <a:endParaRPr lang="en-IN" sz="1800" dirty="0"/>
          </a:p>
        </p:txBody>
      </p:sp>
    </p:spTree>
    <p:extLst>
      <p:ext uri="{BB962C8B-B14F-4D97-AF65-F5344CB8AC3E}">
        <p14:creationId xmlns:p14="http://schemas.microsoft.com/office/powerpoint/2010/main" val="387777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BC24742D-44AD-B24C-AF38-D830B49B057B}"/>
              </a:ext>
            </a:extLst>
          </p:cNvPr>
          <p:cNvSpPr/>
          <p:nvPr/>
        </p:nvSpPr>
        <p:spPr>
          <a:xfrm>
            <a:off x="1386349" y="2499851"/>
            <a:ext cx="1887793" cy="185829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 name="Oval 17">
            <a:extLst>
              <a:ext uri="{FF2B5EF4-FFF2-40B4-BE49-F238E27FC236}">
                <a16:creationId xmlns:a16="http://schemas.microsoft.com/office/drawing/2014/main" id="{49603C39-BC7B-C939-69EA-7F9CF353FE9D}"/>
              </a:ext>
            </a:extLst>
          </p:cNvPr>
          <p:cNvSpPr/>
          <p:nvPr/>
        </p:nvSpPr>
        <p:spPr>
          <a:xfrm>
            <a:off x="5004619" y="2499850"/>
            <a:ext cx="1887793" cy="18582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IN"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20" name="Group 19">
            <a:extLst>
              <a:ext uri="{FF2B5EF4-FFF2-40B4-BE49-F238E27FC236}">
                <a16:creationId xmlns:a16="http://schemas.microsoft.com/office/drawing/2014/main" id="{720A1366-0BE0-C6B6-0C4F-5CA970295BD2}"/>
              </a:ext>
            </a:extLst>
          </p:cNvPr>
          <p:cNvGrpSpPr/>
          <p:nvPr/>
        </p:nvGrpSpPr>
        <p:grpSpPr>
          <a:xfrm>
            <a:off x="3526255" y="2853971"/>
            <a:ext cx="1226251" cy="1150053"/>
            <a:chOff x="1572713" y="1311046"/>
            <a:chExt cx="751521" cy="751521"/>
          </a:xfrm>
        </p:grpSpPr>
        <p:sp>
          <p:nvSpPr>
            <p:cNvPr id="21" name="Plus Sign 20">
              <a:extLst>
                <a:ext uri="{FF2B5EF4-FFF2-40B4-BE49-F238E27FC236}">
                  <a16:creationId xmlns:a16="http://schemas.microsoft.com/office/drawing/2014/main" id="{35235DF3-0B50-D1A4-FB30-7F9FAB718F6F}"/>
                </a:ext>
              </a:extLst>
            </p:cNvPr>
            <p:cNvSpPr/>
            <p:nvPr/>
          </p:nvSpPr>
          <p:spPr>
            <a:xfrm>
              <a:off x="1572713" y="1311046"/>
              <a:ext cx="751521" cy="751521"/>
            </a:xfrm>
            <a:prstGeom prst="mathPlus">
              <a:avLst/>
            </a:prstGeom>
            <a:ln/>
          </p:spPr>
          <p:style>
            <a:lnRef idx="1">
              <a:schemeClr val="dk1"/>
            </a:lnRef>
            <a:fillRef idx="2">
              <a:schemeClr val="dk1"/>
            </a:fillRef>
            <a:effectRef idx="1">
              <a:schemeClr val="dk1"/>
            </a:effectRef>
            <a:fontRef idx="minor">
              <a:schemeClr val="dk1"/>
            </a:fontRef>
          </p:style>
          <p:txBody>
            <a:bodyPr/>
            <a:lstStyle/>
            <a:p>
              <a:endParaRPr lang="en-IN"/>
            </a:p>
          </p:txBody>
        </p:sp>
        <p:sp>
          <p:nvSpPr>
            <p:cNvPr id="22" name="Plus Sign 4">
              <a:extLst>
                <a:ext uri="{FF2B5EF4-FFF2-40B4-BE49-F238E27FC236}">
                  <a16:creationId xmlns:a16="http://schemas.microsoft.com/office/drawing/2014/main" id="{37590656-0522-1DF1-9F37-73EB9B45F088}"/>
                </a:ext>
              </a:extLst>
            </p:cNvPr>
            <p:cNvSpPr txBox="1"/>
            <p:nvPr/>
          </p:nvSpPr>
          <p:spPr>
            <a:xfrm>
              <a:off x="1672327" y="1598428"/>
              <a:ext cx="552293" cy="176757"/>
            </a:xfrm>
            <a:prstGeom prst="rect">
              <a:avLst/>
            </a:prstGeom>
          </p:spPr>
          <p:style>
            <a:lnRef idx="1">
              <a:schemeClr val="dk1"/>
            </a:lnRef>
            <a:fillRef idx="2">
              <a:schemeClr val="dk1"/>
            </a:fillRef>
            <a:effectRef idx="1">
              <a:schemeClr val="dk1"/>
            </a:effectRef>
            <a:fontRef idx="minor">
              <a:schemeClr val="dk1"/>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chemeClr val="tx2">
                    <a:lumMod val="50000"/>
                  </a:schemeClr>
                </a:solidFill>
              </a:endParaRPr>
            </a:p>
          </p:txBody>
        </p:sp>
      </p:grpSp>
      <p:sp>
        <p:nvSpPr>
          <p:cNvPr id="23" name="TextBox 22">
            <a:extLst>
              <a:ext uri="{FF2B5EF4-FFF2-40B4-BE49-F238E27FC236}">
                <a16:creationId xmlns:a16="http://schemas.microsoft.com/office/drawing/2014/main" id="{F50DFD06-C61B-5426-B51C-0348B2012959}"/>
              </a:ext>
            </a:extLst>
          </p:cNvPr>
          <p:cNvSpPr txBox="1"/>
          <p:nvPr/>
        </p:nvSpPr>
        <p:spPr>
          <a:xfrm>
            <a:off x="1484645" y="2902523"/>
            <a:ext cx="1681011" cy="1323439"/>
          </a:xfrm>
          <a:prstGeom prst="rect">
            <a:avLst/>
          </a:prstGeom>
          <a:noFill/>
        </p:spPr>
        <p:txBody>
          <a:bodyPr wrap="square" rtlCol="0">
            <a:spAutoFit/>
          </a:bodyPr>
          <a:lstStyle/>
          <a:p>
            <a:pPr algn="ctr"/>
            <a:r>
              <a:rPr lang="en-IN" sz="2000" b="1" cap="none" spc="0" dirty="0">
                <a:ln/>
              </a:rPr>
              <a:t>Pharmacy and doctor consultation</a:t>
            </a:r>
          </a:p>
          <a:p>
            <a:pPr algn="ctr"/>
            <a:endParaRPr lang="en-IN" sz="2000" dirty="0"/>
          </a:p>
        </p:txBody>
      </p:sp>
      <p:sp>
        <p:nvSpPr>
          <p:cNvPr id="25" name="TextBox 24">
            <a:extLst>
              <a:ext uri="{FF2B5EF4-FFF2-40B4-BE49-F238E27FC236}">
                <a16:creationId xmlns:a16="http://schemas.microsoft.com/office/drawing/2014/main" id="{876F5339-C577-F6AE-64C5-D9BE40238A3C}"/>
              </a:ext>
            </a:extLst>
          </p:cNvPr>
          <p:cNvSpPr txBox="1"/>
          <p:nvPr/>
        </p:nvSpPr>
        <p:spPr>
          <a:xfrm flipH="1">
            <a:off x="5004618" y="3075054"/>
            <a:ext cx="1887794" cy="707886"/>
          </a:xfrm>
          <a:prstGeom prst="rect">
            <a:avLst/>
          </a:prstGeom>
          <a:noFill/>
        </p:spPr>
        <p:txBody>
          <a:bodyPr wrap="square" rtlCol="0">
            <a:spAutoFit/>
          </a:bodyPr>
          <a:lstStyle/>
          <a:p>
            <a:pPr algn="ctr"/>
            <a:r>
              <a:rPr lang="en-IN" sz="2000" b="1" cap="none" spc="0" dirty="0">
                <a:ln/>
              </a:rPr>
              <a:t>  </a:t>
            </a:r>
            <a:r>
              <a:rPr lang="en-IN" sz="2000" b="1" dirty="0">
                <a:ln/>
              </a:rPr>
              <a:t>Health </a:t>
            </a:r>
          </a:p>
          <a:p>
            <a:pPr algn="ctr"/>
            <a:r>
              <a:rPr lang="en-IN" sz="2000" b="1" dirty="0">
                <a:ln/>
              </a:rPr>
              <a:t>prediction</a:t>
            </a:r>
            <a:endParaRPr lang="en-IN" sz="2000" dirty="0"/>
          </a:p>
        </p:txBody>
      </p:sp>
      <p:pic>
        <p:nvPicPr>
          <p:cNvPr id="26" name="Picture 25">
            <a:extLst>
              <a:ext uri="{FF2B5EF4-FFF2-40B4-BE49-F238E27FC236}">
                <a16:creationId xmlns:a16="http://schemas.microsoft.com/office/drawing/2014/main" id="{FB391EDE-0139-4B95-AF52-129448CB324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1016" y1="29844" x2="51016" y2="29844"/>
                        <a14:foregroundMark x1="21394" y1="70517" x2="21394" y2="70517"/>
                        <a14:foregroundMark x1="24298" y1="70517" x2="24298" y2="70517"/>
                        <a14:foregroundMark x1="32430" y1="72323" x2="32430" y2="72323"/>
                        <a14:foregroundMark x1="38045" y1="72323" x2="38045" y2="72323"/>
                        <a14:foregroundMark x1="44046" y1="69795" x2="44046" y2="69795"/>
                        <a14:foregroundMark x1="53049" y1="72563" x2="53049" y2="72563"/>
                        <a14:foregroundMark x1="59535" y1="71239" x2="59535" y2="71239"/>
                        <a14:foregroundMark x1="64956" y1="71360" x2="64956" y2="71360"/>
                        <a14:foregroundMark x1="70668" y1="70758" x2="70668" y2="70758"/>
                        <a14:foregroundMark x1="78316" y1="70999" x2="78316" y2="70999"/>
                      </a14:backgroundRemoval>
                    </a14:imgEffect>
                    <a14:imgEffect>
                      <a14:sharpenSoften amount="25000"/>
                    </a14:imgEffect>
                  </a14:imgLayer>
                </a14:imgProps>
              </a:ext>
            </a:extLst>
          </a:blip>
          <a:stretch>
            <a:fillRect/>
          </a:stretch>
        </p:blipFill>
        <p:spPr>
          <a:xfrm>
            <a:off x="7865722" y="2003272"/>
            <a:ext cx="3620856" cy="2912808"/>
          </a:xfrm>
          <a:prstGeom prst="rect">
            <a:avLst/>
          </a:prstGeom>
        </p:spPr>
      </p:pic>
      <p:sp>
        <p:nvSpPr>
          <p:cNvPr id="27" name="Arrow: Right 26">
            <a:extLst>
              <a:ext uri="{FF2B5EF4-FFF2-40B4-BE49-F238E27FC236}">
                <a16:creationId xmlns:a16="http://schemas.microsoft.com/office/drawing/2014/main" id="{FCCC4ADE-B8D9-3C9B-028B-F927AD006451}"/>
              </a:ext>
            </a:extLst>
          </p:cNvPr>
          <p:cNvSpPr/>
          <p:nvPr/>
        </p:nvSpPr>
        <p:spPr>
          <a:xfrm>
            <a:off x="7144525" y="3180708"/>
            <a:ext cx="1158817" cy="496578"/>
          </a:xfrm>
          <a:prstGeom prst="rightArrow">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Title 5">
            <a:extLst>
              <a:ext uri="{FF2B5EF4-FFF2-40B4-BE49-F238E27FC236}">
                <a16:creationId xmlns:a16="http://schemas.microsoft.com/office/drawing/2014/main" id="{E5D271E9-610F-51F9-94E6-4EE2F1F14E47}"/>
              </a:ext>
            </a:extLst>
          </p:cNvPr>
          <p:cNvSpPr txBox="1">
            <a:spLocks/>
          </p:cNvSpPr>
          <p:nvPr/>
        </p:nvSpPr>
        <p:spPr>
          <a:xfrm>
            <a:off x="343942" y="771921"/>
            <a:ext cx="11504115" cy="6463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mn-lt"/>
              </a:rPr>
              <a:t>INTERCONECTION :</a:t>
            </a:r>
          </a:p>
        </p:txBody>
      </p:sp>
      <p:sp>
        <p:nvSpPr>
          <p:cNvPr id="29" name="Slide Number Placeholder 28">
            <a:extLst>
              <a:ext uri="{FF2B5EF4-FFF2-40B4-BE49-F238E27FC236}">
                <a16:creationId xmlns:a16="http://schemas.microsoft.com/office/drawing/2014/main" id="{8D7C7B8D-FBA2-87B7-595B-33E2F7D71673}"/>
              </a:ext>
            </a:extLst>
          </p:cNvPr>
          <p:cNvSpPr>
            <a:spLocks noGrp="1"/>
          </p:cNvSpPr>
          <p:nvPr>
            <p:ph type="sldNum" sz="quarter" idx="12"/>
          </p:nvPr>
        </p:nvSpPr>
        <p:spPr/>
        <p:txBody>
          <a:bodyPr/>
          <a:lstStyle/>
          <a:p>
            <a:fld id="{31BD83EA-DDBC-4BC0-8F4B-3A894ADFA0B4}" type="slidenum">
              <a:rPr lang="en-IN" smtClean="0"/>
              <a:t>4</a:t>
            </a:fld>
            <a:endParaRPr lang="en-IN"/>
          </a:p>
        </p:txBody>
      </p:sp>
    </p:spTree>
    <p:extLst>
      <p:ext uri="{BB962C8B-B14F-4D97-AF65-F5344CB8AC3E}">
        <p14:creationId xmlns:p14="http://schemas.microsoft.com/office/powerpoint/2010/main" val="395403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59A1-B239-FA55-1C80-5D34C7CEE2E2}"/>
              </a:ext>
            </a:extLst>
          </p:cNvPr>
          <p:cNvSpPr>
            <a:spLocks noGrp="1"/>
          </p:cNvSpPr>
          <p:nvPr>
            <p:ph type="title"/>
          </p:nvPr>
        </p:nvSpPr>
        <p:spPr>
          <a:xfrm>
            <a:off x="838199" y="173870"/>
            <a:ext cx="10515600" cy="986155"/>
          </a:xfrm>
        </p:spPr>
        <p:txBody>
          <a:bodyPr/>
          <a:lstStyle/>
          <a:p>
            <a:pPr algn="ctr"/>
            <a:r>
              <a:rPr lang="en-IN" b="1" dirty="0">
                <a:latin typeface="+mn-lt"/>
              </a:rPr>
              <a:t>Literature Review</a:t>
            </a:r>
          </a:p>
        </p:txBody>
      </p:sp>
      <p:graphicFrame>
        <p:nvGraphicFramePr>
          <p:cNvPr id="3" name="Table 4">
            <a:extLst>
              <a:ext uri="{FF2B5EF4-FFF2-40B4-BE49-F238E27FC236}">
                <a16:creationId xmlns:a16="http://schemas.microsoft.com/office/drawing/2014/main" id="{7BE79B28-1A03-7BFC-1ED1-A32A4A9BE8D1}"/>
              </a:ext>
            </a:extLst>
          </p:cNvPr>
          <p:cNvGraphicFramePr>
            <a:graphicFrameLocks noGrp="1"/>
          </p:cNvGraphicFramePr>
          <p:nvPr>
            <p:ph idx="1"/>
            <p:extLst>
              <p:ext uri="{D42A27DB-BD31-4B8C-83A1-F6EECF244321}">
                <p14:modId xmlns:p14="http://schemas.microsoft.com/office/powerpoint/2010/main" val="2441135003"/>
              </p:ext>
            </p:extLst>
          </p:nvPr>
        </p:nvGraphicFramePr>
        <p:xfrm>
          <a:off x="838199" y="1442434"/>
          <a:ext cx="10843730" cy="4837070"/>
        </p:xfrm>
        <a:graphic>
          <a:graphicData uri="http://schemas.openxmlformats.org/drawingml/2006/table">
            <a:tbl>
              <a:tblPr firstRow="1" bandRow="1">
                <a:tableStyleId>{5940675A-B579-460E-94D1-54222C63F5DA}</a:tableStyleId>
              </a:tblPr>
              <a:tblGrid>
                <a:gridCol w="729344">
                  <a:extLst>
                    <a:ext uri="{9D8B030D-6E8A-4147-A177-3AD203B41FA5}">
                      <a16:colId xmlns:a16="http://schemas.microsoft.com/office/drawing/2014/main" val="3042784142"/>
                    </a:ext>
                  </a:extLst>
                </a:gridCol>
                <a:gridCol w="1511559">
                  <a:extLst>
                    <a:ext uri="{9D8B030D-6E8A-4147-A177-3AD203B41FA5}">
                      <a16:colId xmlns:a16="http://schemas.microsoft.com/office/drawing/2014/main" val="1517295229"/>
                    </a:ext>
                  </a:extLst>
                </a:gridCol>
                <a:gridCol w="1539551">
                  <a:extLst>
                    <a:ext uri="{9D8B030D-6E8A-4147-A177-3AD203B41FA5}">
                      <a16:colId xmlns:a16="http://schemas.microsoft.com/office/drawing/2014/main" val="2642531626"/>
                    </a:ext>
                  </a:extLst>
                </a:gridCol>
                <a:gridCol w="2416629">
                  <a:extLst>
                    <a:ext uri="{9D8B030D-6E8A-4147-A177-3AD203B41FA5}">
                      <a16:colId xmlns:a16="http://schemas.microsoft.com/office/drawing/2014/main" val="2831296361"/>
                    </a:ext>
                  </a:extLst>
                </a:gridCol>
                <a:gridCol w="4646647">
                  <a:extLst>
                    <a:ext uri="{9D8B030D-6E8A-4147-A177-3AD203B41FA5}">
                      <a16:colId xmlns:a16="http://schemas.microsoft.com/office/drawing/2014/main" val="3249357646"/>
                    </a:ext>
                  </a:extLst>
                </a:gridCol>
              </a:tblGrid>
              <a:tr h="394863">
                <a:tc>
                  <a:txBody>
                    <a:bodyPr/>
                    <a:lstStyle/>
                    <a:p>
                      <a:pPr algn="ctr"/>
                      <a:r>
                        <a:rPr lang="en-IN" dirty="0"/>
                        <a:t>Sr.no.</a:t>
                      </a:r>
                    </a:p>
                  </a:txBody>
                  <a:tcPr anchor="ctr"/>
                </a:tc>
                <a:tc>
                  <a:txBody>
                    <a:bodyPr/>
                    <a:lstStyle/>
                    <a:p>
                      <a:pPr algn="ctr"/>
                      <a:r>
                        <a:rPr lang="en-IN" dirty="0"/>
                        <a:t>Research</a:t>
                      </a:r>
                    </a:p>
                  </a:txBody>
                  <a:tcPr anchor="ctr"/>
                </a:tc>
                <a:tc>
                  <a:txBody>
                    <a:bodyPr/>
                    <a:lstStyle/>
                    <a:p>
                      <a:pPr algn="ctr"/>
                      <a:r>
                        <a:rPr lang="en-IN" dirty="0"/>
                        <a:t>Location</a:t>
                      </a:r>
                    </a:p>
                  </a:txBody>
                  <a:tcPr anchor="ctr"/>
                </a:tc>
                <a:tc>
                  <a:txBody>
                    <a:bodyPr/>
                    <a:lstStyle/>
                    <a:p>
                      <a:pPr algn="ctr"/>
                      <a:r>
                        <a:rPr lang="en-IN" dirty="0"/>
                        <a:t>Website</a:t>
                      </a:r>
                    </a:p>
                  </a:txBody>
                  <a:tcPr anchor="ctr"/>
                </a:tc>
                <a:tc>
                  <a:txBody>
                    <a:bodyPr/>
                    <a:lstStyle/>
                    <a:p>
                      <a:pPr algn="ctr"/>
                      <a:r>
                        <a:rPr lang="en-IN" dirty="0"/>
                        <a:t>Target</a:t>
                      </a:r>
                    </a:p>
                  </a:txBody>
                  <a:tcPr anchor="ctr"/>
                </a:tc>
                <a:extLst>
                  <a:ext uri="{0D108BD9-81ED-4DB2-BD59-A6C34878D82A}">
                    <a16:rowId xmlns:a16="http://schemas.microsoft.com/office/drawing/2014/main" val="2551861332"/>
                  </a:ext>
                </a:extLst>
              </a:tr>
              <a:tr h="691010">
                <a:tc>
                  <a:txBody>
                    <a:bodyPr/>
                    <a:lstStyle/>
                    <a:p>
                      <a:pPr algn="ctr"/>
                      <a:r>
                        <a:rPr lang="en-IN" dirty="0"/>
                        <a:t>1</a:t>
                      </a:r>
                    </a:p>
                  </a:txBody>
                  <a:tcPr anchor="ctr"/>
                </a:tc>
                <a:tc>
                  <a:txBody>
                    <a:bodyPr/>
                    <a:lstStyle/>
                    <a:p>
                      <a:pPr algn="ctr"/>
                      <a:r>
                        <a:rPr lang="en-IN" dirty="0" err="1"/>
                        <a:t>HealthKart</a:t>
                      </a:r>
                      <a:r>
                        <a:rPr lang="en-IN" dirty="0"/>
                        <a:t> </a:t>
                      </a:r>
                    </a:p>
                  </a:txBody>
                  <a:tcPr anchor="ctr"/>
                </a:tc>
                <a:tc>
                  <a:txBody>
                    <a:bodyPr/>
                    <a:lstStyle/>
                    <a:p>
                      <a:pPr algn="ctr"/>
                      <a:r>
                        <a:rPr lang="en-IN" dirty="0"/>
                        <a:t>India</a:t>
                      </a:r>
                    </a:p>
                  </a:txBody>
                  <a:tcPr anchor="ctr"/>
                </a:tc>
                <a:tc>
                  <a:txBody>
                    <a:bodyPr/>
                    <a:lstStyle/>
                    <a:p>
                      <a:pPr algn="ctr"/>
                      <a:r>
                        <a:rPr lang="en-IN" dirty="0">
                          <a:hlinkClick r:id="rId2"/>
                        </a:rPr>
                        <a:t>www.healthkart.com</a:t>
                      </a:r>
                      <a:endParaRPr lang="en-IN" dirty="0"/>
                    </a:p>
                  </a:txBody>
                  <a:tcPr anchor="ctr"/>
                </a:tc>
                <a:tc>
                  <a:txBody>
                    <a:bodyPr/>
                    <a:lstStyle/>
                    <a:p>
                      <a:pPr algn="ctr"/>
                      <a:r>
                        <a:rPr lang="en-IN" dirty="0"/>
                        <a:t>Online store for health</a:t>
                      </a:r>
                    </a:p>
                  </a:txBody>
                  <a:tcPr anchor="ctr"/>
                </a:tc>
                <a:extLst>
                  <a:ext uri="{0D108BD9-81ED-4DB2-BD59-A6C34878D82A}">
                    <a16:rowId xmlns:a16="http://schemas.microsoft.com/office/drawing/2014/main" val="3899560022"/>
                  </a:ext>
                </a:extLst>
              </a:tr>
              <a:tr h="691010">
                <a:tc>
                  <a:txBody>
                    <a:bodyPr/>
                    <a:lstStyle/>
                    <a:p>
                      <a:pPr algn="ctr"/>
                      <a:r>
                        <a:rPr lang="en-IN" dirty="0"/>
                        <a:t>2.</a:t>
                      </a:r>
                    </a:p>
                  </a:txBody>
                  <a:tcPr anchor="ctr"/>
                </a:tc>
                <a:tc>
                  <a:txBody>
                    <a:bodyPr/>
                    <a:lstStyle/>
                    <a:p>
                      <a:pPr algn="ctr"/>
                      <a:r>
                        <a:rPr lang="en-IN" dirty="0"/>
                        <a:t>1mg</a:t>
                      </a:r>
                    </a:p>
                  </a:txBody>
                  <a:tcPr anchor="ctr"/>
                </a:tc>
                <a:tc>
                  <a:txBody>
                    <a:bodyPr/>
                    <a:lstStyle/>
                    <a:p>
                      <a:pPr algn="ctr"/>
                      <a:r>
                        <a:rPr lang="en-IN" dirty="0"/>
                        <a:t>India</a:t>
                      </a:r>
                    </a:p>
                  </a:txBody>
                  <a:tcPr anchor="ctr"/>
                </a:tc>
                <a:tc>
                  <a:txBody>
                    <a:bodyPr/>
                    <a:lstStyle/>
                    <a:p>
                      <a:pPr algn="ctr"/>
                      <a:r>
                        <a:rPr lang="en-IN" dirty="0">
                          <a:hlinkClick r:id="rId3"/>
                        </a:rPr>
                        <a:t>www.1mg.com</a:t>
                      </a:r>
                      <a:endParaRPr lang="en-IN" dirty="0"/>
                    </a:p>
                  </a:txBody>
                  <a:tcPr anchor="ctr"/>
                </a:tc>
                <a:tc>
                  <a:txBody>
                    <a:bodyPr/>
                    <a:lstStyle/>
                    <a:p>
                      <a:pPr algn="ctr"/>
                      <a:r>
                        <a:rPr lang="en-IN" dirty="0"/>
                        <a:t>Online pharmacy marketplace</a:t>
                      </a:r>
                    </a:p>
                  </a:txBody>
                  <a:tcPr anchor="ctr"/>
                </a:tc>
                <a:extLst>
                  <a:ext uri="{0D108BD9-81ED-4DB2-BD59-A6C34878D82A}">
                    <a16:rowId xmlns:a16="http://schemas.microsoft.com/office/drawing/2014/main" val="2407308830"/>
                  </a:ext>
                </a:extLst>
              </a:tr>
              <a:tr h="691010">
                <a:tc>
                  <a:txBody>
                    <a:bodyPr/>
                    <a:lstStyle/>
                    <a:p>
                      <a:pPr algn="ctr"/>
                      <a:r>
                        <a:rPr lang="en-IN" dirty="0"/>
                        <a:t>3. </a:t>
                      </a:r>
                    </a:p>
                  </a:txBody>
                  <a:tcPr anchor="ctr"/>
                </a:tc>
                <a:tc>
                  <a:txBody>
                    <a:bodyPr/>
                    <a:lstStyle/>
                    <a:p>
                      <a:pPr algn="ctr"/>
                      <a:r>
                        <a:rPr lang="en-IN" dirty="0" err="1"/>
                        <a:t>Medlife</a:t>
                      </a:r>
                      <a:endParaRPr lang="en-IN" dirty="0"/>
                    </a:p>
                  </a:txBody>
                  <a:tcPr anchor="ctr"/>
                </a:tc>
                <a:tc>
                  <a:txBody>
                    <a:bodyPr/>
                    <a:lstStyle/>
                    <a:p>
                      <a:pPr algn="ctr"/>
                      <a:r>
                        <a:rPr lang="en-IN" dirty="0"/>
                        <a:t>India</a:t>
                      </a:r>
                    </a:p>
                  </a:txBody>
                  <a:tcPr anchor="ctr"/>
                </a:tc>
                <a:tc>
                  <a:txBody>
                    <a:bodyPr/>
                    <a:lstStyle/>
                    <a:p>
                      <a:pPr algn="ctr"/>
                      <a:r>
                        <a:rPr lang="en-IN" dirty="0">
                          <a:hlinkClick r:id="rId4"/>
                        </a:rPr>
                        <a:t>www.medlife.com</a:t>
                      </a:r>
                      <a:endParaRPr lang="en-IN" dirty="0"/>
                    </a:p>
                  </a:txBody>
                  <a:tcPr anchor="ctr"/>
                </a:tc>
                <a:tc>
                  <a:txBody>
                    <a:bodyPr/>
                    <a:lstStyle/>
                    <a:p>
                      <a:pPr algn="ctr"/>
                      <a:r>
                        <a:rPr lang="en-IN" dirty="0"/>
                        <a:t>App for purchasing medicine</a:t>
                      </a:r>
                    </a:p>
                  </a:txBody>
                  <a:tcPr anchor="ctr"/>
                </a:tc>
                <a:extLst>
                  <a:ext uri="{0D108BD9-81ED-4DB2-BD59-A6C34878D82A}">
                    <a16:rowId xmlns:a16="http://schemas.microsoft.com/office/drawing/2014/main" val="2265550429"/>
                  </a:ext>
                </a:extLst>
              </a:tr>
              <a:tr h="691010">
                <a:tc>
                  <a:txBody>
                    <a:bodyPr/>
                    <a:lstStyle/>
                    <a:p>
                      <a:pPr algn="ctr"/>
                      <a:r>
                        <a:rPr lang="en-IN" dirty="0"/>
                        <a:t>4.</a:t>
                      </a:r>
                    </a:p>
                  </a:txBody>
                  <a:tcPr anchor="ctr"/>
                </a:tc>
                <a:tc>
                  <a:txBody>
                    <a:bodyPr/>
                    <a:lstStyle/>
                    <a:p>
                      <a:pPr algn="ctr"/>
                      <a:r>
                        <a:rPr lang="en-IN" dirty="0" err="1"/>
                        <a:t>PharmEasy</a:t>
                      </a:r>
                      <a:endParaRPr lang="en-IN" dirty="0"/>
                    </a:p>
                  </a:txBody>
                  <a:tcPr anchor="ctr"/>
                </a:tc>
                <a:tc>
                  <a:txBody>
                    <a:bodyPr/>
                    <a:lstStyle/>
                    <a:p>
                      <a:pPr algn="ctr"/>
                      <a:r>
                        <a:rPr lang="en-IN" dirty="0"/>
                        <a:t>India</a:t>
                      </a:r>
                    </a:p>
                  </a:txBody>
                  <a:tcPr anchor="ctr"/>
                </a:tc>
                <a:tc>
                  <a:txBody>
                    <a:bodyPr/>
                    <a:lstStyle/>
                    <a:p>
                      <a:pPr algn="ctr"/>
                      <a:r>
                        <a:rPr lang="en-IN" dirty="0">
                          <a:hlinkClick r:id="rId5"/>
                        </a:rPr>
                        <a:t>www.pharmeasy.com</a:t>
                      </a:r>
                      <a:endParaRPr lang="en-IN" dirty="0"/>
                    </a:p>
                  </a:txBody>
                  <a:tcPr anchor="ctr"/>
                </a:tc>
                <a:tc>
                  <a:txBody>
                    <a:bodyPr/>
                    <a:lstStyle/>
                    <a:p>
                      <a:pPr algn="ctr"/>
                      <a:r>
                        <a:rPr lang="en-IN" dirty="0"/>
                        <a:t>Medical ordering and diagnostic test</a:t>
                      </a:r>
                    </a:p>
                  </a:txBody>
                  <a:tcPr anchor="ctr"/>
                </a:tc>
                <a:extLst>
                  <a:ext uri="{0D108BD9-81ED-4DB2-BD59-A6C34878D82A}">
                    <a16:rowId xmlns:a16="http://schemas.microsoft.com/office/drawing/2014/main" val="1713807517"/>
                  </a:ext>
                </a:extLst>
              </a:tr>
              <a:tr h="987157">
                <a:tc>
                  <a:txBody>
                    <a:bodyPr/>
                    <a:lstStyle/>
                    <a:p>
                      <a:pPr algn="ctr"/>
                      <a:r>
                        <a:rPr lang="en-IN" dirty="0"/>
                        <a:t>5.</a:t>
                      </a:r>
                    </a:p>
                  </a:txBody>
                  <a:tcPr anchor="ctr"/>
                </a:tc>
                <a:tc>
                  <a:txBody>
                    <a:bodyPr/>
                    <a:lstStyle/>
                    <a:p>
                      <a:pPr algn="ctr"/>
                      <a:r>
                        <a:rPr lang="en-IN" dirty="0"/>
                        <a:t> </a:t>
                      </a:r>
                      <a:r>
                        <a:rPr lang="en-IN" dirty="0" err="1"/>
                        <a:t>Netmeds</a:t>
                      </a:r>
                      <a:endParaRPr lang="en-IN" dirty="0"/>
                    </a:p>
                  </a:txBody>
                  <a:tcPr anchor="ctr"/>
                </a:tc>
                <a:tc>
                  <a:txBody>
                    <a:bodyPr/>
                    <a:lstStyle/>
                    <a:p>
                      <a:pPr algn="ctr"/>
                      <a:r>
                        <a:rPr lang="en-IN" dirty="0"/>
                        <a:t>India</a:t>
                      </a:r>
                    </a:p>
                  </a:txBody>
                  <a:tcPr anchor="ctr"/>
                </a:tc>
                <a:tc>
                  <a:txBody>
                    <a:bodyPr/>
                    <a:lstStyle/>
                    <a:p>
                      <a:pPr algn="ctr"/>
                      <a:r>
                        <a:rPr lang="en-IN" dirty="0">
                          <a:hlinkClick r:id="rId6"/>
                        </a:rPr>
                        <a:t>www.netmeds.com</a:t>
                      </a:r>
                      <a:endParaRPr lang="en-IN" dirty="0"/>
                    </a:p>
                  </a:txBody>
                  <a:tcPr anchor="ctr"/>
                </a:tc>
                <a:tc>
                  <a:txBody>
                    <a:bodyPr/>
                    <a:lstStyle/>
                    <a:p>
                      <a:pPr algn="ctr"/>
                      <a:r>
                        <a:rPr lang="en-IN" dirty="0"/>
                        <a:t>Platform for selling prescription, OTC(Over the counter)</a:t>
                      </a:r>
                    </a:p>
                  </a:txBody>
                  <a:tcPr anchor="ctr"/>
                </a:tc>
                <a:extLst>
                  <a:ext uri="{0D108BD9-81ED-4DB2-BD59-A6C34878D82A}">
                    <a16:rowId xmlns:a16="http://schemas.microsoft.com/office/drawing/2014/main" val="3012426252"/>
                  </a:ext>
                </a:extLst>
              </a:tr>
              <a:tr h="691010">
                <a:tc>
                  <a:txBody>
                    <a:bodyPr/>
                    <a:lstStyle/>
                    <a:p>
                      <a:pPr algn="ctr"/>
                      <a:r>
                        <a:rPr lang="en-IN" dirty="0"/>
                        <a:t>6. </a:t>
                      </a:r>
                    </a:p>
                  </a:txBody>
                  <a:tcPr anchor="ctr"/>
                </a:tc>
                <a:tc>
                  <a:txBody>
                    <a:bodyPr/>
                    <a:lstStyle/>
                    <a:p>
                      <a:pPr algn="ctr"/>
                      <a:r>
                        <a:rPr lang="en-IN" dirty="0"/>
                        <a:t>EMEDIX</a:t>
                      </a:r>
                    </a:p>
                  </a:txBody>
                  <a:tcPr anchor="ctr"/>
                </a:tc>
                <a:tc>
                  <a:txBody>
                    <a:bodyPr/>
                    <a:lstStyle/>
                    <a:p>
                      <a:pPr algn="ctr"/>
                      <a:r>
                        <a:rPr lang="en-IN" dirty="0"/>
                        <a:t>India</a:t>
                      </a:r>
                    </a:p>
                  </a:txBody>
                  <a:tcPr anchor="ctr"/>
                </a:tc>
                <a:tc>
                  <a:txBody>
                    <a:bodyPr/>
                    <a:lstStyle/>
                    <a:p>
                      <a:pPr algn="ctr"/>
                      <a:r>
                        <a:rPr lang="en-IN" dirty="0">
                          <a:hlinkClick r:id="rId7"/>
                        </a:rPr>
                        <a:t>www.emedix.com</a:t>
                      </a:r>
                      <a:endParaRPr lang="en-IN" dirty="0"/>
                    </a:p>
                  </a:txBody>
                  <a:tcPr anchor="ctr"/>
                </a:tc>
                <a:tc>
                  <a:txBody>
                    <a:bodyPr/>
                    <a:lstStyle/>
                    <a:p>
                      <a:pPr algn="ctr"/>
                      <a:r>
                        <a:rPr lang="en-IN" dirty="0"/>
                        <a:t>Better delivery and excellent service</a:t>
                      </a:r>
                    </a:p>
                  </a:txBody>
                  <a:tcPr anchor="ctr"/>
                </a:tc>
                <a:extLst>
                  <a:ext uri="{0D108BD9-81ED-4DB2-BD59-A6C34878D82A}">
                    <a16:rowId xmlns:a16="http://schemas.microsoft.com/office/drawing/2014/main" val="2624885734"/>
                  </a:ext>
                </a:extLst>
              </a:tr>
            </a:tbl>
          </a:graphicData>
        </a:graphic>
      </p:graphicFrame>
    </p:spTree>
    <p:extLst>
      <p:ext uri="{BB962C8B-B14F-4D97-AF65-F5344CB8AC3E}">
        <p14:creationId xmlns:p14="http://schemas.microsoft.com/office/powerpoint/2010/main" val="131178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59A1-B239-FA55-1C80-5D34C7CEE2E2}"/>
              </a:ext>
            </a:extLst>
          </p:cNvPr>
          <p:cNvSpPr>
            <a:spLocks noGrp="1"/>
          </p:cNvSpPr>
          <p:nvPr>
            <p:ph type="title"/>
          </p:nvPr>
        </p:nvSpPr>
        <p:spPr/>
        <p:txBody>
          <a:bodyPr/>
          <a:lstStyle/>
          <a:p>
            <a:pPr algn="ctr"/>
            <a:r>
              <a:rPr lang="en-IN" b="1" dirty="0">
                <a:latin typeface="+mn-lt"/>
              </a:rPr>
              <a:t>Problem Statement</a:t>
            </a:r>
          </a:p>
        </p:txBody>
      </p:sp>
      <p:sp>
        <p:nvSpPr>
          <p:cNvPr id="3" name="Content Placeholder 2">
            <a:extLst>
              <a:ext uri="{FF2B5EF4-FFF2-40B4-BE49-F238E27FC236}">
                <a16:creationId xmlns:a16="http://schemas.microsoft.com/office/drawing/2014/main" id="{58781496-19DB-B10D-35E3-21E162B831EC}"/>
              </a:ext>
            </a:extLst>
          </p:cNvPr>
          <p:cNvSpPr txBox="1">
            <a:spLocks/>
          </p:cNvSpPr>
          <p:nvPr/>
        </p:nvSpPr>
        <p:spPr>
          <a:xfrm>
            <a:off x="806654" y="1371233"/>
            <a:ext cx="10578692" cy="2302409"/>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91694" indent="-291694">
              <a:buFont typeface="Arial" panose="020B0604020202020204" pitchFamily="34" charset="0"/>
              <a:buChar char="•"/>
            </a:pPr>
            <a:r>
              <a:rPr lang="en-IN" sz="2200" b="1" kern="0" dirty="0">
                <a:solidFill>
                  <a:sysClr val="windowText" lastClr="000000"/>
                </a:solidFill>
              </a:rPr>
              <a:t>Problem :</a:t>
            </a:r>
          </a:p>
          <a:p>
            <a:pPr lvl="1" algn="just"/>
            <a:r>
              <a:rPr lang="en-IN" sz="1900" kern="0" dirty="0"/>
              <a:t>	</a:t>
            </a:r>
            <a:r>
              <a:rPr lang="en-US" sz="2200" b="0" i="0" dirty="0">
                <a:effectLst/>
              </a:rPr>
              <a:t>Many people face challenges in accessing timely healthcare services and predicting potential health issues. Visiting a doctor many people avoid </a:t>
            </a:r>
            <a:r>
              <a:rPr lang="en-US" sz="2200" dirty="0"/>
              <a:t>till it become major problem also</a:t>
            </a:r>
            <a:r>
              <a:rPr lang="en-US" sz="2200" b="0" i="0" dirty="0">
                <a:effectLst/>
              </a:rPr>
              <a:t> there is a lack of tools for individuals to monitor their health proactively. This leads to delayed diagnosis and treatment, impacting overall health and well-being.  Also sometime </a:t>
            </a:r>
            <a:r>
              <a:rPr lang="en-US" sz="2200" dirty="0"/>
              <a:t>there is requirement of online access of pharmacy.</a:t>
            </a:r>
            <a:endParaRPr lang="en-IN" sz="2200" kern="0" dirty="0">
              <a:solidFill>
                <a:sysClr val="windowText" lastClr="000000"/>
              </a:solidFill>
            </a:endParaRPr>
          </a:p>
          <a:p>
            <a:pPr lvl="1"/>
            <a:endParaRPr lang="en-IN" sz="2400" b="0" i="0" kern="0" dirty="0">
              <a:effectLst/>
            </a:endParaRPr>
          </a:p>
          <a:p>
            <a:pPr lvl="1"/>
            <a:endParaRPr lang="en-IN" sz="2450" kern="0" dirty="0">
              <a:solidFill>
                <a:sysClr val="windowText" lastClr="000000"/>
              </a:solidFill>
              <a:latin typeface="Söhne"/>
            </a:endParaRPr>
          </a:p>
          <a:p>
            <a:pPr lvl="1"/>
            <a:endParaRPr lang="en-IN" sz="2450" b="0" i="0" kern="0" dirty="0">
              <a:solidFill>
                <a:sysClr val="windowText" lastClr="000000"/>
              </a:solidFill>
              <a:effectLst/>
              <a:latin typeface="Söhne"/>
            </a:endParaRPr>
          </a:p>
        </p:txBody>
      </p:sp>
      <p:sp>
        <p:nvSpPr>
          <p:cNvPr id="4" name="Content Placeholder 2">
            <a:extLst>
              <a:ext uri="{FF2B5EF4-FFF2-40B4-BE49-F238E27FC236}">
                <a16:creationId xmlns:a16="http://schemas.microsoft.com/office/drawing/2014/main" id="{7E55F966-37B6-2C11-7F15-9BF150C343DD}"/>
              </a:ext>
            </a:extLst>
          </p:cNvPr>
          <p:cNvSpPr txBox="1">
            <a:spLocks/>
          </p:cNvSpPr>
          <p:nvPr/>
        </p:nvSpPr>
        <p:spPr>
          <a:xfrm>
            <a:off x="838200" y="3980047"/>
            <a:ext cx="10578692" cy="2302409"/>
          </a:xfrm>
          <a:prstGeom prst="rect">
            <a:avLst/>
          </a:prstGeom>
        </p:spPr>
        <p:txBody>
          <a:bodyPr>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91694" indent="-291694">
              <a:buFont typeface="Arial" panose="020B0604020202020204" pitchFamily="34" charset="0"/>
              <a:buChar char="•"/>
            </a:pPr>
            <a:r>
              <a:rPr lang="en-IN" sz="2200" b="1" dirty="0"/>
              <a:t>Solution :</a:t>
            </a:r>
          </a:p>
          <a:p>
            <a:pPr lvl="1" algn="just"/>
            <a:r>
              <a:rPr lang="en-IN" sz="2200" dirty="0"/>
              <a:t>	</a:t>
            </a:r>
            <a:r>
              <a:rPr lang="en-US" sz="2200" dirty="0"/>
              <a:t>To address this issue, we propose the development of a Smart Health Prediction and Online Doctor Consultation platform.This platform will incorporate the following key features:</a:t>
            </a:r>
          </a:p>
          <a:p>
            <a:pPr lvl="1" algn="just"/>
            <a:r>
              <a:rPr lang="en-IN" sz="2200" dirty="0"/>
              <a:t>AI-Driven Health Prediction</a:t>
            </a:r>
            <a:r>
              <a:rPr lang="en-US" sz="2200" dirty="0"/>
              <a:t>, </a:t>
            </a:r>
            <a:r>
              <a:rPr lang="en-IN" sz="2200" dirty="0"/>
              <a:t>Electronic Health Records (EHR)</a:t>
            </a:r>
            <a:r>
              <a:rPr lang="en-US" sz="2200" dirty="0"/>
              <a:t>, </a:t>
            </a:r>
            <a:r>
              <a:rPr lang="en-IN" sz="2200" dirty="0"/>
              <a:t>Online Doctor Consultation</a:t>
            </a:r>
            <a:r>
              <a:rPr lang="en-US" sz="2200" dirty="0"/>
              <a:t>, </a:t>
            </a:r>
            <a:r>
              <a:rPr lang="en-IN" sz="2200" dirty="0"/>
              <a:t>Health and Wellness Resources, Online medicine delivery (Online pharmacy)</a:t>
            </a:r>
          </a:p>
          <a:p>
            <a:pPr lvl="1"/>
            <a:endParaRPr lang="en-IN" sz="2450" kern="0" dirty="0">
              <a:solidFill>
                <a:sysClr val="windowText" lastClr="000000"/>
              </a:solidFill>
              <a:latin typeface="Söhne"/>
            </a:endParaRPr>
          </a:p>
          <a:p>
            <a:pPr lvl="1"/>
            <a:endParaRPr lang="en-IN" sz="2450" b="0" i="0" kern="0" dirty="0">
              <a:solidFill>
                <a:sysClr val="windowText" lastClr="000000"/>
              </a:solidFill>
              <a:effectLst/>
              <a:latin typeface="Söhne"/>
            </a:endParaRPr>
          </a:p>
        </p:txBody>
      </p:sp>
    </p:spTree>
    <p:extLst>
      <p:ext uri="{BB962C8B-B14F-4D97-AF65-F5344CB8AC3E}">
        <p14:creationId xmlns:p14="http://schemas.microsoft.com/office/powerpoint/2010/main" val="286679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59A1-B239-FA55-1C80-5D34C7CEE2E2}"/>
              </a:ext>
            </a:extLst>
          </p:cNvPr>
          <p:cNvSpPr>
            <a:spLocks noGrp="1"/>
          </p:cNvSpPr>
          <p:nvPr>
            <p:ph type="title"/>
          </p:nvPr>
        </p:nvSpPr>
        <p:spPr/>
        <p:txBody>
          <a:bodyPr/>
          <a:lstStyle/>
          <a:p>
            <a:pPr algn="ctr"/>
            <a:r>
              <a:rPr lang="en-IN" b="1" dirty="0">
                <a:latin typeface="+mn-lt"/>
              </a:rPr>
              <a:t>Objective</a:t>
            </a:r>
          </a:p>
        </p:txBody>
      </p:sp>
      <p:sp>
        <p:nvSpPr>
          <p:cNvPr id="3" name="Content Placeholder 2">
            <a:extLst>
              <a:ext uri="{FF2B5EF4-FFF2-40B4-BE49-F238E27FC236}">
                <a16:creationId xmlns:a16="http://schemas.microsoft.com/office/drawing/2014/main" id="{2F5B1FF5-CE80-2058-9746-5046C44DBCB1}"/>
              </a:ext>
            </a:extLst>
          </p:cNvPr>
          <p:cNvSpPr>
            <a:spLocks noGrp="1"/>
          </p:cNvSpPr>
          <p:nvPr>
            <p:ph idx="1"/>
          </p:nvPr>
        </p:nvSpPr>
        <p:spPr>
          <a:xfrm>
            <a:off x="838200" y="1877377"/>
            <a:ext cx="10515600" cy="4351338"/>
          </a:xfrm>
        </p:spPr>
        <p:txBody>
          <a:bodyPr>
            <a:normAutofit/>
          </a:bodyPr>
          <a:lstStyle/>
          <a:p>
            <a:r>
              <a:rPr lang="en-US" sz="2400" dirty="0"/>
              <a:t>To create a highly accurate diseases prediction model using a machine learning algorithm.</a:t>
            </a:r>
          </a:p>
          <a:p>
            <a:r>
              <a:rPr lang="en-US" sz="2400" dirty="0"/>
              <a:t>Identify the closest disease they might affect.</a:t>
            </a:r>
          </a:p>
          <a:p>
            <a:r>
              <a:rPr lang="en-US" sz="2400" dirty="0"/>
              <a:t>It will remove the confusion to find doctors and disease.</a:t>
            </a:r>
          </a:p>
          <a:p>
            <a:r>
              <a:rPr lang="en-US" sz="2400" dirty="0"/>
              <a:t>Provides live consultation with a specific doctor by live video or chat.</a:t>
            </a:r>
          </a:p>
          <a:p>
            <a:r>
              <a:rPr lang="en-US" sz="2400" dirty="0"/>
              <a:t>Smart health prediction helps in the diagnosis of multiple diseases by analyzing patient symptoms using a perfect fitting Machine Learning Algorithm technique.</a:t>
            </a:r>
          </a:p>
          <a:p>
            <a:r>
              <a:rPr lang="en-US" sz="2400" dirty="0"/>
              <a:t>Provide easy service and access to users to make life easier. </a:t>
            </a:r>
          </a:p>
          <a:p>
            <a:endParaRPr lang="en-US" sz="2400" dirty="0"/>
          </a:p>
        </p:txBody>
      </p:sp>
    </p:spTree>
    <p:extLst>
      <p:ext uri="{BB962C8B-B14F-4D97-AF65-F5344CB8AC3E}">
        <p14:creationId xmlns:p14="http://schemas.microsoft.com/office/powerpoint/2010/main" val="422354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59A1-B239-FA55-1C80-5D34C7CEE2E2}"/>
              </a:ext>
            </a:extLst>
          </p:cNvPr>
          <p:cNvSpPr>
            <a:spLocks noGrp="1"/>
          </p:cNvSpPr>
          <p:nvPr>
            <p:ph type="title"/>
          </p:nvPr>
        </p:nvSpPr>
        <p:spPr/>
        <p:txBody>
          <a:bodyPr/>
          <a:lstStyle/>
          <a:p>
            <a:pPr algn="ctr"/>
            <a:r>
              <a:rPr lang="en-IN" b="1" dirty="0">
                <a:latin typeface="+mn-lt"/>
              </a:rPr>
              <a:t>Working Principle and Methodology</a:t>
            </a:r>
          </a:p>
        </p:txBody>
      </p:sp>
      <p:sp>
        <p:nvSpPr>
          <p:cNvPr id="3" name="Content Placeholder 2">
            <a:extLst>
              <a:ext uri="{FF2B5EF4-FFF2-40B4-BE49-F238E27FC236}">
                <a16:creationId xmlns:a16="http://schemas.microsoft.com/office/drawing/2014/main" id="{2F5B1FF5-CE80-2058-9746-5046C44DBCB1}"/>
              </a:ext>
            </a:extLst>
          </p:cNvPr>
          <p:cNvSpPr>
            <a:spLocks noGrp="1"/>
          </p:cNvSpPr>
          <p:nvPr>
            <p:ph idx="1"/>
          </p:nvPr>
        </p:nvSpPr>
        <p:spPr>
          <a:xfrm>
            <a:off x="838200" y="1887537"/>
            <a:ext cx="10515600" cy="4351338"/>
          </a:xfrm>
        </p:spPr>
        <p:txBody>
          <a:bodyPr>
            <a:normAutofit/>
          </a:bodyPr>
          <a:lstStyle/>
          <a:p>
            <a:pPr marL="285750" indent="-285750" algn="l">
              <a:buFont typeface="Arial" panose="020B0604020202020204" pitchFamily="34" charset="0"/>
              <a:buChar char="•"/>
            </a:pPr>
            <a:r>
              <a:rPr lang="en-US" sz="2400" b="0" cap="none" spc="0" dirty="0">
                <a:ln w="0"/>
                <a:solidFill>
                  <a:schemeClr val="tx1"/>
                </a:solidFill>
                <a:effectLst/>
                <a:latin typeface="Calibri" panose="020F0502020204030204" pitchFamily="34" charset="0"/>
                <a:ea typeface="Calibri" panose="020F0502020204030204" pitchFamily="34" charset="0"/>
                <a:cs typeface="Calibri" panose="020F0502020204030204" pitchFamily="34" charset="0"/>
              </a:rPr>
              <a:t>HTML, CSS, JS and Bootstrap will be used as front end language while python as backend knowledge.</a:t>
            </a:r>
          </a:p>
          <a:p>
            <a:pPr marL="285750" indent="-285750" algn="l">
              <a:buFont typeface="Arial" panose="020B0604020202020204" pitchFamily="34" charset="0"/>
              <a:buChar char="•"/>
            </a:pPr>
            <a:r>
              <a:rPr lang="en-US" sz="2400" b="0" cap="none" spc="0" dirty="0">
                <a:ln w="0"/>
                <a:solidFill>
                  <a:schemeClr val="tx1"/>
                </a:solidFill>
                <a:effectLst/>
                <a:latin typeface="Calibri" panose="020F0502020204030204" pitchFamily="34" charset="0"/>
                <a:ea typeface="Calibri" panose="020F0502020204030204" pitchFamily="34" charset="0"/>
                <a:cs typeface="Calibri" panose="020F0502020204030204" pitchFamily="34" charset="0"/>
              </a:rPr>
              <a:t>For database storage at large level SQL will also play important role in future which might get more effective using Django </a:t>
            </a:r>
            <a:endParaRPr lang="en-IN" sz="2400" dirty="0"/>
          </a:p>
          <a:p>
            <a:r>
              <a:rPr lang="en-IN" sz="2400" dirty="0"/>
              <a:t>One of the following algorithm will be selected in future depending on accuracy rate in future:</a:t>
            </a:r>
          </a:p>
          <a:p>
            <a:pPr lvl="8"/>
            <a:r>
              <a:rPr lang="en-IN" sz="2400" dirty="0"/>
              <a:t>K-means Clustering Algorithm</a:t>
            </a:r>
          </a:p>
          <a:p>
            <a:pPr lvl="8"/>
            <a:r>
              <a:rPr lang="en-IN" sz="2400" dirty="0"/>
              <a:t>Naïve Bayes Algorithm</a:t>
            </a:r>
          </a:p>
          <a:p>
            <a:pPr marL="3657600" lvl="8" indent="0">
              <a:buNone/>
            </a:pPr>
            <a:endParaRPr lang="en-IN" sz="2400" dirty="0"/>
          </a:p>
        </p:txBody>
      </p:sp>
    </p:spTree>
    <p:extLst>
      <p:ext uri="{BB962C8B-B14F-4D97-AF65-F5344CB8AC3E}">
        <p14:creationId xmlns:p14="http://schemas.microsoft.com/office/powerpoint/2010/main" val="132105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FC05FE-A05F-433A-7E93-9CC7EC7C8C63}"/>
              </a:ext>
            </a:extLst>
          </p:cNvPr>
          <p:cNvSpPr txBox="1">
            <a:spLocks/>
          </p:cNvSpPr>
          <p:nvPr/>
        </p:nvSpPr>
        <p:spPr>
          <a:xfrm>
            <a:off x="381000" y="471286"/>
            <a:ext cx="11430000" cy="902495"/>
          </a:xfrm>
          <a:prstGeom prst="rect">
            <a:avLst/>
          </a:prstGeom>
        </p:spPr>
        <p:txBody>
          <a:bodyPr/>
          <a:lstStyle>
            <a:lvl1pPr>
              <a:defRPr>
                <a:latin typeface="+mj-lt"/>
                <a:ea typeface="+mj-ea"/>
                <a:cs typeface="+mj-cs"/>
              </a:defRPr>
            </a:lvl1pPr>
          </a:lstStyle>
          <a:p>
            <a:pPr algn="ctr"/>
            <a:r>
              <a:rPr lang="en-IN" sz="3600" b="1" kern="0" dirty="0">
                <a:solidFill>
                  <a:sysClr val="windowText" lastClr="000000"/>
                </a:solidFill>
                <a:latin typeface="+mn-lt"/>
              </a:rPr>
              <a:t>Hardware and Software Requirements</a:t>
            </a:r>
          </a:p>
        </p:txBody>
      </p:sp>
      <p:sp>
        <p:nvSpPr>
          <p:cNvPr id="7" name="Content Placeholder 2">
            <a:extLst>
              <a:ext uri="{FF2B5EF4-FFF2-40B4-BE49-F238E27FC236}">
                <a16:creationId xmlns:a16="http://schemas.microsoft.com/office/drawing/2014/main" id="{0FE33EA5-82AB-5421-582A-029E38D4EF0E}"/>
              </a:ext>
            </a:extLst>
          </p:cNvPr>
          <p:cNvSpPr txBox="1">
            <a:spLocks/>
          </p:cNvSpPr>
          <p:nvPr/>
        </p:nvSpPr>
        <p:spPr>
          <a:xfrm>
            <a:off x="914400" y="1179829"/>
            <a:ext cx="10363200" cy="1657963"/>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anose="020B0604020202020204" pitchFamily="34" charset="0"/>
              <a:buChar char="•"/>
            </a:pPr>
            <a:r>
              <a:rPr lang="en-US" sz="2400" kern="0" dirty="0">
                <a:solidFill>
                  <a:sysClr val="windowText" lastClr="000000"/>
                </a:solidFill>
              </a:rPr>
              <a:t>Operating System: Windows 10 or higher version</a:t>
            </a:r>
          </a:p>
          <a:p>
            <a:pPr marL="285750" indent="-285750">
              <a:buFont typeface="Arial" panose="020B0604020202020204" pitchFamily="34" charset="0"/>
              <a:buChar char="•"/>
            </a:pPr>
            <a:r>
              <a:rPr lang="en-US" sz="2400" kern="0" dirty="0">
                <a:solidFill>
                  <a:sysClr val="windowText" lastClr="000000"/>
                </a:solidFill>
              </a:rPr>
              <a:t>RAM: 4GB or higher</a:t>
            </a:r>
          </a:p>
          <a:p>
            <a:pPr marL="285750" indent="-285750">
              <a:buFont typeface="Arial" panose="020B0604020202020204" pitchFamily="34" charset="0"/>
              <a:buChar char="•"/>
            </a:pPr>
            <a:r>
              <a:rPr lang="en-US" sz="2400" kern="0" dirty="0">
                <a:solidFill>
                  <a:sysClr val="windowText" lastClr="000000"/>
                </a:solidFill>
              </a:rPr>
              <a:t>Storage: 5 GB or higher</a:t>
            </a:r>
          </a:p>
          <a:p>
            <a:pPr marL="285750" indent="-285750">
              <a:buFont typeface="Arial" panose="020B0604020202020204" pitchFamily="34" charset="0"/>
              <a:buChar char="•"/>
            </a:pPr>
            <a:r>
              <a:rPr lang="en-US" sz="2400" kern="0" dirty="0">
                <a:solidFill>
                  <a:sysClr val="windowText" lastClr="000000"/>
                </a:solidFill>
              </a:rPr>
              <a:t>Browser: Any updated browser</a:t>
            </a:r>
            <a:endParaRPr lang="en-IN" sz="2400" kern="0" dirty="0">
              <a:solidFill>
                <a:sysClr val="windowText" lastClr="000000"/>
              </a:solidFill>
            </a:endParaRPr>
          </a:p>
        </p:txBody>
      </p:sp>
      <p:sp>
        <p:nvSpPr>
          <p:cNvPr id="8" name="Title 1">
            <a:extLst>
              <a:ext uri="{FF2B5EF4-FFF2-40B4-BE49-F238E27FC236}">
                <a16:creationId xmlns:a16="http://schemas.microsoft.com/office/drawing/2014/main" id="{98D3C0D5-1EE3-9101-24AB-34FE60C551C9}"/>
              </a:ext>
            </a:extLst>
          </p:cNvPr>
          <p:cNvSpPr txBox="1">
            <a:spLocks/>
          </p:cNvSpPr>
          <p:nvPr/>
        </p:nvSpPr>
        <p:spPr>
          <a:xfrm>
            <a:off x="381000" y="3231688"/>
            <a:ext cx="11430000" cy="902495"/>
          </a:xfrm>
          <a:prstGeom prst="rect">
            <a:avLst/>
          </a:prstGeom>
        </p:spPr>
        <p:txBody>
          <a:bodyPr/>
          <a:lstStyle>
            <a:lvl1pPr>
              <a:defRPr>
                <a:latin typeface="+mj-lt"/>
                <a:ea typeface="+mj-ea"/>
                <a:cs typeface="+mj-cs"/>
              </a:defRPr>
            </a:lvl1pPr>
          </a:lstStyle>
          <a:p>
            <a:pPr algn="ctr"/>
            <a:r>
              <a:rPr lang="en-US" sz="3600" b="1" kern="0" dirty="0">
                <a:solidFill>
                  <a:sysClr val="windowText" lastClr="000000"/>
                </a:solidFill>
                <a:latin typeface="+mn-lt"/>
              </a:rPr>
              <a:t>Tools</a:t>
            </a:r>
            <a:r>
              <a:rPr lang="en-IN" sz="3600" b="1" kern="0" dirty="0">
                <a:solidFill>
                  <a:sysClr val="windowText" lastClr="000000"/>
                </a:solidFill>
                <a:latin typeface="+mn-lt"/>
              </a:rPr>
              <a:t> and Technology</a:t>
            </a:r>
          </a:p>
        </p:txBody>
      </p:sp>
      <p:sp>
        <p:nvSpPr>
          <p:cNvPr id="9" name="Content Placeholder 2">
            <a:extLst>
              <a:ext uri="{FF2B5EF4-FFF2-40B4-BE49-F238E27FC236}">
                <a16:creationId xmlns:a16="http://schemas.microsoft.com/office/drawing/2014/main" id="{3D27D3A6-03CD-BB27-87EA-2F5A91CDD3F3}"/>
              </a:ext>
            </a:extLst>
          </p:cNvPr>
          <p:cNvSpPr txBox="1">
            <a:spLocks/>
          </p:cNvSpPr>
          <p:nvPr/>
        </p:nvSpPr>
        <p:spPr>
          <a:xfrm>
            <a:off x="914400" y="3993688"/>
            <a:ext cx="10363200" cy="2139142"/>
          </a:xfrm>
          <a:prstGeom prst="rect">
            <a:avLst/>
          </a:prstGeom>
        </p:spPr>
        <p:txBody>
          <a:bodyPr>
            <a:normAutofit fontScale="92500" lnSpcReduction="2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anose="020B0604020202020204" pitchFamily="34" charset="0"/>
              <a:buChar char="•"/>
            </a:pPr>
            <a:r>
              <a:rPr lang="en-US" sz="2400" kern="0" dirty="0">
                <a:solidFill>
                  <a:sysClr val="windowText" lastClr="000000"/>
                </a:solidFill>
              </a:rPr>
              <a:t>Programming Languages: Python, Django Framework, Pandas, </a:t>
            </a:r>
            <a:r>
              <a:rPr lang="en-US" sz="2400" kern="0" dirty="0" err="1">
                <a:solidFill>
                  <a:sysClr val="windowText" lastClr="000000"/>
                </a:solidFill>
              </a:rPr>
              <a:t>Numpy</a:t>
            </a:r>
            <a:r>
              <a:rPr lang="en-US" sz="2400" kern="0" dirty="0">
                <a:solidFill>
                  <a:sysClr val="windowText" lastClr="000000"/>
                </a:solidFill>
              </a:rPr>
              <a:t>, Matplotlib, HTML5, CSS3, Bootstrap, JS</a:t>
            </a:r>
          </a:p>
          <a:p>
            <a:pPr marL="285750" indent="-285750">
              <a:buFont typeface="Arial" panose="020B0604020202020204" pitchFamily="34" charset="0"/>
              <a:buChar char="•"/>
            </a:pPr>
            <a:r>
              <a:rPr lang="en-US" sz="2400" kern="0" dirty="0">
                <a:solidFill>
                  <a:sysClr val="windowText" lastClr="000000"/>
                </a:solidFill>
              </a:rPr>
              <a:t>Database: SQL</a:t>
            </a:r>
          </a:p>
          <a:p>
            <a:pPr marL="285750" indent="-285750">
              <a:buFont typeface="Arial" panose="020B0604020202020204" pitchFamily="34" charset="0"/>
              <a:buChar char="•"/>
            </a:pPr>
            <a:r>
              <a:rPr lang="en-US" sz="2400" kern="0" dirty="0">
                <a:solidFill>
                  <a:sysClr val="windowText" lastClr="000000"/>
                </a:solidFill>
              </a:rPr>
              <a:t>Code Editor: VS Code</a:t>
            </a:r>
          </a:p>
          <a:p>
            <a:pPr marL="285750" indent="-285750">
              <a:buFont typeface="Arial" panose="020B0604020202020204" pitchFamily="34" charset="0"/>
              <a:buChar char="•"/>
            </a:pPr>
            <a:r>
              <a:rPr lang="en-IN" sz="2400" kern="0" dirty="0">
                <a:solidFill>
                  <a:sysClr val="windowText" lastClr="000000"/>
                </a:solidFill>
              </a:rPr>
              <a:t>Payment gateway:  Razor Pay</a:t>
            </a:r>
          </a:p>
          <a:p>
            <a:pPr marL="285750" indent="-285750">
              <a:buFont typeface="Arial" panose="020B0604020202020204" pitchFamily="34" charset="0"/>
              <a:buChar char="•"/>
            </a:pPr>
            <a:r>
              <a:rPr lang="en-IN" sz="2400" kern="0" dirty="0">
                <a:solidFill>
                  <a:sysClr val="windowText" lastClr="000000"/>
                </a:solidFill>
              </a:rPr>
              <a:t>Web APIs</a:t>
            </a:r>
          </a:p>
          <a:p>
            <a:pPr marL="285750" indent="-285750">
              <a:buFont typeface="Arial" panose="020B0604020202020204" pitchFamily="34" charset="0"/>
              <a:buChar char="•"/>
            </a:pPr>
            <a:r>
              <a:rPr lang="en-IN" sz="2400" kern="0" dirty="0">
                <a:solidFill>
                  <a:sysClr val="windowText" lastClr="000000"/>
                </a:solidFill>
              </a:rPr>
              <a:t>WebRTC</a:t>
            </a:r>
          </a:p>
        </p:txBody>
      </p:sp>
    </p:spTree>
    <p:extLst>
      <p:ext uri="{BB962C8B-B14F-4D97-AF65-F5344CB8AC3E}">
        <p14:creationId xmlns:p14="http://schemas.microsoft.com/office/powerpoint/2010/main" val="229460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1269</Words>
  <Application>Microsoft Office PowerPoint</Application>
  <PresentationFormat>Widescreen</PresentationFormat>
  <Paragraphs>172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Söhne</vt:lpstr>
      <vt:lpstr>Office Theme</vt:lpstr>
      <vt:lpstr>PowerPoint Presentation</vt:lpstr>
      <vt:lpstr>Contents</vt:lpstr>
      <vt:lpstr>Introduction</vt:lpstr>
      <vt:lpstr>PowerPoint Presentation</vt:lpstr>
      <vt:lpstr>Literature Review</vt:lpstr>
      <vt:lpstr>Problem Statement</vt:lpstr>
      <vt:lpstr>Objective</vt:lpstr>
      <vt:lpstr>Working Principle and Methodology</vt:lpstr>
      <vt:lpstr>PowerPoint Presentation</vt:lpstr>
      <vt:lpstr>PowerPoint Presentation</vt:lpstr>
      <vt:lpstr>PowerPoint Presentation</vt:lpstr>
      <vt:lpstr>PowerPoint Presentation</vt:lpstr>
      <vt:lpstr>PowerPoint Presentation</vt:lpstr>
      <vt:lpstr>Timeline &amp; Stages of the Projects</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Lokhande</dc:creator>
  <cp:lastModifiedBy>Sahil Lokhande</cp:lastModifiedBy>
  <cp:revision>24</cp:revision>
  <dcterms:created xsi:type="dcterms:W3CDTF">2023-09-17T10:45:28Z</dcterms:created>
  <dcterms:modified xsi:type="dcterms:W3CDTF">2023-09-18T11:20:17Z</dcterms:modified>
</cp:coreProperties>
</file>