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5230" y="2126551"/>
            <a:ext cx="8144509" cy="4586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0" b="0" i="0">
                <a:solidFill>
                  <a:srgbClr val="15666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15666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0" b="0" i="0">
                <a:solidFill>
                  <a:srgbClr val="15666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15666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0" b="0" i="0">
                <a:solidFill>
                  <a:srgbClr val="15666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0" b="0" i="0">
                <a:solidFill>
                  <a:srgbClr val="15666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05814" y="166846"/>
            <a:ext cx="10080625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0" b="0" i="0">
                <a:solidFill>
                  <a:srgbClr val="15666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6333" y="2209465"/>
            <a:ext cx="16556355" cy="6071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15666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8D1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144000" y="302221"/>
            <a:ext cx="8842375" cy="9671050"/>
            <a:chOff x="9144000" y="302221"/>
            <a:chExt cx="8842375" cy="9671050"/>
          </a:xfrm>
        </p:grpSpPr>
        <p:sp>
          <p:nvSpPr>
            <p:cNvPr id="4" name="object 4"/>
            <p:cNvSpPr/>
            <p:nvPr/>
          </p:nvSpPr>
          <p:spPr>
            <a:xfrm>
              <a:off x="9144000" y="302221"/>
              <a:ext cx="8842375" cy="9671050"/>
            </a:xfrm>
            <a:custGeom>
              <a:avLst/>
              <a:gdLst/>
              <a:ahLst/>
              <a:cxnLst/>
              <a:rect l="l" t="t" r="r" b="b"/>
              <a:pathLst>
                <a:path w="8842375" h="9671050">
                  <a:moveTo>
                    <a:pt x="8841903" y="9670832"/>
                  </a:moveTo>
                  <a:lnTo>
                    <a:pt x="0" y="9670832"/>
                  </a:lnTo>
                  <a:lnTo>
                    <a:pt x="0" y="0"/>
                  </a:lnTo>
                  <a:lnTo>
                    <a:pt x="8841903" y="0"/>
                  </a:lnTo>
                  <a:lnTo>
                    <a:pt x="8841903" y="9670832"/>
                  </a:lnTo>
                  <a:close/>
                </a:path>
              </a:pathLst>
            </a:custGeom>
            <a:solidFill>
              <a:srgbClr val="FAF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62504" y="2041747"/>
              <a:ext cx="6803350" cy="6197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73380" rIns="0" bIns="0" rtlCol="0">
            <a:spAutoFit/>
          </a:bodyPr>
          <a:lstStyle/>
          <a:p>
            <a:pPr marL="1654175" marR="5080" indent="-1642110">
              <a:lnSpc>
                <a:spcPct val="79500"/>
              </a:lnSpc>
              <a:spcBef>
                <a:spcPts val="2940"/>
              </a:spcBef>
            </a:pPr>
            <a:r>
              <a:rPr sz="11550" spc="-590" dirty="0"/>
              <a:t>C</a:t>
            </a:r>
            <a:r>
              <a:rPr sz="11550" spc="-690" dirty="0"/>
              <a:t>o</a:t>
            </a:r>
            <a:r>
              <a:rPr sz="11550" spc="-730" dirty="0"/>
              <a:t>l</a:t>
            </a:r>
            <a:r>
              <a:rPr sz="11550" spc="-690" dirty="0"/>
              <a:t>um</a:t>
            </a:r>
            <a:r>
              <a:rPr sz="11550" spc="-670" dirty="0"/>
              <a:t>b</a:t>
            </a:r>
            <a:r>
              <a:rPr sz="11550" spc="-830" dirty="0"/>
              <a:t>i</a:t>
            </a:r>
            <a:r>
              <a:rPr sz="11550" spc="819" dirty="0"/>
              <a:t>a</a:t>
            </a:r>
            <a:r>
              <a:rPr sz="11550" spc="-545" dirty="0"/>
              <a:t>A</a:t>
            </a:r>
            <a:r>
              <a:rPr sz="11550" spc="-505" dirty="0"/>
              <a:t>s</a:t>
            </a:r>
            <a:r>
              <a:rPr sz="11550" spc="-830" dirty="0"/>
              <a:t>i</a:t>
            </a:r>
            <a:r>
              <a:rPr sz="11550" spc="380" dirty="0"/>
              <a:t>a</a:t>
            </a:r>
            <a:r>
              <a:rPr sz="11550" spc="-465" dirty="0"/>
              <a:t> </a:t>
            </a:r>
            <a:r>
              <a:rPr sz="11550" spc="-600" dirty="0"/>
              <a:t>H</a:t>
            </a:r>
            <a:r>
              <a:rPr sz="11550" spc="-720" dirty="0"/>
              <a:t>o</a:t>
            </a:r>
            <a:r>
              <a:rPr sz="11550" spc="-535" dirty="0"/>
              <a:t>s</a:t>
            </a:r>
            <a:r>
              <a:rPr sz="11550" spc="-700" dirty="0"/>
              <a:t>p</a:t>
            </a:r>
            <a:r>
              <a:rPr sz="11550" spc="-860" dirty="0"/>
              <a:t>i</a:t>
            </a:r>
            <a:r>
              <a:rPr sz="11550" spc="-750" dirty="0"/>
              <a:t>t</a:t>
            </a:r>
            <a:r>
              <a:rPr sz="11550" spc="-690" dirty="0"/>
              <a:t>a</a:t>
            </a:r>
            <a:r>
              <a:rPr sz="11550" spc="350" dirty="0"/>
              <a:t>l</a:t>
            </a:r>
            <a:r>
              <a:rPr sz="11550" spc="-565" dirty="0"/>
              <a:t> </a:t>
            </a:r>
            <a:r>
              <a:rPr sz="11550" spc="-409" dirty="0"/>
              <a:t>A</a:t>
            </a:r>
            <a:r>
              <a:rPr sz="11550" spc="-545" dirty="0"/>
              <a:t>n</a:t>
            </a:r>
            <a:r>
              <a:rPr sz="11550" spc="-525" dirty="0"/>
              <a:t>a</a:t>
            </a:r>
            <a:r>
              <a:rPr sz="11550" spc="-595" dirty="0"/>
              <a:t>l</a:t>
            </a:r>
            <a:r>
              <a:rPr sz="11550" spc="-515" dirty="0"/>
              <a:t>y</a:t>
            </a:r>
            <a:r>
              <a:rPr sz="11550" spc="-370" dirty="0"/>
              <a:t>s</a:t>
            </a:r>
            <a:r>
              <a:rPr sz="11550" spc="-695" dirty="0"/>
              <a:t>i</a:t>
            </a:r>
            <a:r>
              <a:rPr sz="11550" spc="515" dirty="0"/>
              <a:t>s</a:t>
            </a:r>
            <a:endParaRPr sz="11550"/>
          </a:p>
        </p:txBody>
      </p:sp>
      <p:sp>
        <p:nvSpPr>
          <p:cNvPr id="7" name="object 7"/>
          <p:cNvSpPr txBox="1"/>
          <p:nvPr/>
        </p:nvSpPr>
        <p:spPr>
          <a:xfrm>
            <a:off x="1376160" y="7515594"/>
            <a:ext cx="6016625" cy="718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50" spc="-190" dirty="0">
                <a:solidFill>
                  <a:srgbClr val="156669"/>
                </a:solidFill>
                <a:latin typeface="Trebuchet MS"/>
                <a:cs typeface="Trebuchet MS"/>
              </a:rPr>
              <a:t>P</a:t>
            </a:r>
            <a:r>
              <a:rPr sz="4550" spc="-240" dirty="0">
                <a:solidFill>
                  <a:srgbClr val="156669"/>
                </a:solidFill>
                <a:latin typeface="Trebuchet MS"/>
                <a:cs typeface="Trebuchet MS"/>
              </a:rPr>
              <a:t>r</a:t>
            </a:r>
            <a:r>
              <a:rPr sz="4550" spc="-229" dirty="0">
                <a:solidFill>
                  <a:srgbClr val="156669"/>
                </a:solidFill>
                <a:latin typeface="Trebuchet MS"/>
                <a:cs typeface="Trebuchet MS"/>
              </a:rPr>
              <a:t>e</a:t>
            </a:r>
            <a:r>
              <a:rPr sz="4550" spc="-160" dirty="0">
                <a:solidFill>
                  <a:srgbClr val="156669"/>
                </a:solidFill>
                <a:latin typeface="Trebuchet MS"/>
                <a:cs typeface="Trebuchet MS"/>
              </a:rPr>
              <a:t>s</a:t>
            </a:r>
            <a:r>
              <a:rPr sz="4550" spc="-229" dirty="0">
                <a:solidFill>
                  <a:srgbClr val="156669"/>
                </a:solidFill>
                <a:latin typeface="Trebuchet MS"/>
                <a:cs typeface="Trebuchet MS"/>
              </a:rPr>
              <a:t>e</a:t>
            </a:r>
            <a:r>
              <a:rPr sz="4550" spc="-220" dirty="0">
                <a:solidFill>
                  <a:srgbClr val="156669"/>
                </a:solidFill>
                <a:latin typeface="Trebuchet MS"/>
                <a:cs typeface="Trebuchet MS"/>
              </a:rPr>
              <a:t>n</a:t>
            </a:r>
            <a:r>
              <a:rPr sz="4550" spc="-235" dirty="0">
                <a:solidFill>
                  <a:srgbClr val="156669"/>
                </a:solidFill>
                <a:latin typeface="Trebuchet MS"/>
                <a:cs typeface="Trebuchet MS"/>
              </a:rPr>
              <a:t>t</a:t>
            </a:r>
            <a:r>
              <a:rPr sz="4550" spc="-229" dirty="0">
                <a:solidFill>
                  <a:srgbClr val="156669"/>
                </a:solidFill>
                <a:latin typeface="Trebuchet MS"/>
                <a:cs typeface="Trebuchet MS"/>
              </a:rPr>
              <a:t>e</a:t>
            </a:r>
            <a:r>
              <a:rPr sz="4550" spc="440" dirty="0">
                <a:solidFill>
                  <a:srgbClr val="156669"/>
                </a:solidFill>
                <a:latin typeface="Trebuchet MS"/>
                <a:cs typeface="Trebuchet MS"/>
              </a:rPr>
              <a:t>d</a:t>
            </a:r>
            <a:r>
              <a:rPr sz="4550" spc="-215" dirty="0">
                <a:solidFill>
                  <a:srgbClr val="156669"/>
                </a:solidFill>
                <a:latin typeface="Trebuchet MS"/>
                <a:cs typeface="Trebuchet MS"/>
              </a:rPr>
              <a:t>b</a:t>
            </a:r>
            <a:r>
              <a:rPr sz="4550" spc="440" dirty="0">
                <a:solidFill>
                  <a:srgbClr val="156669"/>
                </a:solidFill>
                <a:latin typeface="Trebuchet MS"/>
                <a:cs typeface="Trebuchet MS"/>
              </a:rPr>
              <a:t>y</a:t>
            </a:r>
            <a:r>
              <a:rPr sz="4550" spc="-130" dirty="0">
                <a:solidFill>
                  <a:srgbClr val="156669"/>
                </a:solidFill>
                <a:latin typeface="Trebuchet MS"/>
                <a:cs typeface="Trebuchet MS"/>
              </a:rPr>
              <a:t>S</a:t>
            </a:r>
            <a:r>
              <a:rPr sz="4550" spc="-215" dirty="0">
                <a:solidFill>
                  <a:srgbClr val="156669"/>
                </a:solidFill>
                <a:latin typeface="Trebuchet MS"/>
                <a:cs typeface="Trebuchet MS"/>
              </a:rPr>
              <a:t>a</a:t>
            </a:r>
            <a:r>
              <a:rPr sz="4550" spc="-220" dirty="0">
                <a:solidFill>
                  <a:srgbClr val="156669"/>
                </a:solidFill>
                <a:latin typeface="Trebuchet MS"/>
                <a:cs typeface="Trebuchet MS"/>
              </a:rPr>
              <a:t>h</a:t>
            </a:r>
            <a:r>
              <a:rPr sz="4550" spc="-275" dirty="0">
                <a:solidFill>
                  <a:srgbClr val="156669"/>
                </a:solidFill>
                <a:latin typeface="Trebuchet MS"/>
                <a:cs typeface="Trebuchet MS"/>
              </a:rPr>
              <a:t>i</a:t>
            </a:r>
            <a:r>
              <a:rPr sz="4550" spc="140" dirty="0">
                <a:solidFill>
                  <a:srgbClr val="156669"/>
                </a:solidFill>
                <a:latin typeface="Trebuchet MS"/>
                <a:cs typeface="Trebuchet MS"/>
              </a:rPr>
              <a:t>l</a:t>
            </a:r>
            <a:r>
              <a:rPr sz="4550" spc="-975" dirty="0">
                <a:solidFill>
                  <a:srgbClr val="156669"/>
                </a:solidFill>
                <a:latin typeface="Trebuchet MS"/>
                <a:cs typeface="Trebuchet MS"/>
              </a:rPr>
              <a:t> </a:t>
            </a:r>
            <a:r>
              <a:rPr sz="4550" spc="-10" dirty="0">
                <a:solidFill>
                  <a:srgbClr val="156669"/>
                </a:solidFill>
                <a:latin typeface="Trebuchet MS"/>
                <a:cs typeface="Trebuchet MS"/>
              </a:rPr>
              <a:t>Kadam</a:t>
            </a:r>
            <a:endParaRPr sz="4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466" y="2534204"/>
            <a:ext cx="8762999" cy="62102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3896" y="162805"/>
            <a:ext cx="12682855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spc="-450" dirty="0"/>
              <a:t>P</a:t>
            </a:r>
            <a:r>
              <a:rPr sz="8500" spc="-500" dirty="0"/>
              <a:t>a</a:t>
            </a:r>
            <a:r>
              <a:rPr sz="8500" spc="-545" dirty="0"/>
              <a:t>t</a:t>
            </a:r>
            <a:r>
              <a:rPr sz="8500" spc="-625" dirty="0"/>
              <a:t>i</a:t>
            </a:r>
            <a:r>
              <a:rPr sz="8500" spc="-530" dirty="0"/>
              <a:t>e</a:t>
            </a:r>
            <a:r>
              <a:rPr sz="8500" spc="-515" dirty="0"/>
              <a:t>n</a:t>
            </a:r>
            <a:r>
              <a:rPr sz="8500" spc="595" dirty="0"/>
              <a:t>t</a:t>
            </a:r>
            <a:r>
              <a:rPr sz="8500" spc="-570" dirty="0"/>
              <a:t>_</a:t>
            </a:r>
            <a:r>
              <a:rPr sz="8500" spc="-320" dirty="0"/>
              <a:t>S</a:t>
            </a:r>
            <a:r>
              <a:rPr sz="8500" spc="-500" dirty="0"/>
              <a:t>a</a:t>
            </a:r>
            <a:r>
              <a:rPr sz="8500" spc="-545" dirty="0"/>
              <a:t>t</a:t>
            </a:r>
            <a:r>
              <a:rPr sz="8500" spc="-570" dirty="0"/>
              <a:t>_</a:t>
            </a:r>
            <a:r>
              <a:rPr sz="8500" spc="-320" dirty="0"/>
              <a:t>S</a:t>
            </a:r>
            <a:r>
              <a:rPr sz="8500" spc="-490" dirty="0"/>
              <a:t>c</a:t>
            </a:r>
            <a:r>
              <a:rPr sz="8500" spc="-520" dirty="0"/>
              <a:t>o</a:t>
            </a:r>
            <a:r>
              <a:rPr sz="8500" spc="-560" dirty="0"/>
              <a:t>r</a:t>
            </a:r>
            <a:r>
              <a:rPr sz="8500" spc="270" dirty="0"/>
              <a:t>e</a:t>
            </a:r>
            <a:r>
              <a:rPr sz="8500" spc="-1090" dirty="0"/>
              <a:t> </a:t>
            </a:r>
            <a:r>
              <a:rPr sz="8500" spc="-495" dirty="0"/>
              <a:t>b</a:t>
            </a:r>
            <a:r>
              <a:rPr sz="8500" spc="280" dirty="0"/>
              <a:t>y</a:t>
            </a:r>
            <a:r>
              <a:rPr sz="8500" spc="-1080" dirty="0"/>
              <a:t> </a:t>
            </a:r>
            <a:r>
              <a:rPr sz="8500" spc="-595" dirty="0"/>
              <a:t>G</a:t>
            </a:r>
            <a:r>
              <a:rPr sz="8500" spc="-635" dirty="0"/>
              <a:t>e</a:t>
            </a:r>
            <a:r>
              <a:rPr sz="8500" spc="-620" dirty="0"/>
              <a:t>n</a:t>
            </a:r>
            <a:r>
              <a:rPr sz="8500" spc="-610" dirty="0"/>
              <a:t>d</a:t>
            </a:r>
            <a:r>
              <a:rPr sz="8500" spc="-635" dirty="0"/>
              <a:t>e</a:t>
            </a:r>
            <a:r>
              <a:rPr sz="8500" spc="165" dirty="0"/>
              <a:t>r</a:t>
            </a:r>
            <a:endParaRPr sz="85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59073" y="2324561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59073" y="3391361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59073" y="4458161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59073" y="5524961"/>
            <a:ext cx="85725" cy="85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59073" y="6591761"/>
            <a:ext cx="85725" cy="857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59073" y="7658561"/>
            <a:ext cx="85725" cy="857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59073" y="8725360"/>
            <a:ext cx="85725" cy="857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874229" y="1968313"/>
            <a:ext cx="7398384" cy="749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600"/>
              </a:lnSpc>
              <a:spcBef>
                <a:spcPts val="100"/>
              </a:spcBef>
              <a:tabLst>
                <a:tab pos="1343025" algn="l"/>
                <a:tab pos="3462020" algn="l"/>
                <a:tab pos="4633595" algn="l"/>
                <a:tab pos="5086350" algn="l"/>
                <a:tab pos="6130925" algn="l"/>
                <a:tab pos="6458585" algn="l"/>
              </a:tabLst>
            </a:pPr>
            <a:r>
              <a:rPr sz="2600" spc="145" dirty="0">
                <a:solidFill>
                  <a:srgbClr val="156669"/>
                </a:solidFill>
                <a:latin typeface="Arial MT"/>
                <a:cs typeface="Arial MT"/>
              </a:rPr>
              <a:t>Patient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150" dirty="0">
                <a:solidFill>
                  <a:srgbClr val="156669"/>
                </a:solidFill>
                <a:latin typeface="Arial MT"/>
                <a:cs typeface="Arial MT"/>
              </a:rPr>
              <a:t>Satisfaction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65" dirty="0">
                <a:solidFill>
                  <a:srgbClr val="156669"/>
                </a:solidFill>
                <a:latin typeface="Arial MT"/>
                <a:cs typeface="Arial MT"/>
              </a:rPr>
              <a:t>Score: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165" dirty="0">
                <a:solidFill>
                  <a:srgbClr val="156669"/>
                </a:solidFill>
                <a:latin typeface="Arial MT"/>
                <a:cs typeface="Arial MT"/>
              </a:rPr>
              <a:t>M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-10" dirty="0">
                <a:solidFill>
                  <a:srgbClr val="156669"/>
                </a:solidFill>
                <a:latin typeface="Arial MT"/>
                <a:cs typeface="Arial MT"/>
              </a:rPr>
              <a:t>(5.01),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-50" dirty="0">
                <a:solidFill>
                  <a:srgbClr val="156669"/>
                </a:solidFill>
                <a:latin typeface="Arial MT"/>
                <a:cs typeface="Arial MT"/>
              </a:rPr>
              <a:t>F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-45" dirty="0">
                <a:solidFill>
                  <a:srgbClr val="156669"/>
                </a:solidFill>
                <a:latin typeface="Arial MT"/>
                <a:cs typeface="Arial MT"/>
              </a:rPr>
              <a:t>(4.99), </a:t>
            </a:r>
            <a:r>
              <a:rPr sz="2600" spc="70" dirty="0">
                <a:solidFill>
                  <a:srgbClr val="156669"/>
                </a:solidFill>
                <a:latin typeface="Arial MT"/>
                <a:cs typeface="Arial MT"/>
              </a:rPr>
              <a:t>NC</a:t>
            </a:r>
            <a:r>
              <a:rPr sz="2600" spc="-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156669"/>
                </a:solidFill>
                <a:latin typeface="Arial MT"/>
                <a:cs typeface="Arial MT"/>
              </a:rPr>
              <a:t>(4.63).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ct val="134600"/>
              </a:lnSpc>
              <a:tabLst>
                <a:tab pos="1522730" algn="l"/>
                <a:tab pos="2855595" algn="l"/>
                <a:tab pos="3788410" algn="l"/>
                <a:tab pos="4765675" algn="l"/>
                <a:tab pos="5220970" algn="l"/>
                <a:tab pos="6352540" algn="l"/>
                <a:tab pos="7205345" algn="l"/>
              </a:tabLst>
            </a:pPr>
            <a:r>
              <a:rPr sz="2600" spc="120" dirty="0">
                <a:solidFill>
                  <a:srgbClr val="156669"/>
                </a:solidFill>
                <a:latin typeface="Arial MT"/>
                <a:cs typeface="Arial MT"/>
              </a:rPr>
              <a:t>Average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145" dirty="0">
                <a:solidFill>
                  <a:srgbClr val="156669"/>
                </a:solidFill>
                <a:latin typeface="Arial MT"/>
                <a:cs typeface="Arial MT"/>
              </a:rPr>
              <a:t>Patient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204" dirty="0">
                <a:solidFill>
                  <a:srgbClr val="156669"/>
                </a:solidFill>
                <a:latin typeface="Arial MT"/>
                <a:cs typeface="Arial MT"/>
              </a:rPr>
              <a:t>Wait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-10" dirty="0">
                <a:solidFill>
                  <a:srgbClr val="156669"/>
                </a:solidFill>
                <a:latin typeface="Arial MT"/>
                <a:cs typeface="Arial MT"/>
              </a:rPr>
              <a:t>Time: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165" dirty="0">
                <a:solidFill>
                  <a:srgbClr val="156669"/>
                </a:solidFill>
                <a:latin typeface="Arial MT"/>
                <a:cs typeface="Arial MT"/>
              </a:rPr>
              <a:t>M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-10" dirty="0">
                <a:solidFill>
                  <a:srgbClr val="156669"/>
                </a:solidFill>
                <a:latin typeface="Arial MT"/>
                <a:cs typeface="Arial MT"/>
              </a:rPr>
              <a:t>(35.40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-10" dirty="0">
                <a:solidFill>
                  <a:srgbClr val="156669"/>
                </a:solidFill>
                <a:latin typeface="Arial MT"/>
                <a:cs typeface="Arial MT"/>
              </a:rPr>
              <a:t>min),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-215" dirty="0">
                <a:solidFill>
                  <a:srgbClr val="156669"/>
                </a:solidFill>
                <a:latin typeface="Arial MT"/>
                <a:cs typeface="Arial MT"/>
              </a:rPr>
              <a:t>F </a:t>
            </a:r>
            <a:r>
              <a:rPr sz="2600" spc="-95" dirty="0">
                <a:solidFill>
                  <a:srgbClr val="156669"/>
                </a:solidFill>
                <a:latin typeface="Arial MT"/>
                <a:cs typeface="Arial MT"/>
              </a:rPr>
              <a:t>(35.11</a:t>
            </a:r>
            <a:r>
              <a:rPr sz="2600" spc="-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-55" dirty="0">
                <a:solidFill>
                  <a:srgbClr val="156669"/>
                </a:solidFill>
                <a:latin typeface="Arial MT"/>
                <a:cs typeface="Arial MT"/>
              </a:rPr>
              <a:t>min),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70" dirty="0">
                <a:solidFill>
                  <a:srgbClr val="156669"/>
                </a:solidFill>
                <a:latin typeface="Arial MT"/>
                <a:cs typeface="Arial MT"/>
              </a:rPr>
              <a:t>NC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-120" dirty="0">
                <a:solidFill>
                  <a:srgbClr val="156669"/>
                </a:solidFill>
                <a:latin typeface="Arial MT"/>
                <a:cs typeface="Arial MT"/>
              </a:rPr>
              <a:t>(37.17</a:t>
            </a:r>
            <a:r>
              <a:rPr sz="2600" spc="-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156669"/>
                </a:solidFill>
                <a:latin typeface="Arial MT"/>
                <a:cs typeface="Arial MT"/>
              </a:rPr>
              <a:t>min).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ct val="134600"/>
              </a:lnSpc>
              <a:tabLst>
                <a:tab pos="658495" algn="l"/>
                <a:tab pos="2146300" algn="l"/>
                <a:tab pos="3060700" algn="l"/>
                <a:tab pos="3745865" algn="l"/>
                <a:tab pos="5067935" algn="l"/>
                <a:tab pos="5929630" algn="l"/>
                <a:tab pos="6791325" algn="l"/>
              </a:tabLst>
            </a:pPr>
            <a:r>
              <a:rPr sz="2600" spc="45" dirty="0">
                <a:solidFill>
                  <a:srgbClr val="156669"/>
                </a:solidFill>
                <a:latin typeface="Arial MT"/>
                <a:cs typeface="Arial MT"/>
              </a:rPr>
              <a:t>NC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155" dirty="0">
                <a:solidFill>
                  <a:srgbClr val="156669"/>
                </a:solidFill>
                <a:latin typeface="Arial MT"/>
                <a:cs typeface="Arial MT"/>
              </a:rPr>
              <a:t>patients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60" dirty="0">
                <a:solidFill>
                  <a:srgbClr val="156669"/>
                </a:solidFill>
                <a:latin typeface="Arial MT"/>
                <a:cs typeface="Arial MT"/>
              </a:rPr>
              <a:t>have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160" dirty="0">
                <a:solidFill>
                  <a:srgbClr val="156669"/>
                </a:solidFill>
                <a:latin typeface="Arial MT"/>
                <a:cs typeface="Arial MT"/>
              </a:rPr>
              <a:t>the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95" dirty="0">
                <a:solidFill>
                  <a:srgbClr val="156669"/>
                </a:solidFill>
                <a:latin typeface="Arial MT"/>
                <a:cs typeface="Arial MT"/>
              </a:rPr>
              <a:t>longest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215" dirty="0">
                <a:solidFill>
                  <a:srgbClr val="156669"/>
                </a:solidFill>
                <a:latin typeface="Arial MT"/>
                <a:cs typeface="Arial MT"/>
              </a:rPr>
              <a:t>wait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140" dirty="0">
                <a:solidFill>
                  <a:srgbClr val="156669"/>
                </a:solidFill>
                <a:latin typeface="Arial MT"/>
                <a:cs typeface="Arial MT"/>
              </a:rPr>
              <a:t>time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70" dirty="0">
                <a:solidFill>
                  <a:srgbClr val="156669"/>
                </a:solidFill>
                <a:latin typeface="Arial MT"/>
                <a:cs typeface="Arial MT"/>
              </a:rPr>
              <a:t>and </a:t>
            </a:r>
            <a:r>
              <a:rPr sz="2600" spc="160" dirty="0">
                <a:solidFill>
                  <a:srgbClr val="156669"/>
                </a:solidFill>
                <a:latin typeface="Arial MT"/>
                <a:cs typeface="Arial MT"/>
              </a:rPr>
              <a:t>lowest</a:t>
            </a:r>
            <a:r>
              <a:rPr sz="2600" spc="-8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30" dirty="0">
                <a:solidFill>
                  <a:srgbClr val="156669"/>
                </a:solidFill>
                <a:latin typeface="Arial MT"/>
                <a:cs typeface="Arial MT"/>
              </a:rPr>
              <a:t>satisfaction.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ct val="134600"/>
              </a:lnSpc>
              <a:tabLst>
                <a:tab pos="1129665" algn="l"/>
                <a:tab pos="2072639" algn="l"/>
                <a:tab pos="3550285" algn="l"/>
                <a:tab pos="5238115" algn="l"/>
                <a:tab pos="6353175" algn="l"/>
              </a:tabLst>
            </a:pPr>
            <a:r>
              <a:rPr sz="2600" spc="65" dirty="0">
                <a:solidFill>
                  <a:srgbClr val="156669"/>
                </a:solidFill>
                <a:latin typeface="Arial MT"/>
                <a:cs typeface="Arial MT"/>
              </a:rPr>
              <a:t>Male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70" dirty="0">
                <a:solidFill>
                  <a:srgbClr val="156669"/>
                </a:solidFill>
                <a:latin typeface="Arial MT"/>
                <a:cs typeface="Arial MT"/>
              </a:rPr>
              <a:t>and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-10" dirty="0">
                <a:solidFill>
                  <a:srgbClr val="156669"/>
                </a:solidFill>
                <a:latin typeface="Arial MT"/>
                <a:cs typeface="Arial MT"/>
              </a:rPr>
              <a:t>Female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155" dirty="0">
                <a:solidFill>
                  <a:srgbClr val="156669"/>
                </a:solidFill>
                <a:latin typeface="Arial MT"/>
                <a:cs typeface="Arial MT"/>
              </a:rPr>
              <a:t>patients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60" dirty="0">
                <a:solidFill>
                  <a:srgbClr val="156669"/>
                </a:solidFill>
                <a:latin typeface="Arial MT"/>
                <a:cs typeface="Arial MT"/>
              </a:rPr>
              <a:t>have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65" dirty="0">
                <a:solidFill>
                  <a:srgbClr val="156669"/>
                </a:solidFill>
                <a:latin typeface="Arial MT"/>
                <a:cs typeface="Arial MT"/>
              </a:rPr>
              <a:t>similar </a:t>
            </a:r>
            <a:r>
              <a:rPr sz="2600" spc="170" dirty="0">
                <a:solidFill>
                  <a:srgbClr val="156669"/>
                </a:solidFill>
                <a:latin typeface="Arial MT"/>
                <a:cs typeface="Arial MT"/>
              </a:rPr>
              <a:t>satisfaction</a:t>
            </a:r>
            <a:r>
              <a:rPr sz="2600" spc="-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95" dirty="0">
                <a:solidFill>
                  <a:srgbClr val="156669"/>
                </a:solidFill>
                <a:latin typeface="Arial MT"/>
                <a:cs typeface="Arial MT"/>
              </a:rPr>
              <a:t>and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235" dirty="0">
                <a:solidFill>
                  <a:srgbClr val="156669"/>
                </a:solidFill>
                <a:latin typeface="Arial MT"/>
                <a:cs typeface="Arial MT"/>
              </a:rPr>
              <a:t>wait</a:t>
            </a:r>
            <a:r>
              <a:rPr sz="2600" spc="-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70" dirty="0">
                <a:solidFill>
                  <a:srgbClr val="156669"/>
                </a:solidFill>
                <a:latin typeface="Arial MT"/>
                <a:cs typeface="Arial MT"/>
              </a:rPr>
              <a:t>times.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ct val="134600"/>
              </a:lnSpc>
              <a:tabLst>
                <a:tab pos="1293495" algn="l"/>
                <a:tab pos="2244725" algn="l"/>
                <a:tab pos="3195955" algn="l"/>
                <a:tab pos="4765675" algn="l"/>
                <a:tab pos="5891530" algn="l"/>
                <a:tab pos="6486525" algn="l"/>
              </a:tabLst>
            </a:pPr>
            <a:r>
              <a:rPr sz="2600" spc="70" dirty="0">
                <a:solidFill>
                  <a:srgbClr val="156669"/>
                </a:solidFill>
                <a:latin typeface="Arial MT"/>
                <a:cs typeface="Arial MT"/>
              </a:rPr>
              <a:t>Higher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215" dirty="0">
                <a:solidFill>
                  <a:srgbClr val="156669"/>
                </a:solidFill>
                <a:latin typeface="Arial MT"/>
                <a:cs typeface="Arial MT"/>
              </a:rPr>
              <a:t>wait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140" dirty="0">
                <a:solidFill>
                  <a:srgbClr val="156669"/>
                </a:solidFill>
                <a:latin typeface="Arial MT"/>
                <a:cs typeface="Arial MT"/>
              </a:rPr>
              <a:t>time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130" dirty="0">
                <a:solidFill>
                  <a:srgbClr val="156669"/>
                </a:solidFill>
                <a:latin typeface="Arial MT"/>
                <a:cs typeface="Arial MT"/>
              </a:rPr>
              <a:t>appears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-10" dirty="0">
                <a:solidFill>
                  <a:srgbClr val="156669"/>
                </a:solidFill>
                <a:latin typeface="Arial MT"/>
                <a:cs typeface="Arial MT"/>
              </a:rPr>
              <a:t>linked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280" dirty="0">
                <a:solidFill>
                  <a:srgbClr val="156669"/>
                </a:solidFill>
                <a:latin typeface="Arial MT"/>
                <a:cs typeface="Arial MT"/>
              </a:rPr>
              <a:t>to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150" dirty="0">
                <a:solidFill>
                  <a:srgbClr val="156669"/>
                </a:solidFill>
                <a:latin typeface="Arial MT"/>
                <a:cs typeface="Arial MT"/>
              </a:rPr>
              <a:t>lower </a:t>
            </a:r>
            <a:r>
              <a:rPr sz="2600" spc="130" dirty="0">
                <a:solidFill>
                  <a:srgbClr val="156669"/>
                </a:solidFill>
                <a:latin typeface="Arial MT"/>
                <a:cs typeface="Arial MT"/>
              </a:rPr>
              <a:t>satisfaction.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ct val="134600"/>
              </a:lnSpc>
              <a:tabLst>
                <a:tab pos="1767205" algn="l"/>
                <a:tab pos="3221990" algn="l"/>
                <a:tab pos="4220210" algn="l"/>
                <a:tab pos="5219065" algn="l"/>
                <a:tab pos="6086475" algn="l"/>
              </a:tabLst>
            </a:pPr>
            <a:r>
              <a:rPr sz="2600" spc="45" dirty="0">
                <a:solidFill>
                  <a:srgbClr val="156669"/>
                </a:solidFill>
                <a:latin typeface="Arial MT"/>
                <a:cs typeface="Arial MT"/>
              </a:rPr>
              <a:t>Reducing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175" dirty="0">
                <a:solidFill>
                  <a:srgbClr val="156669"/>
                </a:solidFill>
                <a:latin typeface="Arial MT"/>
                <a:cs typeface="Arial MT"/>
              </a:rPr>
              <a:t>patient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215" dirty="0">
                <a:solidFill>
                  <a:srgbClr val="156669"/>
                </a:solidFill>
                <a:latin typeface="Arial MT"/>
                <a:cs typeface="Arial MT"/>
              </a:rPr>
              <a:t>wait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140" dirty="0">
                <a:solidFill>
                  <a:srgbClr val="156669"/>
                </a:solidFill>
                <a:latin typeface="Arial MT"/>
                <a:cs typeface="Arial MT"/>
              </a:rPr>
              <a:t>time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85" dirty="0">
                <a:solidFill>
                  <a:srgbClr val="156669"/>
                </a:solidFill>
                <a:latin typeface="Arial MT"/>
                <a:cs typeface="Arial MT"/>
              </a:rPr>
              <a:t>can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114" dirty="0">
                <a:solidFill>
                  <a:srgbClr val="156669"/>
                </a:solidFill>
                <a:latin typeface="Arial MT"/>
                <a:cs typeface="Arial MT"/>
              </a:rPr>
              <a:t>improve </a:t>
            </a:r>
            <a:r>
              <a:rPr sz="2600" spc="130" dirty="0">
                <a:solidFill>
                  <a:srgbClr val="156669"/>
                </a:solidFill>
                <a:latin typeface="Arial MT"/>
                <a:cs typeface="Arial MT"/>
              </a:rPr>
              <a:t>satisfaction.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ct val="134600"/>
              </a:lnSpc>
              <a:tabLst>
                <a:tab pos="1293495" algn="l"/>
                <a:tab pos="2944495" algn="l"/>
                <a:tab pos="4258310" algn="l"/>
                <a:tab pos="4908550" algn="l"/>
                <a:tab pos="5547995" algn="l"/>
                <a:tab pos="7028815" algn="l"/>
              </a:tabLst>
            </a:pPr>
            <a:r>
              <a:rPr sz="2600" spc="40" dirty="0">
                <a:solidFill>
                  <a:srgbClr val="156669"/>
                </a:solidFill>
                <a:latin typeface="Arial MT"/>
                <a:cs typeface="Arial MT"/>
              </a:rPr>
              <a:t>Special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185" dirty="0">
                <a:solidFill>
                  <a:srgbClr val="156669"/>
                </a:solidFill>
                <a:latin typeface="Arial MT"/>
                <a:cs typeface="Arial MT"/>
              </a:rPr>
              <a:t>attention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65" dirty="0">
                <a:solidFill>
                  <a:srgbClr val="156669"/>
                </a:solidFill>
                <a:latin typeface="Arial MT"/>
                <a:cs typeface="Arial MT"/>
              </a:rPr>
              <a:t>needed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285" dirty="0">
                <a:solidFill>
                  <a:srgbClr val="156669"/>
                </a:solidFill>
                <a:latin typeface="Arial MT"/>
                <a:cs typeface="Arial MT"/>
              </a:rPr>
              <a:t>for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45" dirty="0">
                <a:solidFill>
                  <a:srgbClr val="156669"/>
                </a:solidFill>
                <a:latin typeface="Arial MT"/>
                <a:cs typeface="Arial MT"/>
              </a:rPr>
              <a:t>NC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155" dirty="0">
                <a:solidFill>
                  <a:srgbClr val="156669"/>
                </a:solidFill>
                <a:latin typeface="Arial MT"/>
                <a:cs typeface="Arial MT"/>
              </a:rPr>
              <a:t>patients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280" dirty="0">
                <a:solidFill>
                  <a:srgbClr val="156669"/>
                </a:solidFill>
                <a:latin typeface="Arial MT"/>
                <a:cs typeface="Arial MT"/>
              </a:rPr>
              <a:t>to </a:t>
            </a:r>
            <a:r>
              <a:rPr sz="2600" spc="65" dirty="0">
                <a:solidFill>
                  <a:srgbClr val="156669"/>
                </a:solidFill>
                <a:latin typeface="Arial MT"/>
                <a:cs typeface="Arial MT"/>
              </a:rPr>
              <a:t>enhance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60" dirty="0">
                <a:solidFill>
                  <a:srgbClr val="156669"/>
                </a:solidFill>
                <a:latin typeface="Arial MT"/>
                <a:cs typeface="Arial MT"/>
              </a:rPr>
              <a:t>experience.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503356"/>
            <a:ext cx="8258174" cy="65055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3896" y="162805"/>
            <a:ext cx="13498194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spc="-590" dirty="0"/>
              <a:t>P</a:t>
            </a:r>
            <a:r>
              <a:rPr sz="8500" spc="-640" dirty="0"/>
              <a:t>a</a:t>
            </a:r>
            <a:r>
              <a:rPr sz="8500" spc="-685" dirty="0"/>
              <a:t>t</a:t>
            </a:r>
            <a:r>
              <a:rPr sz="8500" spc="-765" dirty="0"/>
              <a:t>i</a:t>
            </a:r>
            <a:r>
              <a:rPr sz="8500" spc="-670" dirty="0"/>
              <a:t>e</a:t>
            </a:r>
            <a:r>
              <a:rPr sz="8500" spc="-655" dirty="0"/>
              <a:t>n</a:t>
            </a:r>
            <a:r>
              <a:rPr sz="8500" spc="455" dirty="0"/>
              <a:t>t</a:t>
            </a:r>
            <a:r>
              <a:rPr sz="8500" spc="-710" dirty="0"/>
              <a:t>_</a:t>
            </a:r>
            <a:r>
              <a:rPr sz="8500" spc="-610" dirty="0"/>
              <a:t>W</a:t>
            </a:r>
            <a:r>
              <a:rPr sz="8500" spc="-640" dirty="0"/>
              <a:t>a</a:t>
            </a:r>
            <a:r>
              <a:rPr sz="8500" spc="-765" dirty="0"/>
              <a:t>i</a:t>
            </a:r>
            <a:r>
              <a:rPr sz="8500" spc="-685" dirty="0"/>
              <a:t>tt</a:t>
            </a:r>
            <a:r>
              <a:rPr sz="8500" spc="-765" dirty="0"/>
              <a:t>i</a:t>
            </a:r>
            <a:r>
              <a:rPr sz="8500" spc="-660" dirty="0"/>
              <a:t>m</a:t>
            </a:r>
            <a:r>
              <a:rPr sz="8500" spc="130" dirty="0"/>
              <a:t>e</a:t>
            </a:r>
            <a:r>
              <a:rPr sz="8500" spc="-1030" dirty="0"/>
              <a:t> </a:t>
            </a:r>
            <a:r>
              <a:rPr sz="8500" spc="-495" dirty="0"/>
              <a:t>b</a:t>
            </a:r>
            <a:r>
              <a:rPr sz="8500" spc="280" dirty="0"/>
              <a:t>y</a:t>
            </a:r>
            <a:r>
              <a:rPr sz="8500" spc="-1019" dirty="0"/>
              <a:t> </a:t>
            </a:r>
            <a:r>
              <a:rPr sz="8500" spc="-260" dirty="0"/>
              <a:t>A</a:t>
            </a:r>
            <a:r>
              <a:rPr sz="8500" spc="-245" dirty="0"/>
              <a:t>g</a:t>
            </a:r>
            <a:r>
              <a:rPr sz="8500" spc="750" dirty="0"/>
              <a:t>e</a:t>
            </a:r>
            <a:r>
              <a:rPr sz="8500" spc="-335" dirty="0"/>
              <a:t>G</a:t>
            </a:r>
            <a:r>
              <a:rPr sz="8500" spc="-405" dirty="0"/>
              <a:t>r</a:t>
            </a:r>
            <a:r>
              <a:rPr sz="8500" spc="-365" dirty="0"/>
              <a:t>ou</a:t>
            </a:r>
            <a:r>
              <a:rPr sz="8500" spc="425" dirty="0"/>
              <a:t>p</a:t>
            </a:r>
            <a:endParaRPr sz="85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0824" y="2651438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0824" y="3184838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0824" y="4251638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0824" y="5318438"/>
            <a:ext cx="85725" cy="85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0824" y="6385238"/>
            <a:ext cx="85725" cy="857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0824" y="7452038"/>
            <a:ext cx="85725" cy="857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315980" y="2295191"/>
            <a:ext cx="7160895" cy="589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600"/>
              </a:lnSpc>
              <a:spcBef>
                <a:spcPts val="100"/>
              </a:spcBef>
            </a:pPr>
            <a:r>
              <a:rPr sz="2600" spc="90" dirty="0">
                <a:solidFill>
                  <a:srgbClr val="156669"/>
                </a:solidFill>
                <a:latin typeface="Arial MT"/>
                <a:cs typeface="Arial MT"/>
              </a:rPr>
              <a:t>Highest</a:t>
            </a:r>
            <a:r>
              <a:rPr sz="2600" spc="-3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40" dirty="0">
                <a:solidFill>
                  <a:srgbClr val="156669"/>
                </a:solidFill>
                <a:latin typeface="Arial MT"/>
                <a:cs typeface="Arial MT"/>
              </a:rPr>
              <a:t>average</a:t>
            </a:r>
            <a:r>
              <a:rPr sz="2600" spc="-3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235" dirty="0">
                <a:solidFill>
                  <a:srgbClr val="156669"/>
                </a:solidFill>
                <a:latin typeface="Arial MT"/>
                <a:cs typeface="Arial MT"/>
              </a:rPr>
              <a:t>wait</a:t>
            </a:r>
            <a:r>
              <a:rPr sz="2600" spc="-2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95" dirty="0">
                <a:solidFill>
                  <a:srgbClr val="156669"/>
                </a:solidFill>
                <a:latin typeface="Arial MT"/>
                <a:cs typeface="Arial MT"/>
              </a:rPr>
              <a:t>time:</a:t>
            </a:r>
            <a:r>
              <a:rPr sz="2600" spc="-3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20" dirty="0">
                <a:solidFill>
                  <a:srgbClr val="156669"/>
                </a:solidFill>
                <a:latin typeface="Arial MT"/>
                <a:cs typeface="Arial MT"/>
              </a:rPr>
              <a:t>19-</a:t>
            </a:r>
            <a:r>
              <a:rPr sz="2600" spc="110" dirty="0">
                <a:solidFill>
                  <a:srgbClr val="156669"/>
                </a:solidFill>
                <a:latin typeface="Arial MT"/>
                <a:cs typeface="Arial MT"/>
              </a:rPr>
              <a:t>35</a:t>
            </a:r>
            <a:r>
              <a:rPr sz="2600" spc="-2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(35.50</a:t>
            </a:r>
            <a:r>
              <a:rPr sz="2600" spc="-3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156669"/>
                </a:solidFill>
                <a:latin typeface="Arial MT"/>
                <a:cs typeface="Arial MT"/>
              </a:rPr>
              <a:t>min). </a:t>
            </a:r>
            <a:r>
              <a:rPr sz="2600" spc="114" dirty="0">
                <a:solidFill>
                  <a:srgbClr val="156669"/>
                </a:solidFill>
                <a:latin typeface="Arial MT"/>
                <a:cs typeface="Arial MT"/>
              </a:rPr>
              <a:t>Gradual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25" dirty="0">
                <a:solidFill>
                  <a:srgbClr val="156669"/>
                </a:solidFill>
                <a:latin typeface="Arial MT"/>
                <a:cs typeface="Arial MT"/>
              </a:rPr>
              <a:t>decrease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in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235" dirty="0">
                <a:solidFill>
                  <a:srgbClr val="156669"/>
                </a:solidFill>
                <a:latin typeface="Arial MT"/>
                <a:cs typeface="Arial MT"/>
              </a:rPr>
              <a:t>wait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60" dirty="0">
                <a:solidFill>
                  <a:srgbClr val="156669"/>
                </a:solidFill>
                <a:latin typeface="Arial MT"/>
                <a:cs typeface="Arial MT"/>
              </a:rPr>
              <a:t>time</a:t>
            </a:r>
            <a:r>
              <a:rPr sz="260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40" dirty="0">
                <a:solidFill>
                  <a:srgbClr val="156669"/>
                </a:solidFill>
                <a:latin typeface="Arial MT"/>
                <a:cs typeface="Arial MT"/>
              </a:rPr>
              <a:t>across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80" dirty="0">
                <a:solidFill>
                  <a:srgbClr val="156669"/>
                </a:solidFill>
                <a:latin typeface="Arial MT"/>
                <a:cs typeface="Arial MT"/>
              </a:rPr>
              <a:t>age </a:t>
            </a:r>
            <a:r>
              <a:rPr sz="2600" spc="75" dirty="0">
                <a:solidFill>
                  <a:srgbClr val="156669"/>
                </a:solidFill>
                <a:latin typeface="Arial MT"/>
                <a:cs typeface="Arial MT"/>
              </a:rPr>
              <a:t>groups.</a:t>
            </a:r>
            <a:endParaRPr sz="2600">
              <a:latin typeface="Arial MT"/>
              <a:cs typeface="Arial MT"/>
            </a:endParaRPr>
          </a:p>
          <a:p>
            <a:pPr marL="12700" marR="516890">
              <a:lnSpc>
                <a:spcPct val="134600"/>
              </a:lnSpc>
            </a:pPr>
            <a:r>
              <a:rPr sz="2600" spc="70" dirty="0">
                <a:solidFill>
                  <a:srgbClr val="156669"/>
                </a:solidFill>
                <a:latin typeface="Arial MT"/>
                <a:cs typeface="Arial MT"/>
              </a:rPr>
              <a:t>51-</a:t>
            </a:r>
            <a:r>
              <a:rPr sz="2600" spc="140" dirty="0">
                <a:solidFill>
                  <a:srgbClr val="156669"/>
                </a:solidFill>
                <a:latin typeface="Arial MT"/>
                <a:cs typeface="Arial MT"/>
              </a:rPr>
              <a:t>65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05" dirty="0">
                <a:solidFill>
                  <a:srgbClr val="156669"/>
                </a:solidFill>
                <a:latin typeface="Arial MT"/>
                <a:cs typeface="Arial MT"/>
              </a:rPr>
              <a:t>age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45" dirty="0">
                <a:solidFill>
                  <a:srgbClr val="156669"/>
                </a:solidFill>
                <a:latin typeface="Arial MT"/>
                <a:cs typeface="Arial MT"/>
              </a:rPr>
              <a:t>group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55" dirty="0">
                <a:solidFill>
                  <a:srgbClr val="156669"/>
                </a:solidFill>
                <a:latin typeface="Arial MT"/>
                <a:cs typeface="Arial MT"/>
              </a:rPr>
              <a:t>has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85" dirty="0">
                <a:solidFill>
                  <a:srgbClr val="156669"/>
                </a:solidFill>
                <a:latin typeface="Arial MT"/>
                <a:cs typeface="Arial MT"/>
              </a:rPr>
              <a:t>the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60" dirty="0">
                <a:solidFill>
                  <a:srgbClr val="156669"/>
                </a:solidFill>
                <a:latin typeface="Arial MT"/>
                <a:cs typeface="Arial MT"/>
              </a:rPr>
              <a:t>lowest</a:t>
            </a:r>
            <a:r>
              <a:rPr sz="260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235" dirty="0">
                <a:solidFill>
                  <a:srgbClr val="156669"/>
                </a:solidFill>
                <a:latin typeface="Arial MT"/>
                <a:cs typeface="Arial MT"/>
              </a:rPr>
              <a:t>wait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40" dirty="0">
                <a:solidFill>
                  <a:srgbClr val="156669"/>
                </a:solidFill>
                <a:latin typeface="Arial MT"/>
                <a:cs typeface="Arial MT"/>
              </a:rPr>
              <a:t>time 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(34.86</a:t>
            </a:r>
            <a:r>
              <a:rPr sz="2600" spc="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156669"/>
                </a:solidFill>
                <a:latin typeface="Arial MT"/>
                <a:cs typeface="Arial MT"/>
              </a:rPr>
              <a:t>min).</a:t>
            </a:r>
            <a:endParaRPr sz="2600">
              <a:latin typeface="Arial MT"/>
              <a:cs typeface="Arial MT"/>
            </a:endParaRPr>
          </a:p>
          <a:p>
            <a:pPr marL="12700" marR="478790">
              <a:lnSpc>
                <a:spcPct val="134600"/>
              </a:lnSpc>
            </a:pPr>
            <a:r>
              <a:rPr sz="2600" spc="125" dirty="0">
                <a:solidFill>
                  <a:srgbClr val="156669"/>
                </a:solidFill>
                <a:latin typeface="Arial MT"/>
                <a:cs typeface="Arial MT"/>
              </a:rPr>
              <a:t>Older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65" dirty="0">
                <a:solidFill>
                  <a:srgbClr val="156669"/>
                </a:solidFill>
                <a:latin typeface="Arial MT"/>
                <a:cs typeface="Arial MT"/>
              </a:rPr>
              <a:t>patients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(66+</a:t>
            </a:r>
            <a:r>
              <a:rPr sz="260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95" dirty="0">
                <a:solidFill>
                  <a:srgbClr val="156669"/>
                </a:solidFill>
                <a:latin typeface="Arial MT"/>
                <a:cs typeface="Arial MT"/>
              </a:rPr>
              <a:t>and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70" dirty="0">
                <a:solidFill>
                  <a:srgbClr val="156669"/>
                </a:solidFill>
                <a:latin typeface="Arial MT"/>
                <a:cs typeface="Arial MT"/>
              </a:rPr>
              <a:t>51-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65)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85" dirty="0">
                <a:solidFill>
                  <a:srgbClr val="156669"/>
                </a:solidFill>
                <a:latin typeface="Arial MT"/>
                <a:cs typeface="Arial MT"/>
              </a:rPr>
              <a:t>experience </a:t>
            </a:r>
            <a:r>
              <a:rPr sz="2600" spc="200" dirty="0">
                <a:solidFill>
                  <a:srgbClr val="156669"/>
                </a:solidFill>
                <a:latin typeface="Arial MT"/>
                <a:cs typeface="Arial MT"/>
              </a:rPr>
              <a:t>shorter</a:t>
            </a:r>
            <a:r>
              <a:rPr sz="2600" spc="-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235" dirty="0">
                <a:solidFill>
                  <a:srgbClr val="156669"/>
                </a:solidFill>
                <a:latin typeface="Arial MT"/>
                <a:cs typeface="Arial MT"/>
              </a:rPr>
              <a:t>wait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70" dirty="0">
                <a:solidFill>
                  <a:srgbClr val="156669"/>
                </a:solidFill>
                <a:latin typeface="Arial MT"/>
                <a:cs typeface="Arial MT"/>
              </a:rPr>
              <a:t>times.</a:t>
            </a:r>
            <a:endParaRPr sz="2600">
              <a:latin typeface="Arial MT"/>
              <a:cs typeface="Arial MT"/>
            </a:endParaRPr>
          </a:p>
          <a:p>
            <a:pPr marL="12700" marR="149860">
              <a:lnSpc>
                <a:spcPct val="134600"/>
              </a:lnSpc>
            </a:pPr>
            <a:r>
              <a:rPr sz="2600" spc="80" dirty="0">
                <a:solidFill>
                  <a:srgbClr val="156669"/>
                </a:solidFill>
                <a:latin typeface="Arial MT"/>
                <a:cs typeface="Arial MT"/>
              </a:rPr>
              <a:t>Younger</a:t>
            </a:r>
            <a:r>
              <a:rPr sz="2600" spc="-3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65" dirty="0">
                <a:solidFill>
                  <a:srgbClr val="156669"/>
                </a:solidFill>
                <a:latin typeface="Arial MT"/>
                <a:cs typeface="Arial MT"/>
              </a:rPr>
              <a:t>patients</a:t>
            </a:r>
            <a:r>
              <a:rPr sz="2600" spc="-3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(19-35,</a:t>
            </a:r>
            <a:r>
              <a:rPr sz="2600" spc="-3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95" dirty="0">
                <a:solidFill>
                  <a:srgbClr val="156669"/>
                </a:solidFill>
                <a:latin typeface="Arial MT"/>
                <a:cs typeface="Arial MT"/>
              </a:rPr>
              <a:t>36-</a:t>
            </a:r>
            <a:r>
              <a:rPr sz="2600" spc="65" dirty="0">
                <a:solidFill>
                  <a:srgbClr val="156669"/>
                </a:solidFill>
                <a:latin typeface="Arial MT"/>
                <a:cs typeface="Arial MT"/>
              </a:rPr>
              <a:t>50)</a:t>
            </a:r>
            <a:r>
              <a:rPr sz="2600" spc="-3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80" dirty="0">
                <a:solidFill>
                  <a:srgbClr val="156669"/>
                </a:solidFill>
                <a:latin typeface="Arial MT"/>
                <a:cs typeface="Arial MT"/>
              </a:rPr>
              <a:t>have</a:t>
            </a:r>
            <a:r>
              <a:rPr sz="2600" spc="-3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75" dirty="0">
                <a:solidFill>
                  <a:srgbClr val="156669"/>
                </a:solidFill>
                <a:latin typeface="Arial MT"/>
                <a:cs typeface="Arial MT"/>
              </a:rPr>
              <a:t>higher </a:t>
            </a:r>
            <a:r>
              <a:rPr sz="2600" spc="235" dirty="0">
                <a:solidFill>
                  <a:srgbClr val="156669"/>
                </a:solidFill>
                <a:latin typeface="Arial MT"/>
                <a:cs typeface="Arial MT"/>
              </a:rPr>
              <a:t>wait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70" dirty="0">
                <a:solidFill>
                  <a:srgbClr val="156669"/>
                </a:solidFill>
                <a:latin typeface="Arial MT"/>
                <a:cs typeface="Arial MT"/>
              </a:rPr>
              <a:t>times.</a:t>
            </a:r>
            <a:endParaRPr sz="2600">
              <a:latin typeface="Arial MT"/>
              <a:cs typeface="Arial MT"/>
            </a:endParaRPr>
          </a:p>
          <a:p>
            <a:pPr marL="12700" marR="296545">
              <a:lnSpc>
                <a:spcPct val="134600"/>
              </a:lnSpc>
            </a:pPr>
            <a:r>
              <a:rPr sz="2600" spc="130" dirty="0">
                <a:solidFill>
                  <a:srgbClr val="156669"/>
                </a:solidFill>
                <a:latin typeface="Arial MT"/>
                <a:cs typeface="Arial MT"/>
              </a:rPr>
              <a:t>Potential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45" dirty="0">
                <a:solidFill>
                  <a:srgbClr val="156669"/>
                </a:solidFill>
                <a:latin typeface="Arial MT"/>
                <a:cs typeface="Arial MT"/>
              </a:rPr>
              <a:t>trend: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20" dirty="0">
                <a:solidFill>
                  <a:srgbClr val="156669"/>
                </a:solidFill>
                <a:latin typeface="Arial MT"/>
                <a:cs typeface="Arial MT"/>
              </a:rPr>
              <a:t>older</a:t>
            </a:r>
            <a:r>
              <a:rPr sz="260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65" dirty="0">
                <a:solidFill>
                  <a:srgbClr val="156669"/>
                </a:solidFill>
                <a:latin typeface="Arial MT"/>
                <a:cs typeface="Arial MT"/>
              </a:rPr>
              <a:t>patients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40" dirty="0">
                <a:solidFill>
                  <a:srgbClr val="156669"/>
                </a:solidFill>
                <a:latin typeface="Arial MT"/>
                <a:cs typeface="Arial MT"/>
              </a:rPr>
              <a:t>may</a:t>
            </a:r>
            <a:r>
              <a:rPr sz="260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05" dirty="0">
                <a:solidFill>
                  <a:srgbClr val="156669"/>
                </a:solidFill>
                <a:latin typeface="Arial MT"/>
                <a:cs typeface="Arial MT"/>
              </a:rPr>
              <a:t>receive </a:t>
            </a:r>
            <a:r>
              <a:rPr sz="2600" spc="254" dirty="0">
                <a:solidFill>
                  <a:srgbClr val="156669"/>
                </a:solidFill>
                <a:latin typeface="Arial MT"/>
                <a:cs typeface="Arial MT"/>
              </a:rPr>
              <a:t>faster</a:t>
            </a:r>
            <a:r>
              <a:rPr sz="2600" spc="-8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65" dirty="0">
                <a:solidFill>
                  <a:srgbClr val="156669"/>
                </a:solidFill>
                <a:latin typeface="Arial MT"/>
                <a:cs typeface="Arial MT"/>
              </a:rPr>
              <a:t>service.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407" y="2863450"/>
            <a:ext cx="9467848" cy="59626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3896" y="162805"/>
            <a:ext cx="1172972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spc="-450" dirty="0"/>
              <a:t>P</a:t>
            </a:r>
            <a:r>
              <a:rPr sz="8500" spc="-500" dirty="0"/>
              <a:t>a</a:t>
            </a:r>
            <a:r>
              <a:rPr sz="8500" spc="-545" dirty="0"/>
              <a:t>t</a:t>
            </a:r>
            <a:r>
              <a:rPr sz="8500" spc="-625" dirty="0"/>
              <a:t>i</a:t>
            </a:r>
            <a:r>
              <a:rPr sz="8500" spc="-530" dirty="0"/>
              <a:t>e</a:t>
            </a:r>
            <a:r>
              <a:rPr sz="8500" spc="-515" dirty="0"/>
              <a:t>n</a:t>
            </a:r>
            <a:r>
              <a:rPr sz="8500" spc="595" dirty="0"/>
              <a:t>t</a:t>
            </a:r>
            <a:r>
              <a:rPr sz="8500" spc="-570" dirty="0"/>
              <a:t>_</a:t>
            </a:r>
            <a:r>
              <a:rPr sz="8500" spc="-320" dirty="0"/>
              <a:t>S</a:t>
            </a:r>
            <a:r>
              <a:rPr sz="8500" spc="-500" dirty="0"/>
              <a:t>a</a:t>
            </a:r>
            <a:r>
              <a:rPr sz="8500" spc="-545" dirty="0"/>
              <a:t>t</a:t>
            </a:r>
            <a:r>
              <a:rPr sz="8500" spc="-570" dirty="0"/>
              <a:t>_</a:t>
            </a:r>
            <a:r>
              <a:rPr sz="8500" spc="-320" dirty="0"/>
              <a:t>S</a:t>
            </a:r>
            <a:r>
              <a:rPr sz="8500" spc="-490" dirty="0"/>
              <a:t>c</a:t>
            </a:r>
            <a:r>
              <a:rPr sz="8500" spc="-520" dirty="0"/>
              <a:t>o</a:t>
            </a:r>
            <a:r>
              <a:rPr sz="8500" spc="-560" dirty="0"/>
              <a:t>r</a:t>
            </a:r>
            <a:r>
              <a:rPr sz="8500" spc="270" dirty="0"/>
              <a:t>e</a:t>
            </a:r>
            <a:r>
              <a:rPr sz="8500" spc="-1090" dirty="0"/>
              <a:t> </a:t>
            </a:r>
            <a:r>
              <a:rPr sz="8500" spc="-495" dirty="0"/>
              <a:t>b</a:t>
            </a:r>
            <a:r>
              <a:rPr sz="8500" spc="280" dirty="0"/>
              <a:t>y</a:t>
            </a:r>
            <a:r>
              <a:rPr sz="8500" spc="-1080" dirty="0"/>
              <a:t> </a:t>
            </a:r>
            <a:r>
              <a:rPr sz="8500" spc="-245" dirty="0"/>
              <a:t>R</a:t>
            </a:r>
            <a:r>
              <a:rPr sz="8500" spc="-305" dirty="0"/>
              <a:t>a</a:t>
            </a:r>
            <a:r>
              <a:rPr sz="8500" spc="-295" dirty="0"/>
              <a:t>c</a:t>
            </a:r>
            <a:r>
              <a:rPr sz="8500" spc="465" dirty="0"/>
              <a:t>e</a:t>
            </a:r>
            <a:endParaRPr sz="85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55091" y="2595799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55091" y="3662599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55091" y="4729399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55091" y="5796199"/>
            <a:ext cx="85725" cy="85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55091" y="6862998"/>
            <a:ext cx="85725" cy="857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55091" y="7929798"/>
            <a:ext cx="85725" cy="857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370247" y="2239552"/>
            <a:ext cx="7346950" cy="642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2605">
              <a:lnSpc>
                <a:spcPct val="134600"/>
              </a:lnSpc>
              <a:spcBef>
                <a:spcPts val="100"/>
              </a:spcBef>
            </a:pPr>
            <a:r>
              <a:rPr sz="2600" spc="90" dirty="0">
                <a:solidFill>
                  <a:srgbClr val="156669"/>
                </a:solidFill>
                <a:latin typeface="Arial MT"/>
                <a:cs typeface="Arial MT"/>
              </a:rPr>
              <a:t>Highest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70" dirty="0">
                <a:solidFill>
                  <a:srgbClr val="156669"/>
                </a:solidFill>
                <a:latin typeface="Arial MT"/>
                <a:cs typeface="Arial MT"/>
              </a:rPr>
              <a:t>satisfaction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90" dirty="0">
                <a:solidFill>
                  <a:srgbClr val="156669"/>
                </a:solidFill>
                <a:latin typeface="Arial MT"/>
                <a:cs typeface="Arial MT"/>
              </a:rPr>
              <a:t>score:</a:t>
            </a:r>
            <a:r>
              <a:rPr sz="260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25" dirty="0">
                <a:solidFill>
                  <a:srgbClr val="156669"/>
                </a:solidFill>
                <a:latin typeface="Arial MT"/>
                <a:cs typeface="Arial MT"/>
              </a:rPr>
              <a:t>Pacific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60" dirty="0">
                <a:solidFill>
                  <a:srgbClr val="156669"/>
                </a:solidFill>
                <a:latin typeface="Arial MT"/>
                <a:cs typeface="Arial MT"/>
              </a:rPr>
              <a:t>Islander </a:t>
            </a:r>
            <a:r>
              <a:rPr sz="2600" spc="-10" dirty="0">
                <a:solidFill>
                  <a:srgbClr val="156669"/>
                </a:solidFill>
                <a:latin typeface="Arial MT"/>
                <a:cs typeface="Arial MT"/>
              </a:rPr>
              <a:t>(5.09).</a:t>
            </a:r>
            <a:endParaRPr sz="2600">
              <a:latin typeface="Arial MT"/>
              <a:cs typeface="Arial MT"/>
            </a:endParaRPr>
          </a:p>
          <a:p>
            <a:pPr marL="12700" marR="942340">
              <a:lnSpc>
                <a:spcPct val="134600"/>
              </a:lnSpc>
            </a:pPr>
            <a:r>
              <a:rPr sz="2600" spc="150" dirty="0">
                <a:solidFill>
                  <a:srgbClr val="156669"/>
                </a:solidFill>
                <a:latin typeface="Arial MT"/>
                <a:cs typeface="Arial MT"/>
              </a:rPr>
              <a:t>Lowest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70" dirty="0">
                <a:solidFill>
                  <a:srgbClr val="156669"/>
                </a:solidFill>
                <a:latin typeface="Arial MT"/>
                <a:cs typeface="Arial MT"/>
              </a:rPr>
              <a:t>satisfaction</a:t>
            </a:r>
            <a:r>
              <a:rPr sz="260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90" dirty="0">
                <a:solidFill>
                  <a:srgbClr val="156669"/>
                </a:solidFill>
                <a:latin typeface="Arial MT"/>
                <a:cs typeface="Arial MT"/>
              </a:rPr>
              <a:t>score: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35" dirty="0">
                <a:solidFill>
                  <a:srgbClr val="156669"/>
                </a:solidFill>
                <a:latin typeface="Arial MT"/>
                <a:cs typeface="Arial MT"/>
              </a:rPr>
              <a:t>Two</a:t>
            </a:r>
            <a:r>
              <a:rPr sz="260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235" dirty="0">
                <a:solidFill>
                  <a:srgbClr val="156669"/>
                </a:solidFill>
                <a:latin typeface="Arial MT"/>
                <a:cs typeface="Arial MT"/>
              </a:rPr>
              <a:t>or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60" dirty="0">
                <a:solidFill>
                  <a:srgbClr val="156669"/>
                </a:solidFill>
                <a:latin typeface="Arial MT"/>
                <a:cs typeface="Arial MT"/>
              </a:rPr>
              <a:t>More </a:t>
            </a:r>
            <a:r>
              <a:rPr sz="2600" spc="70" dirty="0">
                <a:solidFill>
                  <a:srgbClr val="156669"/>
                </a:solidFill>
                <a:latin typeface="Arial MT"/>
                <a:cs typeface="Arial MT"/>
              </a:rPr>
              <a:t>Races</a:t>
            </a:r>
            <a:r>
              <a:rPr sz="260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156669"/>
                </a:solidFill>
                <a:latin typeface="Arial MT"/>
                <a:cs typeface="Arial MT"/>
              </a:rPr>
              <a:t>(4.96).</a:t>
            </a:r>
            <a:endParaRPr sz="2600">
              <a:latin typeface="Arial MT"/>
              <a:cs typeface="Arial MT"/>
            </a:endParaRPr>
          </a:p>
          <a:p>
            <a:pPr marL="12700" marR="685165">
              <a:lnSpc>
                <a:spcPct val="134600"/>
              </a:lnSpc>
            </a:pPr>
            <a:r>
              <a:rPr sz="2600" spc="180" dirty="0">
                <a:solidFill>
                  <a:srgbClr val="156669"/>
                </a:solidFill>
                <a:latin typeface="Arial MT"/>
                <a:cs typeface="Arial MT"/>
              </a:rPr>
              <a:t>Shortest</a:t>
            </a:r>
            <a:r>
              <a:rPr sz="2600" spc="-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235" dirty="0">
                <a:solidFill>
                  <a:srgbClr val="156669"/>
                </a:solidFill>
                <a:latin typeface="Arial MT"/>
                <a:cs typeface="Arial MT"/>
              </a:rPr>
              <a:t>wait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95" dirty="0">
                <a:solidFill>
                  <a:srgbClr val="156669"/>
                </a:solidFill>
                <a:latin typeface="Arial MT"/>
                <a:cs typeface="Arial MT"/>
              </a:rPr>
              <a:t>time: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25" dirty="0">
                <a:solidFill>
                  <a:srgbClr val="156669"/>
                </a:solidFill>
                <a:latin typeface="Arial MT"/>
                <a:cs typeface="Arial MT"/>
              </a:rPr>
              <a:t>Pacific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70" dirty="0">
                <a:solidFill>
                  <a:srgbClr val="156669"/>
                </a:solidFill>
                <a:latin typeface="Arial MT"/>
                <a:cs typeface="Arial MT"/>
              </a:rPr>
              <a:t>Islander</a:t>
            </a:r>
            <a:r>
              <a:rPr sz="2600" spc="-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156669"/>
                </a:solidFill>
                <a:latin typeface="Arial MT"/>
                <a:cs typeface="Arial MT"/>
              </a:rPr>
              <a:t>(34.65 min).</a:t>
            </a:r>
            <a:endParaRPr sz="2600">
              <a:latin typeface="Arial MT"/>
              <a:cs typeface="Arial MT"/>
            </a:endParaRPr>
          </a:p>
          <a:p>
            <a:pPr marL="12700" marR="501015">
              <a:lnSpc>
                <a:spcPct val="134600"/>
              </a:lnSpc>
            </a:pPr>
            <a:r>
              <a:rPr sz="2600" spc="100" dirty="0">
                <a:solidFill>
                  <a:srgbClr val="156669"/>
                </a:solidFill>
                <a:latin typeface="Arial MT"/>
                <a:cs typeface="Arial MT"/>
              </a:rPr>
              <a:t>Longest</a:t>
            </a:r>
            <a:r>
              <a:rPr sz="2600" spc="-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235" dirty="0">
                <a:solidFill>
                  <a:srgbClr val="156669"/>
                </a:solidFill>
                <a:latin typeface="Arial MT"/>
                <a:cs typeface="Arial MT"/>
              </a:rPr>
              <a:t>wait</a:t>
            </a:r>
            <a:r>
              <a:rPr sz="2600" spc="-6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95" dirty="0">
                <a:solidFill>
                  <a:srgbClr val="156669"/>
                </a:solidFill>
                <a:latin typeface="Arial MT"/>
                <a:cs typeface="Arial MT"/>
              </a:rPr>
              <a:t>time:</a:t>
            </a:r>
            <a:r>
              <a:rPr sz="260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25" dirty="0">
                <a:solidFill>
                  <a:srgbClr val="156669"/>
                </a:solidFill>
                <a:latin typeface="Arial MT"/>
                <a:cs typeface="Arial MT"/>
              </a:rPr>
              <a:t>Native</a:t>
            </a:r>
            <a:r>
              <a:rPr sz="2600" spc="-6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80" dirty="0">
                <a:solidFill>
                  <a:srgbClr val="156669"/>
                </a:solidFill>
                <a:latin typeface="Arial MT"/>
                <a:cs typeface="Arial MT"/>
              </a:rPr>
              <a:t>American/Alaska 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(35.69</a:t>
            </a:r>
            <a:r>
              <a:rPr sz="2600" spc="11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156669"/>
                </a:solidFill>
                <a:latin typeface="Arial MT"/>
                <a:cs typeface="Arial MT"/>
              </a:rPr>
              <a:t>min).</a:t>
            </a:r>
            <a:endParaRPr sz="2600">
              <a:latin typeface="Arial MT"/>
              <a:cs typeface="Arial MT"/>
            </a:endParaRPr>
          </a:p>
          <a:p>
            <a:pPr marL="12700" marR="594995">
              <a:lnSpc>
                <a:spcPct val="134600"/>
              </a:lnSpc>
            </a:pPr>
            <a:r>
              <a:rPr sz="2600" spc="160" dirty="0">
                <a:solidFill>
                  <a:srgbClr val="156669"/>
                </a:solidFill>
                <a:latin typeface="Arial MT"/>
                <a:cs typeface="Arial MT"/>
              </a:rPr>
              <a:t>Satisfaction</a:t>
            </a:r>
            <a:r>
              <a:rPr sz="2600" spc="-4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25" dirty="0">
                <a:solidFill>
                  <a:srgbClr val="156669"/>
                </a:solidFill>
                <a:latin typeface="Arial MT"/>
                <a:cs typeface="Arial MT"/>
              </a:rPr>
              <a:t>scores</a:t>
            </a:r>
            <a:r>
              <a:rPr sz="2600" spc="-3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14" dirty="0">
                <a:solidFill>
                  <a:srgbClr val="156669"/>
                </a:solidFill>
                <a:latin typeface="Arial MT"/>
                <a:cs typeface="Arial MT"/>
              </a:rPr>
              <a:t>show</a:t>
            </a:r>
            <a:r>
              <a:rPr sz="2600" spc="-3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45" dirty="0">
                <a:solidFill>
                  <a:srgbClr val="156669"/>
                </a:solidFill>
                <a:latin typeface="Arial MT"/>
                <a:cs typeface="Arial MT"/>
              </a:rPr>
              <a:t>a</a:t>
            </a:r>
            <a:r>
              <a:rPr sz="2600" spc="-3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small</a:t>
            </a:r>
            <a:r>
              <a:rPr sz="2600" spc="-4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35" dirty="0">
                <a:solidFill>
                  <a:srgbClr val="156669"/>
                </a:solidFill>
                <a:latin typeface="Arial MT"/>
                <a:cs typeface="Arial MT"/>
              </a:rPr>
              <a:t>variation </a:t>
            </a:r>
            <a:r>
              <a:rPr sz="2600" spc="140" dirty="0">
                <a:solidFill>
                  <a:srgbClr val="156669"/>
                </a:solidFill>
                <a:latin typeface="Arial MT"/>
                <a:cs typeface="Arial MT"/>
              </a:rPr>
              <a:t>across</a:t>
            </a:r>
            <a:r>
              <a:rPr sz="2600" spc="-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75" dirty="0">
                <a:solidFill>
                  <a:srgbClr val="156669"/>
                </a:solidFill>
                <a:latin typeface="Arial MT"/>
                <a:cs typeface="Arial MT"/>
              </a:rPr>
              <a:t>groups.</a:t>
            </a: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ct val="134600"/>
              </a:lnSpc>
            </a:pPr>
            <a:r>
              <a:rPr sz="2600" spc="225" dirty="0">
                <a:solidFill>
                  <a:srgbClr val="156669"/>
                </a:solidFill>
                <a:latin typeface="Arial MT"/>
                <a:cs typeface="Arial MT"/>
              </a:rPr>
              <a:t>Wait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35" dirty="0">
                <a:solidFill>
                  <a:srgbClr val="156669"/>
                </a:solidFill>
                <a:latin typeface="Arial MT"/>
                <a:cs typeface="Arial MT"/>
              </a:rPr>
              <a:t>times</a:t>
            </a:r>
            <a:r>
              <a:rPr sz="260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10" dirty="0">
                <a:solidFill>
                  <a:srgbClr val="156669"/>
                </a:solidFill>
                <a:latin typeface="Arial MT"/>
                <a:cs typeface="Arial MT"/>
              </a:rPr>
              <a:t>remain</a:t>
            </a:r>
            <a:r>
              <a:rPr sz="260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70" dirty="0">
                <a:solidFill>
                  <a:srgbClr val="156669"/>
                </a:solidFill>
                <a:latin typeface="Arial MT"/>
                <a:cs typeface="Arial MT"/>
              </a:rPr>
              <a:t>fairly</a:t>
            </a:r>
            <a:r>
              <a:rPr sz="260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35" dirty="0">
                <a:solidFill>
                  <a:srgbClr val="156669"/>
                </a:solidFill>
                <a:latin typeface="Arial MT"/>
                <a:cs typeface="Arial MT"/>
              </a:rPr>
              <a:t>consistent</a:t>
            </a:r>
            <a:r>
              <a:rPr sz="260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204" dirty="0">
                <a:solidFill>
                  <a:srgbClr val="156669"/>
                </a:solidFill>
                <a:latin typeface="Arial MT"/>
                <a:cs typeface="Arial MT"/>
              </a:rPr>
              <a:t>with</a:t>
            </a:r>
            <a:r>
              <a:rPr sz="260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85" dirty="0">
                <a:solidFill>
                  <a:srgbClr val="156669"/>
                </a:solidFill>
                <a:latin typeface="Arial MT"/>
                <a:cs typeface="Arial MT"/>
              </a:rPr>
              <a:t>slight </a:t>
            </a:r>
            <a:r>
              <a:rPr sz="2600" spc="120" dirty="0">
                <a:solidFill>
                  <a:srgbClr val="156669"/>
                </a:solidFill>
                <a:latin typeface="Arial MT"/>
                <a:cs typeface="Arial MT"/>
              </a:rPr>
              <a:t>differences.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074" y="1611440"/>
            <a:ext cx="15392399" cy="85439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1200" y="52459"/>
            <a:ext cx="5354955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800" spc="-509" dirty="0"/>
              <a:t>D</a:t>
            </a:r>
            <a:r>
              <a:rPr sz="9800" spc="-555" dirty="0"/>
              <a:t>a</a:t>
            </a:r>
            <a:r>
              <a:rPr sz="9800" spc="-420" dirty="0"/>
              <a:t>s</a:t>
            </a:r>
            <a:r>
              <a:rPr sz="9800" spc="-570" dirty="0"/>
              <a:t>h</a:t>
            </a:r>
            <a:r>
              <a:rPr sz="9800" spc="-565" dirty="0"/>
              <a:t>b</a:t>
            </a:r>
            <a:r>
              <a:rPr sz="9800" spc="-580" dirty="0"/>
              <a:t>o</a:t>
            </a:r>
            <a:r>
              <a:rPr sz="9800" spc="-555" dirty="0"/>
              <a:t>a</a:t>
            </a:r>
            <a:r>
              <a:rPr sz="9800" spc="-625" dirty="0"/>
              <a:t>r</a:t>
            </a:r>
            <a:r>
              <a:rPr sz="9800" spc="330" dirty="0"/>
              <a:t>d</a:t>
            </a:r>
            <a:endParaRPr sz="9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721" y="359264"/>
            <a:ext cx="17087849" cy="95726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575880"/>
            <a:ext cx="16135349" cy="91344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6180">
              <a:lnSpc>
                <a:spcPct val="100000"/>
              </a:lnSpc>
              <a:spcBef>
                <a:spcPts val="100"/>
              </a:spcBef>
            </a:pPr>
            <a:r>
              <a:rPr spc="-590" dirty="0"/>
              <a:t>C</a:t>
            </a:r>
            <a:r>
              <a:rPr spc="-685" dirty="0"/>
              <a:t>o</a:t>
            </a:r>
            <a:r>
              <a:rPr spc="-675" dirty="0"/>
              <a:t>n</a:t>
            </a:r>
            <a:r>
              <a:rPr spc="-650" dirty="0"/>
              <a:t>c</a:t>
            </a:r>
            <a:r>
              <a:rPr spc="-720" dirty="0"/>
              <a:t>l</a:t>
            </a:r>
            <a:r>
              <a:rPr spc="-685" dirty="0"/>
              <a:t>u</a:t>
            </a:r>
            <a:r>
              <a:rPr spc="-515" dirty="0"/>
              <a:t>s</a:t>
            </a:r>
            <a:r>
              <a:rPr spc="-819" dirty="0"/>
              <a:t>i</a:t>
            </a:r>
            <a:r>
              <a:rPr spc="-685" dirty="0"/>
              <a:t>o</a:t>
            </a:r>
            <a:r>
              <a:rPr spc="290"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211" y="2611190"/>
            <a:ext cx="98422" cy="984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211" y="3820386"/>
            <a:ext cx="98422" cy="984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211" y="5029582"/>
            <a:ext cx="98422" cy="9842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211" y="6238778"/>
            <a:ext cx="98422" cy="9842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211" y="7447974"/>
            <a:ext cx="98422" cy="9842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87070">
              <a:lnSpc>
                <a:spcPct val="134500"/>
              </a:lnSpc>
              <a:spcBef>
                <a:spcPts val="100"/>
              </a:spcBef>
            </a:pPr>
            <a:r>
              <a:rPr dirty="0"/>
              <a:t>This</a:t>
            </a:r>
            <a:r>
              <a:rPr spc="-80" dirty="0"/>
              <a:t> </a:t>
            </a:r>
            <a:r>
              <a:rPr spc="65" dirty="0"/>
              <a:t>analysis</a:t>
            </a:r>
            <a:r>
              <a:rPr spc="-75" dirty="0"/>
              <a:t> </a:t>
            </a:r>
            <a:r>
              <a:rPr spc="135" dirty="0"/>
              <a:t>provides</a:t>
            </a:r>
            <a:r>
              <a:rPr spc="-80" dirty="0"/>
              <a:t> </a:t>
            </a:r>
            <a:r>
              <a:rPr spc="80" dirty="0"/>
              <a:t>valuable</a:t>
            </a:r>
            <a:r>
              <a:rPr spc="-75" dirty="0"/>
              <a:t> </a:t>
            </a:r>
            <a:r>
              <a:rPr spc="95" dirty="0"/>
              <a:t>insights</a:t>
            </a:r>
            <a:r>
              <a:rPr spc="-75" dirty="0"/>
              <a:t> </a:t>
            </a:r>
            <a:r>
              <a:rPr spc="175" dirty="0"/>
              <a:t>into</a:t>
            </a:r>
            <a:r>
              <a:rPr spc="-80" dirty="0"/>
              <a:t> </a:t>
            </a:r>
            <a:r>
              <a:rPr spc="215" dirty="0"/>
              <a:t>patient</a:t>
            </a:r>
            <a:r>
              <a:rPr spc="-75" dirty="0"/>
              <a:t> </a:t>
            </a:r>
            <a:r>
              <a:rPr spc="114" dirty="0"/>
              <a:t>demographics,</a:t>
            </a:r>
            <a:r>
              <a:rPr spc="-75" dirty="0"/>
              <a:t> </a:t>
            </a:r>
            <a:r>
              <a:rPr spc="270" dirty="0"/>
              <a:t>doctor</a:t>
            </a:r>
            <a:r>
              <a:rPr spc="-80" dirty="0"/>
              <a:t> </a:t>
            </a:r>
            <a:r>
              <a:rPr spc="170" dirty="0"/>
              <a:t>performance, </a:t>
            </a:r>
            <a:r>
              <a:rPr spc="125" dirty="0"/>
              <a:t>hospital</a:t>
            </a:r>
            <a:r>
              <a:rPr spc="-75" dirty="0"/>
              <a:t> </a:t>
            </a:r>
            <a:r>
              <a:rPr spc="85" dirty="0"/>
              <a:t>revenue,</a:t>
            </a:r>
            <a:r>
              <a:rPr spc="-75" dirty="0"/>
              <a:t> </a:t>
            </a:r>
            <a:r>
              <a:rPr spc="120" dirty="0"/>
              <a:t>and</a:t>
            </a:r>
            <a:r>
              <a:rPr spc="-75" dirty="0"/>
              <a:t> </a:t>
            </a:r>
            <a:r>
              <a:rPr spc="160" dirty="0"/>
              <a:t>operational</a:t>
            </a:r>
            <a:r>
              <a:rPr spc="-75" dirty="0"/>
              <a:t> </a:t>
            </a:r>
            <a:r>
              <a:rPr spc="135" dirty="0"/>
              <a:t>efficiency.</a:t>
            </a:r>
          </a:p>
          <a:p>
            <a:pPr marL="12700" marR="1218565">
              <a:lnSpc>
                <a:spcPct val="134500"/>
              </a:lnSpc>
            </a:pPr>
            <a:r>
              <a:rPr spc="215" dirty="0"/>
              <a:t>It</a:t>
            </a:r>
            <a:r>
              <a:rPr spc="-60" dirty="0"/>
              <a:t> </a:t>
            </a:r>
            <a:r>
              <a:rPr dirty="0"/>
              <a:t>helps</a:t>
            </a:r>
            <a:r>
              <a:rPr spc="-55" dirty="0"/>
              <a:t> </a:t>
            </a:r>
            <a:r>
              <a:rPr spc="185" dirty="0"/>
              <a:t>identify</a:t>
            </a:r>
            <a:r>
              <a:rPr spc="-55" dirty="0"/>
              <a:t> </a:t>
            </a:r>
            <a:r>
              <a:rPr spc="100" dirty="0"/>
              <a:t>high-</a:t>
            </a:r>
            <a:r>
              <a:rPr spc="200" dirty="0"/>
              <a:t>performing</a:t>
            </a:r>
            <a:r>
              <a:rPr spc="-55" dirty="0"/>
              <a:t> </a:t>
            </a:r>
            <a:r>
              <a:rPr spc="235" dirty="0"/>
              <a:t>doctors</a:t>
            </a:r>
            <a:r>
              <a:rPr spc="-55" dirty="0"/>
              <a:t> </a:t>
            </a:r>
            <a:r>
              <a:rPr spc="120" dirty="0"/>
              <a:t>and</a:t>
            </a:r>
            <a:r>
              <a:rPr spc="-55" dirty="0"/>
              <a:t> </a:t>
            </a:r>
            <a:r>
              <a:rPr spc="185" dirty="0"/>
              <a:t>departments,</a:t>
            </a:r>
            <a:r>
              <a:rPr spc="-55" dirty="0"/>
              <a:t> </a:t>
            </a:r>
            <a:r>
              <a:rPr spc="65" dirty="0"/>
              <a:t>enabling</a:t>
            </a:r>
            <a:r>
              <a:rPr spc="-55" dirty="0"/>
              <a:t> </a:t>
            </a:r>
            <a:r>
              <a:rPr spc="300" dirty="0"/>
              <a:t>better</a:t>
            </a:r>
            <a:r>
              <a:rPr spc="-55" dirty="0"/>
              <a:t> </a:t>
            </a:r>
            <a:r>
              <a:rPr spc="160" dirty="0"/>
              <a:t>resource </a:t>
            </a:r>
            <a:r>
              <a:rPr spc="130" dirty="0"/>
              <a:t>allocation</a:t>
            </a:r>
            <a:r>
              <a:rPr spc="-85" dirty="0"/>
              <a:t> </a:t>
            </a:r>
            <a:r>
              <a:rPr spc="120" dirty="0"/>
              <a:t>and</a:t>
            </a:r>
            <a:r>
              <a:rPr spc="-80" dirty="0"/>
              <a:t> </a:t>
            </a:r>
            <a:r>
              <a:rPr spc="125" dirty="0"/>
              <a:t>hospital</a:t>
            </a:r>
            <a:r>
              <a:rPr spc="-80" dirty="0"/>
              <a:t> </a:t>
            </a:r>
            <a:r>
              <a:rPr spc="110" dirty="0"/>
              <a:t>management.</a:t>
            </a:r>
          </a:p>
          <a:p>
            <a:pPr marL="12700" marR="5080">
              <a:lnSpc>
                <a:spcPct val="134500"/>
              </a:lnSpc>
            </a:pPr>
            <a:r>
              <a:rPr spc="130" dirty="0"/>
              <a:t>Understanding</a:t>
            </a:r>
            <a:r>
              <a:rPr spc="-75" dirty="0"/>
              <a:t> </a:t>
            </a:r>
            <a:r>
              <a:rPr spc="215" dirty="0"/>
              <a:t>patient</a:t>
            </a:r>
            <a:r>
              <a:rPr spc="-75" dirty="0"/>
              <a:t> </a:t>
            </a:r>
            <a:r>
              <a:rPr spc="195" dirty="0"/>
              <a:t>satisfaction</a:t>
            </a:r>
            <a:r>
              <a:rPr spc="-70" dirty="0"/>
              <a:t> </a:t>
            </a:r>
            <a:r>
              <a:rPr spc="145" dirty="0"/>
              <a:t>scores</a:t>
            </a:r>
            <a:r>
              <a:rPr spc="-75" dirty="0"/>
              <a:t> </a:t>
            </a:r>
            <a:r>
              <a:rPr spc="120" dirty="0"/>
              <a:t>and</a:t>
            </a:r>
            <a:r>
              <a:rPr spc="-70" dirty="0"/>
              <a:t> </a:t>
            </a:r>
            <a:r>
              <a:rPr spc="270" dirty="0"/>
              <a:t>wait</a:t>
            </a:r>
            <a:r>
              <a:rPr spc="-75" dirty="0"/>
              <a:t> </a:t>
            </a:r>
            <a:r>
              <a:rPr spc="190" dirty="0"/>
              <a:t>time</a:t>
            </a:r>
            <a:r>
              <a:rPr spc="-75" dirty="0"/>
              <a:t> </a:t>
            </a:r>
            <a:r>
              <a:rPr spc="204" dirty="0"/>
              <a:t>trends</a:t>
            </a:r>
            <a:r>
              <a:rPr spc="-70" dirty="0"/>
              <a:t> </a:t>
            </a:r>
            <a:r>
              <a:rPr spc="100" dirty="0"/>
              <a:t>allows</a:t>
            </a:r>
            <a:r>
              <a:rPr spc="-75" dirty="0"/>
              <a:t> </a:t>
            </a:r>
            <a:r>
              <a:rPr spc="355" dirty="0"/>
              <a:t>for</a:t>
            </a:r>
            <a:r>
              <a:rPr spc="-70" dirty="0"/>
              <a:t> </a:t>
            </a:r>
            <a:r>
              <a:rPr spc="155" dirty="0"/>
              <a:t>improvements</a:t>
            </a:r>
            <a:r>
              <a:rPr spc="-75" dirty="0"/>
              <a:t> </a:t>
            </a:r>
            <a:r>
              <a:rPr spc="-25" dirty="0"/>
              <a:t>in </a:t>
            </a:r>
            <a:r>
              <a:rPr spc="125" dirty="0"/>
              <a:t>hospital</a:t>
            </a:r>
            <a:r>
              <a:rPr spc="-70" dirty="0"/>
              <a:t> </a:t>
            </a:r>
            <a:r>
              <a:rPr spc="114" dirty="0"/>
              <a:t>services</a:t>
            </a:r>
            <a:r>
              <a:rPr spc="-70" dirty="0"/>
              <a:t> </a:t>
            </a:r>
            <a:r>
              <a:rPr spc="120" dirty="0"/>
              <a:t>and</a:t>
            </a:r>
            <a:r>
              <a:rPr spc="-70" dirty="0"/>
              <a:t> </a:t>
            </a:r>
            <a:r>
              <a:rPr spc="215" dirty="0"/>
              <a:t>patient</a:t>
            </a:r>
            <a:r>
              <a:rPr spc="-70" dirty="0"/>
              <a:t> </a:t>
            </a:r>
            <a:r>
              <a:rPr spc="80" dirty="0"/>
              <a:t>experience.</a:t>
            </a:r>
          </a:p>
          <a:p>
            <a:pPr marL="12700" marR="668020">
              <a:lnSpc>
                <a:spcPct val="134500"/>
              </a:lnSpc>
            </a:pPr>
            <a:r>
              <a:rPr spc="60" dirty="0"/>
              <a:t>Analyzing</a:t>
            </a:r>
            <a:r>
              <a:rPr spc="-75" dirty="0"/>
              <a:t> </a:t>
            </a:r>
            <a:r>
              <a:rPr spc="180" dirty="0"/>
              <a:t>appointment</a:t>
            </a:r>
            <a:r>
              <a:rPr spc="-75" dirty="0"/>
              <a:t> </a:t>
            </a:r>
            <a:r>
              <a:rPr spc="175" dirty="0"/>
              <a:t>fees</a:t>
            </a:r>
            <a:r>
              <a:rPr spc="-70" dirty="0"/>
              <a:t> </a:t>
            </a:r>
            <a:r>
              <a:rPr spc="120" dirty="0"/>
              <a:t>and</a:t>
            </a:r>
            <a:r>
              <a:rPr spc="-75" dirty="0"/>
              <a:t> </a:t>
            </a:r>
            <a:r>
              <a:rPr spc="275" dirty="0"/>
              <a:t>total</a:t>
            </a:r>
            <a:r>
              <a:rPr spc="-70" dirty="0"/>
              <a:t> </a:t>
            </a:r>
            <a:r>
              <a:rPr dirty="0"/>
              <a:t>bill</a:t>
            </a:r>
            <a:r>
              <a:rPr spc="-75" dirty="0"/>
              <a:t> </a:t>
            </a:r>
            <a:r>
              <a:rPr spc="204" dirty="0"/>
              <a:t>trends</a:t>
            </a:r>
            <a:r>
              <a:rPr spc="-70" dirty="0"/>
              <a:t> </a:t>
            </a:r>
            <a:r>
              <a:rPr spc="185" dirty="0"/>
              <a:t>supports</a:t>
            </a:r>
            <a:r>
              <a:rPr spc="-75" dirty="0"/>
              <a:t> </a:t>
            </a:r>
            <a:r>
              <a:rPr spc="114" dirty="0"/>
              <a:t>financial</a:t>
            </a:r>
            <a:r>
              <a:rPr spc="-75" dirty="0"/>
              <a:t> </a:t>
            </a:r>
            <a:r>
              <a:rPr spc="60" dirty="0"/>
              <a:t>planning</a:t>
            </a:r>
            <a:r>
              <a:rPr spc="-70" dirty="0"/>
              <a:t> </a:t>
            </a:r>
            <a:r>
              <a:rPr spc="120" dirty="0"/>
              <a:t>and</a:t>
            </a:r>
            <a:r>
              <a:rPr spc="-75" dirty="0"/>
              <a:t> </a:t>
            </a:r>
            <a:r>
              <a:rPr spc="105" dirty="0"/>
              <a:t>revenue </a:t>
            </a:r>
            <a:r>
              <a:rPr spc="114" dirty="0"/>
              <a:t>optimization.</a:t>
            </a:r>
          </a:p>
          <a:p>
            <a:pPr marL="12700" marR="1487170">
              <a:lnSpc>
                <a:spcPct val="134500"/>
              </a:lnSpc>
            </a:pPr>
            <a:r>
              <a:rPr spc="110" dirty="0"/>
              <a:t>By</a:t>
            </a:r>
            <a:r>
              <a:rPr spc="-90" dirty="0"/>
              <a:t> </a:t>
            </a:r>
            <a:r>
              <a:rPr spc="110" dirty="0"/>
              <a:t>leveraging</a:t>
            </a:r>
            <a:r>
              <a:rPr spc="-90" dirty="0"/>
              <a:t> </a:t>
            </a:r>
            <a:r>
              <a:rPr spc="190" dirty="0"/>
              <a:t>Power</a:t>
            </a:r>
            <a:r>
              <a:rPr spc="-85" dirty="0"/>
              <a:t> </a:t>
            </a:r>
            <a:r>
              <a:rPr dirty="0"/>
              <a:t>BI</a:t>
            </a:r>
            <a:r>
              <a:rPr spc="-90" dirty="0"/>
              <a:t> </a:t>
            </a:r>
            <a:r>
              <a:rPr spc="145" dirty="0"/>
              <a:t>dashboards</a:t>
            </a:r>
            <a:r>
              <a:rPr spc="-85" dirty="0"/>
              <a:t> </a:t>
            </a:r>
            <a:r>
              <a:rPr spc="120" dirty="0"/>
              <a:t>and</a:t>
            </a:r>
            <a:r>
              <a:rPr spc="-90" dirty="0"/>
              <a:t> </a:t>
            </a:r>
            <a:r>
              <a:rPr spc="200" dirty="0"/>
              <a:t>reports,</a:t>
            </a:r>
            <a:r>
              <a:rPr spc="-85" dirty="0"/>
              <a:t> </a:t>
            </a:r>
            <a:r>
              <a:rPr spc="220" dirty="0"/>
              <a:t>the</a:t>
            </a:r>
            <a:r>
              <a:rPr spc="-90" dirty="0"/>
              <a:t> </a:t>
            </a:r>
            <a:r>
              <a:rPr spc="125" dirty="0"/>
              <a:t>hospital</a:t>
            </a:r>
            <a:r>
              <a:rPr spc="-85" dirty="0"/>
              <a:t> </a:t>
            </a:r>
            <a:r>
              <a:rPr spc="140" dirty="0"/>
              <a:t>can</a:t>
            </a:r>
            <a:r>
              <a:rPr spc="-90" dirty="0"/>
              <a:t> </a:t>
            </a:r>
            <a:r>
              <a:rPr spc="95" dirty="0"/>
              <a:t>make</a:t>
            </a:r>
            <a:r>
              <a:rPr spc="-85" dirty="0"/>
              <a:t> </a:t>
            </a:r>
            <a:r>
              <a:rPr spc="275" dirty="0"/>
              <a:t>data-</a:t>
            </a:r>
            <a:r>
              <a:rPr spc="120" dirty="0"/>
              <a:t>driven </a:t>
            </a:r>
            <a:r>
              <a:rPr spc="70" dirty="0"/>
              <a:t>decisions</a:t>
            </a:r>
            <a:r>
              <a:rPr spc="-80" dirty="0"/>
              <a:t> </a:t>
            </a:r>
            <a:r>
              <a:rPr spc="350" dirty="0"/>
              <a:t>to</a:t>
            </a:r>
            <a:r>
              <a:rPr spc="-80" dirty="0"/>
              <a:t> </a:t>
            </a:r>
            <a:r>
              <a:rPr spc="90" dirty="0"/>
              <a:t>enhance</a:t>
            </a:r>
            <a:r>
              <a:rPr spc="-80" dirty="0"/>
              <a:t> </a:t>
            </a:r>
            <a:r>
              <a:rPr spc="114" dirty="0"/>
              <a:t>overall</a:t>
            </a:r>
            <a:r>
              <a:rPr spc="-80" dirty="0"/>
              <a:t> </a:t>
            </a:r>
            <a:r>
              <a:rPr spc="180" dirty="0"/>
              <a:t>efficiency</a:t>
            </a:r>
            <a:r>
              <a:rPr spc="-80" dirty="0"/>
              <a:t> </a:t>
            </a:r>
            <a:r>
              <a:rPr spc="120" dirty="0"/>
              <a:t>and</a:t>
            </a:r>
            <a:r>
              <a:rPr spc="-80" dirty="0"/>
              <a:t> </a:t>
            </a:r>
            <a:r>
              <a:rPr spc="130" dirty="0"/>
              <a:t>service</a:t>
            </a:r>
            <a:r>
              <a:rPr spc="-75" dirty="0"/>
              <a:t> </a:t>
            </a:r>
            <a:r>
              <a:rPr spc="95" dirty="0"/>
              <a:t>quality.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929620" cy="10287000"/>
            <a:chOff x="0" y="0"/>
            <a:chExt cx="1092962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929620" cy="10287000"/>
            </a:xfrm>
            <a:custGeom>
              <a:avLst/>
              <a:gdLst/>
              <a:ahLst/>
              <a:cxnLst/>
              <a:rect l="l" t="t" r="r" b="b"/>
              <a:pathLst>
                <a:path w="10929620" h="10287000">
                  <a:moveTo>
                    <a:pt x="0" y="10286999"/>
                  </a:moveTo>
                  <a:lnTo>
                    <a:pt x="0" y="0"/>
                  </a:lnTo>
                  <a:lnTo>
                    <a:pt x="10929625" y="0"/>
                  </a:lnTo>
                  <a:lnTo>
                    <a:pt x="10929625" y="10286999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2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929625" cy="10286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1"/>
              <a:ext cx="10929620" cy="10287000"/>
            </a:xfrm>
            <a:custGeom>
              <a:avLst/>
              <a:gdLst/>
              <a:ahLst/>
              <a:cxnLst/>
              <a:rect l="l" t="t" r="r" b="b"/>
              <a:pathLst>
                <a:path w="10929620" h="10287000">
                  <a:moveTo>
                    <a:pt x="1092962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10929620" y="10287000"/>
                  </a:lnTo>
                  <a:lnTo>
                    <a:pt x="10929620" y="0"/>
                  </a:lnTo>
                  <a:close/>
                </a:path>
              </a:pathLst>
            </a:custGeom>
            <a:solidFill>
              <a:srgbClr val="FFFFFF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06499" y="2120995"/>
            <a:ext cx="7011670" cy="5654675"/>
          </a:xfrm>
          <a:prstGeom prst="rect">
            <a:avLst/>
          </a:prstGeom>
        </p:spPr>
        <p:txBody>
          <a:bodyPr vert="horz" wrap="square" lIns="0" tIns="584835" rIns="0" bIns="0" rtlCol="0">
            <a:spAutoFit/>
          </a:bodyPr>
          <a:lstStyle/>
          <a:p>
            <a:pPr marL="12700" marR="5080">
              <a:lnSpc>
                <a:spcPct val="74700"/>
              </a:lnSpc>
              <a:spcBef>
                <a:spcPts val="4605"/>
              </a:spcBef>
            </a:pPr>
            <a:r>
              <a:rPr sz="14800" spc="-160" dirty="0">
                <a:solidFill>
                  <a:srgbClr val="00694B"/>
                </a:solidFill>
                <a:latin typeface="Trebuchet MS"/>
                <a:cs typeface="Trebuchet MS"/>
              </a:rPr>
              <a:t>T</a:t>
            </a:r>
            <a:r>
              <a:rPr sz="14800" spc="-140" dirty="0">
                <a:solidFill>
                  <a:srgbClr val="00694B"/>
                </a:solidFill>
                <a:latin typeface="Trebuchet MS"/>
                <a:cs typeface="Trebuchet MS"/>
              </a:rPr>
              <a:t>h</a:t>
            </a:r>
            <a:r>
              <a:rPr sz="14800" spc="-160" dirty="0">
                <a:solidFill>
                  <a:srgbClr val="00694B"/>
                </a:solidFill>
                <a:latin typeface="Trebuchet MS"/>
                <a:cs typeface="Trebuchet MS"/>
              </a:rPr>
              <a:t>a</a:t>
            </a:r>
            <a:r>
              <a:rPr sz="14800" spc="-140" dirty="0">
                <a:solidFill>
                  <a:srgbClr val="00694B"/>
                </a:solidFill>
                <a:latin typeface="Trebuchet MS"/>
                <a:cs typeface="Trebuchet MS"/>
              </a:rPr>
              <a:t>n</a:t>
            </a:r>
            <a:r>
              <a:rPr sz="14800" spc="495" dirty="0">
                <a:solidFill>
                  <a:srgbClr val="00694B"/>
                </a:solidFill>
                <a:latin typeface="Trebuchet MS"/>
                <a:cs typeface="Trebuchet MS"/>
              </a:rPr>
              <a:t>k</a:t>
            </a:r>
            <a:r>
              <a:rPr sz="14800" spc="-2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4800" spc="135" dirty="0">
                <a:solidFill>
                  <a:srgbClr val="00694B"/>
                </a:solidFill>
                <a:latin typeface="Trebuchet MS"/>
                <a:cs typeface="Trebuchet MS"/>
              </a:rPr>
              <a:t>y</a:t>
            </a:r>
            <a:r>
              <a:rPr sz="14800" spc="140" dirty="0">
                <a:solidFill>
                  <a:srgbClr val="00694B"/>
                </a:solidFill>
                <a:latin typeface="Trebuchet MS"/>
                <a:cs typeface="Trebuchet MS"/>
              </a:rPr>
              <a:t>o</a:t>
            </a:r>
            <a:r>
              <a:rPr sz="14800" spc="760" dirty="0">
                <a:solidFill>
                  <a:srgbClr val="00694B"/>
                </a:solidFill>
                <a:latin typeface="Trebuchet MS"/>
                <a:cs typeface="Trebuchet MS"/>
              </a:rPr>
              <a:t>u</a:t>
            </a:r>
            <a:r>
              <a:rPr sz="14800" spc="-2070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4800" spc="-170" dirty="0">
                <a:solidFill>
                  <a:srgbClr val="00694B"/>
                </a:solidFill>
                <a:latin typeface="Trebuchet MS"/>
                <a:cs typeface="Trebuchet MS"/>
              </a:rPr>
              <a:t>v</a:t>
            </a:r>
            <a:r>
              <a:rPr sz="14800" spc="-180" dirty="0">
                <a:solidFill>
                  <a:srgbClr val="00694B"/>
                </a:solidFill>
                <a:latin typeface="Trebuchet MS"/>
                <a:cs typeface="Trebuchet MS"/>
              </a:rPr>
              <a:t>e</a:t>
            </a:r>
            <a:r>
              <a:rPr sz="14800" spc="-285" dirty="0">
                <a:solidFill>
                  <a:srgbClr val="00694B"/>
                </a:solidFill>
                <a:latin typeface="Trebuchet MS"/>
                <a:cs typeface="Trebuchet MS"/>
              </a:rPr>
              <a:t>r</a:t>
            </a:r>
            <a:r>
              <a:rPr sz="14800" spc="455" dirty="0">
                <a:solidFill>
                  <a:srgbClr val="00694B"/>
                </a:solidFill>
                <a:latin typeface="Trebuchet MS"/>
                <a:cs typeface="Trebuchet MS"/>
              </a:rPr>
              <a:t>y</a:t>
            </a:r>
            <a:r>
              <a:rPr sz="14800" spc="-4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14800" spc="-135" dirty="0">
                <a:solidFill>
                  <a:srgbClr val="00694B"/>
                </a:solidFill>
                <a:latin typeface="Trebuchet MS"/>
                <a:cs typeface="Trebuchet MS"/>
              </a:rPr>
              <a:t>m</a:t>
            </a:r>
            <a:r>
              <a:rPr sz="14800" spc="-140" dirty="0">
                <a:solidFill>
                  <a:srgbClr val="00694B"/>
                </a:solidFill>
                <a:latin typeface="Trebuchet MS"/>
                <a:cs typeface="Trebuchet MS"/>
              </a:rPr>
              <a:t>u</a:t>
            </a:r>
            <a:r>
              <a:rPr sz="14800" spc="-130" dirty="0">
                <a:solidFill>
                  <a:srgbClr val="00694B"/>
                </a:solidFill>
                <a:latin typeface="Trebuchet MS"/>
                <a:cs typeface="Trebuchet MS"/>
              </a:rPr>
              <a:t>c</a:t>
            </a:r>
            <a:r>
              <a:rPr sz="14800" spc="-150" dirty="0">
                <a:solidFill>
                  <a:srgbClr val="00694B"/>
                </a:solidFill>
                <a:latin typeface="Trebuchet MS"/>
                <a:cs typeface="Trebuchet MS"/>
              </a:rPr>
              <a:t>h</a:t>
            </a:r>
            <a:r>
              <a:rPr sz="14800" spc="484" dirty="0">
                <a:solidFill>
                  <a:srgbClr val="00694B"/>
                </a:solidFill>
                <a:latin typeface="Trebuchet MS"/>
                <a:cs typeface="Trebuchet MS"/>
              </a:rPr>
              <a:t>!</a:t>
            </a:r>
            <a:endParaRPr sz="14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6499" y="987426"/>
            <a:ext cx="4319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00694B"/>
                </a:solidFill>
                <a:latin typeface="Trebuchet MS"/>
                <a:cs typeface="Trebuchet MS"/>
              </a:rPr>
              <a:t>Presented</a:t>
            </a:r>
            <a:r>
              <a:rPr sz="3000" spc="-38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3000" spc="95" dirty="0">
                <a:solidFill>
                  <a:srgbClr val="00694B"/>
                </a:solidFill>
                <a:latin typeface="Trebuchet MS"/>
                <a:cs typeface="Trebuchet MS"/>
              </a:rPr>
              <a:t>by</a:t>
            </a:r>
            <a:r>
              <a:rPr sz="3000" spc="-38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3000" spc="-40" dirty="0">
                <a:solidFill>
                  <a:srgbClr val="00694B"/>
                </a:solidFill>
                <a:latin typeface="Trebuchet MS"/>
                <a:cs typeface="Trebuchet MS"/>
              </a:rPr>
              <a:t>Sahil</a:t>
            </a:r>
            <a:r>
              <a:rPr sz="3000" spc="-385" dirty="0">
                <a:solidFill>
                  <a:srgbClr val="00694B"/>
                </a:solidFill>
                <a:latin typeface="Trebuchet MS"/>
                <a:cs typeface="Trebuchet MS"/>
              </a:rPr>
              <a:t> </a:t>
            </a:r>
            <a:r>
              <a:rPr sz="3000" spc="45" dirty="0">
                <a:solidFill>
                  <a:srgbClr val="00694B"/>
                </a:solidFill>
                <a:latin typeface="Trebuchet MS"/>
                <a:cs typeface="Trebuchet MS"/>
              </a:rPr>
              <a:t>Kadam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67657" y="1383673"/>
            <a:ext cx="5496399" cy="75086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8D1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7545">
              <a:lnSpc>
                <a:spcPct val="100000"/>
              </a:lnSpc>
              <a:spcBef>
                <a:spcPts val="95"/>
              </a:spcBef>
            </a:pPr>
            <a:r>
              <a:rPr sz="10400" spc="-869" dirty="0"/>
              <a:t>I</a:t>
            </a:r>
            <a:r>
              <a:rPr sz="10400" spc="-830" dirty="0"/>
              <a:t>n</a:t>
            </a:r>
            <a:r>
              <a:rPr sz="10400" spc="-869" dirty="0"/>
              <a:t>t</a:t>
            </a:r>
            <a:r>
              <a:rPr sz="10400" spc="-890" dirty="0"/>
              <a:t>r</a:t>
            </a:r>
            <a:r>
              <a:rPr sz="10400" spc="-840" dirty="0"/>
              <a:t>o</a:t>
            </a:r>
            <a:r>
              <a:rPr sz="10400" spc="-819" dirty="0"/>
              <a:t>d</a:t>
            </a:r>
            <a:r>
              <a:rPr sz="10400" spc="-840" dirty="0"/>
              <a:t>u</a:t>
            </a:r>
            <a:r>
              <a:rPr sz="10400" spc="-805" dirty="0"/>
              <a:t>c</a:t>
            </a:r>
            <a:r>
              <a:rPr sz="10400" spc="-869" dirty="0"/>
              <a:t>t</a:t>
            </a:r>
            <a:r>
              <a:rPr sz="10400" spc="-965" dirty="0"/>
              <a:t>i</a:t>
            </a:r>
            <a:r>
              <a:rPr sz="10400" spc="-840" dirty="0"/>
              <a:t>o</a:t>
            </a:r>
            <a:r>
              <a:rPr sz="10400" spc="125" dirty="0"/>
              <a:t>n</a:t>
            </a:r>
            <a:endParaRPr sz="10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899" y="2455996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899" y="3560896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899" y="5218246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899" y="5770696"/>
            <a:ext cx="85725" cy="85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899" y="6875596"/>
            <a:ext cx="85725" cy="857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899" y="7980495"/>
            <a:ext cx="85725" cy="857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64604" y="2092109"/>
            <a:ext cx="9686925" cy="775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1910">
              <a:lnSpc>
                <a:spcPct val="136800"/>
              </a:lnSpc>
              <a:spcBef>
                <a:spcPts val="95"/>
              </a:spcBef>
            </a:pPr>
            <a:r>
              <a:rPr sz="2650" spc="90" dirty="0">
                <a:solidFill>
                  <a:srgbClr val="156669"/>
                </a:solidFill>
                <a:latin typeface="Arial MT"/>
                <a:cs typeface="Arial MT"/>
              </a:rPr>
              <a:t>Columbia</a:t>
            </a:r>
            <a:r>
              <a:rPr sz="2650" spc="-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65" dirty="0">
                <a:solidFill>
                  <a:srgbClr val="156669"/>
                </a:solidFill>
                <a:latin typeface="Arial MT"/>
                <a:cs typeface="Arial MT"/>
              </a:rPr>
              <a:t>Asia</a:t>
            </a:r>
            <a:r>
              <a:rPr sz="2650" spc="-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110" dirty="0">
                <a:solidFill>
                  <a:srgbClr val="156669"/>
                </a:solidFill>
                <a:latin typeface="Arial MT"/>
                <a:cs typeface="Arial MT"/>
              </a:rPr>
              <a:t>Hospital</a:t>
            </a:r>
            <a:r>
              <a:rPr sz="2650" spc="-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dirty="0">
                <a:solidFill>
                  <a:srgbClr val="156669"/>
                </a:solidFill>
                <a:latin typeface="Arial MT"/>
                <a:cs typeface="Arial MT"/>
              </a:rPr>
              <a:t>is</a:t>
            </a:r>
            <a:r>
              <a:rPr sz="2650" spc="-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160" dirty="0">
                <a:solidFill>
                  <a:srgbClr val="156669"/>
                </a:solidFill>
                <a:latin typeface="Arial MT"/>
                <a:cs typeface="Arial MT"/>
              </a:rPr>
              <a:t>a</a:t>
            </a:r>
            <a:r>
              <a:rPr sz="2650" spc="-5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120" dirty="0">
                <a:solidFill>
                  <a:srgbClr val="156669"/>
                </a:solidFill>
                <a:latin typeface="Arial MT"/>
                <a:cs typeface="Arial MT"/>
              </a:rPr>
              <a:t>well-</a:t>
            </a:r>
            <a:r>
              <a:rPr sz="2650" spc="105" dirty="0">
                <a:solidFill>
                  <a:srgbClr val="156669"/>
                </a:solidFill>
                <a:latin typeface="Arial MT"/>
                <a:cs typeface="Arial MT"/>
              </a:rPr>
              <a:t>known</a:t>
            </a:r>
            <a:r>
              <a:rPr sz="2650" spc="-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150" dirty="0">
                <a:solidFill>
                  <a:srgbClr val="156669"/>
                </a:solidFill>
                <a:latin typeface="Arial MT"/>
                <a:cs typeface="Arial MT"/>
              </a:rPr>
              <a:t>healthcare</a:t>
            </a:r>
            <a:r>
              <a:rPr sz="2650" spc="-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160" dirty="0">
                <a:solidFill>
                  <a:srgbClr val="156669"/>
                </a:solidFill>
                <a:latin typeface="Arial MT"/>
                <a:cs typeface="Arial MT"/>
              </a:rPr>
              <a:t>provider </a:t>
            </a:r>
            <a:r>
              <a:rPr sz="2650" spc="105" dirty="0">
                <a:solidFill>
                  <a:srgbClr val="156669"/>
                </a:solidFill>
                <a:latin typeface="Arial MT"/>
                <a:cs typeface="Arial MT"/>
              </a:rPr>
              <a:t>serving</a:t>
            </a:r>
            <a:r>
              <a:rPr sz="2650" spc="-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160" dirty="0">
                <a:solidFill>
                  <a:srgbClr val="156669"/>
                </a:solidFill>
                <a:latin typeface="Arial MT"/>
                <a:cs typeface="Arial MT"/>
              </a:rPr>
              <a:t>a</a:t>
            </a:r>
            <a:r>
              <a:rPr sz="2650" spc="-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114" dirty="0">
                <a:solidFill>
                  <a:srgbClr val="156669"/>
                </a:solidFill>
                <a:latin typeface="Arial MT"/>
                <a:cs typeface="Arial MT"/>
              </a:rPr>
              <a:t>diverse</a:t>
            </a:r>
            <a:r>
              <a:rPr sz="2650" spc="-5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200" dirty="0">
                <a:solidFill>
                  <a:srgbClr val="156669"/>
                </a:solidFill>
                <a:latin typeface="Arial MT"/>
                <a:cs typeface="Arial MT"/>
              </a:rPr>
              <a:t>patient</a:t>
            </a:r>
            <a:r>
              <a:rPr sz="2650" spc="-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40" dirty="0">
                <a:solidFill>
                  <a:srgbClr val="156669"/>
                </a:solidFill>
                <a:latin typeface="Arial MT"/>
                <a:cs typeface="Arial MT"/>
              </a:rPr>
              <a:t>base.</a:t>
            </a:r>
            <a:endParaRPr sz="2650" dirty="0">
              <a:latin typeface="Arial MT"/>
              <a:cs typeface="Arial MT"/>
            </a:endParaRPr>
          </a:p>
          <a:p>
            <a:pPr marL="12700" marR="302260">
              <a:lnSpc>
                <a:spcPct val="136800"/>
              </a:lnSpc>
            </a:pPr>
            <a:r>
              <a:rPr sz="2650" dirty="0">
                <a:solidFill>
                  <a:srgbClr val="156669"/>
                </a:solidFill>
                <a:latin typeface="Arial MT"/>
                <a:cs typeface="Arial MT"/>
              </a:rPr>
              <a:t>This</a:t>
            </a:r>
            <a:r>
              <a:rPr sz="2650" spc="-4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204" dirty="0">
                <a:solidFill>
                  <a:srgbClr val="156669"/>
                </a:solidFill>
                <a:latin typeface="Arial MT"/>
                <a:cs typeface="Arial MT"/>
              </a:rPr>
              <a:t>project</a:t>
            </a:r>
            <a:r>
              <a:rPr sz="2650" spc="-4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70" dirty="0">
                <a:solidFill>
                  <a:srgbClr val="156669"/>
                </a:solidFill>
                <a:latin typeface="Arial MT"/>
                <a:cs typeface="Arial MT"/>
              </a:rPr>
              <a:t>analyzes</a:t>
            </a:r>
            <a:r>
              <a:rPr sz="2650" spc="-4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114" dirty="0">
                <a:solidFill>
                  <a:srgbClr val="156669"/>
                </a:solidFill>
                <a:latin typeface="Arial MT"/>
                <a:cs typeface="Arial MT"/>
              </a:rPr>
              <a:t>hospital</a:t>
            </a:r>
            <a:r>
              <a:rPr sz="2650" spc="-4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130" dirty="0">
                <a:solidFill>
                  <a:srgbClr val="156669"/>
                </a:solidFill>
                <a:latin typeface="Arial MT"/>
                <a:cs typeface="Arial MT"/>
              </a:rPr>
              <a:t>visit</a:t>
            </a:r>
            <a:r>
              <a:rPr sz="2650" spc="-4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245" dirty="0">
                <a:solidFill>
                  <a:srgbClr val="156669"/>
                </a:solidFill>
                <a:latin typeface="Arial MT"/>
                <a:cs typeface="Arial MT"/>
              </a:rPr>
              <a:t>data</a:t>
            </a:r>
            <a:r>
              <a:rPr sz="2650" spc="-4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dirty="0">
                <a:solidFill>
                  <a:srgbClr val="156669"/>
                </a:solidFill>
                <a:latin typeface="Arial MT"/>
                <a:cs typeface="Arial MT"/>
              </a:rPr>
              <a:t>using</a:t>
            </a:r>
            <a:r>
              <a:rPr sz="2650" spc="-4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180" dirty="0">
                <a:solidFill>
                  <a:srgbClr val="156669"/>
                </a:solidFill>
                <a:latin typeface="Arial MT"/>
                <a:cs typeface="Arial MT"/>
              </a:rPr>
              <a:t>Power</a:t>
            </a:r>
            <a:r>
              <a:rPr sz="2650" spc="-4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dirty="0">
                <a:solidFill>
                  <a:srgbClr val="156669"/>
                </a:solidFill>
                <a:latin typeface="Arial MT"/>
                <a:cs typeface="Arial MT"/>
              </a:rPr>
              <a:t>BI</a:t>
            </a:r>
            <a:r>
              <a:rPr sz="2650" spc="-4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300" dirty="0">
                <a:solidFill>
                  <a:srgbClr val="156669"/>
                </a:solidFill>
                <a:latin typeface="Arial MT"/>
                <a:cs typeface="Arial MT"/>
              </a:rPr>
              <a:t>to </a:t>
            </a:r>
            <a:r>
              <a:rPr sz="2650" spc="75" dirty="0">
                <a:solidFill>
                  <a:srgbClr val="156669"/>
                </a:solidFill>
                <a:latin typeface="Arial MT"/>
                <a:cs typeface="Arial MT"/>
              </a:rPr>
              <a:t>gain</a:t>
            </a:r>
            <a:r>
              <a:rPr sz="2650" spc="-5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90" dirty="0">
                <a:solidFill>
                  <a:srgbClr val="156669"/>
                </a:solidFill>
                <a:latin typeface="Arial MT"/>
                <a:cs typeface="Arial MT"/>
              </a:rPr>
              <a:t>insights</a:t>
            </a:r>
            <a:r>
              <a:rPr sz="2650" spc="-5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160" dirty="0">
                <a:solidFill>
                  <a:srgbClr val="156669"/>
                </a:solidFill>
                <a:latin typeface="Arial MT"/>
                <a:cs typeface="Arial MT"/>
              </a:rPr>
              <a:t>into</a:t>
            </a:r>
            <a:r>
              <a:rPr sz="2650" spc="-5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200" dirty="0">
                <a:solidFill>
                  <a:srgbClr val="156669"/>
                </a:solidFill>
                <a:latin typeface="Arial MT"/>
                <a:cs typeface="Arial MT"/>
              </a:rPr>
              <a:t>patient</a:t>
            </a:r>
            <a:r>
              <a:rPr sz="2650" spc="-4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110" dirty="0">
                <a:solidFill>
                  <a:srgbClr val="156669"/>
                </a:solidFill>
                <a:latin typeface="Arial MT"/>
                <a:cs typeface="Arial MT"/>
              </a:rPr>
              <a:t>demographics,</a:t>
            </a:r>
            <a:r>
              <a:rPr sz="2650" spc="-5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240" dirty="0">
                <a:solidFill>
                  <a:srgbClr val="156669"/>
                </a:solidFill>
                <a:latin typeface="Arial MT"/>
                <a:cs typeface="Arial MT"/>
              </a:rPr>
              <a:t>doctor </a:t>
            </a:r>
            <a:r>
              <a:rPr sz="2650" spc="170" dirty="0">
                <a:solidFill>
                  <a:srgbClr val="156669"/>
                </a:solidFill>
                <a:latin typeface="Arial MT"/>
                <a:cs typeface="Arial MT"/>
              </a:rPr>
              <a:t>performance,</a:t>
            </a:r>
            <a:r>
              <a:rPr sz="2650" spc="-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110" dirty="0">
                <a:solidFill>
                  <a:srgbClr val="156669"/>
                </a:solidFill>
                <a:latin typeface="Arial MT"/>
                <a:cs typeface="Arial MT"/>
              </a:rPr>
              <a:t>and</a:t>
            </a:r>
            <a:r>
              <a:rPr sz="2650" spc="-5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105" dirty="0">
                <a:solidFill>
                  <a:srgbClr val="156669"/>
                </a:solidFill>
                <a:latin typeface="Arial MT"/>
                <a:cs typeface="Arial MT"/>
              </a:rPr>
              <a:t>financial</a:t>
            </a:r>
            <a:r>
              <a:rPr sz="2650" spc="-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130" dirty="0">
                <a:solidFill>
                  <a:srgbClr val="156669"/>
                </a:solidFill>
                <a:latin typeface="Arial MT"/>
                <a:cs typeface="Arial MT"/>
              </a:rPr>
              <a:t>trends.</a:t>
            </a:r>
            <a:endParaRPr sz="26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650" dirty="0">
                <a:solidFill>
                  <a:srgbClr val="156669"/>
                </a:solidFill>
                <a:latin typeface="Arial MT"/>
                <a:cs typeface="Arial MT"/>
              </a:rPr>
              <a:t>The</a:t>
            </a:r>
            <a:r>
              <a:rPr sz="2650" spc="-6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65" dirty="0">
                <a:solidFill>
                  <a:srgbClr val="156669"/>
                </a:solidFill>
                <a:latin typeface="Arial MT"/>
                <a:cs typeface="Arial MT"/>
              </a:rPr>
              <a:t>analysis</a:t>
            </a:r>
            <a:r>
              <a:rPr sz="2650" spc="-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dirty="0">
                <a:solidFill>
                  <a:srgbClr val="156669"/>
                </a:solidFill>
                <a:latin typeface="Arial MT"/>
                <a:cs typeface="Arial MT"/>
              </a:rPr>
              <a:t>is</a:t>
            </a:r>
            <a:r>
              <a:rPr sz="2650" spc="-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114" dirty="0">
                <a:solidFill>
                  <a:srgbClr val="156669"/>
                </a:solidFill>
                <a:latin typeface="Arial MT"/>
                <a:cs typeface="Arial MT"/>
              </a:rPr>
              <a:t>based</a:t>
            </a:r>
            <a:r>
              <a:rPr sz="2650" spc="-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75" dirty="0">
                <a:solidFill>
                  <a:srgbClr val="156669"/>
                </a:solidFill>
                <a:latin typeface="Arial MT"/>
                <a:cs typeface="Arial MT"/>
              </a:rPr>
              <a:t>on</a:t>
            </a:r>
            <a:r>
              <a:rPr sz="2650" spc="-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335" dirty="0">
                <a:solidFill>
                  <a:srgbClr val="156669"/>
                </a:solidFill>
                <a:latin typeface="Arial MT"/>
                <a:cs typeface="Arial MT"/>
              </a:rPr>
              <a:t>two</a:t>
            </a:r>
            <a:r>
              <a:rPr sz="2650" spc="-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204" dirty="0">
                <a:solidFill>
                  <a:srgbClr val="156669"/>
                </a:solidFill>
                <a:latin typeface="Arial MT"/>
                <a:cs typeface="Arial MT"/>
              </a:rPr>
              <a:t>datasets</a:t>
            </a:r>
            <a:r>
              <a:rPr sz="2650" spc="-6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80" dirty="0">
                <a:solidFill>
                  <a:srgbClr val="156669"/>
                </a:solidFill>
                <a:latin typeface="Arial MT"/>
                <a:cs typeface="Arial MT"/>
              </a:rPr>
              <a:t>containing:</a:t>
            </a:r>
            <a:endParaRPr sz="2650" dirty="0">
              <a:latin typeface="Arial MT"/>
              <a:cs typeface="Arial MT"/>
            </a:endParaRPr>
          </a:p>
          <a:p>
            <a:pPr marL="12700" marR="5080">
              <a:lnSpc>
                <a:spcPct val="136800"/>
              </a:lnSpc>
            </a:pPr>
            <a:r>
              <a:rPr sz="2650" spc="175" dirty="0">
                <a:solidFill>
                  <a:srgbClr val="156669"/>
                </a:solidFill>
                <a:latin typeface="Arial MT"/>
                <a:cs typeface="Arial MT"/>
              </a:rPr>
              <a:t>Patient</a:t>
            </a:r>
            <a:r>
              <a:rPr sz="2650" spc="-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85" dirty="0">
                <a:solidFill>
                  <a:srgbClr val="156669"/>
                </a:solidFill>
                <a:latin typeface="Arial MT"/>
                <a:cs typeface="Arial MT"/>
              </a:rPr>
              <a:t>details:</a:t>
            </a:r>
            <a:r>
              <a:rPr sz="2650" spc="-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60" dirty="0">
                <a:solidFill>
                  <a:srgbClr val="156669"/>
                </a:solidFill>
                <a:latin typeface="Arial MT"/>
                <a:cs typeface="Arial MT"/>
              </a:rPr>
              <a:t>age,</a:t>
            </a:r>
            <a:r>
              <a:rPr sz="2650" spc="-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100" dirty="0">
                <a:solidFill>
                  <a:srgbClr val="156669"/>
                </a:solidFill>
                <a:latin typeface="Arial MT"/>
                <a:cs typeface="Arial MT"/>
              </a:rPr>
              <a:t>gender,</a:t>
            </a:r>
            <a:r>
              <a:rPr sz="2650" spc="-5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135" dirty="0">
                <a:solidFill>
                  <a:srgbClr val="156669"/>
                </a:solidFill>
                <a:latin typeface="Arial MT"/>
                <a:cs typeface="Arial MT"/>
              </a:rPr>
              <a:t>race,</a:t>
            </a:r>
            <a:r>
              <a:rPr sz="2650" spc="-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185" dirty="0">
                <a:solidFill>
                  <a:srgbClr val="156669"/>
                </a:solidFill>
                <a:latin typeface="Arial MT"/>
                <a:cs typeface="Arial MT"/>
              </a:rPr>
              <a:t>satisfaction</a:t>
            </a:r>
            <a:r>
              <a:rPr sz="2650" spc="-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100" dirty="0">
                <a:solidFill>
                  <a:srgbClr val="156669"/>
                </a:solidFill>
                <a:latin typeface="Arial MT"/>
                <a:cs typeface="Arial MT"/>
              </a:rPr>
              <a:t>scores,</a:t>
            </a:r>
            <a:r>
              <a:rPr sz="2650" spc="-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235" dirty="0">
                <a:solidFill>
                  <a:srgbClr val="156669"/>
                </a:solidFill>
                <a:latin typeface="Arial MT"/>
                <a:cs typeface="Arial MT"/>
              </a:rPr>
              <a:t>wait </a:t>
            </a:r>
            <a:r>
              <a:rPr sz="2650" spc="105" dirty="0">
                <a:solidFill>
                  <a:srgbClr val="156669"/>
                </a:solidFill>
                <a:latin typeface="Arial MT"/>
                <a:cs typeface="Arial MT"/>
              </a:rPr>
              <a:t>times,</a:t>
            </a:r>
            <a:r>
              <a:rPr sz="2650" spc="-5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215" dirty="0">
                <a:solidFill>
                  <a:srgbClr val="156669"/>
                </a:solidFill>
                <a:latin typeface="Arial MT"/>
                <a:cs typeface="Arial MT"/>
              </a:rPr>
              <a:t>department</a:t>
            </a:r>
            <a:r>
              <a:rPr sz="2650" spc="-4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160" dirty="0">
                <a:solidFill>
                  <a:srgbClr val="156669"/>
                </a:solidFill>
                <a:latin typeface="Arial MT"/>
                <a:cs typeface="Arial MT"/>
              </a:rPr>
              <a:t>referrals.</a:t>
            </a:r>
            <a:endParaRPr sz="2650" dirty="0">
              <a:latin typeface="Arial MT"/>
              <a:cs typeface="Arial MT"/>
            </a:endParaRPr>
          </a:p>
          <a:p>
            <a:pPr marL="12700" marR="36195">
              <a:lnSpc>
                <a:spcPct val="136800"/>
              </a:lnSpc>
            </a:pPr>
            <a:r>
              <a:rPr sz="2650" spc="229" dirty="0">
                <a:solidFill>
                  <a:srgbClr val="156669"/>
                </a:solidFill>
                <a:latin typeface="Arial MT"/>
                <a:cs typeface="Arial MT"/>
              </a:rPr>
              <a:t>Doctor</a:t>
            </a:r>
            <a:r>
              <a:rPr sz="2650" spc="-5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85" dirty="0">
                <a:solidFill>
                  <a:srgbClr val="156669"/>
                </a:solidFill>
                <a:latin typeface="Arial MT"/>
                <a:cs typeface="Arial MT"/>
              </a:rPr>
              <a:t>details:</a:t>
            </a:r>
            <a:r>
              <a:rPr sz="2650" spc="-5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55" dirty="0">
                <a:solidFill>
                  <a:srgbClr val="156669"/>
                </a:solidFill>
                <a:latin typeface="Arial MT"/>
                <a:cs typeface="Arial MT"/>
              </a:rPr>
              <a:t>name,</a:t>
            </a:r>
            <a:r>
              <a:rPr sz="2650" spc="-5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185" dirty="0">
                <a:solidFill>
                  <a:srgbClr val="156669"/>
                </a:solidFill>
                <a:latin typeface="Arial MT"/>
                <a:cs typeface="Arial MT"/>
              </a:rPr>
              <a:t>department,</a:t>
            </a:r>
            <a:r>
              <a:rPr sz="2650" spc="-5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170" dirty="0">
                <a:solidFill>
                  <a:srgbClr val="156669"/>
                </a:solidFill>
                <a:latin typeface="Arial MT"/>
                <a:cs typeface="Arial MT"/>
              </a:rPr>
              <a:t>appointment</a:t>
            </a:r>
            <a:r>
              <a:rPr sz="2650" spc="-5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105" dirty="0">
                <a:solidFill>
                  <a:srgbClr val="156669"/>
                </a:solidFill>
                <a:latin typeface="Arial MT"/>
                <a:cs typeface="Arial MT"/>
              </a:rPr>
              <a:t>fees,</a:t>
            </a:r>
            <a:r>
              <a:rPr sz="2650" spc="-5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235" dirty="0">
                <a:solidFill>
                  <a:srgbClr val="156669"/>
                </a:solidFill>
                <a:latin typeface="Arial MT"/>
                <a:cs typeface="Arial MT"/>
              </a:rPr>
              <a:t>total </a:t>
            </a:r>
            <a:r>
              <a:rPr sz="2650" dirty="0">
                <a:solidFill>
                  <a:srgbClr val="156669"/>
                </a:solidFill>
                <a:latin typeface="Arial MT"/>
                <a:cs typeface="Arial MT"/>
              </a:rPr>
              <a:t>bill</a:t>
            </a:r>
            <a:r>
              <a:rPr sz="2650" spc="-3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50" spc="95" dirty="0">
                <a:solidFill>
                  <a:srgbClr val="156669"/>
                </a:solidFill>
                <a:latin typeface="Arial MT"/>
                <a:cs typeface="Arial MT"/>
              </a:rPr>
              <a:t>amounts.</a:t>
            </a:r>
            <a:endParaRPr lang="en-US" sz="2650" spc="95" dirty="0">
              <a:solidFill>
                <a:srgbClr val="156669"/>
              </a:solidFill>
              <a:latin typeface="Arial MT"/>
              <a:cs typeface="Arial MT"/>
            </a:endParaRPr>
          </a:p>
          <a:p>
            <a:pPr marL="12700" marR="203200">
              <a:lnSpc>
                <a:spcPct val="136800"/>
              </a:lnSpc>
            </a:pPr>
            <a:r>
              <a:rPr lang="en-US" sz="2650" spc="114" dirty="0">
                <a:solidFill>
                  <a:srgbClr val="156669"/>
                </a:solidFill>
                <a:latin typeface="Arial MT"/>
                <a:cs typeface="Arial MT"/>
              </a:rPr>
              <a:t>By</a:t>
            </a:r>
            <a:r>
              <a:rPr lang="en-US" sz="265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lang="en-US" sz="2650" spc="100" dirty="0">
                <a:solidFill>
                  <a:srgbClr val="156669"/>
                </a:solidFill>
                <a:latin typeface="Arial MT"/>
                <a:cs typeface="Arial MT"/>
              </a:rPr>
              <a:t>leveraging</a:t>
            </a:r>
            <a:r>
              <a:rPr lang="en-US" sz="2650" spc="-6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lang="en-US" sz="2650" spc="245" dirty="0">
                <a:solidFill>
                  <a:srgbClr val="156669"/>
                </a:solidFill>
                <a:latin typeface="Arial MT"/>
                <a:cs typeface="Arial MT"/>
              </a:rPr>
              <a:t>data</a:t>
            </a:r>
            <a:r>
              <a:rPr lang="en-US" sz="265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lang="en-US" sz="2650" spc="85" dirty="0">
                <a:solidFill>
                  <a:srgbClr val="156669"/>
                </a:solidFill>
                <a:latin typeface="Arial MT"/>
                <a:cs typeface="Arial MT"/>
              </a:rPr>
              <a:t>visualization</a:t>
            </a:r>
            <a:r>
              <a:rPr lang="en-US" sz="2650" spc="-6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lang="en-US" sz="2650" spc="110" dirty="0">
                <a:solidFill>
                  <a:srgbClr val="156669"/>
                </a:solidFill>
                <a:latin typeface="Arial MT"/>
                <a:cs typeface="Arial MT"/>
              </a:rPr>
              <a:t>and</a:t>
            </a:r>
            <a:r>
              <a:rPr lang="en-US" sz="2650" spc="-6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lang="en-US" sz="2650" spc="110" dirty="0">
                <a:solidFill>
                  <a:srgbClr val="156669"/>
                </a:solidFill>
                <a:latin typeface="Arial MT"/>
                <a:cs typeface="Arial MT"/>
              </a:rPr>
              <a:t>analytics,</a:t>
            </a:r>
            <a:r>
              <a:rPr lang="en-US" sz="265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lang="en-US" sz="2650" spc="140" dirty="0">
                <a:solidFill>
                  <a:srgbClr val="156669"/>
                </a:solidFill>
                <a:latin typeface="Arial MT"/>
                <a:cs typeface="Arial MT"/>
              </a:rPr>
              <a:t>this</a:t>
            </a:r>
            <a:r>
              <a:rPr lang="en-US" sz="2650" spc="-6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lang="en-US" sz="2650" spc="195" dirty="0">
                <a:solidFill>
                  <a:srgbClr val="156669"/>
                </a:solidFill>
                <a:latin typeface="Arial MT"/>
                <a:cs typeface="Arial MT"/>
              </a:rPr>
              <a:t>project </a:t>
            </a:r>
            <a:r>
              <a:rPr lang="en-US" sz="2650" dirty="0">
                <a:solidFill>
                  <a:srgbClr val="156669"/>
                </a:solidFill>
                <a:latin typeface="Arial MT"/>
                <a:cs typeface="Arial MT"/>
              </a:rPr>
              <a:t>helps</a:t>
            </a:r>
            <a:r>
              <a:rPr lang="en-US" sz="2650" spc="-2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lang="en-US" sz="2650" spc="114" dirty="0">
                <a:solidFill>
                  <a:srgbClr val="156669"/>
                </a:solidFill>
                <a:latin typeface="Arial MT"/>
                <a:cs typeface="Arial MT"/>
              </a:rPr>
              <a:t>hospital</a:t>
            </a:r>
            <a:r>
              <a:rPr lang="en-US" sz="2650" spc="-1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lang="en-US" sz="2650" spc="145" dirty="0">
                <a:solidFill>
                  <a:srgbClr val="156669"/>
                </a:solidFill>
                <a:latin typeface="Arial MT"/>
                <a:cs typeface="Arial MT"/>
              </a:rPr>
              <a:t>management</a:t>
            </a:r>
            <a:r>
              <a:rPr lang="en-US" sz="2650" spc="-2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lang="en-US" sz="2650" spc="95" dirty="0">
                <a:solidFill>
                  <a:srgbClr val="156669"/>
                </a:solidFill>
                <a:latin typeface="Arial MT"/>
                <a:cs typeface="Arial MT"/>
              </a:rPr>
              <a:t>make</a:t>
            </a:r>
            <a:r>
              <a:rPr lang="en-US" sz="2650" spc="-1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lang="en-US" sz="2650" spc="170" dirty="0">
                <a:solidFill>
                  <a:srgbClr val="156669"/>
                </a:solidFill>
                <a:latin typeface="Arial MT"/>
                <a:cs typeface="Arial MT"/>
              </a:rPr>
              <a:t>informed</a:t>
            </a:r>
            <a:r>
              <a:rPr lang="en-US" sz="2650" spc="-2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lang="en-US" sz="2650" spc="65" dirty="0">
                <a:solidFill>
                  <a:srgbClr val="156669"/>
                </a:solidFill>
                <a:latin typeface="Arial MT"/>
                <a:cs typeface="Arial MT"/>
              </a:rPr>
              <a:t>decisions</a:t>
            </a:r>
            <a:r>
              <a:rPr lang="en-US" sz="2650" spc="-1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lang="en-US" sz="2650" spc="300" dirty="0">
                <a:solidFill>
                  <a:srgbClr val="156669"/>
                </a:solidFill>
                <a:latin typeface="Arial MT"/>
                <a:cs typeface="Arial MT"/>
              </a:rPr>
              <a:t>to </a:t>
            </a:r>
            <a:r>
              <a:rPr lang="en-US" sz="2650" spc="140" dirty="0">
                <a:solidFill>
                  <a:srgbClr val="156669"/>
                </a:solidFill>
                <a:latin typeface="Arial MT"/>
                <a:cs typeface="Arial MT"/>
              </a:rPr>
              <a:t>improve</a:t>
            </a:r>
            <a:r>
              <a:rPr lang="en-US" sz="2650" spc="-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lang="en-US" sz="2650" spc="200" dirty="0">
                <a:solidFill>
                  <a:srgbClr val="156669"/>
                </a:solidFill>
                <a:latin typeface="Arial MT"/>
                <a:cs typeface="Arial MT"/>
              </a:rPr>
              <a:t>patient</a:t>
            </a:r>
            <a:r>
              <a:rPr lang="en-US" sz="2650" spc="-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lang="en-US" sz="2650" spc="110" dirty="0">
                <a:solidFill>
                  <a:srgbClr val="156669"/>
                </a:solidFill>
                <a:latin typeface="Arial MT"/>
                <a:cs typeface="Arial MT"/>
              </a:rPr>
              <a:t>experience</a:t>
            </a:r>
            <a:r>
              <a:rPr lang="en-US" sz="2650" spc="-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lang="en-US" sz="2650" spc="110" dirty="0">
                <a:solidFill>
                  <a:srgbClr val="156669"/>
                </a:solidFill>
                <a:latin typeface="Arial MT"/>
                <a:cs typeface="Arial MT"/>
              </a:rPr>
              <a:t>and</a:t>
            </a:r>
            <a:r>
              <a:rPr lang="en-US" sz="2650" spc="-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lang="en-US" sz="2650" spc="125" dirty="0">
                <a:solidFill>
                  <a:srgbClr val="156669"/>
                </a:solidFill>
                <a:latin typeface="Arial MT"/>
                <a:cs typeface="Arial MT"/>
              </a:rPr>
              <a:t>optimize</a:t>
            </a:r>
            <a:r>
              <a:rPr lang="en-US" sz="2650" spc="-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lang="en-US" sz="2650" spc="95" dirty="0">
                <a:solidFill>
                  <a:srgbClr val="156669"/>
                </a:solidFill>
                <a:latin typeface="Arial MT"/>
                <a:cs typeface="Arial MT"/>
              </a:rPr>
              <a:t>financial </a:t>
            </a:r>
            <a:r>
              <a:rPr lang="en-US" sz="2650" spc="155" dirty="0">
                <a:solidFill>
                  <a:srgbClr val="156669"/>
                </a:solidFill>
                <a:latin typeface="Arial MT"/>
                <a:cs typeface="Arial MT"/>
              </a:rPr>
              <a:t>performance.</a:t>
            </a:r>
            <a:endParaRPr lang="en-US" sz="2650" dirty="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04752" y="1861436"/>
            <a:ext cx="7253829" cy="6559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7932" y="2080666"/>
            <a:ext cx="7021484" cy="58580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400" spc="-600" dirty="0"/>
              <a:t>P</a:t>
            </a:r>
            <a:r>
              <a:rPr sz="10400" spc="-735" dirty="0"/>
              <a:t>r</a:t>
            </a:r>
            <a:r>
              <a:rPr sz="10400" spc="-685" dirty="0"/>
              <a:t>o</a:t>
            </a:r>
            <a:r>
              <a:rPr sz="10400" spc="-665" dirty="0"/>
              <a:t>b</a:t>
            </a:r>
            <a:r>
              <a:rPr sz="10400" spc="-715" dirty="0"/>
              <a:t>l</a:t>
            </a:r>
            <a:r>
              <a:rPr sz="10400" spc="-695" dirty="0"/>
              <a:t>e</a:t>
            </a:r>
            <a:r>
              <a:rPr sz="10400" spc="675" dirty="0"/>
              <a:t>m</a:t>
            </a:r>
            <a:r>
              <a:rPr sz="10400" spc="-434" dirty="0"/>
              <a:t>S</a:t>
            </a:r>
            <a:r>
              <a:rPr sz="10400" spc="-715" dirty="0"/>
              <a:t>t</a:t>
            </a:r>
            <a:r>
              <a:rPr sz="10400" spc="-655" dirty="0"/>
              <a:t>a</a:t>
            </a:r>
            <a:r>
              <a:rPr sz="10400" spc="-715" dirty="0"/>
              <a:t>t</a:t>
            </a:r>
            <a:r>
              <a:rPr sz="10400" spc="-695" dirty="0"/>
              <a:t>e</a:t>
            </a:r>
            <a:r>
              <a:rPr sz="10400" spc="-685" dirty="0"/>
              <a:t>m</a:t>
            </a:r>
            <a:r>
              <a:rPr sz="10400" spc="-695" dirty="0"/>
              <a:t>e</a:t>
            </a:r>
            <a:r>
              <a:rPr sz="10400" spc="-675" dirty="0"/>
              <a:t>n</a:t>
            </a:r>
            <a:r>
              <a:rPr sz="10400" spc="280" dirty="0"/>
              <a:t>t</a:t>
            </a:r>
            <a:endParaRPr sz="10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499" y="2239013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499" y="4182113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499" y="6125213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499" y="8068312"/>
            <a:ext cx="95250" cy="952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42760" y="1801251"/>
            <a:ext cx="9435465" cy="715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4900"/>
              </a:lnSpc>
              <a:spcBef>
                <a:spcPts val="100"/>
              </a:spcBef>
            </a:pPr>
            <a:r>
              <a:rPr sz="3150" spc="105" dirty="0">
                <a:solidFill>
                  <a:srgbClr val="156669"/>
                </a:solidFill>
                <a:latin typeface="Arial MT"/>
                <a:cs typeface="Arial MT"/>
              </a:rPr>
              <a:t>Hospitals</a:t>
            </a:r>
            <a:r>
              <a:rPr sz="3150" spc="1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3150" spc="60" dirty="0">
                <a:solidFill>
                  <a:srgbClr val="156669"/>
                </a:solidFill>
                <a:latin typeface="Arial MT"/>
                <a:cs typeface="Arial MT"/>
              </a:rPr>
              <a:t>handle</a:t>
            </a:r>
            <a:r>
              <a:rPr sz="3150" spc="1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3150" spc="175" dirty="0">
                <a:solidFill>
                  <a:srgbClr val="156669"/>
                </a:solidFill>
                <a:latin typeface="Arial MT"/>
                <a:cs typeface="Arial MT"/>
              </a:rPr>
              <a:t>a</a:t>
            </a:r>
            <a:r>
              <a:rPr sz="3150" spc="1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3150" spc="150" dirty="0">
                <a:solidFill>
                  <a:srgbClr val="156669"/>
                </a:solidFill>
                <a:latin typeface="Arial MT"/>
                <a:cs typeface="Arial MT"/>
              </a:rPr>
              <a:t>large</a:t>
            </a:r>
            <a:r>
              <a:rPr sz="3150" spc="1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3150" spc="70" dirty="0">
                <a:solidFill>
                  <a:srgbClr val="156669"/>
                </a:solidFill>
                <a:latin typeface="Arial MT"/>
                <a:cs typeface="Arial MT"/>
              </a:rPr>
              <a:t>volume</a:t>
            </a:r>
            <a:r>
              <a:rPr sz="3150" spc="1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3150" spc="350" dirty="0">
                <a:solidFill>
                  <a:srgbClr val="156669"/>
                </a:solidFill>
                <a:latin typeface="Arial MT"/>
                <a:cs typeface="Arial MT"/>
              </a:rPr>
              <a:t>of</a:t>
            </a:r>
            <a:r>
              <a:rPr sz="3150" spc="1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3150" spc="225" dirty="0">
                <a:solidFill>
                  <a:srgbClr val="156669"/>
                </a:solidFill>
                <a:latin typeface="Arial MT"/>
                <a:cs typeface="Arial MT"/>
              </a:rPr>
              <a:t>patient</a:t>
            </a:r>
            <a:r>
              <a:rPr sz="3150" spc="1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3150" spc="180" dirty="0">
                <a:solidFill>
                  <a:srgbClr val="156669"/>
                </a:solidFill>
                <a:latin typeface="Arial MT"/>
                <a:cs typeface="Arial MT"/>
              </a:rPr>
              <a:t>data, </a:t>
            </a:r>
            <a:r>
              <a:rPr sz="3150" spc="260" dirty="0">
                <a:solidFill>
                  <a:srgbClr val="156669"/>
                </a:solidFill>
                <a:latin typeface="Arial MT"/>
                <a:cs typeface="Arial MT"/>
              </a:rPr>
              <a:t>but</a:t>
            </a:r>
            <a:r>
              <a:rPr sz="3150" spc="434" dirty="0">
                <a:solidFill>
                  <a:srgbClr val="156669"/>
                </a:solidFill>
                <a:latin typeface="Arial MT"/>
                <a:cs typeface="Arial MT"/>
              </a:rPr>
              <a:t>   </a:t>
            </a:r>
            <a:r>
              <a:rPr sz="3150" spc="80" dirty="0">
                <a:solidFill>
                  <a:srgbClr val="156669"/>
                </a:solidFill>
                <a:latin typeface="Arial MT"/>
                <a:cs typeface="Arial MT"/>
              </a:rPr>
              <a:t>lack</a:t>
            </a:r>
            <a:r>
              <a:rPr sz="3150" spc="440" dirty="0">
                <a:solidFill>
                  <a:srgbClr val="156669"/>
                </a:solidFill>
                <a:latin typeface="Arial MT"/>
                <a:cs typeface="Arial MT"/>
              </a:rPr>
              <a:t>   </a:t>
            </a:r>
            <a:r>
              <a:rPr sz="3150" spc="145" dirty="0">
                <a:solidFill>
                  <a:srgbClr val="156669"/>
                </a:solidFill>
                <a:latin typeface="Arial MT"/>
                <a:cs typeface="Arial MT"/>
              </a:rPr>
              <a:t>actionable</a:t>
            </a:r>
            <a:r>
              <a:rPr sz="3150" spc="445" dirty="0">
                <a:solidFill>
                  <a:srgbClr val="156669"/>
                </a:solidFill>
                <a:latin typeface="Arial MT"/>
                <a:cs typeface="Arial MT"/>
              </a:rPr>
              <a:t>   </a:t>
            </a:r>
            <a:r>
              <a:rPr sz="3150" spc="95" dirty="0">
                <a:solidFill>
                  <a:srgbClr val="156669"/>
                </a:solidFill>
                <a:latin typeface="Arial MT"/>
                <a:cs typeface="Arial MT"/>
              </a:rPr>
              <a:t>insights</a:t>
            </a:r>
            <a:r>
              <a:rPr sz="3150" spc="440" dirty="0">
                <a:solidFill>
                  <a:srgbClr val="156669"/>
                </a:solidFill>
                <a:latin typeface="Arial MT"/>
                <a:cs typeface="Arial MT"/>
              </a:rPr>
              <a:t>   </a:t>
            </a:r>
            <a:r>
              <a:rPr sz="3150" spc="365" dirty="0">
                <a:solidFill>
                  <a:srgbClr val="156669"/>
                </a:solidFill>
                <a:latin typeface="Arial MT"/>
                <a:cs typeface="Arial MT"/>
              </a:rPr>
              <a:t>to</a:t>
            </a:r>
            <a:r>
              <a:rPr sz="3150" spc="445" dirty="0">
                <a:solidFill>
                  <a:srgbClr val="156669"/>
                </a:solidFill>
                <a:latin typeface="Arial MT"/>
                <a:cs typeface="Arial MT"/>
              </a:rPr>
              <a:t>   </a:t>
            </a:r>
            <a:r>
              <a:rPr sz="3150" spc="135" dirty="0">
                <a:solidFill>
                  <a:srgbClr val="156669"/>
                </a:solidFill>
                <a:latin typeface="Arial MT"/>
                <a:cs typeface="Arial MT"/>
              </a:rPr>
              <a:t>improve efficiency.</a:t>
            </a:r>
            <a:endParaRPr sz="3150">
              <a:latin typeface="Arial MT"/>
              <a:cs typeface="Arial MT"/>
            </a:endParaRPr>
          </a:p>
          <a:p>
            <a:pPr marL="12700" marR="5080" algn="just">
              <a:lnSpc>
                <a:spcPct val="134900"/>
              </a:lnSpc>
            </a:pPr>
            <a:r>
              <a:rPr sz="3150" spc="130" dirty="0">
                <a:solidFill>
                  <a:srgbClr val="156669"/>
                </a:solidFill>
                <a:latin typeface="Arial MT"/>
                <a:cs typeface="Arial MT"/>
              </a:rPr>
              <a:t>Understanding</a:t>
            </a:r>
            <a:r>
              <a:rPr sz="3150" spc="475" dirty="0">
                <a:solidFill>
                  <a:srgbClr val="156669"/>
                </a:solidFill>
                <a:latin typeface="Arial MT"/>
                <a:cs typeface="Arial MT"/>
              </a:rPr>
              <a:t>   </a:t>
            </a:r>
            <a:r>
              <a:rPr sz="3150" spc="225" dirty="0">
                <a:solidFill>
                  <a:srgbClr val="156669"/>
                </a:solidFill>
                <a:latin typeface="Arial MT"/>
                <a:cs typeface="Arial MT"/>
              </a:rPr>
              <a:t>patient</a:t>
            </a:r>
            <a:r>
              <a:rPr sz="3150" spc="470" dirty="0">
                <a:solidFill>
                  <a:srgbClr val="156669"/>
                </a:solidFill>
                <a:latin typeface="Arial MT"/>
                <a:cs typeface="Arial MT"/>
              </a:rPr>
              <a:t>   </a:t>
            </a:r>
            <a:r>
              <a:rPr sz="3150" spc="114" dirty="0">
                <a:solidFill>
                  <a:srgbClr val="156669"/>
                </a:solidFill>
                <a:latin typeface="Arial MT"/>
                <a:cs typeface="Arial MT"/>
              </a:rPr>
              <a:t>demographics,</a:t>
            </a:r>
            <a:r>
              <a:rPr sz="3150" spc="475" dirty="0">
                <a:solidFill>
                  <a:srgbClr val="156669"/>
                </a:solidFill>
                <a:latin typeface="Arial MT"/>
                <a:cs typeface="Arial MT"/>
              </a:rPr>
              <a:t>   </a:t>
            </a:r>
            <a:r>
              <a:rPr sz="3150" spc="130" dirty="0">
                <a:solidFill>
                  <a:srgbClr val="156669"/>
                </a:solidFill>
                <a:latin typeface="Arial MT"/>
                <a:cs typeface="Arial MT"/>
              </a:rPr>
              <a:t>visit </a:t>
            </a:r>
            <a:r>
              <a:rPr sz="3150" spc="210" dirty="0">
                <a:solidFill>
                  <a:srgbClr val="156669"/>
                </a:solidFill>
                <a:latin typeface="Arial MT"/>
                <a:cs typeface="Arial MT"/>
              </a:rPr>
              <a:t>patterns,</a:t>
            </a:r>
            <a:r>
              <a:rPr sz="3150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3150" spc="114" dirty="0">
                <a:solidFill>
                  <a:srgbClr val="156669"/>
                </a:solidFill>
                <a:latin typeface="Arial MT"/>
                <a:cs typeface="Arial MT"/>
              </a:rPr>
              <a:t>and</a:t>
            </a:r>
            <a:r>
              <a:rPr sz="3150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3150" spc="204" dirty="0">
                <a:solidFill>
                  <a:srgbClr val="156669"/>
                </a:solidFill>
                <a:latin typeface="Arial MT"/>
                <a:cs typeface="Arial MT"/>
              </a:rPr>
              <a:t>satisfaction</a:t>
            </a:r>
            <a:r>
              <a:rPr sz="3150" dirty="0">
                <a:solidFill>
                  <a:srgbClr val="156669"/>
                </a:solidFill>
                <a:latin typeface="Arial MT"/>
                <a:cs typeface="Arial MT"/>
              </a:rPr>
              <a:t>  levels  is  </a:t>
            </a:r>
            <a:r>
              <a:rPr sz="3150" spc="135" dirty="0">
                <a:solidFill>
                  <a:srgbClr val="156669"/>
                </a:solidFill>
                <a:latin typeface="Arial MT"/>
                <a:cs typeface="Arial MT"/>
              </a:rPr>
              <a:t>crucial</a:t>
            </a:r>
            <a:r>
              <a:rPr sz="3150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3150" spc="350" dirty="0">
                <a:solidFill>
                  <a:srgbClr val="156669"/>
                </a:solidFill>
                <a:latin typeface="Arial MT"/>
                <a:cs typeface="Arial MT"/>
              </a:rPr>
              <a:t>for </a:t>
            </a:r>
            <a:r>
              <a:rPr sz="3150" spc="320" dirty="0">
                <a:solidFill>
                  <a:srgbClr val="156669"/>
                </a:solidFill>
                <a:latin typeface="Arial MT"/>
                <a:cs typeface="Arial MT"/>
              </a:rPr>
              <a:t>better</a:t>
            </a:r>
            <a:r>
              <a:rPr sz="3150" spc="-8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3150" spc="130" dirty="0">
                <a:solidFill>
                  <a:srgbClr val="156669"/>
                </a:solidFill>
                <a:latin typeface="Arial MT"/>
                <a:cs typeface="Arial MT"/>
              </a:rPr>
              <a:t>service</a:t>
            </a:r>
            <a:r>
              <a:rPr sz="3150" spc="-8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3150" spc="70" dirty="0">
                <a:solidFill>
                  <a:srgbClr val="156669"/>
                </a:solidFill>
                <a:latin typeface="Arial MT"/>
                <a:cs typeface="Arial MT"/>
              </a:rPr>
              <a:t>delivery.</a:t>
            </a:r>
            <a:endParaRPr sz="3150">
              <a:latin typeface="Arial MT"/>
              <a:cs typeface="Arial MT"/>
            </a:endParaRPr>
          </a:p>
          <a:p>
            <a:pPr marL="12700" marR="5080" algn="just">
              <a:lnSpc>
                <a:spcPct val="134900"/>
              </a:lnSpc>
              <a:spcBef>
                <a:spcPts val="5"/>
              </a:spcBef>
            </a:pPr>
            <a:r>
              <a:rPr sz="3150" spc="260" dirty="0">
                <a:solidFill>
                  <a:srgbClr val="156669"/>
                </a:solidFill>
                <a:latin typeface="Arial MT"/>
                <a:cs typeface="Arial MT"/>
              </a:rPr>
              <a:t>Doctor</a:t>
            </a:r>
            <a:r>
              <a:rPr sz="3150" spc="114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3150" spc="229" dirty="0">
                <a:solidFill>
                  <a:srgbClr val="156669"/>
                </a:solidFill>
                <a:latin typeface="Arial MT"/>
                <a:cs typeface="Arial MT"/>
              </a:rPr>
              <a:t>referrals</a:t>
            </a:r>
            <a:r>
              <a:rPr sz="3150" spc="114" dirty="0">
                <a:solidFill>
                  <a:srgbClr val="156669"/>
                </a:solidFill>
                <a:latin typeface="Arial MT"/>
                <a:cs typeface="Arial MT"/>
              </a:rPr>
              <a:t>  and  </a:t>
            </a:r>
            <a:r>
              <a:rPr sz="3150" spc="215" dirty="0">
                <a:solidFill>
                  <a:srgbClr val="156669"/>
                </a:solidFill>
                <a:latin typeface="Arial MT"/>
                <a:cs typeface="Arial MT"/>
              </a:rPr>
              <a:t>performance</a:t>
            </a:r>
            <a:r>
              <a:rPr sz="3150" spc="114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3150" spc="110" dirty="0">
                <a:solidFill>
                  <a:srgbClr val="156669"/>
                </a:solidFill>
                <a:latin typeface="Arial MT"/>
                <a:cs typeface="Arial MT"/>
              </a:rPr>
              <a:t>evaluation </a:t>
            </a:r>
            <a:r>
              <a:rPr sz="3150" spc="220" dirty="0">
                <a:solidFill>
                  <a:srgbClr val="156669"/>
                </a:solidFill>
                <a:latin typeface="Arial MT"/>
                <a:cs typeface="Arial MT"/>
              </a:rPr>
              <a:t>are</a:t>
            </a:r>
            <a:r>
              <a:rPr sz="3150" spc="64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3150" spc="250" dirty="0">
                <a:solidFill>
                  <a:srgbClr val="156669"/>
                </a:solidFill>
                <a:latin typeface="Arial MT"/>
                <a:cs typeface="Arial MT"/>
              </a:rPr>
              <a:t>not</a:t>
            </a:r>
            <a:r>
              <a:rPr sz="3150" spc="64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3150" spc="55" dirty="0">
                <a:solidFill>
                  <a:srgbClr val="156669"/>
                </a:solidFill>
                <a:latin typeface="Arial MT"/>
                <a:cs typeface="Arial MT"/>
              </a:rPr>
              <a:t>easily</a:t>
            </a:r>
            <a:r>
              <a:rPr sz="3150" spc="64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3150" spc="114" dirty="0">
                <a:solidFill>
                  <a:srgbClr val="156669"/>
                </a:solidFill>
                <a:latin typeface="Arial MT"/>
                <a:cs typeface="Arial MT"/>
              </a:rPr>
              <a:t>measurable</a:t>
            </a:r>
            <a:r>
              <a:rPr sz="3150" spc="64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3150" spc="240" dirty="0">
                <a:solidFill>
                  <a:srgbClr val="156669"/>
                </a:solidFill>
                <a:latin typeface="Arial MT"/>
                <a:cs typeface="Arial MT"/>
              </a:rPr>
              <a:t>without</a:t>
            </a:r>
            <a:r>
              <a:rPr sz="3150" spc="64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3150" spc="290" dirty="0">
                <a:solidFill>
                  <a:srgbClr val="156669"/>
                </a:solidFill>
                <a:latin typeface="Arial MT"/>
                <a:cs typeface="Arial MT"/>
              </a:rPr>
              <a:t>data-</a:t>
            </a:r>
            <a:r>
              <a:rPr sz="3150" spc="120" dirty="0">
                <a:solidFill>
                  <a:srgbClr val="156669"/>
                </a:solidFill>
                <a:latin typeface="Arial MT"/>
                <a:cs typeface="Arial MT"/>
              </a:rPr>
              <a:t>driven </a:t>
            </a:r>
            <a:r>
              <a:rPr sz="3150" spc="-10" dirty="0">
                <a:solidFill>
                  <a:srgbClr val="156669"/>
                </a:solidFill>
                <a:latin typeface="Arial MT"/>
                <a:cs typeface="Arial MT"/>
              </a:rPr>
              <a:t>analysis.</a:t>
            </a:r>
            <a:endParaRPr sz="3150">
              <a:latin typeface="Arial MT"/>
              <a:cs typeface="Arial MT"/>
            </a:endParaRPr>
          </a:p>
          <a:p>
            <a:pPr marL="12700" marR="5080" algn="just">
              <a:lnSpc>
                <a:spcPct val="134900"/>
              </a:lnSpc>
            </a:pPr>
            <a:r>
              <a:rPr sz="3150" spc="100" dirty="0">
                <a:solidFill>
                  <a:srgbClr val="156669"/>
                </a:solidFill>
                <a:latin typeface="Arial MT"/>
                <a:cs typeface="Arial MT"/>
              </a:rPr>
              <a:t>There</a:t>
            </a:r>
            <a:r>
              <a:rPr sz="3150" dirty="0">
                <a:solidFill>
                  <a:srgbClr val="156669"/>
                </a:solidFill>
                <a:latin typeface="Arial MT"/>
                <a:cs typeface="Arial MT"/>
              </a:rPr>
              <a:t> is</a:t>
            </a:r>
            <a:r>
              <a:rPr sz="3150" spc="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3150" spc="175" dirty="0">
                <a:solidFill>
                  <a:srgbClr val="156669"/>
                </a:solidFill>
                <a:latin typeface="Arial MT"/>
                <a:cs typeface="Arial MT"/>
              </a:rPr>
              <a:t>a</a:t>
            </a:r>
            <a:r>
              <a:rPr sz="3150" spc="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3150" spc="75" dirty="0">
                <a:solidFill>
                  <a:srgbClr val="156669"/>
                </a:solidFill>
                <a:latin typeface="Arial MT"/>
                <a:cs typeface="Arial MT"/>
              </a:rPr>
              <a:t>need</a:t>
            </a:r>
            <a:r>
              <a:rPr sz="3150" spc="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3150" spc="365" dirty="0">
                <a:solidFill>
                  <a:srgbClr val="156669"/>
                </a:solidFill>
                <a:latin typeface="Arial MT"/>
                <a:cs typeface="Arial MT"/>
              </a:rPr>
              <a:t>to</a:t>
            </a:r>
            <a:r>
              <a:rPr sz="3150" spc="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3150" spc="75" dirty="0">
                <a:solidFill>
                  <a:srgbClr val="156669"/>
                </a:solidFill>
                <a:latin typeface="Arial MT"/>
                <a:cs typeface="Arial MT"/>
              </a:rPr>
              <a:t>analyze</a:t>
            </a:r>
            <a:r>
              <a:rPr sz="3150" spc="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3150" spc="180" dirty="0">
                <a:solidFill>
                  <a:srgbClr val="156669"/>
                </a:solidFill>
                <a:latin typeface="Arial MT"/>
                <a:cs typeface="Arial MT"/>
              </a:rPr>
              <a:t>appointment</a:t>
            </a:r>
            <a:r>
              <a:rPr sz="3150" spc="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3150" spc="180" dirty="0">
                <a:solidFill>
                  <a:srgbClr val="156669"/>
                </a:solidFill>
                <a:latin typeface="Arial MT"/>
                <a:cs typeface="Arial MT"/>
              </a:rPr>
              <a:t>fees</a:t>
            </a:r>
            <a:r>
              <a:rPr sz="3150" spc="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3150" spc="90" dirty="0">
                <a:solidFill>
                  <a:srgbClr val="156669"/>
                </a:solidFill>
                <a:latin typeface="Arial MT"/>
                <a:cs typeface="Arial MT"/>
              </a:rPr>
              <a:t>and </a:t>
            </a:r>
            <a:r>
              <a:rPr sz="3150" spc="285" dirty="0">
                <a:solidFill>
                  <a:srgbClr val="156669"/>
                </a:solidFill>
                <a:latin typeface="Arial MT"/>
                <a:cs typeface="Arial MT"/>
              </a:rPr>
              <a:t>total</a:t>
            </a:r>
            <a:r>
              <a:rPr sz="3150" spc="-9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3150" dirty="0">
                <a:solidFill>
                  <a:srgbClr val="156669"/>
                </a:solidFill>
                <a:latin typeface="Arial MT"/>
                <a:cs typeface="Arial MT"/>
              </a:rPr>
              <a:t>bill</a:t>
            </a:r>
            <a:r>
              <a:rPr sz="3150" spc="-9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3150" spc="215" dirty="0">
                <a:solidFill>
                  <a:srgbClr val="156669"/>
                </a:solidFill>
                <a:latin typeface="Arial MT"/>
                <a:cs typeface="Arial MT"/>
              </a:rPr>
              <a:t>trends</a:t>
            </a:r>
            <a:r>
              <a:rPr sz="3150" spc="-9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3150" spc="365" dirty="0">
                <a:solidFill>
                  <a:srgbClr val="156669"/>
                </a:solidFill>
                <a:latin typeface="Arial MT"/>
                <a:cs typeface="Arial MT"/>
              </a:rPr>
              <a:t>to</a:t>
            </a:r>
            <a:r>
              <a:rPr sz="3150" spc="-9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3150" spc="130" dirty="0">
                <a:solidFill>
                  <a:srgbClr val="156669"/>
                </a:solidFill>
                <a:latin typeface="Arial MT"/>
                <a:cs typeface="Arial MT"/>
              </a:rPr>
              <a:t>optimize</a:t>
            </a:r>
            <a:r>
              <a:rPr sz="3150" spc="-9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3150" spc="125" dirty="0">
                <a:solidFill>
                  <a:srgbClr val="156669"/>
                </a:solidFill>
                <a:latin typeface="Arial MT"/>
                <a:cs typeface="Arial MT"/>
              </a:rPr>
              <a:t>hospital</a:t>
            </a:r>
            <a:r>
              <a:rPr sz="3150" spc="-9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3150" spc="60" dirty="0">
                <a:solidFill>
                  <a:srgbClr val="156669"/>
                </a:solidFill>
                <a:latin typeface="Arial MT"/>
                <a:cs typeface="Arial MT"/>
              </a:rPr>
              <a:t>revenue.</a:t>
            </a:r>
            <a:endParaRPr sz="3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9037" y="2200804"/>
            <a:ext cx="7157064" cy="7188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92375">
              <a:lnSpc>
                <a:spcPct val="100000"/>
              </a:lnSpc>
              <a:spcBef>
                <a:spcPts val="100"/>
              </a:spcBef>
            </a:pPr>
            <a:r>
              <a:rPr spc="-770" dirty="0"/>
              <a:t>O</a:t>
            </a:r>
            <a:r>
              <a:rPr spc="-785" dirty="0"/>
              <a:t>b</a:t>
            </a:r>
            <a:r>
              <a:rPr spc="-1255" dirty="0"/>
              <a:t>j</a:t>
            </a:r>
            <a:r>
              <a:rPr spc="-815" dirty="0"/>
              <a:t>e</a:t>
            </a:r>
            <a:r>
              <a:rPr spc="-770" dirty="0"/>
              <a:t>c</a:t>
            </a:r>
            <a:r>
              <a:rPr spc="-830" dirty="0"/>
              <a:t>t</a:t>
            </a:r>
            <a:r>
              <a:rPr spc="-940" dirty="0"/>
              <a:t>i</a:t>
            </a:r>
            <a:r>
              <a:rPr spc="-825" dirty="0"/>
              <a:t>v</a:t>
            </a:r>
            <a:r>
              <a:rPr spc="-815" dirty="0"/>
              <a:t>e</a:t>
            </a:r>
            <a:r>
              <a:rPr spc="170" dirty="0"/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470" y="2369826"/>
            <a:ext cx="99285" cy="992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470" y="3589621"/>
            <a:ext cx="99285" cy="992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470" y="4809415"/>
            <a:ext cx="99285" cy="9928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470" y="6029210"/>
            <a:ext cx="99285" cy="9928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470" y="7249004"/>
            <a:ext cx="99285" cy="9928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66800" y="2066343"/>
            <a:ext cx="8770620" cy="61543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776605">
              <a:lnSpc>
                <a:spcPct val="135700"/>
              </a:lnSpc>
              <a:spcBef>
                <a:spcPts val="90"/>
              </a:spcBef>
            </a:pPr>
            <a:r>
              <a:rPr sz="2950" spc="80" dirty="0">
                <a:solidFill>
                  <a:srgbClr val="156669"/>
                </a:solidFill>
                <a:latin typeface="Arial MT"/>
                <a:cs typeface="Arial MT"/>
              </a:rPr>
              <a:t>Analyze</a:t>
            </a:r>
            <a:r>
              <a:rPr sz="2950" spc="-8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229" dirty="0">
                <a:solidFill>
                  <a:srgbClr val="156669"/>
                </a:solidFill>
                <a:latin typeface="Arial MT"/>
                <a:cs typeface="Arial MT"/>
              </a:rPr>
              <a:t>patient</a:t>
            </a:r>
            <a:r>
              <a:rPr sz="2950" spc="-8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150" dirty="0">
                <a:solidFill>
                  <a:srgbClr val="156669"/>
                </a:solidFill>
                <a:latin typeface="Arial MT"/>
                <a:cs typeface="Arial MT"/>
              </a:rPr>
              <a:t>demographics</a:t>
            </a:r>
            <a:r>
              <a:rPr sz="2950" spc="-8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156669"/>
                </a:solidFill>
                <a:latin typeface="Arial MT"/>
                <a:cs typeface="Arial MT"/>
              </a:rPr>
              <a:t>(age,</a:t>
            </a:r>
            <a:r>
              <a:rPr sz="2950" spc="-8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105" dirty="0">
                <a:solidFill>
                  <a:srgbClr val="156669"/>
                </a:solidFill>
                <a:latin typeface="Arial MT"/>
                <a:cs typeface="Arial MT"/>
              </a:rPr>
              <a:t>gender, </a:t>
            </a:r>
            <a:r>
              <a:rPr sz="2950" spc="114" dirty="0">
                <a:solidFill>
                  <a:srgbClr val="156669"/>
                </a:solidFill>
                <a:latin typeface="Arial MT"/>
                <a:cs typeface="Arial MT"/>
              </a:rPr>
              <a:t>race)</a:t>
            </a:r>
            <a:r>
              <a:rPr sz="2950" spc="-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365" dirty="0">
                <a:solidFill>
                  <a:srgbClr val="156669"/>
                </a:solidFill>
                <a:latin typeface="Arial MT"/>
                <a:cs typeface="Arial MT"/>
              </a:rPr>
              <a:t>to</a:t>
            </a:r>
            <a:r>
              <a:rPr sz="295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175" dirty="0">
                <a:solidFill>
                  <a:srgbClr val="156669"/>
                </a:solidFill>
                <a:latin typeface="Arial MT"/>
                <a:cs typeface="Arial MT"/>
              </a:rPr>
              <a:t>understand</a:t>
            </a:r>
            <a:r>
              <a:rPr sz="295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135" dirty="0">
                <a:solidFill>
                  <a:srgbClr val="156669"/>
                </a:solidFill>
                <a:latin typeface="Arial MT"/>
                <a:cs typeface="Arial MT"/>
              </a:rPr>
              <a:t>hospital</a:t>
            </a:r>
            <a:r>
              <a:rPr sz="295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145" dirty="0">
                <a:solidFill>
                  <a:srgbClr val="156669"/>
                </a:solidFill>
                <a:latin typeface="Arial MT"/>
                <a:cs typeface="Arial MT"/>
              </a:rPr>
              <a:t>visit</a:t>
            </a:r>
            <a:r>
              <a:rPr sz="2950" spc="-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200" dirty="0">
                <a:solidFill>
                  <a:srgbClr val="156669"/>
                </a:solidFill>
                <a:latin typeface="Arial MT"/>
                <a:cs typeface="Arial MT"/>
              </a:rPr>
              <a:t>patterns.</a:t>
            </a:r>
            <a:endParaRPr sz="2950" dirty="0">
              <a:latin typeface="Arial MT"/>
              <a:cs typeface="Arial MT"/>
            </a:endParaRPr>
          </a:p>
          <a:p>
            <a:pPr marL="12700" marR="248920">
              <a:lnSpc>
                <a:spcPts val="4800"/>
              </a:lnSpc>
              <a:spcBef>
                <a:spcPts val="375"/>
              </a:spcBef>
            </a:pPr>
            <a:r>
              <a:rPr sz="2950" spc="114" dirty="0">
                <a:solidFill>
                  <a:srgbClr val="156669"/>
                </a:solidFill>
                <a:latin typeface="Arial MT"/>
                <a:cs typeface="Arial MT"/>
              </a:rPr>
              <a:t>Evaluate</a:t>
            </a:r>
            <a:r>
              <a:rPr sz="295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285" dirty="0">
                <a:solidFill>
                  <a:srgbClr val="156669"/>
                </a:solidFill>
                <a:latin typeface="Arial MT"/>
                <a:cs typeface="Arial MT"/>
              </a:rPr>
              <a:t>doctor</a:t>
            </a:r>
            <a:r>
              <a:rPr sz="295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225" dirty="0">
                <a:solidFill>
                  <a:srgbClr val="156669"/>
                </a:solidFill>
                <a:latin typeface="Arial MT"/>
                <a:cs typeface="Arial MT"/>
              </a:rPr>
              <a:t>performance</a:t>
            </a:r>
            <a:r>
              <a:rPr sz="295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130" dirty="0">
                <a:solidFill>
                  <a:srgbClr val="156669"/>
                </a:solidFill>
                <a:latin typeface="Arial MT"/>
                <a:cs typeface="Arial MT"/>
              </a:rPr>
              <a:t>and</a:t>
            </a:r>
            <a:r>
              <a:rPr sz="295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235" dirty="0">
                <a:solidFill>
                  <a:srgbClr val="156669"/>
                </a:solidFill>
                <a:latin typeface="Arial MT"/>
                <a:cs typeface="Arial MT"/>
              </a:rPr>
              <a:t>referrals</a:t>
            </a:r>
            <a:r>
              <a:rPr sz="295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340" dirty="0">
                <a:solidFill>
                  <a:srgbClr val="156669"/>
                </a:solidFill>
                <a:latin typeface="Arial MT"/>
                <a:cs typeface="Arial MT"/>
              </a:rPr>
              <a:t>to </a:t>
            </a:r>
            <a:r>
              <a:rPr sz="2950" spc="195" dirty="0">
                <a:solidFill>
                  <a:srgbClr val="156669"/>
                </a:solidFill>
                <a:latin typeface="Arial MT"/>
                <a:cs typeface="Arial MT"/>
              </a:rPr>
              <a:t>identify</a:t>
            </a:r>
            <a:r>
              <a:rPr sz="2950" spc="-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305" dirty="0">
                <a:solidFill>
                  <a:srgbClr val="156669"/>
                </a:solidFill>
                <a:latin typeface="Arial MT"/>
                <a:cs typeface="Arial MT"/>
              </a:rPr>
              <a:t>top-</a:t>
            </a:r>
            <a:r>
              <a:rPr sz="2950" spc="210" dirty="0">
                <a:solidFill>
                  <a:srgbClr val="156669"/>
                </a:solidFill>
                <a:latin typeface="Arial MT"/>
                <a:cs typeface="Arial MT"/>
              </a:rPr>
              <a:t>performing</a:t>
            </a:r>
            <a:r>
              <a:rPr sz="2950" spc="-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180" dirty="0">
                <a:solidFill>
                  <a:srgbClr val="156669"/>
                </a:solidFill>
                <a:latin typeface="Arial MT"/>
                <a:cs typeface="Arial MT"/>
              </a:rPr>
              <a:t>departments.</a:t>
            </a:r>
            <a:endParaRPr sz="2950" dirty="0">
              <a:latin typeface="Arial MT"/>
              <a:cs typeface="Arial MT"/>
            </a:endParaRPr>
          </a:p>
          <a:p>
            <a:pPr marL="12700" marR="5080">
              <a:lnSpc>
                <a:spcPts val="4800"/>
              </a:lnSpc>
              <a:spcBef>
                <a:spcPts val="5"/>
              </a:spcBef>
            </a:pPr>
            <a:r>
              <a:rPr sz="2950" spc="55" dirty="0">
                <a:solidFill>
                  <a:srgbClr val="156669"/>
                </a:solidFill>
                <a:latin typeface="Arial MT"/>
                <a:cs typeface="Arial MT"/>
              </a:rPr>
              <a:t>Assess</a:t>
            </a:r>
            <a:r>
              <a:rPr sz="295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195" dirty="0">
                <a:solidFill>
                  <a:srgbClr val="156669"/>
                </a:solidFill>
                <a:latin typeface="Arial MT"/>
                <a:cs typeface="Arial MT"/>
              </a:rPr>
              <a:t>appointment</a:t>
            </a:r>
            <a:r>
              <a:rPr sz="295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190" dirty="0">
                <a:solidFill>
                  <a:srgbClr val="156669"/>
                </a:solidFill>
                <a:latin typeface="Arial MT"/>
                <a:cs typeface="Arial MT"/>
              </a:rPr>
              <a:t>fees</a:t>
            </a:r>
            <a:r>
              <a:rPr sz="295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130" dirty="0">
                <a:solidFill>
                  <a:srgbClr val="156669"/>
                </a:solidFill>
                <a:latin typeface="Arial MT"/>
                <a:cs typeface="Arial MT"/>
              </a:rPr>
              <a:t>and</a:t>
            </a:r>
            <a:r>
              <a:rPr sz="295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285" dirty="0">
                <a:solidFill>
                  <a:srgbClr val="156669"/>
                </a:solidFill>
                <a:latin typeface="Arial MT"/>
                <a:cs typeface="Arial MT"/>
              </a:rPr>
              <a:t>total</a:t>
            </a:r>
            <a:r>
              <a:rPr sz="295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156669"/>
                </a:solidFill>
                <a:latin typeface="Arial MT"/>
                <a:cs typeface="Arial MT"/>
              </a:rPr>
              <a:t>bill</a:t>
            </a:r>
            <a:r>
              <a:rPr sz="295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220" dirty="0">
                <a:solidFill>
                  <a:srgbClr val="156669"/>
                </a:solidFill>
                <a:latin typeface="Arial MT"/>
                <a:cs typeface="Arial MT"/>
              </a:rPr>
              <a:t>trends</a:t>
            </a:r>
            <a:r>
              <a:rPr sz="295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340" dirty="0">
                <a:solidFill>
                  <a:srgbClr val="156669"/>
                </a:solidFill>
                <a:latin typeface="Arial MT"/>
                <a:cs typeface="Arial MT"/>
              </a:rPr>
              <a:t>to </a:t>
            </a:r>
            <a:r>
              <a:rPr sz="2950" spc="145" dirty="0">
                <a:solidFill>
                  <a:srgbClr val="156669"/>
                </a:solidFill>
                <a:latin typeface="Arial MT"/>
                <a:cs typeface="Arial MT"/>
              </a:rPr>
              <a:t>optimize</a:t>
            </a:r>
            <a:r>
              <a:rPr sz="295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120" dirty="0">
                <a:solidFill>
                  <a:srgbClr val="156669"/>
                </a:solidFill>
                <a:latin typeface="Arial MT"/>
                <a:cs typeface="Arial MT"/>
              </a:rPr>
              <a:t>financial</a:t>
            </a:r>
            <a:r>
              <a:rPr sz="295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125" dirty="0">
                <a:solidFill>
                  <a:srgbClr val="156669"/>
                </a:solidFill>
                <a:latin typeface="Arial MT"/>
                <a:cs typeface="Arial MT"/>
              </a:rPr>
              <a:t>management.</a:t>
            </a:r>
            <a:endParaRPr sz="2950" dirty="0">
              <a:latin typeface="Arial MT"/>
              <a:cs typeface="Arial MT"/>
            </a:endParaRPr>
          </a:p>
          <a:p>
            <a:pPr marL="12700" marR="720090">
              <a:lnSpc>
                <a:spcPts val="4800"/>
              </a:lnSpc>
              <a:spcBef>
                <a:spcPts val="5"/>
              </a:spcBef>
            </a:pPr>
            <a:r>
              <a:rPr sz="2950" spc="45" dirty="0">
                <a:solidFill>
                  <a:srgbClr val="156669"/>
                </a:solidFill>
                <a:latin typeface="Arial MT"/>
                <a:cs typeface="Arial MT"/>
              </a:rPr>
              <a:t>Examine</a:t>
            </a:r>
            <a:r>
              <a:rPr sz="2950" spc="-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229" dirty="0">
                <a:solidFill>
                  <a:srgbClr val="156669"/>
                </a:solidFill>
                <a:latin typeface="Arial MT"/>
                <a:cs typeface="Arial MT"/>
              </a:rPr>
              <a:t>patient</a:t>
            </a:r>
            <a:r>
              <a:rPr sz="295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285" dirty="0">
                <a:solidFill>
                  <a:srgbClr val="156669"/>
                </a:solidFill>
                <a:latin typeface="Arial MT"/>
                <a:cs typeface="Arial MT"/>
              </a:rPr>
              <a:t>wait</a:t>
            </a:r>
            <a:r>
              <a:rPr sz="2950" spc="-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170" dirty="0">
                <a:solidFill>
                  <a:srgbClr val="156669"/>
                </a:solidFill>
                <a:latin typeface="Arial MT"/>
                <a:cs typeface="Arial MT"/>
              </a:rPr>
              <a:t>times</a:t>
            </a:r>
            <a:r>
              <a:rPr sz="295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130" dirty="0">
                <a:solidFill>
                  <a:srgbClr val="156669"/>
                </a:solidFill>
                <a:latin typeface="Arial MT"/>
                <a:cs typeface="Arial MT"/>
              </a:rPr>
              <a:t>and</a:t>
            </a:r>
            <a:r>
              <a:rPr sz="2950" spc="-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200" dirty="0">
                <a:solidFill>
                  <a:srgbClr val="156669"/>
                </a:solidFill>
                <a:latin typeface="Arial MT"/>
                <a:cs typeface="Arial MT"/>
              </a:rPr>
              <a:t>satisfaction </a:t>
            </a:r>
            <a:r>
              <a:rPr sz="2950" spc="160" dirty="0">
                <a:solidFill>
                  <a:srgbClr val="156669"/>
                </a:solidFill>
                <a:latin typeface="Arial MT"/>
                <a:cs typeface="Arial MT"/>
              </a:rPr>
              <a:t>scores</a:t>
            </a:r>
            <a:r>
              <a:rPr sz="2950" spc="-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365" dirty="0">
                <a:solidFill>
                  <a:srgbClr val="156669"/>
                </a:solidFill>
                <a:latin typeface="Arial MT"/>
                <a:cs typeface="Arial MT"/>
              </a:rPr>
              <a:t>to</a:t>
            </a:r>
            <a:r>
              <a:rPr sz="295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95" dirty="0">
                <a:solidFill>
                  <a:srgbClr val="156669"/>
                </a:solidFill>
                <a:latin typeface="Arial MT"/>
                <a:cs typeface="Arial MT"/>
              </a:rPr>
              <a:t>enhance</a:t>
            </a:r>
            <a:r>
              <a:rPr sz="295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229" dirty="0">
                <a:solidFill>
                  <a:srgbClr val="156669"/>
                </a:solidFill>
                <a:latin typeface="Arial MT"/>
                <a:cs typeface="Arial MT"/>
              </a:rPr>
              <a:t>the</a:t>
            </a:r>
            <a:r>
              <a:rPr sz="295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229" dirty="0">
                <a:solidFill>
                  <a:srgbClr val="156669"/>
                </a:solidFill>
                <a:latin typeface="Arial MT"/>
                <a:cs typeface="Arial MT"/>
              </a:rPr>
              <a:t>patient</a:t>
            </a:r>
            <a:r>
              <a:rPr sz="295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90" dirty="0">
                <a:solidFill>
                  <a:srgbClr val="156669"/>
                </a:solidFill>
                <a:latin typeface="Arial MT"/>
                <a:cs typeface="Arial MT"/>
              </a:rPr>
              <a:t>experience.</a:t>
            </a:r>
            <a:endParaRPr sz="2950" dirty="0">
              <a:latin typeface="Arial MT"/>
              <a:cs typeface="Arial MT"/>
            </a:endParaRPr>
          </a:p>
          <a:p>
            <a:pPr marL="12700" marR="784225">
              <a:lnSpc>
                <a:spcPts val="4800"/>
              </a:lnSpc>
              <a:spcBef>
                <a:spcPts val="5"/>
              </a:spcBef>
            </a:pPr>
            <a:r>
              <a:rPr sz="2950" spc="180" dirty="0">
                <a:solidFill>
                  <a:srgbClr val="156669"/>
                </a:solidFill>
                <a:latin typeface="Arial MT"/>
                <a:cs typeface="Arial MT"/>
              </a:rPr>
              <a:t>Identify</a:t>
            </a:r>
            <a:r>
              <a:rPr sz="295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185" dirty="0">
                <a:solidFill>
                  <a:srgbClr val="156669"/>
                </a:solidFill>
                <a:latin typeface="Arial MT"/>
                <a:cs typeface="Arial MT"/>
              </a:rPr>
              <a:t>areas</a:t>
            </a:r>
            <a:r>
              <a:rPr sz="295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370" dirty="0">
                <a:solidFill>
                  <a:srgbClr val="156669"/>
                </a:solidFill>
                <a:latin typeface="Arial MT"/>
                <a:cs typeface="Arial MT"/>
              </a:rPr>
              <a:t>for</a:t>
            </a:r>
            <a:r>
              <a:rPr sz="295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170" dirty="0">
                <a:solidFill>
                  <a:srgbClr val="156669"/>
                </a:solidFill>
                <a:latin typeface="Arial MT"/>
                <a:cs typeface="Arial MT"/>
              </a:rPr>
              <a:t>operational</a:t>
            </a:r>
            <a:r>
              <a:rPr sz="295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170" dirty="0">
                <a:solidFill>
                  <a:srgbClr val="156669"/>
                </a:solidFill>
                <a:latin typeface="Arial MT"/>
                <a:cs typeface="Arial MT"/>
              </a:rPr>
              <a:t>improvement </a:t>
            </a:r>
            <a:r>
              <a:rPr sz="2950" spc="50" dirty="0">
                <a:solidFill>
                  <a:srgbClr val="156669"/>
                </a:solidFill>
                <a:latin typeface="Arial MT"/>
                <a:cs typeface="Arial MT"/>
              </a:rPr>
              <a:t>using</a:t>
            </a:r>
            <a:r>
              <a:rPr sz="2950" spc="-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290" dirty="0">
                <a:solidFill>
                  <a:srgbClr val="156669"/>
                </a:solidFill>
                <a:latin typeface="Arial MT"/>
                <a:cs typeface="Arial MT"/>
              </a:rPr>
              <a:t>data-</a:t>
            </a:r>
            <a:r>
              <a:rPr sz="2950" spc="140" dirty="0">
                <a:solidFill>
                  <a:srgbClr val="156669"/>
                </a:solidFill>
                <a:latin typeface="Arial MT"/>
                <a:cs typeface="Arial MT"/>
              </a:rPr>
              <a:t>driven</a:t>
            </a:r>
            <a:r>
              <a:rPr sz="295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950" spc="60" dirty="0">
                <a:solidFill>
                  <a:srgbClr val="156669"/>
                </a:solidFill>
                <a:latin typeface="Arial MT"/>
                <a:cs typeface="Arial MT"/>
              </a:rPr>
              <a:t>insights.</a:t>
            </a:r>
            <a:endParaRPr sz="2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2065" y="338925"/>
            <a:ext cx="749935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85" dirty="0"/>
              <a:t>D</a:t>
            </a:r>
            <a:r>
              <a:rPr spc="-735" dirty="0"/>
              <a:t>a</a:t>
            </a:r>
            <a:r>
              <a:rPr spc="-790" dirty="0"/>
              <a:t>t</a:t>
            </a:r>
            <a:r>
              <a:rPr spc="610" dirty="0"/>
              <a:t>a</a:t>
            </a:r>
            <a:r>
              <a:rPr spc="-730" dirty="0"/>
              <a:t>O</a:t>
            </a:r>
            <a:r>
              <a:rPr spc="-785" dirty="0"/>
              <a:t>v</a:t>
            </a:r>
            <a:r>
              <a:rPr spc="-775" dirty="0"/>
              <a:t>e</a:t>
            </a:r>
            <a:r>
              <a:rPr spc="-815" dirty="0"/>
              <a:t>r</a:t>
            </a:r>
            <a:r>
              <a:rPr spc="-785" dirty="0"/>
              <a:t>v</a:t>
            </a:r>
            <a:r>
              <a:rPr spc="-900" dirty="0"/>
              <a:t>i</a:t>
            </a:r>
            <a:r>
              <a:rPr spc="-775" dirty="0"/>
              <a:t>e</a:t>
            </a:r>
            <a:r>
              <a:rPr spc="210" dirty="0"/>
              <a:t>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281" y="2738967"/>
            <a:ext cx="104410" cy="1044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281" y="3380344"/>
            <a:ext cx="104410" cy="1044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281" y="4021720"/>
            <a:ext cx="104410" cy="1044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281" y="4663096"/>
            <a:ext cx="104410" cy="1044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281" y="5304472"/>
            <a:ext cx="104410" cy="1044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281" y="5945849"/>
            <a:ext cx="104410" cy="1044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281" y="6587225"/>
            <a:ext cx="104410" cy="10441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281" y="7228601"/>
            <a:ext cx="104410" cy="10440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84453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420"/>
              </a:spcBef>
            </a:pPr>
            <a:r>
              <a:rPr sz="3100" spc="195" dirty="0"/>
              <a:t>Dataset:</a:t>
            </a:r>
            <a:r>
              <a:rPr sz="3100" spc="-70" dirty="0"/>
              <a:t> </a:t>
            </a:r>
            <a:r>
              <a:rPr sz="3100" spc="180" dirty="0"/>
              <a:t>Two</a:t>
            </a:r>
            <a:r>
              <a:rPr sz="3100" spc="-75" dirty="0"/>
              <a:t> </a:t>
            </a:r>
            <a:r>
              <a:rPr sz="3100" spc="175" dirty="0"/>
              <a:t>tables</a:t>
            </a:r>
            <a:r>
              <a:rPr sz="3100" spc="-75" dirty="0"/>
              <a:t> </a:t>
            </a:r>
            <a:r>
              <a:rPr sz="3100" spc="140" dirty="0"/>
              <a:t>containing</a:t>
            </a:r>
            <a:r>
              <a:rPr sz="3100" spc="-75" dirty="0"/>
              <a:t> </a:t>
            </a:r>
            <a:r>
              <a:rPr sz="3100" spc="240" dirty="0"/>
              <a:t>patient</a:t>
            </a:r>
            <a:r>
              <a:rPr sz="3100" spc="-70" dirty="0"/>
              <a:t> </a:t>
            </a:r>
            <a:r>
              <a:rPr sz="3100" spc="130" dirty="0"/>
              <a:t>and</a:t>
            </a:r>
            <a:r>
              <a:rPr sz="3100" spc="-75" dirty="0"/>
              <a:t> </a:t>
            </a:r>
            <a:r>
              <a:rPr sz="3100" spc="295" dirty="0"/>
              <a:t>doctor</a:t>
            </a:r>
            <a:r>
              <a:rPr sz="3100" spc="-75" dirty="0"/>
              <a:t> </a:t>
            </a:r>
            <a:r>
              <a:rPr sz="3100" spc="95" dirty="0"/>
              <a:t>details.</a:t>
            </a:r>
            <a:endParaRPr sz="3100"/>
          </a:p>
          <a:p>
            <a:pPr marL="119380">
              <a:lnSpc>
                <a:spcPct val="100000"/>
              </a:lnSpc>
              <a:spcBef>
                <a:spcPts val="1335"/>
              </a:spcBef>
            </a:pPr>
            <a:r>
              <a:rPr sz="3100" spc="75" dirty="0"/>
              <a:t>Table</a:t>
            </a:r>
            <a:r>
              <a:rPr sz="3100" spc="-80" dirty="0"/>
              <a:t> </a:t>
            </a:r>
            <a:r>
              <a:rPr sz="3100" spc="-185" dirty="0"/>
              <a:t>1:</a:t>
            </a:r>
            <a:r>
              <a:rPr sz="3100" spc="-75" dirty="0"/>
              <a:t> </a:t>
            </a:r>
            <a:r>
              <a:rPr sz="3100" spc="210" dirty="0"/>
              <a:t>Patient</a:t>
            </a:r>
            <a:r>
              <a:rPr sz="3100" spc="-80" dirty="0"/>
              <a:t> </a:t>
            </a:r>
            <a:r>
              <a:rPr sz="3100" spc="204" dirty="0"/>
              <a:t>&amp;</a:t>
            </a:r>
            <a:r>
              <a:rPr sz="3100" spc="-80" dirty="0"/>
              <a:t> </a:t>
            </a:r>
            <a:r>
              <a:rPr sz="3100" spc="275" dirty="0"/>
              <a:t>Doctor</a:t>
            </a:r>
            <a:r>
              <a:rPr sz="3100" spc="-80" dirty="0"/>
              <a:t> </a:t>
            </a:r>
            <a:r>
              <a:rPr sz="3100" spc="135" dirty="0"/>
              <a:t>Info</a:t>
            </a:r>
            <a:endParaRPr sz="3100"/>
          </a:p>
          <a:p>
            <a:pPr marL="20955" marR="4306570">
              <a:lnSpc>
                <a:spcPts val="5050"/>
              </a:lnSpc>
              <a:spcBef>
                <a:spcPts val="390"/>
              </a:spcBef>
            </a:pPr>
            <a:r>
              <a:rPr sz="3100" spc="140" dirty="0"/>
              <a:t>patient_id,</a:t>
            </a:r>
            <a:r>
              <a:rPr sz="3100" spc="-95" dirty="0"/>
              <a:t> </a:t>
            </a:r>
            <a:r>
              <a:rPr sz="3100" spc="275" dirty="0"/>
              <a:t>Doctor</a:t>
            </a:r>
            <a:r>
              <a:rPr sz="3100" spc="-100" dirty="0"/>
              <a:t> </a:t>
            </a:r>
            <a:r>
              <a:rPr sz="3100" spc="65" dirty="0"/>
              <a:t>Name,</a:t>
            </a:r>
            <a:r>
              <a:rPr sz="3100" spc="-95" dirty="0"/>
              <a:t> </a:t>
            </a:r>
            <a:r>
              <a:rPr sz="3100" spc="275" dirty="0"/>
              <a:t>Doctor</a:t>
            </a:r>
            <a:r>
              <a:rPr sz="3100" spc="-100" dirty="0"/>
              <a:t> </a:t>
            </a:r>
            <a:r>
              <a:rPr sz="3100" spc="-35" dirty="0"/>
              <a:t>ID,</a:t>
            </a:r>
            <a:r>
              <a:rPr sz="3100" spc="-95" dirty="0"/>
              <a:t> </a:t>
            </a:r>
            <a:r>
              <a:rPr sz="3100" spc="229" dirty="0"/>
              <a:t>department_referral </a:t>
            </a:r>
            <a:r>
              <a:rPr sz="3100" spc="195" dirty="0"/>
              <a:t>Appointment</a:t>
            </a:r>
            <a:r>
              <a:rPr sz="3100" spc="-120" dirty="0"/>
              <a:t> </a:t>
            </a:r>
            <a:r>
              <a:rPr sz="3100" dirty="0"/>
              <a:t>Fees,</a:t>
            </a:r>
            <a:r>
              <a:rPr sz="3100" spc="-110" dirty="0"/>
              <a:t> </a:t>
            </a:r>
            <a:r>
              <a:rPr sz="3100" spc="170" dirty="0"/>
              <a:t>Total</a:t>
            </a:r>
            <a:r>
              <a:rPr sz="3100" spc="-114" dirty="0"/>
              <a:t> </a:t>
            </a:r>
            <a:r>
              <a:rPr sz="3100" spc="-20" dirty="0"/>
              <a:t>Bill</a:t>
            </a:r>
            <a:endParaRPr sz="3100"/>
          </a:p>
          <a:p>
            <a:pPr marL="20955">
              <a:lnSpc>
                <a:spcPct val="100000"/>
              </a:lnSpc>
              <a:spcBef>
                <a:spcPts val="940"/>
              </a:spcBef>
            </a:pPr>
            <a:r>
              <a:rPr sz="3100" spc="75" dirty="0"/>
              <a:t>Table</a:t>
            </a:r>
            <a:r>
              <a:rPr sz="3100" spc="-100" dirty="0"/>
              <a:t> </a:t>
            </a:r>
            <a:r>
              <a:rPr sz="3100" dirty="0"/>
              <a:t>2:</a:t>
            </a:r>
            <a:r>
              <a:rPr sz="3100" spc="-90" dirty="0"/>
              <a:t> </a:t>
            </a:r>
            <a:r>
              <a:rPr sz="3100" spc="210" dirty="0"/>
              <a:t>Patient</a:t>
            </a:r>
            <a:r>
              <a:rPr sz="3100" spc="-95" dirty="0"/>
              <a:t> </a:t>
            </a:r>
            <a:r>
              <a:rPr sz="3100" spc="135" dirty="0"/>
              <a:t>Visit</a:t>
            </a:r>
            <a:r>
              <a:rPr sz="3100" spc="-95" dirty="0"/>
              <a:t> </a:t>
            </a:r>
            <a:r>
              <a:rPr sz="3100" spc="120" dirty="0"/>
              <a:t>Details</a:t>
            </a:r>
            <a:endParaRPr sz="3100"/>
          </a:p>
          <a:p>
            <a:pPr marL="20955">
              <a:lnSpc>
                <a:spcPct val="100000"/>
              </a:lnSpc>
              <a:spcBef>
                <a:spcPts val="1330"/>
              </a:spcBef>
            </a:pPr>
            <a:r>
              <a:rPr sz="3100" spc="185" dirty="0"/>
              <a:t>date,</a:t>
            </a:r>
            <a:r>
              <a:rPr sz="3100" spc="-70" dirty="0"/>
              <a:t> </a:t>
            </a:r>
            <a:r>
              <a:rPr sz="3100" spc="140" dirty="0"/>
              <a:t>patient_id,</a:t>
            </a:r>
            <a:r>
              <a:rPr sz="3100" spc="-65" dirty="0"/>
              <a:t> </a:t>
            </a:r>
            <a:r>
              <a:rPr sz="3100" spc="160" dirty="0"/>
              <a:t>patient_gender,</a:t>
            </a:r>
            <a:r>
              <a:rPr sz="3100" spc="-65" dirty="0"/>
              <a:t> </a:t>
            </a:r>
            <a:r>
              <a:rPr sz="3100" spc="150" dirty="0"/>
              <a:t>patient_age,</a:t>
            </a:r>
            <a:r>
              <a:rPr sz="3100" spc="-65" dirty="0"/>
              <a:t> </a:t>
            </a:r>
            <a:r>
              <a:rPr sz="3100" spc="195" dirty="0"/>
              <a:t>patient_race</a:t>
            </a:r>
            <a:endParaRPr sz="3100"/>
          </a:p>
          <a:p>
            <a:pPr marL="20955" marR="5080">
              <a:lnSpc>
                <a:spcPts val="5050"/>
              </a:lnSpc>
              <a:spcBef>
                <a:spcPts val="190"/>
              </a:spcBef>
            </a:pPr>
            <a:r>
              <a:rPr sz="3100" spc="165" dirty="0"/>
              <a:t>patient_sat_score,</a:t>
            </a:r>
            <a:r>
              <a:rPr sz="3100" spc="-40" dirty="0"/>
              <a:t> </a:t>
            </a:r>
            <a:r>
              <a:rPr sz="3100" spc="200" dirty="0"/>
              <a:t>patient_waittime,</a:t>
            </a:r>
            <a:r>
              <a:rPr sz="3100" spc="-35" dirty="0"/>
              <a:t> </a:t>
            </a:r>
            <a:r>
              <a:rPr sz="3100" spc="135" dirty="0"/>
              <a:t>patient_admin_flag,</a:t>
            </a:r>
            <a:r>
              <a:rPr sz="3100" spc="-35" dirty="0"/>
              <a:t> </a:t>
            </a:r>
            <a:r>
              <a:rPr sz="3100" spc="229" dirty="0"/>
              <a:t>department_referral </a:t>
            </a:r>
            <a:r>
              <a:rPr sz="3100" spc="90" dirty="0"/>
              <a:t>Purpose:</a:t>
            </a:r>
            <a:r>
              <a:rPr sz="3100" spc="-50" dirty="0"/>
              <a:t> </a:t>
            </a:r>
            <a:r>
              <a:rPr sz="3100" dirty="0"/>
              <a:t>Enables</a:t>
            </a:r>
            <a:r>
              <a:rPr sz="3100" spc="-50" dirty="0"/>
              <a:t> </a:t>
            </a:r>
            <a:r>
              <a:rPr sz="3100" spc="75" dirty="0"/>
              <a:t>analysis</a:t>
            </a:r>
            <a:r>
              <a:rPr sz="3100" spc="-50" dirty="0"/>
              <a:t> </a:t>
            </a:r>
            <a:r>
              <a:rPr sz="3100" spc="355" dirty="0"/>
              <a:t>of</a:t>
            </a:r>
            <a:r>
              <a:rPr sz="3100" spc="-55" dirty="0"/>
              <a:t> </a:t>
            </a:r>
            <a:r>
              <a:rPr sz="3100" spc="240" dirty="0"/>
              <a:t>patient</a:t>
            </a:r>
            <a:r>
              <a:rPr sz="3100" spc="-50" dirty="0"/>
              <a:t> </a:t>
            </a:r>
            <a:r>
              <a:rPr sz="3100" spc="180" dirty="0"/>
              <a:t>trends,</a:t>
            </a:r>
            <a:r>
              <a:rPr sz="3100" spc="-45" dirty="0"/>
              <a:t> </a:t>
            </a:r>
            <a:r>
              <a:rPr sz="3100" spc="295" dirty="0"/>
              <a:t>doctor</a:t>
            </a:r>
            <a:r>
              <a:rPr sz="3100" spc="-50" dirty="0"/>
              <a:t> </a:t>
            </a:r>
            <a:r>
              <a:rPr sz="3100" spc="204" dirty="0"/>
              <a:t>performance,</a:t>
            </a:r>
            <a:r>
              <a:rPr sz="3100" spc="-50" dirty="0"/>
              <a:t> </a:t>
            </a:r>
            <a:r>
              <a:rPr sz="3100" spc="95" dirty="0"/>
              <a:t>financials,</a:t>
            </a:r>
            <a:r>
              <a:rPr sz="3100" spc="-45" dirty="0"/>
              <a:t> </a:t>
            </a:r>
            <a:r>
              <a:rPr sz="3100" spc="105" dirty="0"/>
              <a:t>and </a:t>
            </a:r>
            <a:r>
              <a:rPr sz="3100" spc="200" dirty="0"/>
              <a:t>efficiency</a:t>
            </a:r>
            <a:r>
              <a:rPr sz="3100" spc="-80" dirty="0"/>
              <a:t> </a:t>
            </a:r>
            <a:r>
              <a:rPr sz="3100" spc="50" dirty="0"/>
              <a:t>using</a:t>
            </a:r>
            <a:r>
              <a:rPr sz="3100" spc="-75" dirty="0"/>
              <a:t> </a:t>
            </a:r>
            <a:r>
              <a:rPr sz="3100" spc="215" dirty="0"/>
              <a:t>Power</a:t>
            </a:r>
            <a:r>
              <a:rPr sz="3100" spc="-80" dirty="0"/>
              <a:t> </a:t>
            </a:r>
            <a:r>
              <a:rPr sz="3100" spc="-25" dirty="0"/>
              <a:t>BI.</a:t>
            </a:r>
            <a:endParaRPr sz="3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2924" y="1326433"/>
            <a:ext cx="6399530" cy="5854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95"/>
              </a:spcBef>
            </a:pPr>
            <a:r>
              <a:rPr sz="11100" spc="434" dirty="0">
                <a:solidFill>
                  <a:srgbClr val="00694B"/>
                </a:solidFill>
              </a:rPr>
              <a:t>A</a:t>
            </a:r>
            <a:r>
              <a:rPr sz="11100" spc="459" dirty="0">
                <a:solidFill>
                  <a:srgbClr val="00694B"/>
                </a:solidFill>
              </a:rPr>
              <a:t>N</a:t>
            </a:r>
            <a:r>
              <a:rPr sz="11100" spc="434" dirty="0">
                <a:solidFill>
                  <a:srgbClr val="00694B"/>
                </a:solidFill>
              </a:rPr>
              <a:t>A</a:t>
            </a:r>
            <a:r>
              <a:rPr sz="11100" spc="440" dirty="0">
                <a:solidFill>
                  <a:srgbClr val="00694B"/>
                </a:solidFill>
              </a:rPr>
              <a:t>LY</a:t>
            </a:r>
            <a:r>
              <a:rPr sz="11100" spc="480" dirty="0">
                <a:solidFill>
                  <a:srgbClr val="00694B"/>
                </a:solidFill>
              </a:rPr>
              <a:t>S</a:t>
            </a:r>
            <a:r>
              <a:rPr sz="11100" spc="335" dirty="0">
                <a:solidFill>
                  <a:srgbClr val="00694B"/>
                </a:solidFill>
              </a:rPr>
              <a:t>I</a:t>
            </a:r>
            <a:r>
              <a:rPr sz="11100" spc="890" dirty="0">
                <a:solidFill>
                  <a:srgbClr val="00694B"/>
                </a:solidFill>
              </a:rPr>
              <a:t>S</a:t>
            </a:r>
            <a:r>
              <a:rPr sz="11100" spc="484" dirty="0">
                <a:solidFill>
                  <a:srgbClr val="00694B"/>
                </a:solidFill>
              </a:rPr>
              <a:t> </a:t>
            </a:r>
            <a:r>
              <a:rPr sz="11100" spc="770" dirty="0">
                <a:solidFill>
                  <a:srgbClr val="00694B"/>
                </a:solidFill>
              </a:rPr>
              <a:t>AND </a:t>
            </a:r>
            <a:r>
              <a:rPr sz="11100" spc="80" dirty="0">
                <a:solidFill>
                  <a:srgbClr val="00694B"/>
                </a:solidFill>
              </a:rPr>
              <a:t>I</a:t>
            </a:r>
            <a:r>
              <a:rPr sz="11100" spc="204" dirty="0">
                <a:solidFill>
                  <a:srgbClr val="00694B"/>
                </a:solidFill>
              </a:rPr>
              <a:t>N</a:t>
            </a:r>
            <a:r>
              <a:rPr sz="11100" spc="225" dirty="0">
                <a:solidFill>
                  <a:srgbClr val="00694B"/>
                </a:solidFill>
              </a:rPr>
              <a:t>S</a:t>
            </a:r>
            <a:r>
              <a:rPr sz="11100" spc="80" dirty="0">
                <a:solidFill>
                  <a:srgbClr val="00694B"/>
                </a:solidFill>
              </a:rPr>
              <a:t>I</a:t>
            </a:r>
            <a:r>
              <a:rPr sz="11100" spc="140" dirty="0">
                <a:solidFill>
                  <a:srgbClr val="00694B"/>
                </a:solidFill>
              </a:rPr>
              <a:t>G</a:t>
            </a:r>
            <a:r>
              <a:rPr sz="11100" spc="175" dirty="0">
                <a:solidFill>
                  <a:srgbClr val="00694B"/>
                </a:solidFill>
              </a:rPr>
              <a:t>H</a:t>
            </a:r>
            <a:r>
              <a:rPr sz="11100" spc="140" dirty="0">
                <a:solidFill>
                  <a:srgbClr val="00694B"/>
                </a:solidFill>
              </a:rPr>
              <a:t>T</a:t>
            </a:r>
            <a:r>
              <a:rPr sz="11100" spc="635" dirty="0">
                <a:solidFill>
                  <a:srgbClr val="00694B"/>
                </a:solidFill>
              </a:rPr>
              <a:t>S</a:t>
            </a:r>
            <a:endParaRPr sz="11100"/>
          </a:p>
        </p:txBody>
      </p:sp>
      <p:grpSp>
        <p:nvGrpSpPr>
          <p:cNvPr id="3" name="object 3"/>
          <p:cNvGrpSpPr/>
          <p:nvPr/>
        </p:nvGrpSpPr>
        <p:grpSpPr>
          <a:xfrm>
            <a:off x="9971828" y="7220899"/>
            <a:ext cx="1307465" cy="1383665"/>
            <a:chOff x="9971828" y="7220899"/>
            <a:chExt cx="1307465" cy="1383665"/>
          </a:xfrm>
        </p:grpSpPr>
        <p:sp>
          <p:nvSpPr>
            <p:cNvPr id="4" name="object 4"/>
            <p:cNvSpPr/>
            <p:nvPr/>
          </p:nvSpPr>
          <p:spPr>
            <a:xfrm>
              <a:off x="9971828" y="7912572"/>
              <a:ext cx="1307465" cy="692150"/>
            </a:xfrm>
            <a:custGeom>
              <a:avLst/>
              <a:gdLst/>
              <a:ahLst/>
              <a:cxnLst/>
              <a:rect l="l" t="t" r="r" b="b"/>
              <a:pathLst>
                <a:path w="1307465" h="692150">
                  <a:moveTo>
                    <a:pt x="1307086" y="691672"/>
                  </a:moveTo>
                  <a:lnTo>
                    <a:pt x="0" y="691673"/>
                  </a:lnTo>
                  <a:lnTo>
                    <a:pt x="0" y="0"/>
                  </a:lnTo>
                  <a:lnTo>
                    <a:pt x="1307086" y="0"/>
                  </a:lnTo>
                  <a:lnTo>
                    <a:pt x="1307086" y="691672"/>
                  </a:lnTo>
                  <a:close/>
                </a:path>
              </a:pathLst>
            </a:custGeom>
            <a:solidFill>
              <a:srgbClr val="2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71828" y="7220899"/>
              <a:ext cx="1307465" cy="692150"/>
            </a:xfrm>
            <a:custGeom>
              <a:avLst/>
              <a:gdLst/>
              <a:ahLst/>
              <a:cxnLst/>
              <a:rect l="l" t="t" r="r" b="b"/>
              <a:pathLst>
                <a:path w="1307465" h="692150">
                  <a:moveTo>
                    <a:pt x="1307086" y="691672"/>
                  </a:moveTo>
                  <a:lnTo>
                    <a:pt x="0" y="691672"/>
                  </a:lnTo>
                  <a:lnTo>
                    <a:pt x="0" y="97700"/>
                  </a:lnTo>
                  <a:lnTo>
                    <a:pt x="10587" y="58206"/>
                  </a:lnTo>
                  <a:lnTo>
                    <a:pt x="35481" y="25771"/>
                  </a:lnTo>
                  <a:lnTo>
                    <a:pt x="70894" y="5332"/>
                  </a:lnTo>
                  <a:lnTo>
                    <a:pt x="97700" y="0"/>
                  </a:lnTo>
                  <a:lnTo>
                    <a:pt x="1209385" y="0"/>
                  </a:lnTo>
                  <a:lnTo>
                    <a:pt x="1248878" y="10586"/>
                  </a:lnTo>
                  <a:lnTo>
                    <a:pt x="1281314" y="35481"/>
                  </a:lnTo>
                  <a:lnTo>
                    <a:pt x="1301753" y="70892"/>
                  </a:lnTo>
                  <a:lnTo>
                    <a:pt x="1307086" y="691672"/>
                  </a:lnTo>
                  <a:close/>
                </a:path>
              </a:pathLst>
            </a:custGeom>
            <a:solidFill>
              <a:srgbClr val="20B4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1424146" y="5837553"/>
            <a:ext cx="1307465" cy="2766695"/>
            <a:chOff x="11424146" y="5837553"/>
            <a:chExt cx="1307465" cy="2766695"/>
          </a:xfrm>
        </p:grpSpPr>
        <p:sp>
          <p:nvSpPr>
            <p:cNvPr id="7" name="object 7"/>
            <p:cNvSpPr/>
            <p:nvPr/>
          </p:nvSpPr>
          <p:spPr>
            <a:xfrm>
              <a:off x="11424146" y="7497568"/>
              <a:ext cx="1307465" cy="1106805"/>
            </a:xfrm>
            <a:custGeom>
              <a:avLst/>
              <a:gdLst/>
              <a:ahLst/>
              <a:cxnLst/>
              <a:rect l="l" t="t" r="r" b="b"/>
              <a:pathLst>
                <a:path w="1307465" h="1106804">
                  <a:moveTo>
                    <a:pt x="1307086" y="1106675"/>
                  </a:moveTo>
                  <a:lnTo>
                    <a:pt x="0" y="1106676"/>
                  </a:lnTo>
                  <a:lnTo>
                    <a:pt x="0" y="0"/>
                  </a:lnTo>
                  <a:lnTo>
                    <a:pt x="1307086" y="0"/>
                  </a:lnTo>
                  <a:lnTo>
                    <a:pt x="1307086" y="1106675"/>
                  </a:lnTo>
                  <a:close/>
                </a:path>
              </a:pathLst>
            </a:custGeom>
            <a:solidFill>
              <a:srgbClr val="A8D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24146" y="6390892"/>
              <a:ext cx="1307465" cy="1106805"/>
            </a:xfrm>
            <a:custGeom>
              <a:avLst/>
              <a:gdLst/>
              <a:ahLst/>
              <a:cxnLst/>
              <a:rect l="l" t="t" r="r" b="b"/>
              <a:pathLst>
                <a:path w="1307465" h="1106804">
                  <a:moveTo>
                    <a:pt x="1307086" y="1106676"/>
                  </a:moveTo>
                  <a:lnTo>
                    <a:pt x="0" y="1106676"/>
                  </a:lnTo>
                  <a:lnTo>
                    <a:pt x="0" y="0"/>
                  </a:lnTo>
                  <a:lnTo>
                    <a:pt x="1307086" y="0"/>
                  </a:lnTo>
                  <a:lnTo>
                    <a:pt x="1307086" y="1106676"/>
                  </a:lnTo>
                  <a:close/>
                </a:path>
              </a:pathLst>
            </a:custGeom>
            <a:solidFill>
              <a:srgbClr val="2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24146" y="5837553"/>
              <a:ext cx="1307465" cy="553720"/>
            </a:xfrm>
            <a:custGeom>
              <a:avLst/>
              <a:gdLst/>
              <a:ahLst/>
              <a:cxnLst/>
              <a:rect l="l" t="t" r="r" b="b"/>
              <a:pathLst>
                <a:path w="1307465" h="553720">
                  <a:moveTo>
                    <a:pt x="1307086" y="553338"/>
                  </a:moveTo>
                  <a:lnTo>
                    <a:pt x="0" y="553338"/>
                  </a:lnTo>
                  <a:lnTo>
                    <a:pt x="0" y="97700"/>
                  </a:lnTo>
                  <a:lnTo>
                    <a:pt x="10586" y="58206"/>
                  </a:lnTo>
                  <a:lnTo>
                    <a:pt x="35481" y="25771"/>
                  </a:lnTo>
                  <a:lnTo>
                    <a:pt x="70895" y="5331"/>
                  </a:lnTo>
                  <a:lnTo>
                    <a:pt x="97700" y="0"/>
                  </a:lnTo>
                  <a:lnTo>
                    <a:pt x="1209385" y="0"/>
                  </a:lnTo>
                  <a:lnTo>
                    <a:pt x="1248878" y="10586"/>
                  </a:lnTo>
                  <a:lnTo>
                    <a:pt x="1281313" y="35481"/>
                  </a:lnTo>
                  <a:lnTo>
                    <a:pt x="1301753" y="70893"/>
                  </a:lnTo>
                  <a:lnTo>
                    <a:pt x="1307086" y="97700"/>
                  </a:lnTo>
                  <a:lnTo>
                    <a:pt x="1307086" y="553338"/>
                  </a:lnTo>
                  <a:close/>
                </a:path>
              </a:pathLst>
            </a:custGeom>
            <a:solidFill>
              <a:srgbClr val="20B4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2876464" y="4454208"/>
            <a:ext cx="1307465" cy="4150360"/>
            <a:chOff x="12876464" y="4454208"/>
            <a:chExt cx="1307465" cy="4150360"/>
          </a:xfrm>
        </p:grpSpPr>
        <p:sp>
          <p:nvSpPr>
            <p:cNvPr id="11" name="object 11"/>
            <p:cNvSpPr/>
            <p:nvPr/>
          </p:nvSpPr>
          <p:spPr>
            <a:xfrm>
              <a:off x="12876464" y="6529226"/>
              <a:ext cx="1307465" cy="2075180"/>
            </a:xfrm>
            <a:custGeom>
              <a:avLst/>
              <a:gdLst/>
              <a:ahLst/>
              <a:cxnLst/>
              <a:rect l="l" t="t" r="r" b="b"/>
              <a:pathLst>
                <a:path w="1307465" h="2075179">
                  <a:moveTo>
                    <a:pt x="1307086" y="2075018"/>
                  </a:moveTo>
                  <a:lnTo>
                    <a:pt x="0" y="2075018"/>
                  </a:lnTo>
                  <a:lnTo>
                    <a:pt x="0" y="0"/>
                  </a:lnTo>
                  <a:lnTo>
                    <a:pt x="1307086" y="0"/>
                  </a:lnTo>
                  <a:lnTo>
                    <a:pt x="1307086" y="2075018"/>
                  </a:lnTo>
                  <a:close/>
                </a:path>
              </a:pathLst>
            </a:custGeom>
            <a:solidFill>
              <a:srgbClr val="A8D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876464" y="5145881"/>
              <a:ext cx="1307465" cy="1383665"/>
            </a:xfrm>
            <a:custGeom>
              <a:avLst/>
              <a:gdLst/>
              <a:ahLst/>
              <a:cxnLst/>
              <a:rect l="l" t="t" r="r" b="b"/>
              <a:pathLst>
                <a:path w="1307464" h="1383665">
                  <a:moveTo>
                    <a:pt x="1307086" y="1383345"/>
                  </a:moveTo>
                  <a:lnTo>
                    <a:pt x="0" y="1383345"/>
                  </a:lnTo>
                  <a:lnTo>
                    <a:pt x="0" y="0"/>
                  </a:lnTo>
                  <a:lnTo>
                    <a:pt x="1307086" y="0"/>
                  </a:lnTo>
                  <a:lnTo>
                    <a:pt x="1307086" y="1383345"/>
                  </a:lnTo>
                  <a:close/>
                </a:path>
              </a:pathLst>
            </a:custGeom>
            <a:solidFill>
              <a:srgbClr val="2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76464" y="4454208"/>
              <a:ext cx="1307465" cy="692150"/>
            </a:xfrm>
            <a:custGeom>
              <a:avLst/>
              <a:gdLst/>
              <a:ahLst/>
              <a:cxnLst/>
              <a:rect l="l" t="t" r="r" b="b"/>
              <a:pathLst>
                <a:path w="1307465" h="692150">
                  <a:moveTo>
                    <a:pt x="1307086" y="691672"/>
                  </a:moveTo>
                  <a:lnTo>
                    <a:pt x="0" y="691672"/>
                  </a:lnTo>
                  <a:lnTo>
                    <a:pt x="0" y="97700"/>
                  </a:lnTo>
                  <a:lnTo>
                    <a:pt x="10586" y="58206"/>
                  </a:lnTo>
                  <a:lnTo>
                    <a:pt x="35481" y="25771"/>
                  </a:lnTo>
                  <a:lnTo>
                    <a:pt x="70893" y="5331"/>
                  </a:lnTo>
                  <a:lnTo>
                    <a:pt x="97700" y="0"/>
                  </a:lnTo>
                  <a:lnTo>
                    <a:pt x="1209384" y="0"/>
                  </a:lnTo>
                  <a:lnTo>
                    <a:pt x="1248877" y="10586"/>
                  </a:lnTo>
                  <a:lnTo>
                    <a:pt x="1281313" y="35481"/>
                  </a:lnTo>
                  <a:lnTo>
                    <a:pt x="1301753" y="70893"/>
                  </a:lnTo>
                  <a:lnTo>
                    <a:pt x="1307086" y="97700"/>
                  </a:lnTo>
                  <a:lnTo>
                    <a:pt x="1307086" y="691672"/>
                  </a:lnTo>
                  <a:close/>
                </a:path>
              </a:pathLst>
            </a:custGeom>
            <a:solidFill>
              <a:srgbClr val="20B4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4328782" y="3070862"/>
            <a:ext cx="1307465" cy="5533390"/>
            <a:chOff x="14328782" y="3070862"/>
            <a:chExt cx="1307465" cy="5533390"/>
          </a:xfrm>
        </p:grpSpPr>
        <p:sp>
          <p:nvSpPr>
            <p:cNvPr id="15" name="object 15"/>
            <p:cNvSpPr/>
            <p:nvPr/>
          </p:nvSpPr>
          <p:spPr>
            <a:xfrm>
              <a:off x="14328783" y="6114223"/>
              <a:ext cx="1307465" cy="2490470"/>
            </a:xfrm>
            <a:custGeom>
              <a:avLst/>
              <a:gdLst/>
              <a:ahLst/>
              <a:cxnLst/>
              <a:rect l="l" t="t" r="r" b="b"/>
              <a:pathLst>
                <a:path w="1307465" h="2490470">
                  <a:moveTo>
                    <a:pt x="1307086" y="2490021"/>
                  </a:moveTo>
                  <a:lnTo>
                    <a:pt x="0" y="2490022"/>
                  </a:lnTo>
                  <a:lnTo>
                    <a:pt x="0" y="0"/>
                  </a:lnTo>
                  <a:lnTo>
                    <a:pt x="1307085" y="0"/>
                  </a:lnTo>
                  <a:lnTo>
                    <a:pt x="1307086" y="2490021"/>
                  </a:lnTo>
                  <a:close/>
                </a:path>
              </a:pathLst>
            </a:custGeom>
            <a:solidFill>
              <a:srgbClr val="A8D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328783" y="4177539"/>
              <a:ext cx="1307465" cy="1936750"/>
            </a:xfrm>
            <a:custGeom>
              <a:avLst/>
              <a:gdLst/>
              <a:ahLst/>
              <a:cxnLst/>
              <a:rect l="l" t="t" r="r" b="b"/>
              <a:pathLst>
                <a:path w="1307465" h="1936750">
                  <a:moveTo>
                    <a:pt x="1307085" y="1936683"/>
                  </a:moveTo>
                  <a:lnTo>
                    <a:pt x="0" y="1936683"/>
                  </a:lnTo>
                  <a:lnTo>
                    <a:pt x="0" y="0"/>
                  </a:lnTo>
                  <a:lnTo>
                    <a:pt x="1307085" y="0"/>
                  </a:lnTo>
                  <a:lnTo>
                    <a:pt x="1307085" y="1936683"/>
                  </a:lnTo>
                  <a:close/>
                </a:path>
              </a:pathLst>
            </a:custGeom>
            <a:solidFill>
              <a:srgbClr val="2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328782" y="3070862"/>
              <a:ext cx="1307465" cy="1106805"/>
            </a:xfrm>
            <a:custGeom>
              <a:avLst/>
              <a:gdLst/>
              <a:ahLst/>
              <a:cxnLst/>
              <a:rect l="l" t="t" r="r" b="b"/>
              <a:pathLst>
                <a:path w="1307465" h="1106804">
                  <a:moveTo>
                    <a:pt x="1307087" y="1106676"/>
                  </a:moveTo>
                  <a:lnTo>
                    <a:pt x="0" y="1106676"/>
                  </a:lnTo>
                  <a:lnTo>
                    <a:pt x="0" y="97700"/>
                  </a:lnTo>
                  <a:lnTo>
                    <a:pt x="10587" y="58207"/>
                  </a:lnTo>
                  <a:lnTo>
                    <a:pt x="35482" y="25771"/>
                  </a:lnTo>
                  <a:lnTo>
                    <a:pt x="70894" y="5331"/>
                  </a:lnTo>
                  <a:lnTo>
                    <a:pt x="97701" y="0"/>
                  </a:lnTo>
                  <a:lnTo>
                    <a:pt x="1209385" y="0"/>
                  </a:lnTo>
                  <a:lnTo>
                    <a:pt x="1248877" y="10586"/>
                  </a:lnTo>
                  <a:lnTo>
                    <a:pt x="1281313" y="35481"/>
                  </a:lnTo>
                  <a:lnTo>
                    <a:pt x="1301753" y="70893"/>
                  </a:lnTo>
                  <a:lnTo>
                    <a:pt x="1307087" y="97700"/>
                  </a:lnTo>
                  <a:lnTo>
                    <a:pt x="1307087" y="1106676"/>
                  </a:lnTo>
                  <a:close/>
                </a:path>
              </a:pathLst>
            </a:custGeom>
            <a:solidFill>
              <a:srgbClr val="20B4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5781100" y="1687516"/>
            <a:ext cx="1307465" cy="6917055"/>
            <a:chOff x="15781100" y="1687516"/>
            <a:chExt cx="1307465" cy="6917055"/>
          </a:xfrm>
        </p:grpSpPr>
        <p:sp>
          <p:nvSpPr>
            <p:cNvPr id="19" name="object 19"/>
            <p:cNvSpPr/>
            <p:nvPr/>
          </p:nvSpPr>
          <p:spPr>
            <a:xfrm>
              <a:off x="15781100" y="5560884"/>
              <a:ext cx="1307465" cy="3043555"/>
            </a:xfrm>
            <a:custGeom>
              <a:avLst/>
              <a:gdLst/>
              <a:ahLst/>
              <a:cxnLst/>
              <a:rect l="l" t="t" r="r" b="b"/>
              <a:pathLst>
                <a:path w="1307465" h="3043554">
                  <a:moveTo>
                    <a:pt x="1307085" y="3043360"/>
                  </a:moveTo>
                  <a:lnTo>
                    <a:pt x="0" y="3043360"/>
                  </a:lnTo>
                  <a:lnTo>
                    <a:pt x="0" y="0"/>
                  </a:lnTo>
                  <a:lnTo>
                    <a:pt x="1307086" y="0"/>
                  </a:lnTo>
                  <a:lnTo>
                    <a:pt x="1307085" y="3043360"/>
                  </a:lnTo>
                  <a:close/>
                </a:path>
              </a:pathLst>
            </a:custGeom>
            <a:solidFill>
              <a:srgbClr val="A8D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781100" y="2794193"/>
              <a:ext cx="1307465" cy="2766695"/>
            </a:xfrm>
            <a:custGeom>
              <a:avLst/>
              <a:gdLst/>
              <a:ahLst/>
              <a:cxnLst/>
              <a:rect l="l" t="t" r="r" b="b"/>
              <a:pathLst>
                <a:path w="1307465" h="2766695">
                  <a:moveTo>
                    <a:pt x="1307086" y="2766691"/>
                  </a:moveTo>
                  <a:lnTo>
                    <a:pt x="0" y="2766691"/>
                  </a:lnTo>
                  <a:lnTo>
                    <a:pt x="0" y="0"/>
                  </a:lnTo>
                  <a:lnTo>
                    <a:pt x="1307086" y="0"/>
                  </a:lnTo>
                  <a:lnTo>
                    <a:pt x="1307086" y="2766691"/>
                  </a:lnTo>
                  <a:close/>
                </a:path>
              </a:pathLst>
            </a:custGeom>
            <a:solidFill>
              <a:srgbClr val="28D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781100" y="1687516"/>
              <a:ext cx="1307465" cy="1106805"/>
            </a:xfrm>
            <a:custGeom>
              <a:avLst/>
              <a:gdLst/>
              <a:ahLst/>
              <a:cxnLst/>
              <a:rect l="l" t="t" r="r" b="b"/>
              <a:pathLst>
                <a:path w="1307465" h="1106805">
                  <a:moveTo>
                    <a:pt x="1307085" y="1106676"/>
                  </a:moveTo>
                  <a:lnTo>
                    <a:pt x="0" y="1106676"/>
                  </a:lnTo>
                  <a:lnTo>
                    <a:pt x="0" y="97700"/>
                  </a:lnTo>
                  <a:lnTo>
                    <a:pt x="10586" y="58207"/>
                  </a:lnTo>
                  <a:lnTo>
                    <a:pt x="35481" y="25771"/>
                  </a:lnTo>
                  <a:lnTo>
                    <a:pt x="70893" y="5332"/>
                  </a:lnTo>
                  <a:lnTo>
                    <a:pt x="1209386" y="0"/>
                  </a:lnTo>
                  <a:lnTo>
                    <a:pt x="1216185" y="669"/>
                  </a:lnTo>
                  <a:lnTo>
                    <a:pt x="1254904" y="13808"/>
                  </a:lnTo>
                  <a:lnTo>
                    <a:pt x="1285648" y="40763"/>
                  </a:lnTo>
                  <a:lnTo>
                    <a:pt x="1303737" y="77432"/>
                  </a:lnTo>
                  <a:lnTo>
                    <a:pt x="1307085" y="1106676"/>
                  </a:lnTo>
                  <a:close/>
                </a:path>
              </a:pathLst>
            </a:custGeom>
            <a:solidFill>
              <a:srgbClr val="20B4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076" y="2860591"/>
            <a:ext cx="8515349" cy="5667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0844" y="271526"/>
            <a:ext cx="1178941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-650" dirty="0"/>
              <a:t>T</a:t>
            </a:r>
            <a:r>
              <a:rPr sz="9200" spc="-635" dirty="0"/>
              <a:t>o</a:t>
            </a:r>
            <a:r>
              <a:rPr sz="9200" spc="-660" dirty="0"/>
              <a:t>t</a:t>
            </a:r>
            <a:r>
              <a:rPr sz="9200" spc="-610" dirty="0"/>
              <a:t>a</a:t>
            </a:r>
            <a:r>
              <a:rPr sz="9200" spc="570" dirty="0"/>
              <a:t>l</a:t>
            </a:r>
            <a:r>
              <a:rPr sz="9200" spc="-565" dirty="0"/>
              <a:t>V</a:t>
            </a:r>
            <a:r>
              <a:rPr sz="9200" spc="-745" dirty="0"/>
              <a:t>i</a:t>
            </a:r>
            <a:r>
              <a:rPr sz="9200" spc="-484" dirty="0"/>
              <a:t>s</a:t>
            </a:r>
            <a:r>
              <a:rPr sz="9200" spc="-745" dirty="0"/>
              <a:t>i</a:t>
            </a:r>
            <a:r>
              <a:rPr sz="9200" spc="-660" dirty="0"/>
              <a:t>t</a:t>
            </a:r>
            <a:r>
              <a:rPr sz="9200" spc="570" dirty="0"/>
              <a:t>s</a:t>
            </a:r>
            <a:r>
              <a:rPr sz="9200" spc="-615" dirty="0"/>
              <a:t>b</a:t>
            </a:r>
            <a:r>
              <a:rPr sz="9200" spc="570" dirty="0"/>
              <a:t>y</a:t>
            </a:r>
            <a:r>
              <a:rPr sz="9200" spc="-565" dirty="0"/>
              <a:t>D</a:t>
            </a:r>
            <a:r>
              <a:rPr sz="9200" spc="-640" dirty="0"/>
              <a:t>e</a:t>
            </a:r>
            <a:r>
              <a:rPr sz="9200" spc="-615" dirty="0"/>
              <a:t>p</a:t>
            </a:r>
            <a:r>
              <a:rPr sz="9200" spc="-610" dirty="0"/>
              <a:t>a</a:t>
            </a:r>
            <a:r>
              <a:rPr sz="9200" spc="-675" dirty="0"/>
              <a:t>r</a:t>
            </a:r>
            <a:r>
              <a:rPr sz="9200" spc="-660" dirty="0"/>
              <a:t>t</a:t>
            </a:r>
            <a:r>
              <a:rPr sz="9200" spc="-635" dirty="0"/>
              <a:t>m</a:t>
            </a:r>
            <a:r>
              <a:rPr sz="9200" spc="-640" dirty="0"/>
              <a:t>e</a:t>
            </a:r>
            <a:r>
              <a:rPr sz="9200" spc="-625" dirty="0"/>
              <a:t>n</a:t>
            </a:r>
            <a:r>
              <a:rPr sz="9200" spc="220" dirty="0"/>
              <a:t>t</a:t>
            </a:r>
            <a:endParaRPr sz="92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97173" y="2345539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97173" y="4117189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97173" y="5298289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97173" y="6479389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97173" y="8251039"/>
            <a:ext cx="95250" cy="952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934355" y="1948734"/>
            <a:ext cx="7338059" cy="7702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36000"/>
              </a:lnSpc>
              <a:spcBef>
                <a:spcPts val="90"/>
              </a:spcBef>
            </a:pPr>
            <a:r>
              <a:rPr sz="2850" spc="120" dirty="0">
                <a:solidFill>
                  <a:srgbClr val="156669"/>
                </a:solidFill>
                <a:latin typeface="Arial MT"/>
                <a:cs typeface="Arial MT"/>
              </a:rPr>
              <a:t>General</a:t>
            </a:r>
            <a:r>
              <a:rPr sz="2850" spc="-25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850" spc="200" dirty="0">
                <a:solidFill>
                  <a:srgbClr val="156669"/>
                </a:solidFill>
                <a:latin typeface="Arial MT"/>
                <a:cs typeface="Arial MT"/>
              </a:rPr>
              <a:t>Practice</a:t>
            </a:r>
            <a:r>
              <a:rPr sz="2850" spc="-20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850" spc="145" dirty="0">
                <a:solidFill>
                  <a:srgbClr val="156669"/>
                </a:solidFill>
                <a:latin typeface="Arial MT"/>
                <a:cs typeface="Arial MT"/>
              </a:rPr>
              <a:t>dominates</a:t>
            </a:r>
            <a:r>
              <a:rPr sz="2850" spc="-20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850" spc="235" dirty="0">
                <a:solidFill>
                  <a:srgbClr val="156669"/>
                </a:solidFill>
                <a:latin typeface="Arial MT"/>
                <a:cs typeface="Arial MT"/>
              </a:rPr>
              <a:t>with</a:t>
            </a:r>
            <a:r>
              <a:rPr sz="2850" spc="-20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850" spc="85" dirty="0">
                <a:solidFill>
                  <a:srgbClr val="156669"/>
                </a:solidFill>
                <a:latin typeface="Arial MT"/>
                <a:cs typeface="Arial MT"/>
              </a:rPr>
              <a:t>7,240 </a:t>
            </a:r>
            <a:r>
              <a:rPr sz="2850" spc="125" dirty="0">
                <a:solidFill>
                  <a:srgbClr val="156669"/>
                </a:solidFill>
                <a:latin typeface="Arial MT"/>
                <a:cs typeface="Arial MT"/>
              </a:rPr>
              <a:t>visitors,</a:t>
            </a:r>
            <a:r>
              <a:rPr sz="2850" spc="640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850" spc="365" dirty="0">
                <a:solidFill>
                  <a:srgbClr val="156669"/>
                </a:solidFill>
                <a:latin typeface="Arial MT"/>
                <a:cs typeface="Arial MT"/>
              </a:rPr>
              <a:t>far</a:t>
            </a:r>
            <a:r>
              <a:rPr sz="2850" spc="645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850" spc="110" dirty="0">
                <a:solidFill>
                  <a:srgbClr val="156669"/>
                </a:solidFill>
                <a:latin typeface="Arial MT"/>
                <a:cs typeface="Arial MT"/>
              </a:rPr>
              <a:t>higher</a:t>
            </a:r>
            <a:r>
              <a:rPr sz="2850" spc="640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850" spc="195" dirty="0">
                <a:solidFill>
                  <a:srgbClr val="156669"/>
                </a:solidFill>
                <a:latin typeface="Arial MT"/>
                <a:cs typeface="Arial MT"/>
              </a:rPr>
              <a:t>than</a:t>
            </a:r>
            <a:r>
              <a:rPr sz="2850" spc="640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850" spc="130" dirty="0">
                <a:solidFill>
                  <a:srgbClr val="156669"/>
                </a:solidFill>
                <a:latin typeface="Arial MT"/>
                <a:cs typeface="Arial MT"/>
              </a:rPr>
              <a:t>any</a:t>
            </a:r>
            <a:r>
              <a:rPr sz="2850" spc="640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850" spc="229" dirty="0">
                <a:solidFill>
                  <a:srgbClr val="156669"/>
                </a:solidFill>
                <a:latin typeface="Arial MT"/>
                <a:cs typeface="Arial MT"/>
              </a:rPr>
              <a:t>other </a:t>
            </a:r>
            <a:r>
              <a:rPr sz="2850" spc="190" dirty="0">
                <a:solidFill>
                  <a:srgbClr val="156669"/>
                </a:solidFill>
                <a:latin typeface="Arial MT"/>
                <a:cs typeface="Arial MT"/>
              </a:rPr>
              <a:t>department.</a:t>
            </a:r>
            <a:endParaRPr sz="2850">
              <a:latin typeface="Arial MT"/>
              <a:cs typeface="Arial MT"/>
            </a:endParaRPr>
          </a:p>
          <a:p>
            <a:pPr marL="12700" marR="5080" algn="just">
              <a:lnSpc>
                <a:spcPts val="4650"/>
              </a:lnSpc>
              <a:spcBef>
                <a:spcPts val="360"/>
              </a:spcBef>
            </a:pPr>
            <a:r>
              <a:rPr sz="2850" spc="180" dirty="0">
                <a:solidFill>
                  <a:srgbClr val="156669"/>
                </a:solidFill>
                <a:latin typeface="Arial MT"/>
                <a:cs typeface="Arial MT"/>
              </a:rPr>
              <a:t>Orthopedics</a:t>
            </a:r>
            <a:r>
              <a:rPr sz="2850" spc="62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850" dirty="0">
                <a:solidFill>
                  <a:srgbClr val="156669"/>
                </a:solidFill>
                <a:latin typeface="Arial MT"/>
                <a:cs typeface="Arial MT"/>
              </a:rPr>
              <a:t>is</a:t>
            </a:r>
            <a:r>
              <a:rPr sz="2850" spc="63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850" spc="220" dirty="0">
                <a:solidFill>
                  <a:srgbClr val="156669"/>
                </a:solidFill>
                <a:latin typeface="Arial MT"/>
                <a:cs typeface="Arial MT"/>
              </a:rPr>
              <a:t>the</a:t>
            </a:r>
            <a:r>
              <a:rPr sz="2850" spc="62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850" spc="110" dirty="0">
                <a:solidFill>
                  <a:srgbClr val="156669"/>
                </a:solidFill>
                <a:latin typeface="Arial MT"/>
                <a:cs typeface="Arial MT"/>
              </a:rPr>
              <a:t>second</a:t>
            </a:r>
            <a:r>
              <a:rPr sz="2850" spc="63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850" spc="225" dirty="0">
                <a:solidFill>
                  <a:srgbClr val="156669"/>
                </a:solidFill>
                <a:latin typeface="Arial MT"/>
                <a:cs typeface="Arial MT"/>
              </a:rPr>
              <a:t>most</a:t>
            </a:r>
            <a:r>
              <a:rPr sz="2850" spc="63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850" spc="125" dirty="0">
                <a:solidFill>
                  <a:srgbClr val="156669"/>
                </a:solidFill>
                <a:latin typeface="Arial MT"/>
                <a:cs typeface="Arial MT"/>
              </a:rPr>
              <a:t>visited </a:t>
            </a:r>
            <a:r>
              <a:rPr sz="2850" spc="235" dirty="0">
                <a:solidFill>
                  <a:srgbClr val="156669"/>
                </a:solidFill>
                <a:latin typeface="Arial MT"/>
                <a:cs typeface="Arial MT"/>
              </a:rPr>
              <a:t>department</a:t>
            </a:r>
            <a:r>
              <a:rPr sz="285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850" spc="235" dirty="0">
                <a:solidFill>
                  <a:srgbClr val="156669"/>
                </a:solidFill>
                <a:latin typeface="Arial MT"/>
                <a:cs typeface="Arial MT"/>
              </a:rPr>
              <a:t>with</a:t>
            </a:r>
            <a:r>
              <a:rPr sz="2850" spc="-6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850" spc="229" dirty="0">
                <a:solidFill>
                  <a:srgbClr val="156669"/>
                </a:solidFill>
                <a:latin typeface="Arial MT"/>
                <a:cs typeface="Arial MT"/>
              </a:rPr>
              <a:t>995</a:t>
            </a:r>
            <a:r>
              <a:rPr sz="2850" spc="-6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850" spc="145" dirty="0">
                <a:solidFill>
                  <a:srgbClr val="156669"/>
                </a:solidFill>
                <a:latin typeface="Arial MT"/>
                <a:cs typeface="Arial MT"/>
              </a:rPr>
              <a:t>patients.</a:t>
            </a:r>
            <a:endParaRPr sz="2850">
              <a:latin typeface="Arial MT"/>
              <a:cs typeface="Arial MT"/>
            </a:endParaRPr>
          </a:p>
          <a:p>
            <a:pPr marL="12700" marR="5080" algn="just">
              <a:lnSpc>
                <a:spcPts val="4650"/>
              </a:lnSpc>
              <a:tabLst>
                <a:tab pos="3058160" algn="l"/>
                <a:tab pos="6477635" algn="l"/>
              </a:tabLst>
            </a:pPr>
            <a:r>
              <a:rPr sz="2850" spc="55" dirty="0">
                <a:solidFill>
                  <a:srgbClr val="156669"/>
                </a:solidFill>
                <a:latin typeface="Arial MT"/>
                <a:cs typeface="Arial MT"/>
              </a:rPr>
              <a:t>Specialized</a:t>
            </a:r>
            <a:r>
              <a:rPr sz="285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850" spc="204" dirty="0">
                <a:solidFill>
                  <a:srgbClr val="156669"/>
                </a:solidFill>
                <a:latin typeface="Arial MT"/>
                <a:cs typeface="Arial MT"/>
              </a:rPr>
              <a:t>departments</a:t>
            </a:r>
            <a:r>
              <a:rPr sz="285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850" spc="85" dirty="0">
                <a:solidFill>
                  <a:srgbClr val="156669"/>
                </a:solidFill>
                <a:latin typeface="Arial MT"/>
                <a:cs typeface="Arial MT"/>
              </a:rPr>
              <a:t>have </a:t>
            </a:r>
            <a:r>
              <a:rPr sz="2850" spc="135" dirty="0">
                <a:solidFill>
                  <a:srgbClr val="156669"/>
                </a:solidFill>
                <a:latin typeface="Arial MT"/>
                <a:cs typeface="Arial MT"/>
              </a:rPr>
              <a:t>significantly</a:t>
            </a:r>
            <a:r>
              <a:rPr sz="2850" spc="-6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850" spc="185" dirty="0">
                <a:solidFill>
                  <a:srgbClr val="156669"/>
                </a:solidFill>
                <a:latin typeface="Arial MT"/>
                <a:cs typeface="Arial MT"/>
              </a:rPr>
              <a:t>lower</a:t>
            </a:r>
            <a:r>
              <a:rPr sz="2850" spc="-6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850" spc="220" dirty="0">
                <a:solidFill>
                  <a:srgbClr val="156669"/>
                </a:solidFill>
                <a:latin typeface="Arial MT"/>
                <a:cs typeface="Arial MT"/>
              </a:rPr>
              <a:t>patient</a:t>
            </a:r>
            <a:r>
              <a:rPr sz="2850" spc="-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850" spc="155" dirty="0">
                <a:solidFill>
                  <a:srgbClr val="156669"/>
                </a:solidFill>
                <a:latin typeface="Arial MT"/>
                <a:cs typeface="Arial MT"/>
              </a:rPr>
              <a:t>counts</a:t>
            </a:r>
            <a:endParaRPr sz="2850">
              <a:latin typeface="Arial MT"/>
              <a:cs typeface="Arial MT"/>
            </a:endParaRPr>
          </a:p>
          <a:p>
            <a:pPr marL="12700" marR="5080" algn="just">
              <a:lnSpc>
                <a:spcPts val="4650"/>
              </a:lnSpc>
            </a:pPr>
            <a:r>
              <a:rPr sz="2850" dirty="0">
                <a:solidFill>
                  <a:srgbClr val="156669"/>
                </a:solidFill>
                <a:latin typeface="Arial MT"/>
                <a:cs typeface="Arial MT"/>
              </a:rPr>
              <a:t>Renal</a:t>
            </a:r>
            <a:r>
              <a:rPr sz="2850" spc="49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850" spc="235" dirty="0">
                <a:solidFill>
                  <a:srgbClr val="156669"/>
                </a:solidFill>
                <a:latin typeface="Arial MT"/>
                <a:cs typeface="Arial MT"/>
              </a:rPr>
              <a:t>department</a:t>
            </a:r>
            <a:r>
              <a:rPr sz="2850" spc="50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850" spc="75" dirty="0">
                <a:solidFill>
                  <a:srgbClr val="156669"/>
                </a:solidFill>
                <a:latin typeface="Arial MT"/>
                <a:cs typeface="Arial MT"/>
              </a:rPr>
              <a:t>has</a:t>
            </a:r>
            <a:r>
              <a:rPr sz="2850" spc="50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850" spc="220" dirty="0">
                <a:solidFill>
                  <a:srgbClr val="156669"/>
                </a:solidFill>
                <a:latin typeface="Arial MT"/>
                <a:cs typeface="Arial MT"/>
              </a:rPr>
              <a:t>the</a:t>
            </a:r>
            <a:r>
              <a:rPr sz="2850" spc="50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850" spc="155" dirty="0">
                <a:solidFill>
                  <a:srgbClr val="156669"/>
                </a:solidFill>
                <a:latin typeface="Arial MT"/>
                <a:cs typeface="Arial MT"/>
              </a:rPr>
              <a:t>least</a:t>
            </a:r>
            <a:r>
              <a:rPr sz="2850" spc="50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850" spc="150" dirty="0">
                <a:solidFill>
                  <a:srgbClr val="156669"/>
                </a:solidFill>
                <a:latin typeface="Arial MT"/>
                <a:cs typeface="Arial MT"/>
              </a:rPr>
              <a:t>visitors </a:t>
            </a:r>
            <a:r>
              <a:rPr sz="2850" dirty="0">
                <a:solidFill>
                  <a:srgbClr val="156669"/>
                </a:solidFill>
                <a:latin typeface="Arial MT"/>
                <a:cs typeface="Arial MT"/>
              </a:rPr>
              <a:t>(86),</a:t>
            </a:r>
            <a:r>
              <a:rPr sz="2850" spc="260" dirty="0">
                <a:solidFill>
                  <a:srgbClr val="156669"/>
                </a:solidFill>
                <a:latin typeface="Arial MT"/>
                <a:cs typeface="Arial MT"/>
              </a:rPr>
              <a:t>   </a:t>
            </a:r>
            <a:r>
              <a:rPr sz="2850" spc="125" dirty="0">
                <a:solidFill>
                  <a:srgbClr val="156669"/>
                </a:solidFill>
                <a:latin typeface="Arial MT"/>
                <a:cs typeface="Arial MT"/>
              </a:rPr>
              <a:t>indicating</a:t>
            </a:r>
            <a:r>
              <a:rPr sz="2850" spc="260" dirty="0">
                <a:solidFill>
                  <a:srgbClr val="156669"/>
                </a:solidFill>
                <a:latin typeface="Arial MT"/>
                <a:cs typeface="Arial MT"/>
              </a:rPr>
              <a:t>   </a:t>
            </a:r>
            <a:r>
              <a:rPr sz="2850" spc="290" dirty="0">
                <a:solidFill>
                  <a:srgbClr val="156669"/>
                </a:solidFill>
                <a:latin typeface="Arial MT"/>
                <a:cs typeface="Arial MT"/>
              </a:rPr>
              <a:t>fewer</a:t>
            </a:r>
            <a:r>
              <a:rPr sz="2850" spc="260" dirty="0">
                <a:solidFill>
                  <a:srgbClr val="156669"/>
                </a:solidFill>
                <a:latin typeface="Arial MT"/>
                <a:cs typeface="Arial MT"/>
              </a:rPr>
              <a:t>   </a:t>
            </a:r>
            <a:r>
              <a:rPr sz="2850" spc="110" dirty="0">
                <a:solidFill>
                  <a:srgbClr val="156669"/>
                </a:solidFill>
                <a:latin typeface="Arial MT"/>
                <a:cs typeface="Arial MT"/>
              </a:rPr>
              <a:t>kidney-</a:t>
            </a:r>
            <a:r>
              <a:rPr sz="2850" spc="185" dirty="0">
                <a:solidFill>
                  <a:srgbClr val="156669"/>
                </a:solidFill>
                <a:latin typeface="Arial MT"/>
                <a:cs typeface="Arial MT"/>
              </a:rPr>
              <a:t>related </a:t>
            </a:r>
            <a:r>
              <a:rPr sz="2850" spc="50" dirty="0">
                <a:solidFill>
                  <a:srgbClr val="156669"/>
                </a:solidFill>
                <a:latin typeface="Arial MT"/>
                <a:cs typeface="Arial MT"/>
              </a:rPr>
              <a:t>cases.</a:t>
            </a:r>
            <a:endParaRPr sz="2850">
              <a:latin typeface="Arial MT"/>
              <a:cs typeface="Arial MT"/>
            </a:endParaRPr>
          </a:p>
          <a:p>
            <a:pPr marL="12700" marR="5080" algn="just">
              <a:lnSpc>
                <a:spcPts val="4650"/>
              </a:lnSpc>
            </a:pPr>
            <a:r>
              <a:rPr sz="2850" dirty="0">
                <a:solidFill>
                  <a:srgbClr val="156669"/>
                </a:solidFill>
                <a:latin typeface="Arial MT"/>
                <a:cs typeface="Arial MT"/>
              </a:rPr>
              <a:t>The</a:t>
            </a:r>
            <a:r>
              <a:rPr sz="2850" spc="50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850" spc="265" dirty="0">
                <a:solidFill>
                  <a:srgbClr val="156669"/>
                </a:solidFill>
                <a:latin typeface="Arial MT"/>
                <a:cs typeface="Arial MT"/>
              </a:rPr>
              <a:t>data</a:t>
            </a:r>
            <a:r>
              <a:rPr sz="2850" spc="55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850" spc="135" dirty="0">
                <a:solidFill>
                  <a:srgbClr val="156669"/>
                </a:solidFill>
                <a:latin typeface="Arial MT"/>
                <a:cs typeface="Arial MT"/>
              </a:rPr>
              <a:t>suggests</a:t>
            </a:r>
            <a:r>
              <a:rPr sz="2850" spc="55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850" spc="330" dirty="0">
                <a:solidFill>
                  <a:srgbClr val="156669"/>
                </a:solidFill>
                <a:latin typeface="Arial MT"/>
                <a:cs typeface="Arial MT"/>
              </a:rPr>
              <a:t>that</a:t>
            </a:r>
            <a:r>
              <a:rPr sz="2850" spc="50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850" spc="225" dirty="0">
                <a:solidFill>
                  <a:srgbClr val="156669"/>
                </a:solidFill>
                <a:latin typeface="Arial MT"/>
                <a:cs typeface="Arial MT"/>
              </a:rPr>
              <a:t>most</a:t>
            </a:r>
            <a:r>
              <a:rPr sz="2850" spc="55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850" spc="185" dirty="0">
                <a:solidFill>
                  <a:srgbClr val="156669"/>
                </a:solidFill>
                <a:latin typeface="Arial MT"/>
                <a:cs typeface="Arial MT"/>
              </a:rPr>
              <a:t>patients </a:t>
            </a:r>
            <a:r>
              <a:rPr sz="2850" spc="300" dirty="0">
                <a:solidFill>
                  <a:srgbClr val="156669"/>
                </a:solidFill>
                <a:latin typeface="Arial MT"/>
                <a:cs typeface="Arial MT"/>
              </a:rPr>
              <a:t>first</a:t>
            </a:r>
            <a:r>
              <a:rPr sz="2850" spc="35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850" spc="140" dirty="0">
                <a:solidFill>
                  <a:srgbClr val="156669"/>
                </a:solidFill>
                <a:latin typeface="Arial MT"/>
                <a:cs typeface="Arial MT"/>
              </a:rPr>
              <a:t>visit</a:t>
            </a:r>
            <a:r>
              <a:rPr sz="2850" spc="35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850" spc="120" dirty="0">
                <a:solidFill>
                  <a:srgbClr val="156669"/>
                </a:solidFill>
                <a:latin typeface="Arial MT"/>
                <a:cs typeface="Arial MT"/>
              </a:rPr>
              <a:t>General</a:t>
            </a:r>
            <a:r>
              <a:rPr sz="2850" spc="35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850" spc="200" dirty="0">
                <a:solidFill>
                  <a:srgbClr val="156669"/>
                </a:solidFill>
                <a:latin typeface="Arial MT"/>
                <a:cs typeface="Arial MT"/>
              </a:rPr>
              <a:t>Practice</a:t>
            </a:r>
            <a:r>
              <a:rPr sz="2850" spc="35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850" spc="229" dirty="0">
                <a:solidFill>
                  <a:srgbClr val="156669"/>
                </a:solidFill>
                <a:latin typeface="Arial MT"/>
                <a:cs typeface="Arial MT"/>
              </a:rPr>
              <a:t>before</a:t>
            </a:r>
            <a:r>
              <a:rPr sz="2850" spc="35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850" spc="60" dirty="0">
                <a:solidFill>
                  <a:srgbClr val="156669"/>
                </a:solidFill>
                <a:latin typeface="Arial MT"/>
                <a:cs typeface="Arial MT"/>
              </a:rPr>
              <a:t>being </a:t>
            </a:r>
            <a:r>
              <a:rPr sz="2850" spc="265" dirty="0">
                <a:solidFill>
                  <a:srgbClr val="156669"/>
                </a:solidFill>
                <a:latin typeface="Arial MT"/>
                <a:cs typeface="Arial MT"/>
              </a:rPr>
              <a:t>referred</a:t>
            </a:r>
            <a:r>
              <a:rPr sz="285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850" spc="350" dirty="0">
                <a:solidFill>
                  <a:srgbClr val="156669"/>
                </a:solidFill>
                <a:latin typeface="Arial MT"/>
                <a:cs typeface="Arial MT"/>
              </a:rPr>
              <a:t>to</a:t>
            </a:r>
            <a:r>
              <a:rPr sz="285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850" spc="75" dirty="0">
                <a:solidFill>
                  <a:srgbClr val="156669"/>
                </a:solidFill>
                <a:latin typeface="Arial MT"/>
                <a:cs typeface="Arial MT"/>
              </a:rPr>
              <a:t>specialists.</a:t>
            </a:r>
            <a:endParaRPr sz="2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604" y="3224179"/>
            <a:ext cx="8677274" cy="5295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0844" y="271526"/>
            <a:ext cx="967486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-645" dirty="0"/>
              <a:t>T</a:t>
            </a:r>
            <a:r>
              <a:rPr sz="9200" spc="-630" dirty="0"/>
              <a:t>o</a:t>
            </a:r>
            <a:r>
              <a:rPr sz="9200" spc="-655" dirty="0"/>
              <a:t>t</a:t>
            </a:r>
            <a:r>
              <a:rPr sz="9200" spc="-605" dirty="0"/>
              <a:t>a</a:t>
            </a:r>
            <a:r>
              <a:rPr sz="9200" spc="575" dirty="0"/>
              <a:t>l</a:t>
            </a:r>
            <a:r>
              <a:rPr sz="9200" spc="-560" dirty="0"/>
              <a:t>V</a:t>
            </a:r>
            <a:r>
              <a:rPr sz="9200" spc="-740" dirty="0"/>
              <a:t>i</a:t>
            </a:r>
            <a:r>
              <a:rPr sz="9200" spc="-480" dirty="0"/>
              <a:t>s</a:t>
            </a:r>
            <a:r>
              <a:rPr sz="9200" spc="-740" dirty="0"/>
              <a:t>i</a:t>
            </a:r>
            <a:r>
              <a:rPr sz="9200" spc="-655" dirty="0"/>
              <a:t>t</a:t>
            </a:r>
            <a:r>
              <a:rPr sz="9200" spc="575" dirty="0"/>
              <a:t>s</a:t>
            </a:r>
            <a:r>
              <a:rPr sz="9200" spc="-610" dirty="0"/>
              <a:t>b</a:t>
            </a:r>
            <a:r>
              <a:rPr sz="9200" spc="575" dirty="0"/>
              <a:t>y</a:t>
            </a:r>
            <a:r>
              <a:rPr sz="9200" spc="-595" dirty="0"/>
              <a:t>G</a:t>
            </a:r>
            <a:r>
              <a:rPr sz="9200" spc="-635" dirty="0"/>
              <a:t>e</a:t>
            </a:r>
            <a:r>
              <a:rPr sz="9200" spc="-620" dirty="0"/>
              <a:t>n</a:t>
            </a:r>
            <a:r>
              <a:rPr sz="9200" spc="-610" dirty="0"/>
              <a:t>d</a:t>
            </a:r>
            <a:r>
              <a:rPr sz="9200" spc="-635" dirty="0"/>
              <a:t>e</a:t>
            </a:r>
            <a:r>
              <a:rPr sz="9200" spc="225" dirty="0"/>
              <a:t>r</a:t>
            </a:r>
            <a:endParaRPr sz="92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59073" y="2324561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59073" y="3924761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59073" y="5524961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59073" y="7125161"/>
            <a:ext cx="85725" cy="857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874229" y="1968313"/>
            <a:ext cx="7397750" cy="589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4600"/>
              </a:lnSpc>
              <a:spcBef>
                <a:spcPts val="100"/>
              </a:spcBef>
            </a:pPr>
            <a:r>
              <a:rPr sz="2600" spc="180" dirty="0">
                <a:solidFill>
                  <a:srgbClr val="156669"/>
                </a:solidFill>
                <a:latin typeface="Arial MT"/>
                <a:cs typeface="Arial MT"/>
              </a:rPr>
              <a:t>Majority</a:t>
            </a:r>
            <a:r>
              <a:rPr sz="2600" spc="300" dirty="0">
                <a:solidFill>
                  <a:srgbClr val="156669"/>
                </a:solidFill>
                <a:latin typeface="Arial MT"/>
                <a:cs typeface="Arial MT"/>
              </a:rPr>
              <a:t>   </a:t>
            </a:r>
            <a:r>
              <a:rPr sz="2600" spc="85" dirty="0">
                <a:solidFill>
                  <a:srgbClr val="156669"/>
                </a:solidFill>
                <a:latin typeface="Arial MT"/>
                <a:cs typeface="Arial MT"/>
              </a:rPr>
              <a:t>Male</a:t>
            </a:r>
            <a:r>
              <a:rPr sz="2600" spc="305" dirty="0">
                <a:solidFill>
                  <a:srgbClr val="156669"/>
                </a:solidFill>
                <a:latin typeface="Arial MT"/>
                <a:cs typeface="Arial MT"/>
              </a:rPr>
              <a:t>   </a:t>
            </a:r>
            <a:r>
              <a:rPr sz="2600" spc="140" dirty="0">
                <a:solidFill>
                  <a:srgbClr val="156669"/>
                </a:solidFill>
                <a:latin typeface="Arial MT"/>
                <a:cs typeface="Arial MT"/>
              </a:rPr>
              <a:t>Patients</a:t>
            </a:r>
            <a:r>
              <a:rPr sz="2600" spc="305" dirty="0">
                <a:solidFill>
                  <a:srgbClr val="156669"/>
                </a:solidFill>
                <a:latin typeface="Arial MT"/>
                <a:cs typeface="Arial MT"/>
              </a:rPr>
              <a:t>   </a:t>
            </a:r>
            <a:r>
              <a:rPr sz="2600" spc="245" dirty="0">
                <a:solidFill>
                  <a:srgbClr val="156669"/>
                </a:solidFill>
                <a:latin typeface="Arial MT"/>
                <a:cs typeface="Arial MT"/>
              </a:rPr>
              <a:t>–</a:t>
            </a:r>
            <a:r>
              <a:rPr sz="2600" spc="305" dirty="0">
                <a:solidFill>
                  <a:srgbClr val="156669"/>
                </a:solidFill>
                <a:latin typeface="Arial MT"/>
                <a:cs typeface="Arial MT"/>
              </a:rPr>
              <a:t>   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The</a:t>
            </a:r>
            <a:r>
              <a:rPr sz="2600" spc="305" dirty="0">
                <a:solidFill>
                  <a:srgbClr val="156669"/>
                </a:solidFill>
                <a:latin typeface="Arial MT"/>
                <a:cs typeface="Arial MT"/>
              </a:rPr>
              <a:t>   </a:t>
            </a:r>
            <a:r>
              <a:rPr sz="2600" spc="85" dirty="0">
                <a:solidFill>
                  <a:srgbClr val="156669"/>
                </a:solidFill>
                <a:latin typeface="Arial MT"/>
                <a:cs typeface="Arial MT"/>
              </a:rPr>
              <a:t>highest </a:t>
            </a:r>
            <a:r>
              <a:rPr sz="2600" spc="180" dirty="0">
                <a:solidFill>
                  <a:srgbClr val="156669"/>
                </a:solidFill>
                <a:latin typeface="Arial MT"/>
                <a:cs typeface="Arial MT"/>
              </a:rPr>
              <a:t>proportion</a:t>
            </a:r>
            <a:r>
              <a:rPr sz="2600" spc="2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285" dirty="0">
                <a:solidFill>
                  <a:srgbClr val="156669"/>
                </a:solidFill>
                <a:latin typeface="Arial MT"/>
                <a:cs typeface="Arial MT"/>
              </a:rPr>
              <a:t>of</a:t>
            </a:r>
            <a:r>
              <a:rPr sz="2600" spc="2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65" dirty="0">
                <a:solidFill>
                  <a:srgbClr val="156669"/>
                </a:solidFill>
                <a:latin typeface="Arial MT"/>
                <a:cs typeface="Arial MT"/>
              </a:rPr>
              <a:t>patients</a:t>
            </a:r>
            <a:r>
              <a:rPr sz="2600" spc="28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(51.05%)</a:t>
            </a:r>
            <a:r>
              <a:rPr sz="2600" spc="2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85" dirty="0">
                <a:solidFill>
                  <a:srgbClr val="156669"/>
                </a:solidFill>
                <a:latin typeface="Arial MT"/>
                <a:cs typeface="Arial MT"/>
              </a:rPr>
              <a:t>are</a:t>
            </a:r>
            <a:r>
              <a:rPr sz="2600" spc="28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65" dirty="0">
                <a:solidFill>
                  <a:srgbClr val="156669"/>
                </a:solidFill>
                <a:latin typeface="Arial MT"/>
                <a:cs typeface="Arial MT"/>
              </a:rPr>
              <a:t>male</a:t>
            </a:r>
            <a:r>
              <a:rPr sz="2600" spc="2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156669"/>
                </a:solidFill>
                <a:latin typeface="Arial MT"/>
                <a:cs typeface="Arial MT"/>
              </a:rPr>
              <a:t>(M), </a:t>
            </a:r>
            <a:r>
              <a:rPr sz="2600" spc="125" dirty="0">
                <a:solidFill>
                  <a:srgbClr val="156669"/>
                </a:solidFill>
                <a:latin typeface="Arial MT"/>
                <a:cs typeface="Arial MT"/>
              </a:rPr>
              <a:t>accounting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310" dirty="0">
                <a:solidFill>
                  <a:srgbClr val="156669"/>
                </a:solidFill>
                <a:latin typeface="Arial MT"/>
                <a:cs typeface="Arial MT"/>
              </a:rPr>
              <a:t>for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-95" dirty="0">
                <a:solidFill>
                  <a:srgbClr val="156669"/>
                </a:solidFill>
                <a:latin typeface="Arial MT"/>
                <a:cs typeface="Arial MT"/>
              </a:rPr>
              <a:t>4.71K</a:t>
            </a:r>
            <a:r>
              <a:rPr sz="260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14" dirty="0">
                <a:solidFill>
                  <a:srgbClr val="156669"/>
                </a:solidFill>
                <a:latin typeface="Arial MT"/>
                <a:cs typeface="Arial MT"/>
              </a:rPr>
              <a:t>patients.</a:t>
            </a:r>
            <a:endParaRPr sz="26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2600" spc="105" dirty="0">
                <a:solidFill>
                  <a:srgbClr val="156669"/>
                </a:solidFill>
                <a:latin typeface="Arial MT"/>
                <a:cs typeface="Arial MT"/>
              </a:rPr>
              <a:t>Nearly 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Equal</a:t>
            </a:r>
            <a:r>
              <a:rPr sz="2600" spc="10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Female</a:t>
            </a:r>
            <a:r>
              <a:rPr sz="2600" spc="10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30" dirty="0">
                <a:solidFill>
                  <a:srgbClr val="156669"/>
                </a:solidFill>
                <a:latin typeface="Arial MT"/>
                <a:cs typeface="Arial MT"/>
              </a:rPr>
              <a:t>Representation</a:t>
            </a:r>
            <a:r>
              <a:rPr sz="2600" spc="10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245" dirty="0">
                <a:solidFill>
                  <a:srgbClr val="156669"/>
                </a:solidFill>
                <a:latin typeface="Arial MT"/>
                <a:cs typeface="Arial MT"/>
              </a:rPr>
              <a:t>–</a:t>
            </a:r>
            <a:r>
              <a:rPr sz="2600" spc="10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156669"/>
                </a:solidFill>
                <a:latin typeface="Arial MT"/>
                <a:cs typeface="Arial MT"/>
              </a:rPr>
              <a:t>Female</a:t>
            </a:r>
            <a:endParaRPr sz="2600">
              <a:latin typeface="Arial MT"/>
              <a:cs typeface="Arial MT"/>
            </a:endParaRPr>
          </a:p>
          <a:p>
            <a:pPr marL="12700" marR="5080" algn="just">
              <a:lnSpc>
                <a:spcPct val="134600"/>
              </a:lnSpc>
            </a:pPr>
            <a:r>
              <a:rPr sz="2600" spc="-260" dirty="0">
                <a:solidFill>
                  <a:srgbClr val="156669"/>
                </a:solidFill>
                <a:latin typeface="Arial MT"/>
                <a:cs typeface="Arial MT"/>
              </a:rPr>
              <a:t>(F)</a:t>
            </a:r>
            <a:r>
              <a:rPr sz="2600" spc="45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600" spc="165" dirty="0">
                <a:solidFill>
                  <a:srgbClr val="156669"/>
                </a:solidFill>
                <a:latin typeface="Arial MT"/>
                <a:cs typeface="Arial MT"/>
              </a:rPr>
              <a:t>patients</a:t>
            </a:r>
            <a:r>
              <a:rPr sz="2600" spc="50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600" spc="75" dirty="0">
                <a:solidFill>
                  <a:srgbClr val="156669"/>
                </a:solidFill>
                <a:latin typeface="Arial MT"/>
                <a:cs typeface="Arial MT"/>
              </a:rPr>
              <a:t>make</a:t>
            </a:r>
            <a:r>
              <a:rPr sz="2600" spc="50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600" spc="75" dirty="0">
                <a:solidFill>
                  <a:srgbClr val="156669"/>
                </a:solidFill>
                <a:latin typeface="Arial MT"/>
                <a:cs typeface="Arial MT"/>
              </a:rPr>
              <a:t>up</a:t>
            </a:r>
            <a:r>
              <a:rPr sz="2600" spc="50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600" spc="75" dirty="0">
                <a:solidFill>
                  <a:srgbClr val="156669"/>
                </a:solidFill>
                <a:latin typeface="Arial MT"/>
                <a:cs typeface="Arial MT"/>
              </a:rPr>
              <a:t>48.69%,</a:t>
            </a:r>
            <a:r>
              <a:rPr sz="2600" spc="50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600" spc="85" dirty="0">
                <a:solidFill>
                  <a:srgbClr val="156669"/>
                </a:solidFill>
                <a:latin typeface="Arial MT"/>
                <a:cs typeface="Arial MT"/>
              </a:rPr>
              <a:t>slightly</a:t>
            </a:r>
            <a:r>
              <a:rPr sz="2600" spc="50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600" spc="150" dirty="0">
                <a:solidFill>
                  <a:srgbClr val="156669"/>
                </a:solidFill>
                <a:latin typeface="Arial MT"/>
                <a:cs typeface="Arial MT"/>
              </a:rPr>
              <a:t>lower </a:t>
            </a:r>
            <a:r>
              <a:rPr sz="2600" spc="160" dirty="0">
                <a:solidFill>
                  <a:srgbClr val="156669"/>
                </a:solidFill>
                <a:latin typeface="Arial MT"/>
                <a:cs typeface="Arial MT"/>
              </a:rPr>
              <a:t>than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 males,</a:t>
            </a:r>
            <a:r>
              <a:rPr sz="2600" spc="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204" dirty="0">
                <a:solidFill>
                  <a:srgbClr val="156669"/>
                </a:solidFill>
                <a:latin typeface="Arial MT"/>
                <a:cs typeface="Arial MT"/>
              </a:rPr>
              <a:t>with</a:t>
            </a:r>
            <a:r>
              <a:rPr sz="2600" spc="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4.49K</a:t>
            </a:r>
            <a:r>
              <a:rPr sz="2600" spc="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14" dirty="0">
                <a:solidFill>
                  <a:srgbClr val="156669"/>
                </a:solidFill>
                <a:latin typeface="Arial MT"/>
                <a:cs typeface="Arial MT"/>
              </a:rPr>
              <a:t>patients.</a:t>
            </a:r>
            <a:endParaRPr sz="2600">
              <a:latin typeface="Arial MT"/>
              <a:cs typeface="Arial MT"/>
            </a:endParaRPr>
          </a:p>
          <a:p>
            <a:pPr marL="12700" marR="5080" algn="just">
              <a:lnSpc>
                <a:spcPct val="134600"/>
              </a:lnSpc>
            </a:pP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Negligible</a:t>
            </a:r>
            <a:r>
              <a:rPr sz="2600" spc="16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70" dirty="0">
                <a:solidFill>
                  <a:srgbClr val="156669"/>
                </a:solidFill>
                <a:latin typeface="Arial MT"/>
                <a:cs typeface="Arial MT"/>
              </a:rPr>
              <a:t>NC</a:t>
            </a:r>
            <a:r>
              <a:rPr sz="2600" spc="1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40" dirty="0">
                <a:solidFill>
                  <a:srgbClr val="156669"/>
                </a:solidFill>
                <a:latin typeface="Arial MT"/>
                <a:cs typeface="Arial MT"/>
              </a:rPr>
              <a:t>Patients</a:t>
            </a:r>
            <a:r>
              <a:rPr sz="2600" spc="1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245" dirty="0">
                <a:solidFill>
                  <a:srgbClr val="156669"/>
                </a:solidFill>
                <a:latin typeface="Arial MT"/>
                <a:cs typeface="Arial MT"/>
              </a:rPr>
              <a:t>–</a:t>
            </a:r>
            <a:r>
              <a:rPr sz="2600" spc="1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40" dirty="0">
                <a:solidFill>
                  <a:srgbClr val="156669"/>
                </a:solidFill>
                <a:latin typeface="Arial MT"/>
                <a:cs typeface="Arial MT"/>
              </a:rPr>
              <a:t>Patients</a:t>
            </a:r>
            <a:r>
              <a:rPr sz="2600" spc="1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40" dirty="0">
                <a:solidFill>
                  <a:srgbClr val="156669"/>
                </a:solidFill>
                <a:latin typeface="Arial MT"/>
                <a:cs typeface="Arial MT"/>
              </a:rPr>
              <a:t>categorized </a:t>
            </a:r>
            <a:r>
              <a:rPr sz="2600" spc="80" dirty="0">
                <a:solidFill>
                  <a:srgbClr val="156669"/>
                </a:solidFill>
                <a:latin typeface="Arial MT"/>
                <a:cs typeface="Arial MT"/>
              </a:rPr>
              <a:t>as</a:t>
            </a:r>
            <a:r>
              <a:rPr sz="2600" spc="195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600" spc="70" dirty="0">
                <a:solidFill>
                  <a:srgbClr val="156669"/>
                </a:solidFill>
                <a:latin typeface="Arial MT"/>
                <a:cs typeface="Arial MT"/>
              </a:rPr>
              <a:t>NC</a:t>
            </a:r>
            <a:r>
              <a:rPr sz="2600" spc="195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(possibly</a:t>
            </a:r>
            <a:r>
              <a:rPr sz="2600" spc="195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600" spc="95" dirty="0">
                <a:solidFill>
                  <a:srgbClr val="156669"/>
                </a:solidFill>
                <a:latin typeface="Arial MT"/>
                <a:cs typeface="Arial MT"/>
              </a:rPr>
              <a:t>Non-</a:t>
            </a:r>
            <a:r>
              <a:rPr sz="2600" spc="105" dirty="0">
                <a:solidFill>
                  <a:srgbClr val="156669"/>
                </a:solidFill>
                <a:latin typeface="Arial MT"/>
                <a:cs typeface="Arial MT"/>
              </a:rPr>
              <a:t>Conforming)</a:t>
            </a:r>
            <a:r>
              <a:rPr sz="2600" spc="195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600" spc="185" dirty="0">
                <a:solidFill>
                  <a:srgbClr val="156669"/>
                </a:solidFill>
                <a:latin typeface="Arial MT"/>
                <a:cs typeface="Arial MT"/>
              </a:rPr>
              <a:t>are</a:t>
            </a:r>
            <a:r>
              <a:rPr sz="2600" spc="195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600" spc="155" dirty="0">
                <a:solidFill>
                  <a:srgbClr val="156669"/>
                </a:solidFill>
                <a:latin typeface="Arial MT"/>
                <a:cs typeface="Arial MT"/>
              </a:rPr>
              <a:t>very </a:t>
            </a:r>
            <a:r>
              <a:rPr sz="2600" spc="180" dirty="0">
                <a:solidFill>
                  <a:srgbClr val="156669"/>
                </a:solidFill>
                <a:latin typeface="Arial MT"/>
                <a:cs typeface="Arial MT"/>
              </a:rPr>
              <a:t>few,</a:t>
            </a:r>
            <a:r>
              <a:rPr sz="2600" spc="-3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55" dirty="0">
                <a:solidFill>
                  <a:srgbClr val="156669"/>
                </a:solidFill>
                <a:latin typeface="Arial MT"/>
                <a:cs typeface="Arial MT"/>
              </a:rPr>
              <a:t>only</a:t>
            </a:r>
            <a:r>
              <a:rPr sz="2600" spc="-3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30" dirty="0">
                <a:solidFill>
                  <a:srgbClr val="156669"/>
                </a:solidFill>
                <a:latin typeface="Arial MT"/>
                <a:cs typeface="Arial MT"/>
              </a:rPr>
              <a:t>0.26%</a:t>
            </a:r>
            <a:r>
              <a:rPr sz="2600" spc="-3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(0.02K</a:t>
            </a:r>
            <a:r>
              <a:rPr sz="2600" spc="-3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235" dirty="0">
                <a:solidFill>
                  <a:srgbClr val="156669"/>
                </a:solidFill>
                <a:latin typeface="Arial MT"/>
                <a:cs typeface="Arial MT"/>
              </a:rPr>
              <a:t>or</a:t>
            </a:r>
            <a:r>
              <a:rPr sz="2600" spc="-3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95" dirty="0">
                <a:solidFill>
                  <a:srgbClr val="156669"/>
                </a:solidFill>
                <a:latin typeface="Arial MT"/>
                <a:cs typeface="Arial MT"/>
              </a:rPr>
              <a:t>~20</a:t>
            </a:r>
            <a:r>
              <a:rPr sz="2600" spc="-3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75" dirty="0">
                <a:solidFill>
                  <a:srgbClr val="156669"/>
                </a:solidFill>
                <a:latin typeface="Arial MT"/>
                <a:cs typeface="Arial MT"/>
              </a:rPr>
              <a:t>patients).</a:t>
            </a:r>
            <a:endParaRPr sz="2600">
              <a:latin typeface="Arial MT"/>
              <a:cs typeface="Arial MT"/>
            </a:endParaRPr>
          </a:p>
          <a:p>
            <a:pPr marL="12700" marR="5080" algn="just">
              <a:lnSpc>
                <a:spcPct val="134600"/>
              </a:lnSpc>
            </a:pPr>
            <a:r>
              <a:rPr sz="2600" spc="75" dirty="0">
                <a:solidFill>
                  <a:srgbClr val="156669"/>
                </a:solidFill>
                <a:latin typeface="Arial MT"/>
                <a:cs typeface="Arial MT"/>
              </a:rPr>
              <a:t>Balanced</a:t>
            </a:r>
            <a:r>
              <a:rPr sz="2600" spc="58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14" dirty="0">
                <a:solidFill>
                  <a:srgbClr val="156669"/>
                </a:solidFill>
                <a:latin typeface="Arial MT"/>
                <a:cs typeface="Arial MT"/>
              </a:rPr>
              <a:t>Gender</a:t>
            </a:r>
            <a:r>
              <a:rPr sz="2600" spc="58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30" dirty="0">
                <a:solidFill>
                  <a:srgbClr val="156669"/>
                </a:solidFill>
                <a:latin typeface="Arial MT"/>
                <a:cs typeface="Arial MT"/>
              </a:rPr>
              <a:t>Distribution</a:t>
            </a:r>
            <a:r>
              <a:rPr sz="2600" spc="58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245" dirty="0">
                <a:solidFill>
                  <a:srgbClr val="156669"/>
                </a:solidFill>
                <a:latin typeface="Arial MT"/>
                <a:cs typeface="Arial MT"/>
              </a:rPr>
              <a:t>–</a:t>
            </a:r>
            <a:r>
              <a:rPr sz="2600" spc="58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The</a:t>
            </a:r>
            <a:r>
              <a:rPr sz="2600" spc="58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05" dirty="0">
                <a:solidFill>
                  <a:srgbClr val="156669"/>
                </a:solidFill>
                <a:latin typeface="Arial MT"/>
                <a:cs typeface="Arial MT"/>
              </a:rPr>
              <a:t>number </a:t>
            </a:r>
            <a:r>
              <a:rPr sz="2600" spc="285" dirty="0">
                <a:solidFill>
                  <a:srgbClr val="156669"/>
                </a:solidFill>
                <a:latin typeface="Arial MT"/>
                <a:cs typeface="Arial MT"/>
              </a:rPr>
              <a:t>of</a:t>
            </a:r>
            <a:r>
              <a:rPr sz="2600" spc="38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65" dirty="0">
                <a:solidFill>
                  <a:srgbClr val="156669"/>
                </a:solidFill>
                <a:latin typeface="Arial MT"/>
                <a:cs typeface="Arial MT"/>
              </a:rPr>
              <a:t>male</a:t>
            </a:r>
            <a:r>
              <a:rPr sz="2600" spc="38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95" dirty="0">
                <a:solidFill>
                  <a:srgbClr val="156669"/>
                </a:solidFill>
                <a:latin typeface="Arial MT"/>
                <a:cs typeface="Arial MT"/>
              </a:rPr>
              <a:t>and</a:t>
            </a:r>
            <a:r>
              <a:rPr sz="2600" spc="38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25" dirty="0">
                <a:solidFill>
                  <a:srgbClr val="156669"/>
                </a:solidFill>
                <a:latin typeface="Arial MT"/>
                <a:cs typeface="Arial MT"/>
              </a:rPr>
              <a:t>female</a:t>
            </a:r>
            <a:r>
              <a:rPr sz="2600" spc="38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65" dirty="0">
                <a:solidFill>
                  <a:srgbClr val="156669"/>
                </a:solidFill>
                <a:latin typeface="Arial MT"/>
                <a:cs typeface="Arial MT"/>
              </a:rPr>
              <a:t>patients</a:t>
            </a:r>
            <a:r>
              <a:rPr sz="2600" spc="38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is</a:t>
            </a:r>
            <a:r>
              <a:rPr sz="2600" spc="38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140" dirty="0">
                <a:solidFill>
                  <a:srgbClr val="156669"/>
                </a:solidFill>
                <a:latin typeface="Arial MT"/>
                <a:cs typeface="Arial MT"/>
              </a:rPr>
              <a:t>almost</a:t>
            </a:r>
            <a:r>
              <a:rPr sz="2600" spc="38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156669"/>
                </a:solidFill>
                <a:latin typeface="Arial MT"/>
                <a:cs typeface="Arial MT"/>
              </a:rPr>
              <a:t>equal,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20886" y="7972949"/>
            <a:ext cx="47510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9300" algn="l"/>
                <a:tab pos="2687320" algn="l"/>
                <a:tab pos="4037965" algn="l"/>
              </a:tabLst>
            </a:pPr>
            <a:r>
              <a:rPr sz="2600" spc="165" dirty="0">
                <a:solidFill>
                  <a:srgbClr val="156669"/>
                </a:solidFill>
                <a:latin typeface="Arial MT"/>
                <a:cs typeface="Arial MT"/>
              </a:rPr>
              <a:t>difference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260" dirty="0">
                <a:solidFill>
                  <a:srgbClr val="156669"/>
                </a:solidFill>
                <a:latin typeface="Arial MT"/>
                <a:cs typeface="Arial MT"/>
              </a:rPr>
              <a:t>of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130" dirty="0">
                <a:solidFill>
                  <a:srgbClr val="156669"/>
                </a:solidFill>
                <a:latin typeface="Arial MT"/>
                <a:cs typeface="Arial MT"/>
              </a:rPr>
              <a:t>0.36%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45" dirty="0">
                <a:solidFill>
                  <a:srgbClr val="156669"/>
                </a:solidFill>
                <a:latin typeface="Arial MT"/>
                <a:cs typeface="Arial MT"/>
              </a:rPr>
              <a:t>(220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59073" y="9258760"/>
            <a:ext cx="85725" cy="857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592722" y="9039749"/>
            <a:ext cx="46793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9540" algn="l"/>
                <a:tab pos="2203450" algn="l"/>
                <a:tab pos="3393440" algn="l"/>
              </a:tabLst>
            </a:pPr>
            <a:r>
              <a:rPr sz="2600" spc="114" dirty="0">
                <a:solidFill>
                  <a:srgbClr val="156669"/>
                </a:solidFill>
                <a:latin typeface="Arial MT"/>
                <a:cs typeface="Arial MT"/>
              </a:rPr>
              <a:t>though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160" dirty="0">
                <a:solidFill>
                  <a:srgbClr val="156669"/>
                </a:solidFill>
                <a:latin typeface="Arial MT"/>
                <a:cs typeface="Arial MT"/>
              </a:rPr>
              <a:t>the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140" dirty="0">
                <a:solidFill>
                  <a:srgbClr val="156669"/>
                </a:solidFill>
                <a:latin typeface="Arial MT"/>
                <a:cs typeface="Arial MT"/>
              </a:rPr>
              <a:t>count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85" dirty="0">
                <a:solidFill>
                  <a:srgbClr val="156669"/>
                </a:solidFill>
                <a:latin typeface="Arial MT"/>
                <a:cs typeface="Arial MT"/>
              </a:rPr>
              <a:t>remains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74229" y="7835713"/>
            <a:ext cx="247523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825">
              <a:lnSpc>
                <a:spcPct val="134600"/>
              </a:lnSpc>
              <a:spcBef>
                <a:spcPts val="100"/>
              </a:spcBef>
              <a:tabLst>
                <a:tab pos="1024255" algn="l"/>
                <a:tab pos="1543685" algn="l"/>
              </a:tabLst>
            </a:pPr>
            <a:r>
              <a:rPr sz="2600" spc="185" dirty="0">
                <a:solidFill>
                  <a:srgbClr val="156669"/>
                </a:solidFill>
                <a:latin typeface="Arial MT"/>
                <a:cs typeface="Arial MT"/>
              </a:rPr>
              <a:t>with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95" dirty="0">
                <a:solidFill>
                  <a:srgbClr val="156669"/>
                </a:solidFill>
                <a:latin typeface="Arial MT"/>
                <a:cs typeface="Arial MT"/>
              </a:rPr>
              <a:t>a</a:t>
            </a:r>
            <a:r>
              <a:rPr sz="2600" dirty="0">
                <a:solidFill>
                  <a:srgbClr val="156669"/>
                </a:solidFill>
                <a:latin typeface="Arial MT"/>
                <a:cs typeface="Arial MT"/>
              </a:rPr>
              <a:t>	</a:t>
            </a:r>
            <a:r>
              <a:rPr sz="2600" spc="-10" dirty="0">
                <a:solidFill>
                  <a:srgbClr val="156669"/>
                </a:solidFill>
                <a:latin typeface="Arial MT"/>
                <a:cs typeface="Arial MT"/>
              </a:rPr>
              <a:t>small </a:t>
            </a:r>
            <a:r>
              <a:rPr sz="2600" spc="75" dirty="0">
                <a:solidFill>
                  <a:srgbClr val="156669"/>
                </a:solidFill>
                <a:latin typeface="Arial MT"/>
                <a:cs typeface="Arial MT"/>
              </a:rPr>
              <a:t>patients).</a:t>
            </a:r>
            <a:endParaRPr sz="2600">
              <a:latin typeface="Arial MT"/>
              <a:cs typeface="Arial MT"/>
            </a:endParaRPr>
          </a:p>
          <a:p>
            <a:pPr marL="12700" marR="5080" indent="268605">
              <a:lnSpc>
                <a:spcPct val="134600"/>
              </a:lnSpc>
            </a:pPr>
            <a:r>
              <a:rPr sz="2600" spc="90" dirty="0">
                <a:solidFill>
                  <a:srgbClr val="156669"/>
                </a:solidFill>
                <a:latin typeface="Arial MT"/>
                <a:cs typeface="Arial MT"/>
              </a:rPr>
              <a:t>classification, </a:t>
            </a:r>
            <a:r>
              <a:rPr sz="2600" spc="-10" dirty="0">
                <a:solidFill>
                  <a:srgbClr val="156669"/>
                </a:solidFill>
                <a:latin typeface="Arial MT"/>
                <a:cs typeface="Arial MT"/>
              </a:rPr>
              <a:t>minimal.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709" y="2888652"/>
            <a:ext cx="6962774" cy="61912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0844" y="113955"/>
            <a:ext cx="1131189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-615" dirty="0"/>
              <a:t>T</a:t>
            </a:r>
            <a:r>
              <a:rPr sz="9200" spc="-600" dirty="0"/>
              <a:t>o</a:t>
            </a:r>
            <a:r>
              <a:rPr sz="9200" spc="-625" dirty="0"/>
              <a:t>t</a:t>
            </a:r>
            <a:r>
              <a:rPr sz="9200" spc="-575" dirty="0"/>
              <a:t>a</a:t>
            </a:r>
            <a:r>
              <a:rPr sz="9200" spc="605" dirty="0"/>
              <a:t>l</a:t>
            </a:r>
            <a:r>
              <a:rPr sz="9200" spc="-530" dirty="0"/>
              <a:t>V</a:t>
            </a:r>
            <a:r>
              <a:rPr sz="9200" spc="-710" dirty="0"/>
              <a:t>i</a:t>
            </a:r>
            <a:r>
              <a:rPr sz="9200" spc="-450" dirty="0"/>
              <a:t>s</a:t>
            </a:r>
            <a:r>
              <a:rPr sz="9200" spc="-710" dirty="0"/>
              <a:t>i</a:t>
            </a:r>
            <a:r>
              <a:rPr sz="9200" spc="-625" dirty="0"/>
              <a:t>t</a:t>
            </a:r>
            <a:r>
              <a:rPr sz="9200" spc="605" dirty="0"/>
              <a:t>s</a:t>
            </a:r>
            <a:r>
              <a:rPr sz="9200" spc="-580" dirty="0"/>
              <a:t>b</a:t>
            </a:r>
            <a:r>
              <a:rPr sz="9200" spc="254" dirty="0"/>
              <a:t>y</a:t>
            </a:r>
            <a:r>
              <a:rPr sz="9200" spc="-1175" dirty="0"/>
              <a:t> </a:t>
            </a:r>
            <a:r>
              <a:rPr sz="9200" spc="-300" dirty="0"/>
              <a:t>A</a:t>
            </a:r>
            <a:r>
              <a:rPr sz="9200" spc="-280" dirty="0"/>
              <a:t>g</a:t>
            </a:r>
            <a:r>
              <a:rPr sz="9200" spc="790" dirty="0"/>
              <a:t>e</a:t>
            </a:r>
            <a:r>
              <a:rPr sz="9200" spc="-380" dirty="0"/>
              <a:t>G</a:t>
            </a:r>
            <a:r>
              <a:rPr sz="9200" spc="-455" dirty="0"/>
              <a:t>r</a:t>
            </a:r>
            <a:r>
              <a:rPr sz="9200" spc="-415" dirty="0"/>
              <a:t>ou</a:t>
            </a:r>
            <a:r>
              <a:rPr sz="9200" spc="440" dirty="0"/>
              <a:t>p</a:t>
            </a:r>
            <a:endParaRPr sz="92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0070" y="1890416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0070" y="2452391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0070" y="3576341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0070" y="4700291"/>
            <a:ext cx="85725" cy="85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0070" y="5262266"/>
            <a:ext cx="85725" cy="857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0070" y="6948190"/>
            <a:ext cx="85725" cy="857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0070" y="7510165"/>
            <a:ext cx="85725" cy="857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0070" y="8634115"/>
            <a:ext cx="85725" cy="857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669514" y="1519043"/>
            <a:ext cx="8811895" cy="845502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2750" spc="105" dirty="0">
                <a:solidFill>
                  <a:srgbClr val="156669"/>
                </a:solidFill>
                <a:latin typeface="Arial MT"/>
                <a:cs typeface="Arial MT"/>
              </a:rPr>
              <a:t>Highest</a:t>
            </a:r>
            <a:r>
              <a:rPr sz="2750" spc="-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50" dirty="0">
                <a:solidFill>
                  <a:srgbClr val="156669"/>
                </a:solidFill>
                <a:latin typeface="Arial MT"/>
                <a:cs typeface="Arial MT"/>
              </a:rPr>
              <a:t>Representation</a:t>
            </a:r>
            <a:r>
              <a:rPr sz="275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270" dirty="0">
                <a:solidFill>
                  <a:srgbClr val="156669"/>
                </a:solidFill>
                <a:latin typeface="Arial MT"/>
                <a:cs typeface="Arial MT"/>
              </a:rPr>
              <a:t>–</a:t>
            </a:r>
            <a:r>
              <a:rPr sz="275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365" dirty="0">
                <a:solidFill>
                  <a:srgbClr val="156669"/>
                </a:solidFill>
                <a:latin typeface="Arial MT"/>
                <a:cs typeface="Arial MT"/>
              </a:rPr>
              <a:t>0-</a:t>
            </a:r>
            <a:r>
              <a:rPr sz="2750" dirty="0">
                <a:solidFill>
                  <a:srgbClr val="156669"/>
                </a:solidFill>
                <a:latin typeface="Arial MT"/>
                <a:cs typeface="Arial MT"/>
              </a:rPr>
              <a:t>18</a:t>
            </a:r>
            <a:r>
              <a:rPr sz="2750" spc="-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95" dirty="0">
                <a:solidFill>
                  <a:srgbClr val="156669"/>
                </a:solidFill>
                <a:latin typeface="Arial MT"/>
                <a:cs typeface="Arial MT"/>
              </a:rPr>
              <a:t>Age</a:t>
            </a:r>
            <a:r>
              <a:rPr sz="275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45" dirty="0">
                <a:solidFill>
                  <a:srgbClr val="156669"/>
                </a:solidFill>
                <a:latin typeface="Arial MT"/>
                <a:cs typeface="Arial MT"/>
              </a:rPr>
              <a:t>Group</a:t>
            </a:r>
            <a:endParaRPr sz="2750">
              <a:latin typeface="Arial MT"/>
              <a:cs typeface="Arial MT"/>
            </a:endParaRPr>
          </a:p>
          <a:p>
            <a:pPr marL="12700" marR="5080" algn="just">
              <a:lnSpc>
                <a:spcPct val="134100"/>
              </a:lnSpc>
            </a:pPr>
            <a:r>
              <a:rPr sz="2750" dirty="0">
                <a:solidFill>
                  <a:srgbClr val="156669"/>
                </a:solidFill>
                <a:latin typeface="Arial MT"/>
                <a:cs typeface="Arial MT"/>
              </a:rPr>
              <a:t>The</a:t>
            </a:r>
            <a:r>
              <a:rPr sz="2750" spc="70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750" spc="365" dirty="0">
                <a:solidFill>
                  <a:srgbClr val="156669"/>
                </a:solidFill>
                <a:latin typeface="Arial MT"/>
                <a:cs typeface="Arial MT"/>
              </a:rPr>
              <a:t>0-</a:t>
            </a:r>
            <a:r>
              <a:rPr sz="2750" dirty="0">
                <a:solidFill>
                  <a:srgbClr val="156669"/>
                </a:solidFill>
                <a:latin typeface="Arial MT"/>
                <a:cs typeface="Arial MT"/>
              </a:rPr>
              <a:t>18</a:t>
            </a:r>
            <a:r>
              <a:rPr sz="2750" spc="70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750" spc="125" dirty="0">
                <a:solidFill>
                  <a:srgbClr val="156669"/>
                </a:solidFill>
                <a:latin typeface="Arial MT"/>
                <a:cs typeface="Arial MT"/>
              </a:rPr>
              <a:t>age</a:t>
            </a:r>
            <a:r>
              <a:rPr sz="2750" spc="70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750" spc="170" dirty="0">
                <a:solidFill>
                  <a:srgbClr val="156669"/>
                </a:solidFill>
                <a:latin typeface="Arial MT"/>
                <a:cs typeface="Arial MT"/>
              </a:rPr>
              <a:t>group</a:t>
            </a:r>
            <a:r>
              <a:rPr sz="2750" spc="75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750" spc="70" dirty="0">
                <a:solidFill>
                  <a:srgbClr val="156669"/>
                </a:solidFill>
                <a:latin typeface="Arial MT"/>
                <a:cs typeface="Arial MT"/>
              </a:rPr>
              <a:t>has  </a:t>
            </a:r>
            <a:r>
              <a:rPr sz="2750" spc="210" dirty="0">
                <a:solidFill>
                  <a:srgbClr val="156669"/>
                </a:solidFill>
                <a:latin typeface="Arial MT"/>
                <a:cs typeface="Arial MT"/>
              </a:rPr>
              <a:t>the</a:t>
            </a:r>
            <a:r>
              <a:rPr sz="2750" spc="70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750" spc="114" dirty="0">
                <a:solidFill>
                  <a:srgbClr val="156669"/>
                </a:solidFill>
                <a:latin typeface="Arial MT"/>
                <a:cs typeface="Arial MT"/>
              </a:rPr>
              <a:t>highest</a:t>
            </a:r>
            <a:r>
              <a:rPr sz="2750" spc="75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750" spc="135" dirty="0">
                <a:solidFill>
                  <a:srgbClr val="156669"/>
                </a:solidFill>
                <a:latin typeface="Arial MT"/>
                <a:cs typeface="Arial MT"/>
              </a:rPr>
              <a:t>number</a:t>
            </a:r>
            <a:r>
              <a:rPr sz="2750" spc="70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750" spc="290" dirty="0">
                <a:solidFill>
                  <a:srgbClr val="156669"/>
                </a:solidFill>
                <a:latin typeface="Arial MT"/>
                <a:cs typeface="Arial MT"/>
              </a:rPr>
              <a:t>of </a:t>
            </a:r>
            <a:r>
              <a:rPr sz="2750" spc="150" dirty="0">
                <a:solidFill>
                  <a:srgbClr val="156669"/>
                </a:solidFill>
                <a:latin typeface="Arial MT"/>
                <a:cs typeface="Arial MT"/>
              </a:rPr>
              <a:t>patients,</a:t>
            </a:r>
            <a:r>
              <a:rPr sz="2750" spc="-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75" dirty="0">
                <a:solidFill>
                  <a:srgbClr val="156669"/>
                </a:solidFill>
                <a:latin typeface="Arial MT"/>
                <a:cs typeface="Arial MT"/>
              </a:rPr>
              <a:t>making</a:t>
            </a:r>
            <a:r>
              <a:rPr sz="275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95" dirty="0">
                <a:solidFill>
                  <a:srgbClr val="156669"/>
                </a:solidFill>
                <a:latin typeface="Arial MT"/>
                <a:cs typeface="Arial MT"/>
              </a:rPr>
              <a:t>up</a:t>
            </a:r>
            <a:r>
              <a:rPr sz="2750" spc="-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95" dirty="0">
                <a:solidFill>
                  <a:srgbClr val="156669"/>
                </a:solidFill>
                <a:latin typeface="Arial MT"/>
                <a:cs typeface="Arial MT"/>
              </a:rPr>
              <a:t>22.89%</a:t>
            </a:r>
            <a:r>
              <a:rPr sz="275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315" dirty="0">
                <a:solidFill>
                  <a:srgbClr val="156669"/>
                </a:solidFill>
                <a:latin typeface="Arial MT"/>
                <a:cs typeface="Arial MT"/>
              </a:rPr>
              <a:t>of</a:t>
            </a:r>
            <a:r>
              <a:rPr sz="275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210" dirty="0">
                <a:solidFill>
                  <a:srgbClr val="156669"/>
                </a:solidFill>
                <a:latin typeface="Arial MT"/>
                <a:cs typeface="Arial MT"/>
              </a:rPr>
              <a:t>the</a:t>
            </a:r>
            <a:r>
              <a:rPr sz="2750" spc="-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75" dirty="0">
                <a:solidFill>
                  <a:srgbClr val="156669"/>
                </a:solidFill>
                <a:latin typeface="Arial MT"/>
                <a:cs typeface="Arial MT"/>
              </a:rPr>
              <a:t>total.</a:t>
            </a:r>
            <a:endParaRPr sz="2750">
              <a:latin typeface="Arial MT"/>
              <a:cs typeface="Arial MT"/>
            </a:endParaRPr>
          </a:p>
          <a:p>
            <a:pPr marL="12700" marR="5080" algn="just">
              <a:lnSpc>
                <a:spcPct val="134100"/>
              </a:lnSpc>
            </a:pPr>
            <a:r>
              <a:rPr sz="2750" dirty="0">
                <a:solidFill>
                  <a:srgbClr val="156669"/>
                </a:solidFill>
                <a:latin typeface="Arial MT"/>
                <a:cs typeface="Arial MT"/>
              </a:rPr>
              <a:t>This</a:t>
            </a:r>
            <a:r>
              <a:rPr sz="2750" spc="1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95" dirty="0">
                <a:solidFill>
                  <a:srgbClr val="156669"/>
                </a:solidFill>
                <a:latin typeface="Arial MT"/>
                <a:cs typeface="Arial MT"/>
              </a:rPr>
              <a:t>could</a:t>
            </a:r>
            <a:r>
              <a:rPr sz="2750" spc="16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40" dirty="0">
                <a:solidFill>
                  <a:srgbClr val="156669"/>
                </a:solidFill>
                <a:latin typeface="Arial MT"/>
                <a:cs typeface="Arial MT"/>
              </a:rPr>
              <a:t>indicate</a:t>
            </a:r>
            <a:r>
              <a:rPr sz="2750" spc="1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65" dirty="0">
                <a:solidFill>
                  <a:srgbClr val="156669"/>
                </a:solidFill>
                <a:latin typeface="Arial MT"/>
                <a:cs typeface="Arial MT"/>
              </a:rPr>
              <a:t>a</a:t>
            </a:r>
            <a:r>
              <a:rPr sz="2750" spc="1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156669"/>
                </a:solidFill>
                <a:latin typeface="Arial MT"/>
                <a:cs typeface="Arial MT"/>
              </a:rPr>
              <a:t>high</a:t>
            </a:r>
            <a:r>
              <a:rPr sz="2750" spc="16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35" dirty="0">
                <a:solidFill>
                  <a:srgbClr val="156669"/>
                </a:solidFill>
                <a:latin typeface="Arial MT"/>
                <a:cs typeface="Arial MT"/>
              </a:rPr>
              <a:t>number</a:t>
            </a:r>
            <a:r>
              <a:rPr sz="2750" spc="1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315" dirty="0">
                <a:solidFill>
                  <a:srgbClr val="156669"/>
                </a:solidFill>
                <a:latin typeface="Arial MT"/>
                <a:cs typeface="Arial MT"/>
              </a:rPr>
              <a:t>of</a:t>
            </a:r>
            <a:r>
              <a:rPr sz="2750" spc="1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80" dirty="0">
                <a:solidFill>
                  <a:srgbClr val="156669"/>
                </a:solidFill>
                <a:latin typeface="Arial MT"/>
                <a:cs typeface="Arial MT"/>
              </a:rPr>
              <a:t>pediatric</a:t>
            </a:r>
            <a:r>
              <a:rPr sz="2750" spc="16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00" dirty="0">
                <a:solidFill>
                  <a:srgbClr val="156669"/>
                </a:solidFill>
                <a:latin typeface="Arial MT"/>
                <a:cs typeface="Arial MT"/>
              </a:rPr>
              <a:t>visits </a:t>
            </a:r>
            <a:r>
              <a:rPr sz="2750" spc="260" dirty="0">
                <a:solidFill>
                  <a:srgbClr val="156669"/>
                </a:solidFill>
                <a:latin typeface="Arial MT"/>
                <a:cs typeface="Arial MT"/>
              </a:rPr>
              <a:t>or</a:t>
            </a:r>
            <a:r>
              <a:rPr sz="2750" spc="-8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65" dirty="0">
                <a:solidFill>
                  <a:srgbClr val="156669"/>
                </a:solidFill>
                <a:latin typeface="Arial MT"/>
                <a:cs typeface="Arial MT"/>
              </a:rPr>
              <a:t>a</a:t>
            </a:r>
            <a:r>
              <a:rPr sz="2750" spc="-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40" dirty="0">
                <a:solidFill>
                  <a:srgbClr val="156669"/>
                </a:solidFill>
                <a:latin typeface="Arial MT"/>
                <a:cs typeface="Arial MT"/>
              </a:rPr>
              <a:t>significant</a:t>
            </a:r>
            <a:r>
              <a:rPr sz="2750" spc="-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80" dirty="0">
                <a:solidFill>
                  <a:srgbClr val="156669"/>
                </a:solidFill>
                <a:latin typeface="Arial MT"/>
                <a:cs typeface="Arial MT"/>
              </a:rPr>
              <a:t>focus</a:t>
            </a:r>
            <a:r>
              <a:rPr sz="2750" spc="-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80" dirty="0">
                <a:solidFill>
                  <a:srgbClr val="156669"/>
                </a:solidFill>
                <a:latin typeface="Arial MT"/>
                <a:cs typeface="Arial MT"/>
              </a:rPr>
              <a:t>on</a:t>
            </a:r>
            <a:r>
              <a:rPr sz="2750" spc="-8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65" dirty="0">
                <a:solidFill>
                  <a:srgbClr val="156669"/>
                </a:solidFill>
                <a:latin typeface="Arial MT"/>
                <a:cs typeface="Arial MT"/>
              </a:rPr>
              <a:t>child</a:t>
            </a:r>
            <a:r>
              <a:rPr sz="2750" spc="-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20" dirty="0">
                <a:solidFill>
                  <a:srgbClr val="156669"/>
                </a:solidFill>
                <a:latin typeface="Arial MT"/>
                <a:cs typeface="Arial MT"/>
              </a:rPr>
              <a:t>healthcare.</a:t>
            </a:r>
            <a:endParaRPr sz="275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120"/>
              </a:spcBef>
            </a:pPr>
            <a:r>
              <a:rPr sz="2750" spc="135" dirty="0">
                <a:solidFill>
                  <a:srgbClr val="156669"/>
                </a:solidFill>
                <a:latin typeface="Arial MT"/>
                <a:cs typeface="Arial MT"/>
              </a:rPr>
              <a:t>19-</a:t>
            </a:r>
            <a:r>
              <a:rPr sz="2750" spc="130" dirty="0">
                <a:solidFill>
                  <a:srgbClr val="156669"/>
                </a:solidFill>
                <a:latin typeface="Arial MT"/>
                <a:cs typeface="Arial MT"/>
              </a:rPr>
              <a:t>35</a:t>
            </a:r>
            <a:r>
              <a:rPr sz="275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95" dirty="0">
                <a:solidFill>
                  <a:srgbClr val="156669"/>
                </a:solidFill>
                <a:latin typeface="Arial MT"/>
                <a:cs typeface="Arial MT"/>
              </a:rPr>
              <a:t>Age</a:t>
            </a:r>
            <a:r>
              <a:rPr sz="275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65" dirty="0">
                <a:solidFill>
                  <a:srgbClr val="156669"/>
                </a:solidFill>
                <a:latin typeface="Arial MT"/>
                <a:cs typeface="Arial MT"/>
              </a:rPr>
              <a:t>Group</a:t>
            </a:r>
            <a:r>
              <a:rPr sz="275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156669"/>
                </a:solidFill>
                <a:latin typeface="Arial MT"/>
                <a:cs typeface="Arial MT"/>
              </a:rPr>
              <a:t>is</a:t>
            </a:r>
            <a:r>
              <a:rPr sz="275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80" dirty="0">
                <a:solidFill>
                  <a:srgbClr val="156669"/>
                </a:solidFill>
                <a:latin typeface="Arial MT"/>
                <a:cs typeface="Arial MT"/>
              </a:rPr>
              <a:t>Second</a:t>
            </a:r>
            <a:r>
              <a:rPr sz="275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95" dirty="0">
                <a:solidFill>
                  <a:srgbClr val="156669"/>
                </a:solidFill>
                <a:latin typeface="Arial MT"/>
                <a:cs typeface="Arial MT"/>
              </a:rPr>
              <a:t>Highest</a:t>
            </a:r>
            <a:endParaRPr sz="2750">
              <a:latin typeface="Arial MT"/>
              <a:cs typeface="Arial MT"/>
            </a:endParaRPr>
          </a:p>
          <a:p>
            <a:pPr marL="12700" marR="5080" algn="just">
              <a:lnSpc>
                <a:spcPct val="134100"/>
              </a:lnSpc>
            </a:pPr>
            <a:r>
              <a:rPr sz="2750" dirty="0">
                <a:solidFill>
                  <a:srgbClr val="156669"/>
                </a:solidFill>
                <a:latin typeface="Arial MT"/>
                <a:cs typeface="Arial MT"/>
              </a:rPr>
              <a:t>The</a:t>
            </a:r>
            <a:r>
              <a:rPr sz="2750" spc="5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35" dirty="0">
                <a:solidFill>
                  <a:srgbClr val="156669"/>
                </a:solidFill>
                <a:latin typeface="Arial MT"/>
                <a:cs typeface="Arial MT"/>
              </a:rPr>
              <a:t>19-</a:t>
            </a:r>
            <a:r>
              <a:rPr sz="2750" spc="130" dirty="0">
                <a:solidFill>
                  <a:srgbClr val="156669"/>
                </a:solidFill>
                <a:latin typeface="Arial MT"/>
                <a:cs typeface="Arial MT"/>
              </a:rPr>
              <a:t>35</a:t>
            </a:r>
            <a:r>
              <a:rPr sz="2750" spc="5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25" dirty="0">
                <a:solidFill>
                  <a:srgbClr val="156669"/>
                </a:solidFill>
                <a:latin typeface="Arial MT"/>
                <a:cs typeface="Arial MT"/>
              </a:rPr>
              <a:t>age</a:t>
            </a:r>
            <a:r>
              <a:rPr sz="2750" spc="5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70" dirty="0">
                <a:solidFill>
                  <a:srgbClr val="156669"/>
                </a:solidFill>
                <a:latin typeface="Arial MT"/>
                <a:cs typeface="Arial MT"/>
              </a:rPr>
              <a:t>group</a:t>
            </a:r>
            <a:r>
              <a:rPr sz="2750" spc="5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45" dirty="0">
                <a:solidFill>
                  <a:srgbClr val="156669"/>
                </a:solidFill>
                <a:latin typeface="Arial MT"/>
                <a:cs typeface="Arial MT"/>
              </a:rPr>
              <a:t>follows</a:t>
            </a:r>
            <a:r>
              <a:rPr sz="2750" spc="5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70" dirty="0">
                <a:solidFill>
                  <a:srgbClr val="156669"/>
                </a:solidFill>
                <a:latin typeface="Arial MT"/>
                <a:cs typeface="Arial MT"/>
              </a:rPr>
              <a:t>closely</a:t>
            </a:r>
            <a:r>
              <a:rPr sz="2750" spc="5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220" dirty="0">
                <a:solidFill>
                  <a:srgbClr val="156669"/>
                </a:solidFill>
                <a:latin typeface="Arial MT"/>
                <a:cs typeface="Arial MT"/>
              </a:rPr>
              <a:t>with</a:t>
            </a:r>
            <a:r>
              <a:rPr sz="2750" spc="5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-10" dirty="0">
                <a:solidFill>
                  <a:srgbClr val="156669"/>
                </a:solidFill>
                <a:latin typeface="Arial MT"/>
                <a:cs typeface="Arial MT"/>
              </a:rPr>
              <a:t>21.54%, </a:t>
            </a:r>
            <a:r>
              <a:rPr sz="2750" spc="100" dirty="0">
                <a:solidFill>
                  <a:srgbClr val="156669"/>
                </a:solidFill>
                <a:latin typeface="Arial MT"/>
                <a:cs typeface="Arial MT"/>
              </a:rPr>
              <a:t>showing</a:t>
            </a:r>
            <a:r>
              <a:rPr sz="2750" spc="14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65" dirty="0">
                <a:solidFill>
                  <a:srgbClr val="156669"/>
                </a:solidFill>
                <a:latin typeface="Arial MT"/>
                <a:cs typeface="Arial MT"/>
              </a:rPr>
              <a:t>a</a:t>
            </a:r>
            <a:r>
              <a:rPr sz="2750" spc="15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210" dirty="0">
                <a:solidFill>
                  <a:srgbClr val="156669"/>
                </a:solidFill>
                <a:latin typeface="Arial MT"/>
                <a:cs typeface="Arial MT"/>
              </a:rPr>
              <a:t>strong</a:t>
            </a:r>
            <a:r>
              <a:rPr sz="2750" spc="15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25" dirty="0">
                <a:solidFill>
                  <a:srgbClr val="156669"/>
                </a:solidFill>
                <a:latin typeface="Arial MT"/>
                <a:cs typeface="Arial MT"/>
              </a:rPr>
              <a:t>presence</a:t>
            </a:r>
            <a:r>
              <a:rPr sz="2750" spc="1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315" dirty="0">
                <a:solidFill>
                  <a:srgbClr val="156669"/>
                </a:solidFill>
                <a:latin typeface="Arial MT"/>
                <a:cs typeface="Arial MT"/>
              </a:rPr>
              <a:t>of</a:t>
            </a:r>
            <a:r>
              <a:rPr sz="2750" spc="15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00" dirty="0">
                <a:solidFill>
                  <a:srgbClr val="156669"/>
                </a:solidFill>
                <a:latin typeface="Arial MT"/>
                <a:cs typeface="Arial MT"/>
              </a:rPr>
              <a:t>young</a:t>
            </a:r>
            <a:r>
              <a:rPr sz="2750" spc="15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40" dirty="0">
                <a:solidFill>
                  <a:srgbClr val="156669"/>
                </a:solidFill>
                <a:latin typeface="Arial MT"/>
                <a:cs typeface="Arial MT"/>
              </a:rPr>
              <a:t>adults</a:t>
            </a:r>
            <a:r>
              <a:rPr sz="2750" spc="15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35" dirty="0">
                <a:solidFill>
                  <a:srgbClr val="156669"/>
                </a:solidFill>
                <a:latin typeface="Arial MT"/>
                <a:cs typeface="Arial MT"/>
              </a:rPr>
              <a:t>seeking </a:t>
            </a:r>
            <a:r>
              <a:rPr sz="2750" spc="90" dirty="0">
                <a:solidFill>
                  <a:srgbClr val="156669"/>
                </a:solidFill>
                <a:latin typeface="Arial MT"/>
                <a:cs typeface="Arial MT"/>
              </a:rPr>
              <a:t>medical</a:t>
            </a:r>
            <a:r>
              <a:rPr sz="2750" spc="-6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70" dirty="0">
                <a:solidFill>
                  <a:srgbClr val="156669"/>
                </a:solidFill>
                <a:latin typeface="Arial MT"/>
                <a:cs typeface="Arial MT"/>
              </a:rPr>
              <a:t>attention.</a:t>
            </a:r>
            <a:endParaRPr sz="275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125"/>
              </a:spcBef>
            </a:pPr>
            <a:r>
              <a:rPr sz="2750" spc="135" dirty="0">
                <a:solidFill>
                  <a:srgbClr val="156669"/>
                </a:solidFill>
                <a:latin typeface="Arial MT"/>
                <a:cs typeface="Arial MT"/>
              </a:rPr>
              <a:t>Gradual</a:t>
            </a:r>
            <a:r>
              <a:rPr sz="275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45" dirty="0">
                <a:solidFill>
                  <a:srgbClr val="156669"/>
                </a:solidFill>
                <a:latin typeface="Arial MT"/>
                <a:cs typeface="Arial MT"/>
              </a:rPr>
              <a:t>Decline</a:t>
            </a:r>
            <a:r>
              <a:rPr sz="275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156669"/>
                </a:solidFill>
                <a:latin typeface="Arial MT"/>
                <a:cs typeface="Arial MT"/>
              </a:rPr>
              <a:t>in</a:t>
            </a:r>
            <a:r>
              <a:rPr sz="2750" spc="-7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45" dirty="0">
                <a:solidFill>
                  <a:srgbClr val="156669"/>
                </a:solidFill>
                <a:latin typeface="Arial MT"/>
                <a:cs typeface="Arial MT"/>
              </a:rPr>
              <a:t>Older</a:t>
            </a:r>
            <a:r>
              <a:rPr sz="275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95" dirty="0">
                <a:solidFill>
                  <a:srgbClr val="156669"/>
                </a:solidFill>
                <a:latin typeface="Arial MT"/>
                <a:cs typeface="Arial MT"/>
              </a:rPr>
              <a:t>Age</a:t>
            </a:r>
            <a:r>
              <a:rPr sz="2750" spc="-6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30" dirty="0">
                <a:solidFill>
                  <a:srgbClr val="156669"/>
                </a:solidFill>
                <a:latin typeface="Arial MT"/>
                <a:cs typeface="Arial MT"/>
              </a:rPr>
              <a:t>Groups</a:t>
            </a:r>
            <a:endParaRPr sz="275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125"/>
              </a:spcBef>
            </a:pPr>
            <a:r>
              <a:rPr sz="2750" spc="215" dirty="0">
                <a:solidFill>
                  <a:srgbClr val="156669"/>
                </a:solidFill>
                <a:latin typeface="Arial MT"/>
                <a:cs typeface="Arial MT"/>
              </a:rPr>
              <a:t>36-</a:t>
            </a:r>
            <a:r>
              <a:rPr sz="2750" spc="270" dirty="0">
                <a:solidFill>
                  <a:srgbClr val="156669"/>
                </a:solidFill>
                <a:latin typeface="Arial MT"/>
                <a:cs typeface="Arial MT"/>
              </a:rPr>
              <a:t>50</a:t>
            </a:r>
            <a:r>
              <a:rPr sz="2750" spc="-20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750" spc="-10" dirty="0">
                <a:solidFill>
                  <a:srgbClr val="156669"/>
                </a:solidFill>
                <a:latin typeface="Arial MT"/>
                <a:cs typeface="Arial MT"/>
              </a:rPr>
              <a:t>(19.27%),</a:t>
            </a:r>
            <a:r>
              <a:rPr sz="2750" spc="-15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750" spc="90" dirty="0">
                <a:solidFill>
                  <a:srgbClr val="156669"/>
                </a:solidFill>
                <a:latin typeface="Arial MT"/>
                <a:cs typeface="Arial MT"/>
              </a:rPr>
              <a:t>51-</a:t>
            </a:r>
            <a:r>
              <a:rPr sz="2750" spc="155" dirty="0">
                <a:solidFill>
                  <a:srgbClr val="156669"/>
                </a:solidFill>
                <a:latin typeface="Arial MT"/>
                <a:cs typeface="Arial MT"/>
              </a:rPr>
              <a:t>65</a:t>
            </a:r>
            <a:r>
              <a:rPr sz="2750" spc="-15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750" spc="-20" dirty="0">
                <a:solidFill>
                  <a:srgbClr val="156669"/>
                </a:solidFill>
                <a:latin typeface="Arial MT"/>
                <a:cs typeface="Arial MT"/>
              </a:rPr>
              <a:t>(18.75%),  </a:t>
            </a:r>
            <a:r>
              <a:rPr sz="2750" spc="114" dirty="0">
                <a:solidFill>
                  <a:srgbClr val="156669"/>
                </a:solidFill>
                <a:latin typeface="Arial MT"/>
                <a:cs typeface="Arial MT"/>
              </a:rPr>
              <a:t>and</a:t>
            </a:r>
            <a:r>
              <a:rPr sz="2750" spc="-15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750" spc="105" dirty="0">
                <a:solidFill>
                  <a:srgbClr val="156669"/>
                </a:solidFill>
                <a:latin typeface="Arial MT"/>
                <a:cs typeface="Arial MT"/>
              </a:rPr>
              <a:t>66+</a:t>
            </a:r>
            <a:r>
              <a:rPr sz="2750" spc="-15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750" spc="-10" dirty="0">
                <a:solidFill>
                  <a:srgbClr val="156669"/>
                </a:solidFill>
                <a:latin typeface="Arial MT"/>
                <a:cs typeface="Arial MT"/>
              </a:rPr>
              <a:t>(17.55%)</a:t>
            </a:r>
            <a:endParaRPr sz="275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125"/>
              </a:spcBef>
            </a:pPr>
            <a:r>
              <a:rPr sz="2750" spc="135" dirty="0">
                <a:solidFill>
                  <a:srgbClr val="156669"/>
                </a:solidFill>
                <a:latin typeface="Arial MT"/>
                <a:cs typeface="Arial MT"/>
              </a:rPr>
              <a:t>show</a:t>
            </a:r>
            <a:r>
              <a:rPr sz="2750" spc="-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65" dirty="0">
                <a:solidFill>
                  <a:srgbClr val="156669"/>
                </a:solidFill>
                <a:latin typeface="Arial MT"/>
                <a:cs typeface="Arial MT"/>
              </a:rPr>
              <a:t>a</a:t>
            </a:r>
            <a:r>
              <a:rPr sz="2750" spc="-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40" dirty="0">
                <a:solidFill>
                  <a:srgbClr val="156669"/>
                </a:solidFill>
                <a:latin typeface="Arial MT"/>
                <a:cs typeface="Arial MT"/>
              </a:rPr>
              <a:t>gradual</a:t>
            </a:r>
            <a:r>
              <a:rPr sz="2750" spc="-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45" dirty="0">
                <a:solidFill>
                  <a:srgbClr val="156669"/>
                </a:solidFill>
                <a:latin typeface="Arial MT"/>
                <a:cs typeface="Arial MT"/>
              </a:rPr>
              <a:t>decrease</a:t>
            </a:r>
            <a:r>
              <a:rPr sz="2750" spc="-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156669"/>
                </a:solidFill>
                <a:latin typeface="Arial MT"/>
                <a:cs typeface="Arial MT"/>
              </a:rPr>
              <a:t>in</a:t>
            </a:r>
            <a:r>
              <a:rPr sz="2750" spc="-7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50" dirty="0">
                <a:solidFill>
                  <a:srgbClr val="156669"/>
                </a:solidFill>
                <a:latin typeface="Arial MT"/>
                <a:cs typeface="Arial MT"/>
              </a:rPr>
              <a:t>representation.</a:t>
            </a:r>
            <a:endParaRPr sz="2750">
              <a:latin typeface="Arial MT"/>
              <a:cs typeface="Arial MT"/>
            </a:endParaRPr>
          </a:p>
          <a:p>
            <a:pPr marL="12700" marR="5080" algn="just">
              <a:lnSpc>
                <a:spcPct val="134100"/>
              </a:lnSpc>
            </a:pPr>
            <a:r>
              <a:rPr sz="2750" dirty="0">
                <a:solidFill>
                  <a:srgbClr val="156669"/>
                </a:solidFill>
                <a:latin typeface="Arial MT"/>
                <a:cs typeface="Arial MT"/>
              </a:rPr>
              <a:t>This</a:t>
            </a:r>
            <a:r>
              <a:rPr sz="2750" spc="52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65" dirty="0">
                <a:solidFill>
                  <a:srgbClr val="156669"/>
                </a:solidFill>
                <a:latin typeface="Arial MT"/>
                <a:cs typeface="Arial MT"/>
              </a:rPr>
              <a:t>might</a:t>
            </a:r>
            <a:r>
              <a:rPr sz="2750" spc="53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40" dirty="0">
                <a:solidFill>
                  <a:srgbClr val="156669"/>
                </a:solidFill>
                <a:latin typeface="Arial MT"/>
                <a:cs typeface="Arial MT"/>
              </a:rPr>
              <a:t>suggest</a:t>
            </a:r>
            <a:r>
              <a:rPr sz="2750" spc="53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80" dirty="0">
                <a:solidFill>
                  <a:srgbClr val="156669"/>
                </a:solidFill>
                <a:latin typeface="Arial MT"/>
                <a:cs typeface="Arial MT"/>
              </a:rPr>
              <a:t>either</a:t>
            </a:r>
            <a:r>
              <a:rPr sz="2750" spc="53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275" dirty="0">
                <a:solidFill>
                  <a:srgbClr val="156669"/>
                </a:solidFill>
                <a:latin typeface="Arial MT"/>
                <a:cs typeface="Arial MT"/>
              </a:rPr>
              <a:t>fewer</a:t>
            </a:r>
            <a:r>
              <a:rPr sz="2750" spc="53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20" dirty="0">
                <a:solidFill>
                  <a:srgbClr val="156669"/>
                </a:solidFill>
                <a:latin typeface="Arial MT"/>
                <a:cs typeface="Arial MT"/>
              </a:rPr>
              <a:t>hospital</a:t>
            </a:r>
            <a:r>
              <a:rPr sz="2750" spc="535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10" dirty="0">
                <a:solidFill>
                  <a:srgbClr val="156669"/>
                </a:solidFill>
                <a:latin typeface="Arial MT"/>
                <a:cs typeface="Arial MT"/>
              </a:rPr>
              <a:t>visits</a:t>
            </a:r>
            <a:r>
              <a:rPr sz="2750" spc="53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145" dirty="0">
                <a:solidFill>
                  <a:srgbClr val="156669"/>
                </a:solidFill>
                <a:latin typeface="Arial MT"/>
                <a:cs typeface="Arial MT"/>
              </a:rPr>
              <a:t>by </a:t>
            </a:r>
            <a:r>
              <a:rPr sz="2750" spc="140" dirty="0">
                <a:solidFill>
                  <a:srgbClr val="156669"/>
                </a:solidFill>
                <a:latin typeface="Arial MT"/>
                <a:cs typeface="Arial MT"/>
              </a:rPr>
              <a:t>older</a:t>
            </a:r>
            <a:r>
              <a:rPr sz="2750" spc="320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750" spc="50" dirty="0">
                <a:solidFill>
                  <a:srgbClr val="156669"/>
                </a:solidFill>
                <a:latin typeface="Arial MT"/>
                <a:cs typeface="Arial MT"/>
              </a:rPr>
              <a:t>individuals</a:t>
            </a:r>
            <a:r>
              <a:rPr sz="2750" spc="315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750" spc="260" dirty="0">
                <a:solidFill>
                  <a:srgbClr val="156669"/>
                </a:solidFill>
                <a:latin typeface="Arial MT"/>
                <a:cs typeface="Arial MT"/>
              </a:rPr>
              <a:t>or</a:t>
            </a:r>
            <a:r>
              <a:rPr sz="2750" spc="320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750" spc="140" dirty="0">
                <a:solidFill>
                  <a:srgbClr val="156669"/>
                </a:solidFill>
                <a:latin typeface="Arial MT"/>
                <a:cs typeface="Arial MT"/>
              </a:rPr>
              <a:t>demographic</a:t>
            </a:r>
            <a:r>
              <a:rPr sz="2750" spc="320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750" spc="180" dirty="0">
                <a:solidFill>
                  <a:srgbClr val="156669"/>
                </a:solidFill>
                <a:latin typeface="Arial MT"/>
                <a:cs typeface="Arial MT"/>
              </a:rPr>
              <a:t>differences</a:t>
            </a:r>
            <a:r>
              <a:rPr sz="2750" spc="315" dirty="0">
                <a:solidFill>
                  <a:srgbClr val="156669"/>
                </a:solidFill>
                <a:latin typeface="Arial MT"/>
                <a:cs typeface="Arial MT"/>
              </a:rPr>
              <a:t>  </a:t>
            </a:r>
            <a:r>
              <a:rPr sz="2750" spc="-25" dirty="0">
                <a:solidFill>
                  <a:srgbClr val="156669"/>
                </a:solidFill>
                <a:latin typeface="Arial MT"/>
                <a:cs typeface="Arial MT"/>
              </a:rPr>
              <a:t>in </a:t>
            </a:r>
            <a:r>
              <a:rPr sz="2750" spc="210" dirty="0">
                <a:solidFill>
                  <a:srgbClr val="156669"/>
                </a:solidFill>
                <a:latin typeface="Arial MT"/>
                <a:cs typeface="Arial MT"/>
              </a:rPr>
              <a:t>patient</a:t>
            </a:r>
            <a:r>
              <a:rPr sz="2750" spc="-80" dirty="0">
                <a:solidFill>
                  <a:srgbClr val="156669"/>
                </a:solidFill>
                <a:latin typeface="Arial MT"/>
                <a:cs typeface="Arial MT"/>
              </a:rPr>
              <a:t> </a:t>
            </a:r>
            <a:r>
              <a:rPr sz="2750" spc="80" dirty="0">
                <a:solidFill>
                  <a:srgbClr val="156669"/>
                </a:solidFill>
                <a:latin typeface="Arial MT"/>
                <a:cs typeface="Arial MT"/>
              </a:rPr>
              <a:t>populations.</a:t>
            </a:r>
            <a:endParaRPr sz="2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999</Words>
  <Application>Microsoft Office PowerPoint</Application>
  <PresentationFormat>Custom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 MT</vt:lpstr>
      <vt:lpstr>Trebuchet MS</vt:lpstr>
      <vt:lpstr>Office Theme</vt:lpstr>
      <vt:lpstr>ColumbiaAsia Hospital Analysis</vt:lpstr>
      <vt:lpstr>Introduction</vt:lpstr>
      <vt:lpstr>ProblemStatement</vt:lpstr>
      <vt:lpstr>Objectives</vt:lpstr>
      <vt:lpstr>DataOverview</vt:lpstr>
      <vt:lpstr>ANALYSIS AND INSIGHTS</vt:lpstr>
      <vt:lpstr>TotalVisitsbyDepartment</vt:lpstr>
      <vt:lpstr>TotalVisitsbyGender</vt:lpstr>
      <vt:lpstr>TotalVisitsby AgeGroup</vt:lpstr>
      <vt:lpstr>Patient_Sat_Score by Gender</vt:lpstr>
      <vt:lpstr>Patient_Waittime by AgeGroup</vt:lpstr>
      <vt:lpstr>Patient_Sat_Score by Race</vt:lpstr>
      <vt:lpstr>Dashboard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Colum</dc:title>
  <dc:creator>sahil kadam</dc:creator>
  <cp:keywords>DAGjUpkmhnQ,BAEznjqIpHg,0</cp:keywords>
  <cp:lastModifiedBy>pramod kadam</cp:lastModifiedBy>
  <cp:revision>1</cp:revision>
  <dcterms:created xsi:type="dcterms:W3CDTF">2025-04-02T17:07:50Z</dcterms:created>
  <dcterms:modified xsi:type="dcterms:W3CDTF">2025-04-13T19:17:01Z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2025-04-02T00:00:00Z</vt:filetime>
  </property>
  <property fmtid="{D5CDD505-2E9C-101B-9397-08002B2CF9AE}" pid="3" name="Creator">
    <vt:lpwstr>Canva</vt:lpwstr>
  </property>
  <property fmtid="{D5CDD505-2E9C-101B-9397-08002B2CF9AE}" pid="4" name="LastSaved">
    <vt:filetime>2025-04-02T00:00:00Z</vt:filetime>
  </property>
  <property fmtid="{D5CDD505-2E9C-101B-9397-08002B2CF9AE}" pid="5" name="Producer">
    <vt:lpwstr>Canva</vt:lpwstr>
  </property>
</Properties>
</file>