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Raleway Medium" charset="1" panose="00000000000000000000"/>
      <p:regular r:id="rId27"/>
    </p:embeddedFont>
    <p:embeddedFont>
      <p:font typeface="Raleway Semi-Bold" charset="1" panose="00000000000000000000"/>
      <p:regular r:id="rId28"/>
    </p:embeddedFont>
    <p:embeddedFont>
      <p:font typeface="Canva Sans" charset="1" panose="020B0503030501040103"/>
      <p:regular r:id="rId29"/>
    </p:embeddedFont>
    <p:embeddedFont>
      <p:font typeface="Canva Sans Bold" charset="1" panose="020B08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23791" y="-783256"/>
            <a:ext cx="11853512" cy="11853512"/>
          </a:xfrm>
          <a:custGeom>
            <a:avLst/>
            <a:gdLst/>
            <a:ahLst/>
            <a:cxnLst/>
            <a:rect r="r" b="b" t="t" l="l"/>
            <a:pathLst>
              <a:path h="11853512" w="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08050" y="2014066"/>
            <a:ext cx="5746778" cy="6258867"/>
          </a:xfrm>
          <a:custGeom>
            <a:avLst/>
            <a:gdLst/>
            <a:ahLst/>
            <a:cxnLst/>
            <a:rect r="r" b="b" t="t" l="l"/>
            <a:pathLst>
              <a:path h="6258867" w="5746778">
                <a:moveTo>
                  <a:pt x="0" y="0"/>
                </a:moveTo>
                <a:lnTo>
                  <a:pt x="5746778" y="0"/>
                </a:lnTo>
                <a:lnTo>
                  <a:pt x="5746778" y="6258868"/>
                </a:lnTo>
                <a:lnTo>
                  <a:pt x="0" y="6258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19200" y="3142433"/>
            <a:ext cx="8380612" cy="3459100"/>
          </a:xfrm>
          <a:prstGeom prst="rect">
            <a:avLst/>
          </a:prstGeom>
        </p:spPr>
        <p:txBody>
          <a:bodyPr anchor="t" rtlCol="false" tIns="0" lIns="0" bIns="0" rIns="0">
            <a:spAutoFit/>
          </a:bodyPr>
          <a:lstStyle/>
          <a:p>
            <a:pPr algn="l" marL="0" indent="0" lvl="1">
              <a:lnSpc>
                <a:spcPts val="13086"/>
              </a:lnSpc>
            </a:pPr>
            <a:r>
              <a:rPr lang="en-US" b="true" sz="14540" spc="-668">
                <a:solidFill>
                  <a:srgbClr val="00694C"/>
                </a:solidFill>
                <a:latin typeface="Raleway Medium"/>
                <a:ea typeface="Raleway Medium"/>
                <a:cs typeface="Raleway Medium"/>
                <a:sym typeface="Raleway Medium"/>
              </a:rPr>
              <a:t>IPL Data Analysis</a:t>
            </a:r>
          </a:p>
        </p:txBody>
      </p:sp>
      <p:sp>
        <p:nvSpPr>
          <p:cNvPr name="TextBox 5" id="5"/>
          <p:cNvSpPr txBox="true"/>
          <p:nvPr/>
        </p:nvSpPr>
        <p:spPr>
          <a:xfrm rot="0">
            <a:off x="1219200" y="7520459"/>
            <a:ext cx="9179504" cy="752475"/>
          </a:xfrm>
          <a:prstGeom prst="rect">
            <a:avLst/>
          </a:prstGeom>
        </p:spPr>
        <p:txBody>
          <a:bodyPr anchor="t" rtlCol="false" tIns="0" lIns="0" bIns="0" rIns="0">
            <a:spAutoFit/>
          </a:bodyPr>
          <a:lstStyle/>
          <a:p>
            <a:pPr algn="l" marL="0" indent="0" lvl="1">
              <a:lnSpc>
                <a:spcPts val="5400"/>
              </a:lnSpc>
            </a:pPr>
            <a:r>
              <a:rPr lang="en-US" b="true" sz="6000" spc="-276">
                <a:solidFill>
                  <a:srgbClr val="00694C"/>
                </a:solidFill>
                <a:latin typeface="Raleway Medium"/>
                <a:ea typeface="Raleway Medium"/>
                <a:cs typeface="Raleway Medium"/>
                <a:sym typeface="Raleway Medium"/>
              </a:rPr>
              <a:t>Trends and challenges</a:t>
            </a:r>
          </a:p>
        </p:txBody>
      </p:sp>
      <p:sp>
        <p:nvSpPr>
          <p:cNvPr name="TextBox 6" id="6"/>
          <p:cNvSpPr txBox="true"/>
          <p:nvPr/>
        </p:nvSpPr>
        <p:spPr>
          <a:xfrm rot="0">
            <a:off x="1219200" y="1104900"/>
            <a:ext cx="9179504" cy="381003"/>
          </a:xfrm>
          <a:prstGeom prst="rect">
            <a:avLst/>
          </a:prstGeom>
        </p:spPr>
        <p:txBody>
          <a:bodyPr anchor="t" rtlCol="false" tIns="0" lIns="0" bIns="0" rIns="0">
            <a:spAutoFit/>
          </a:bodyPr>
          <a:lstStyle/>
          <a:p>
            <a:pPr algn="l" marL="0" indent="0" lvl="1">
              <a:lnSpc>
                <a:spcPts val="2700"/>
              </a:lnSpc>
            </a:pPr>
            <a:r>
              <a:rPr lang="en-US" b="true" sz="3000" spc="-138">
                <a:solidFill>
                  <a:srgbClr val="00694C"/>
                </a:solidFill>
                <a:latin typeface="Raleway Medium"/>
                <a:ea typeface="Raleway Medium"/>
                <a:cs typeface="Raleway Medium"/>
                <a:sym typeface="Raleway Medium"/>
              </a:rPr>
              <a:t>Presented by Sahil Kadam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59934" y="3126006"/>
            <a:ext cx="10211425" cy="6132294"/>
          </a:xfrm>
          <a:custGeom>
            <a:avLst/>
            <a:gdLst/>
            <a:ahLst/>
            <a:cxnLst/>
            <a:rect r="r" b="b" t="t" l="l"/>
            <a:pathLst>
              <a:path h="6132294" w="10211425">
                <a:moveTo>
                  <a:pt x="0" y="0"/>
                </a:moveTo>
                <a:lnTo>
                  <a:pt x="10211425" y="0"/>
                </a:lnTo>
                <a:lnTo>
                  <a:pt x="10211425" y="6132294"/>
                </a:lnTo>
                <a:lnTo>
                  <a:pt x="0" y="6132294"/>
                </a:lnTo>
                <a:lnTo>
                  <a:pt x="0" y="0"/>
                </a:lnTo>
                <a:close/>
              </a:path>
            </a:pathLst>
          </a:custGeom>
          <a:blipFill>
            <a:blip r:embed="rId2"/>
            <a:stretch>
              <a:fillRect l="0" t="0" r="0" b="0"/>
            </a:stretch>
          </a:blipFill>
        </p:spPr>
      </p:sp>
      <p:sp>
        <p:nvSpPr>
          <p:cNvPr name="TextBox 3" id="3"/>
          <p:cNvSpPr txBox="true"/>
          <p:nvPr/>
        </p:nvSpPr>
        <p:spPr>
          <a:xfrm rot="0">
            <a:off x="10371359" y="3255780"/>
            <a:ext cx="7916641" cy="5188659"/>
          </a:xfrm>
          <a:prstGeom prst="rect">
            <a:avLst/>
          </a:prstGeom>
        </p:spPr>
        <p:txBody>
          <a:bodyPr anchor="t" rtlCol="false" tIns="0" lIns="0" bIns="0" rIns="0">
            <a:spAutoFit/>
          </a:bodyPr>
          <a:lstStyle/>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RCB's performance in 2014 stands out as a</a:t>
            </a:r>
            <a:r>
              <a:rPr lang="en-US" sz="2292">
                <a:solidFill>
                  <a:srgbClr val="00694C"/>
                </a:solidFill>
                <a:latin typeface="Canva Sans"/>
                <a:ea typeface="Canva Sans"/>
                <a:cs typeface="Canva Sans"/>
                <a:sym typeface="Canva Sans"/>
              </a:rPr>
              <a:t> poor season compared to the other years, with the lowest win percen</a:t>
            </a:r>
            <a:r>
              <a:rPr lang="en-US" sz="2292">
                <a:solidFill>
                  <a:srgbClr val="00694C"/>
                </a:solidFill>
                <a:latin typeface="Canva Sans"/>
                <a:ea typeface="Canva Sans"/>
                <a:cs typeface="Canva Sans"/>
                <a:sym typeface="Canva Sans"/>
              </a:rPr>
              <a:t>tage and fewest matches won.</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Both 2015 and 2016 demonstrated a positive turnaround, with consistent winning percentages above 56%, highlighting their competitiveness.</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The</a:t>
            </a:r>
            <a:r>
              <a:rPr lang="en-US" sz="2292">
                <a:solidFill>
                  <a:srgbClr val="00694C"/>
                </a:solidFill>
                <a:latin typeface="Canva Sans"/>
                <a:ea typeface="Canva Sans"/>
                <a:cs typeface="Canva Sans"/>
                <a:sym typeface="Canva Sans"/>
              </a:rPr>
              <a:t> correlation between wickets taken and matches won is evident, as 2014 had both the lowest wickets (73) and fewest wins (5).</a:t>
            </a:r>
          </a:p>
          <a:p>
            <a:pPr algn="ctr">
              <a:lnSpc>
                <a:spcPts val="4195"/>
              </a:lnSpc>
            </a:pPr>
          </a:p>
        </p:txBody>
      </p:sp>
      <p:sp>
        <p:nvSpPr>
          <p:cNvPr name="TextBox 4" id="4"/>
          <p:cNvSpPr txBox="true"/>
          <p:nvPr/>
        </p:nvSpPr>
        <p:spPr>
          <a:xfrm rot="0">
            <a:off x="2468392" y="614853"/>
            <a:ext cx="17259300" cy="1056294"/>
          </a:xfrm>
          <a:prstGeom prst="rect">
            <a:avLst/>
          </a:prstGeom>
        </p:spPr>
        <p:txBody>
          <a:bodyPr anchor="t" rtlCol="false" tIns="0" lIns="0" bIns="0" rIns="0">
            <a:spAutoFit/>
          </a:bodyPr>
          <a:lstStyle/>
          <a:p>
            <a:pPr algn="l" marL="0" indent="0" lvl="1">
              <a:lnSpc>
                <a:spcPts val="7626"/>
              </a:lnSpc>
            </a:pPr>
            <a:r>
              <a:rPr lang="en-US" b="true" sz="8474" spc="-389">
                <a:solidFill>
                  <a:srgbClr val="00694C"/>
                </a:solidFill>
                <a:latin typeface="Raleway Medium"/>
                <a:ea typeface="Raleway Medium"/>
                <a:cs typeface="Raleway Medium"/>
                <a:sym typeface="Raleway Medium"/>
              </a:rPr>
              <a:t>RCB Past Year Performance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92395" y="2986101"/>
            <a:ext cx="10178963" cy="5649325"/>
          </a:xfrm>
          <a:custGeom>
            <a:avLst/>
            <a:gdLst/>
            <a:ahLst/>
            <a:cxnLst/>
            <a:rect r="r" b="b" t="t" l="l"/>
            <a:pathLst>
              <a:path h="5649325" w="10178963">
                <a:moveTo>
                  <a:pt x="0" y="0"/>
                </a:moveTo>
                <a:lnTo>
                  <a:pt x="10178964" y="0"/>
                </a:lnTo>
                <a:lnTo>
                  <a:pt x="10178964" y="5649325"/>
                </a:lnTo>
                <a:lnTo>
                  <a:pt x="0" y="5649325"/>
                </a:lnTo>
                <a:lnTo>
                  <a:pt x="0" y="0"/>
                </a:lnTo>
                <a:close/>
              </a:path>
            </a:pathLst>
          </a:custGeom>
          <a:blipFill>
            <a:blip r:embed="rId2"/>
            <a:stretch>
              <a:fillRect l="0" t="0" r="0" b="0"/>
            </a:stretch>
          </a:blipFill>
        </p:spPr>
      </p:sp>
      <p:sp>
        <p:nvSpPr>
          <p:cNvPr name="TextBox 3" id="3"/>
          <p:cNvSpPr txBox="true"/>
          <p:nvPr/>
        </p:nvSpPr>
        <p:spPr>
          <a:xfrm rot="0">
            <a:off x="10371359" y="3149759"/>
            <a:ext cx="7916641" cy="5188659"/>
          </a:xfrm>
          <a:prstGeom prst="rect">
            <a:avLst/>
          </a:prstGeom>
        </p:spPr>
        <p:txBody>
          <a:bodyPr anchor="t" rtlCol="false" tIns="0" lIns="0" bIns="0" rIns="0">
            <a:spAutoFit/>
          </a:bodyPr>
          <a:lstStyle/>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RCB is highly successful at certain neutral venues, such as Feroz Shah Kotla, and has struggled at a few iconic venues like Wankhede and Chepauk.</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Their performance at home (M Chinnaswamy) is good but not dominant, which might point to inconsistency in leveraging home advantage.</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The team struggles in Mohali (Punjab Cricket Association Stadium) despite success in another Punjab venue (IS Bindra Stadium).</a:t>
            </a:r>
          </a:p>
          <a:p>
            <a:pPr algn="ctr">
              <a:lnSpc>
                <a:spcPts val="4195"/>
              </a:lnSpc>
            </a:pPr>
          </a:p>
        </p:txBody>
      </p:sp>
      <p:sp>
        <p:nvSpPr>
          <p:cNvPr name="TextBox 4" id="4"/>
          <p:cNvSpPr txBox="true"/>
          <p:nvPr/>
        </p:nvSpPr>
        <p:spPr>
          <a:xfrm rot="0">
            <a:off x="1975464" y="819233"/>
            <a:ext cx="17259300" cy="1056294"/>
          </a:xfrm>
          <a:prstGeom prst="rect">
            <a:avLst/>
          </a:prstGeom>
        </p:spPr>
        <p:txBody>
          <a:bodyPr anchor="t" rtlCol="false" tIns="0" lIns="0" bIns="0" rIns="0">
            <a:spAutoFit/>
          </a:bodyPr>
          <a:lstStyle/>
          <a:p>
            <a:pPr algn="l" marL="0" indent="0" lvl="1">
              <a:lnSpc>
                <a:spcPts val="7626"/>
              </a:lnSpc>
            </a:pPr>
            <a:r>
              <a:rPr lang="en-US" b="true" sz="8474" spc="-389">
                <a:solidFill>
                  <a:srgbClr val="00694C"/>
                </a:solidFill>
                <a:latin typeface="Raleway Medium"/>
                <a:ea typeface="Raleway Medium"/>
                <a:cs typeface="Raleway Medium"/>
                <a:sym typeface="Raleway Medium"/>
              </a:rPr>
              <a:t>RCB Venuewise Performance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86504" y="2703058"/>
            <a:ext cx="9966259" cy="5985063"/>
          </a:xfrm>
          <a:custGeom>
            <a:avLst/>
            <a:gdLst/>
            <a:ahLst/>
            <a:cxnLst/>
            <a:rect r="r" b="b" t="t" l="l"/>
            <a:pathLst>
              <a:path h="5985063" w="9966259">
                <a:moveTo>
                  <a:pt x="0" y="0"/>
                </a:moveTo>
                <a:lnTo>
                  <a:pt x="9966259" y="0"/>
                </a:lnTo>
                <a:lnTo>
                  <a:pt x="9966259" y="5985063"/>
                </a:lnTo>
                <a:lnTo>
                  <a:pt x="0" y="5985063"/>
                </a:lnTo>
                <a:lnTo>
                  <a:pt x="0" y="0"/>
                </a:lnTo>
                <a:close/>
              </a:path>
            </a:pathLst>
          </a:custGeom>
          <a:blipFill>
            <a:blip r:embed="rId2"/>
            <a:stretch>
              <a:fillRect l="0" t="0" r="0" b="0"/>
            </a:stretch>
          </a:blipFill>
        </p:spPr>
      </p:sp>
      <p:sp>
        <p:nvSpPr>
          <p:cNvPr name="TextBox 3" id="3"/>
          <p:cNvSpPr txBox="true"/>
          <p:nvPr/>
        </p:nvSpPr>
        <p:spPr>
          <a:xfrm rot="0">
            <a:off x="10371359" y="2248772"/>
            <a:ext cx="7916641" cy="6760284"/>
          </a:xfrm>
          <a:prstGeom prst="rect">
            <a:avLst/>
          </a:prstGeom>
        </p:spPr>
        <p:txBody>
          <a:bodyPr anchor="t" rtlCol="false" tIns="0" lIns="0" bIns="0" rIns="0">
            <a:spAutoFit/>
          </a:bodyPr>
          <a:lstStyle/>
          <a:p>
            <a:pPr algn="l">
              <a:lnSpc>
                <a:spcPts val="4195"/>
              </a:lnSpc>
            </a:pPr>
            <a:r>
              <a:rPr lang="en-US" sz="2292">
                <a:solidFill>
                  <a:srgbClr val="00694C"/>
                </a:solidFill>
                <a:latin typeface="Canva Sans"/>
                <a:ea typeface="Canva Sans"/>
                <a:cs typeface="Canva Sans"/>
                <a:sym typeface="Canva Sans"/>
              </a:rPr>
              <a:t>Home vs. Away Performance Gap:</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RCB's win percentage drops by nearly 14% when they play away (59.26% at home vs. 45.45% away).</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This shows that RCB is more comfortable at home and needs to improve adaptability for better away performances.</a:t>
            </a:r>
          </a:p>
          <a:p>
            <a:pPr algn="l">
              <a:lnSpc>
                <a:spcPts val="4195"/>
              </a:lnSpc>
            </a:pPr>
            <a:r>
              <a:rPr lang="en-US" sz="2292">
                <a:solidFill>
                  <a:srgbClr val="00694C"/>
                </a:solidFill>
                <a:latin typeface="Canva Sans"/>
                <a:ea typeface="Canva Sans"/>
                <a:cs typeface="Canva Sans"/>
                <a:sym typeface="Canva Sans"/>
              </a:rPr>
              <a:t>Reliance on Home Success:</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RCB's playoff chances are heavily dependent on their home performances. With a strong improvement at home, they could convert marginal wins into dominant victories.</a:t>
            </a:r>
          </a:p>
          <a:p>
            <a:pPr algn="l">
              <a:lnSpc>
                <a:spcPts val="4195"/>
              </a:lnSpc>
            </a:pPr>
          </a:p>
          <a:p>
            <a:pPr algn="ctr">
              <a:lnSpc>
                <a:spcPts val="4195"/>
              </a:lnSpc>
            </a:pPr>
          </a:p>
        </p:txBody>
      </p:sp>
      <p:sp>
        <p:nvSpPr>
          <p:cNvPr name="TextBox 4" id="4"/>
          <p:cNvSpPr txBox="true"/>
          <p:nvPr/>
        </p:nvSpPr>
        <p:spPr>
          <a:xfrm rot="0">
            <a:off x="1523113" y="773815"/>
            <a:ext cx="17259300" cy="1056294"/>
          </a:xfrm>
          <a:prstGeom prst="rect">
            <a:avLst/>
          </a:prstGeom>
        </p:spPr>
        <p:txBody>
          <a:bodyPr anchor="t" rtlCol="false" tIns="0" lIns="0" bIns="0" rIns="0">
            <a:spAutoFit/>
          </a:bodyPr>
          <a:lstStyle/>
          <a:p>
            <a:pPr algn="l" marL="0" indent="0" lvl="1">
              <a:lnSpc>
                <a:spcPts val="7626"/>
              </a:lnSpc>
            </a:pPr>
            <a:r>
              <a:rPr lang="en-US" b="true" sz="8474" spc="-389">
                <a:solidFill>
                  <a:srgbClr val="00694C"/>
                </a:solidFill>
                <a:latin typeface="Raleway Medium"/>
                <a:ea typeface="Raleway Medium"/>
                <a:cs typeface="Raleway Medium"/>
                <a:sym typeface="Raleway Medium"/>
              </a:rPr>
              <a:t>RCB Home/Away Performance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292023" y="2954029"/>
            <a:ext cx="9792118" cy="6088396"/>
          </a:xfrm>
          <a:custGeom>
            <a:avLst/>
            <a:gdLst/>
            <a:ahLst/>
            <a:cxnLst/>
            <a:rect r="r" b="b" t="t" l="l"/>
            <a:pathLst>
              <a:path h="6088396" w="9792118">
                <a:moveTo>
                  <a:pt x="0" y="0"/>
                </a:moveTo>
                <a:lnTo>
                  <a:pt x="9792118" y="0"/>
                </a:lnTo>
                <a:lnTo>
                  <a:pt x="9792118" y="6088396"/>
                </a:lnTo>
                <a:lnTo>
                  <a:pt x="0" y="6088396"/>
                </a:lnTo>
                <a:lnTo>
                  <a:pt x="0" y="0"/>
                </a:lnTo>
                <a:close/>
              </a:path>
            </a:pathLst>
          </a:custGeom>
          <a:blipFill>
            <a:blip r:embed="rId2"/>
            <a:stretch>
              <a:fillRect l="0" t="0" r="-3535" b="0"/>
            </a:stretch>
          </a:blipFill>
        </p:spPr>
      </p:sp>
      <p:sp>
        <p:nvSpPr>
          <p:cNvPr name="TextBox 3" id="3"/>
          <p:cNvSpPr txBox="true"/>
          <p:nvPr/>
        </p:nvSpPr>
        <p:spPr>
          <a:xfrm rot="0">
            <a:off x="10371359" y="2027535"/>
            <a:ext cx="7916641" cy="7808034"/>
          </a:xfrm>
          <a:prstGeom prst="rect">
            <a:avLst/>
          </a:prstGeom>
        </p:spPr>
        <p:txBody>
          <a:bodyPr anchor="t" rtlCol="false" tIns="0" lIns="0" bIns="0" rIns="0">
            <a:spAutoFit/>
          </a:bodyPr>
          <a:lstStyle/>
          <a:p>
            <a:pPr algn="l">
              <a:lnSpc>
                <a:spcPts val="4195"/>
              </a:lnSpc>
            </a:pPr>
            <a:r>
              <a:rPr lang="en-US" sz="2292">
                <a:solidFill>
                  <a:srgbClr val="00694C"/>
                </a:solidFill>
                <a:latin typeface="Canva Sans"/>
                <a:ea typeface="Canva Sans"/>
                <a:cs typeface="Canva Sans"/>
                <a:sym typeface="Canva Sans"/>
              </a:rPr>
              <a:t>Balance Between Defending and Chasing:</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RCB's almost equal success in defending and chasing suggests versatility. However, their bowling (defending) has room for improvement, especially on batting-friendly pitches.</a:t>
            </a:r>
          </a:p>
          <a:p>
            <a:pPr algn="l">
              <a:lnSpc>
                <a:spcPts val="4195"/>
              </a:lnSpc>
            </a:pPr>
            <a:r>
              <a:rPr lang="en-US" sz="2292">
                <a:solidFill>
                  <a:srgbClr val="00694C"/>
                </a:solidFill>
                <a:latin typeface="Canva Sans"/>
                <a:ea typeface="Canva Sans"/>
                <a:cs typeface="Canva Sans"/>
                <a:sym typeface="Canva Sans"/>
              </a:rPr>
              <a:t>Chasing Strength:</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Slightly better performance in chasing indicates the team relies on its batting strength to win games. A focus on strengthening the middle and lower order for chasing scenarios could pay dividends.</a:t>
            </a:r>
          </a:p>
          <a:p>
            <a:pPr algn="l">
              <a:lnSpc>
                <a:spcPts val="4195"/>
              </a:lnSpc>
            </a:pPr>
            <a:r>
              <a:rPr lang="en-US" sz="2292">
                <a:solidFill>
                  <a:srgbClr val="00694C"/>
                </a:solidFill>
                <a:latin typeface="Canva Sans"/>
                <a:ea typeface="Canva Sans"/>
                <a:cs typeface="Canva Sans"/>
                <a:sym typeface="Canva Sans"/>
              </a:rPr>
              <a:t>Bowling Under Pressure:</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Their lower win count while defending shows potential gaps in closing out games, especially in the death overs.</a:t>
            </a:r>
          </a:p>
          <a:p>
            <a:pPr algn="ctr">
              <a:lnSpc>
                <a:spcPts val="4195"/>
              </a:lnSpc>
            </a:pPr>
          </a:p>
        </p:txBody>
      </p:sp>
      <p:sp>
        <p:nvSpPr>
          <p:cNvPr name="TextBox 4" id="4"/>
          <p:cNvSpPr txBox="true"/>
          <p:nvPr/>
        </p:nvSpPr>
        <p:spPr>
          <a:xfrm rot="0">
            <a:off x="1851926" y="684381"/>
            <a:ext cx="21169553" cy="879138"/>
          </a:xfrm>
          <a:prstGeom prst="rect">
            <a:avLst/>
          </a:prstGeom>
        </p:spPr>
        <p:txBody>
          <a:bodyPr anchor="t" rtlCol="false" tIns="0" lIns="0" bIns="0" rIns="0">
            <a:spAutoFit/>
          </a:bodyPr>
          <a:lstStyle/>
          <a:p>
            <a:pPr algn="l" marL="0" indent="0" lvl="1">
              <a:lnSpc>
                <a:spcPts val="6367"/>
              </a:lnSpc>
            </a:pPr>
            <a:r>
              <a:rPr lang="en-US" b="true" sz="7074" spc="-325">
                <a:solidFill>
                  <a:srgbClr val="00694C"/>
                </a:solidFill>
                <a:latin typeface="Raleway Medium"/>
                <a:ea typeface="Raleway Medium"/>
                <a:cs typeface="Raleway Medium"/>
                <a:sym typeface="Raleway Medium"/>
              </a:rPr>
              <a:t>RCB Chasing/Defending Performance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332362" y="2757288"/>
            <a:ext cx="9732683" cy="5844794"/>
          </a:xfrm>
          <a:custGeom>
            <a:avLst/>
            <a:gdLst/>
            <a:ahLst/>
            <a:cxnLst/>
            <a:rect r="r" b="b" t="t" l="l"/>
            <a:pathLst>
              <a:path h="5844794" w="9732683">
                <a:moveTo>
                  <a:pt x="0" y="0"/>
                </a:moveTo>
                <a:lnTo>
                  <a:pt x="9732683" y="0"/>
                </a:lnTo>
                <a:lnTo>
                  <a:pt x="9732683" y="5844794"/>
                </a:lnTo>
                <a:lnTo>
                  <a:pt x="0" y="5844794"/>
                </a:lnTo>
                <a:lnTo>
                  <a:pt x="0" y="0"/>
                </a:lnTo>
                <a:close/>
              </a:path>
            </a:pathLst>
          </a:custGeom>
          <a:blipFill>
            <a:blip r:embed="rId2"/>
            <a:stretch>
              <a:fillRect l="0" t="0" r="0" b="0"/>
            </a:stretch>
          </a:blipFill>
        </p:spPr>
      </p:sp>
      <p:sp>
        <p:nvSpPr>
          <p:cNvPr name="TextBox 3" id="3"/>
          <p:cNvSpPr txBox="true"/>
          <p:nvPr/>
        </p:nvSpPr>
        <p:spPr>
          <a:xfrm rot="0">
            <a:off x="10065045" y="1923730"/>
            <a:ext cx="7916641" cy="7808034"/>
          </a:xfrm>
          <a:prstGeom prst="rect">
            <a:avLst/>
          </a:prstGeom>
        </p:spPr>
        <p:txBody>
          <a:bodyPr anchor="t" rtlCol="false" tIns="0" lIns="0" bIns="0" rIns="0">
            <a:spAutoFit/>
          </a:bodyPr>
          <a:lstStyle/>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LMP Simmons (42.82) has</a:t>
            </a:r>
            <a:r>
              <a:rPr lang="en-US" sz="2292">
                <a:solidFill>
                  <a:srgbClr val="00694C"/>
                </a:solidFill>
                <a:latin typeface="Canva Sans"/>
                <a:ea typeface="Canva Sans"/>
                <a:cs typeface="Canva Sans"/>
                <a:sym typeface="Canva Sans"/>
              </a:rPr>
              <a:t> the highest batting average among the top 10, showcasing exceptional consistency.</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Virat Kohli (39.87) ranks second and is the highest-placed RCB player, emphasizing his critical role in the team's batting lineup.</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David Warner (38.49) closely follows Kohli, highlighting his dominance as a top-order batter.</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AB de Villiers (34.53) and Chris Gayle (33.35) also feature on the list, further reflecting RCB's historically strong batting lineup.</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Players like N Rana (34.67) and MEK Hussey (33.97) add diversity to the list with their consistency across teams.</a:t>
            </a:r>
          </a:p>
          <a:p>
            <a:pPr algn="ctr">
              <a:lnSpc>
                <a:spcPts val="4195"/>
              </a:lnSpc>
            </a:pPr>
          </a:p>
        </p:txBody>
      </p:sp>
      <p:sp>
        <p:nvSpPr>
          <p:cNvPr name="TextBox 4" id="4"/>
          <p:cNvSpPr txBox="true"/>
          <p:nvPr/>
        </p:nvSpPr>
        <p:spPr>
          <a:xfrm rot="0">
            <a:off x="1513222" y="684381"/>
            <a:ext cx="21169553" cy="879138"/>
          </a:xfrm>
          <a:prstGeom prst="rect">
            <a:avLst/>
          </a:prstGeom>
        </p:spPr>
        <p:txBody>
          <a:bodyPr anchor="t" rtlCol="false" tIns="0" lIns="0" bIns="0" rIns="0">
            <a:spAutoFit/>
          </a:bodyPr>
          <a:lstStyle/>
          <a:p>
            <a:pPr algn="l" marL="0" indent="0" lvl="1">
              <a:lnSpc>
                <a:spcPts val="6367"/>
              </a:lnSpc>
            </a:pPr>
            <a:r>
              <a:rPr lang="en-US" b="true" sz="7074" spc="-325">
                <a:solidFill>
                  <a:srgbClr val="00694C"/>
                </a:solidFill>
                <a:latin typeface="Raleway Medium"/>
                <a:ea typeface="Raleway Medium"/>
                <a:cs typeface="Raleway Medium"/>
                <a:sym typeface="Raleway Medium"/>
              </a:rPr>
              <a:t>Top 10 Batsman With Highest Averages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415641" y="2850386"/>
            <a:ext cx="9955717" cy="5978733"/>
          </a:xfrm>
          <a:custGeom>
            <a:avLst/>
            <a:gdLst/>
            <a:ahLst/>
            <a:cxnLst/>
            <a:rect r="r" b="b" t="t" l="l"/>
            <a:pathLst>
              <a:path h="5978733" w="9955717">
                <a:moveTo>
                  <a:pt x="0" y="0"/>
                </a:moveTo>
                <a:lnTo>
                  <a:pt x="9955718" y="0"/>
                </a:lnTo>
                <a:lnTo>
                  <a:pt x="9955718" y="5978733"/>
                </a:lnTo>
                <a:lnTo>
                  <a:pt x="0" y="5978733"/>
                </a:lnTo>
                <a:lnTo>
                  <a:pt x="0" y="0"/>
                </a:lnTo>
                <a:close/>
              </a:path>
            </a:pathLst>
          </a:custGeom>
          <a:blipFill>
            <a:blip r:embed="rId2"/>
            <a:stretch>
              <a:fillRect l="0" t="0" r="0" b="0"/>
            </a:stretch>
          </a:blipFill>
        </p:spPr>
      </p:sp>
      <p:sp>
        <p:nvSpPr>
          <p:cNvPr name="TextBox 3" id="3"/>
          <p:cNvSpPr txBox="true"/>
          <p:nvPr/>
        </p:nvSpPr>
        <p:spPr>
          <a:xfrm rot="0">
            <a:off x="10371359" y="2392936"/>
            <a:ext cx="7916641" cy="6760284"/>
          </a:xfrm>
          <a:prstGeom prst="rect">
            <a:avLst/>
          </a:prstGeom>
        </p:spPr>
        <p:txBody>
          <a:bodyPr anchor="t" rtlCol="false" tIns="0" lIns="0" bIns="0" rIns="0">
            <a:spAutoFit/>
          </a:bodyPr>
          <a:lstStyle/>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RV Gomez leads the list with an incredible strike rate of 400, indicating he likely played a small number of explosive innings.</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AN Ahmed (233.33) and CR Brathwaite (207.5) follow, showing their ability to score quickly and change the game's momentum.</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PJ Sangwan (200), traditionally a bowler, makes an appearance, hinting at a rare impactful innings.</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The presence of all-rounders like Bipul Sharma (192.59), KH Pandya (186.61), and BCJ Cutting (169.77) highlights the importance of players who can finish games with aggressive batting.</a:t>
            </a:r>
          </a:p>
          <a:p>
            <a:pPr algn="ctr">
              <a:lnSpc>
                <a:spcPts val="4195"/>
              </a:lnSpc>
            </a:pPr>
          </a:p>
        </p:txBody>
      </p:sp>
      <p:sp>
        <p:nvSpPr>
          <p:cNvPr name="TextBox 4" id="4"/>
          <p:cNvSpPr txBox="true"/>
          <p:nvPr/>
        </p:nvSpPr>
        <p:spPr>
          <a:xfrm rot="0">
            <a:off x="4766801" y="684381"/>
            <a:ext cx="21169553" cy="879138"/>
          </a:xfrm>
          <a:prstGeom prst="rect">
            <a:avLst/>
          </a:prstGeom>
        </p:spPr>
        <p:txBody>
          <a:bodyPr anchor="t" rtlCol="false" tIns="0" lIns="0" bIns="0" rIns="0">
            <a:spAutoFit/>
          </a:bodyPr>
          <a:lstStyle/>
          <a:p>
            <a:pPr algn="l" marL="0" indent="0" lvl="1">
              <a:lnSpc>
                <a:spcPts val="6367"/>
              </a:lnSpc>
            </a:pPr>
            <a:r>
              <a:rPr lang="en-US" b="true" sz="7074" spc="-325">
                <a:solidFill>
                  <a:srgbClr val="00694C"/>
                </a:solidFill>
                <a:latin typeface="Raleway Medium"/>
                <a:ea typeface="Raleway Medium"/>
                <a:cs typeface="Raleway Medium"/>
                <a:sym typeface="Raleway Medium"/>
              </a:rPr>
              <a:t>Top 10 Power Hitters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271833" y="2583173"/>
            <a:ext cx="9678215" cy="5812084"/>
          </a:xfrm>
          <a:custGeom>
            <a:avLst/>
            <a:gdLst/>
            <a:ahLst/>
            <a:cxnLst/>
            <a:rect r="r" b="b" t="t" l="l"/>
            <a:pathLst>
              <a:path h="5812084" w="9678215">
                <a:moveTo>
                  <a:pt x="0" y="0"/>
                </a:moveTo>
                <a:lnTo>
                  <a:pt x="9678215" y="0"/>
                </a:lnTo>
                <a:lnTo>
                  <a:pt x="9678215" y="5812084"/>
                </a:lnTo>
                <a:lnTo>
                  <a:pt x="0" y="5812084"/>
                </a:lnTo>
                <a:lnTo>
                  <a:pt x="0" y="0"/>
                </a:lnTo>
                <a:close/>
              </a:path>
            </a:pathLst>
          </a:custGeom>
          <a:blipFill>
            <a:blip r:embed="rId2"/>
            <a:stretch>
              <a:fillRect l="0" t="0" r="0" b="0"/>
            </a:stretch>
          </a:blipFill>
        </p:spPr>
      </p:sp>
      <p:sp>
        <p:nvSpPr>
          <p:cNvPr name="TextBox 3" id="3"/>
          <p:cNvSpPr txBox="true"/>
          <p:nvPr/>
        </p:nvSpPr>
        <p:spPr>
          <a:xfrm rot="0">
            <a:off x="10212397" y="1974141"/>
            <a:ext cx="7916641" cy="7284159"/>
          </a:xfrm>
          <a:prstGeom prst="rect">
            <a:avLst/>
          </a:prstGeom>
        </p:spPr>
        <p:txBody>
          <a:bodyPr anchor="t" rtlCol="false" tIns="0" lIns="0" bIns="0" rIns="0">
            <a:spAutoFit/>
          </a:bodyPr>
          <a:lstStyle/>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R Ashwin (6.78) has the best economy rate, showcasing exceptional control and effectiveness in the death overs.</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SP Narine (7.17) and PP Chawla (7.24) highlight the role of spinners in limiting runs, even in pressure situations.</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MA Starc (7.57) and SL Malinga (7.62), known for their lethal yorkers, emphasize the importance of pace bowlers in death-over bowling.</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The list features a mix of spinners (R Ashwin, Narine, Chawla) and pacers (Starc, Malinga, Steyn), indicating that both types of bowlers can be effective with the right skills.</a:t>
            </a:r>
          </a:p>
          <a:p>
            <a:pPr algn="ctr">
              <a:lnSpc>
                <a:spcPts val="4195"/>
              </a:lnSpc>
            </a:pPr>
          </a:p>
        </p:txBody>
      </p:sp>
      <p:sp>
        <p:nvSpPr>
          <p:cNvPr name="TextBox 4" id="4"/>
          <p:cNvSpPr txBox="true"/>
          <p:nvPr/>
        </p:nvSpPr>
        <p:spPr>
          <a:xfrm rot="0">
            <a:off x="4221706" y="684381"/>
            <a:ext cx="21169553" cy="879138"/>
          </a:xfrm>
          <a:prstGeom prst="rect">
            <a:avLst/>
          </a:prstGeom>
        </p:spPr>
        <p:txBody>
          <a:bodyPr anchor="t" rtlCol="false" tIns="0" lIns="0" bIns="0" rIns="0">
            <a:spAutoFit/>
          </a:bodyPr>
          <a:lstStyle/>
          <a:p>
            <a:pPr algn="l" marL="0" indent="0" lvl="1">
              <a:lnSpc>
                <a:spcPts val="6367"/>
              </a:lnSpc>
            </a:pPr>
            <a:r>
              <a:rPr lang="en-US" b="true" sz="7074" spc="-325">
                <a:solidFill>
                  <a:srgbClr val="00694C"/>
                </a:solidFill>
                <a:latin typeface="Raleway Medium"/>
                <a:ea typeface="Raleway Medium"/>
                <a:cs typeface="Raleway Medium"/>
                <a:sym typeface="Raleway Medium"/>
              </a:rPr>
              <a:t>Top 10 Death Bowlers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79531" y="2757288"/>
            <a:ext cx="10022233" cy="6018678"/>
          </a:xfrm>
          <a:custGeom>
            <a:avLst/>
            <a:gdLst/>
            <a:ahLst/>
            <a:cxnLst/>
            <a:rect r="r" b="b" t="t" l="l"/>
            <a:pathLst>
              <a:path h="6018678" w="10022233">
                <a:moveTo>
                  <a:pt x="0" y="0"/>
                </a:moveTo>
                <a:lnTo>
                  <a:pt x="10022233" y="0"/>
                </a:lnTo>
                <a:lnTo>
                  <a:pt x="10022233" y="6018678"/>
                </a:lnTo>
                <a:lnTo>
                  <a:pt x="0" y="6018678"/>
                </a:lnTo>
                <a:lnTo>
                  <a:pt x="0" y="0"/>
                </a:lnTo>
                <a:close/>
              </a:path>
            </a:pathLst>
          </a:custGeom>
          <a:blipFill>
            <a:blip r:embed="rId2"/>
            <a:stretch>
              <a:fillRect l="0" t="0" r="0" b="0"/>
            </a:stretch>
          </a:blipFill>
        </p:spPr>
      </p:sp>
      <p:sp>
        <p:nvSpPr>
          <p:cNvPr name="TextBox 3" id="3"/>
          <p:cNvSpPr txBox="true"/>
          <p:nvPr/>
        </p:nvSpPr>
        <p:spPr>
          <a:xfrm rot="0">
            <a:off x="10201764" y="2108957"/>
            <a:ext cx="7916641" cy="7808034"/>
          </a:xfrm>
          <a:prstGeom prst="rect">
            <a:avLst/>
          </a:prstGeom>
        </p:spPr>
        <p:txBody>
          <a:bodyPr anchor="t" rtlCol="false" tIns="0" lIns="0" bIns="0" rIns="0">
            <a:spAutoFit/>
          </a:bodyPr>
          <a:lstStyle/>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Dwayne Bravo (81 wickets) leads the list with his ability to bowl in different phases, particularly excelling at the death.</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Mohit Sharma (78 wickets) and Bhuvneshwar Kumar (77 wickets) demonstrate the value of medium-pace bowlers in T20 cricket with control over line and length.</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SP Narine (68 wickets) and Harbhajan Singh (67 wickets) highlight the impact of spinners, especially in containing runs and breaking partnerships.</a:t>
            </a:r>
          </a:p>
          <a:p>
            <a:pPr algn="l" marL="494998" indent="-247499" lvl="1">
              <a:lnSpc>
                <a:spcPts val="4195"/>
              </a:lnSpc>
              <a:buFont typeface="Arial"/>
              <a:buChar char="•"/>
            </a:pPr>
            <a:r>
              <a:rPr lang="en-US" sz="2292">
                <a:solidFill>
                  <a:srgbClr val="00694C"/>
                </a:solidFill>
                <a:latin typeface="Canva Sans"/>
                <a:ea typeface="Canva Sans"/>
                <a:cs typeface="Canva Sans"/>
                <a:sym typeface="Canva Sans"/>
              </a:rPr>
              <a:t>Lasith Malinga (66 wickets), known for his pinpoint yorkers and slower deliveries, has been a game-changer in death overs.</a:t>
            </a:r>
          </a:p>
          <a:p>
            <a:pPr algn="l">
              <a:lnSpc>
                <a:spcPts val="4195"/>
              </a:lnSpc>
            </a:pPr>
          </a:p>
          <a:p>
            <a:pPr algn="ctr">
              <a:lnSpc>
                <a:spcPts val="4195"/>
              </a:lnSpc>
            </a:pPr>
          </a:p>
        </p:txBody>
      </p:sp>
      <p:sp>
        <p:nvSpPr>
          <p:cNvPr name="TextBox 4" id="4"/>
          <p:cNvSpPr txBox="true"/>
          <p:nvPr/>
        </p:nvSpPr>
        <p:spPr>
          <a:xfrm rot="0">
            <a:off x="1564771" y="684381"/>
            <a:ext cx="21169553" cy="879138"/>
          </a:xfrm>
          <a:prstGeom prst="rect">
            <a:avLst/>
          </a:prstGeom>
        </p:spPr>
        <p:txBody>
          <a:bodyPr anchor="t" rtlCol="false" tIns="0" lIns="0" bIns="0" rIns="0">
            <a:spAutoFit/>
          </a:bodyPr>
          <a:lstStyle/>
          <a:p>
            <a:pPr algn="l" marL="0" indent="0" lvl="1">
              <a:lnSpc>
                <a:spcPts val="6367"/>
              </a:lnSpc>
            </a:pPr>
            <a:r>
              <a:rPr lang="en-US" b="true" sz="7074" spc="-325">
                <a:solidFill>
                  <a:srgbClr val="00694C"/>
                </a:solidFill>
                <a:latin typeface="Raleway Medium"/>
                <a:ea typeface="Raleway Medium"/>
                <a:cs typeface="Raleway Medium"/>
                <a:sym typeface="Raleway Medium"/>
              </a:rPr>
              <a:t>Top 10 Bowlers With the Most Wickets</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A9DFD0"/>
        </a:solidFill>
      </p:bgPr>
    </p:bg>
    <p:spTree>
      <p:nvGrpSpPr>
        <p:cNvPr id="1" name=""/>
        <p:cNvGrpSpPr/>
        <p:nvPr/>
      </p:nvGrpSpPr>
      <p:grpSpPr>
        <a:xfrm>
          <a:off x="0" y="0"/>
          <a:ext cx="0" cy="0"/>
          <a:chOff x="0" y="0"/>
          <a:chExt cx="0" cy="0"/>
        </a:xfrm>
      </p:grpSpPr>
      <p:sp>
        <p:nvSpPr>
          <p:cNvPr name="TextBox 2" id="2"/>
          <p:cNvSpPr txBox="true"/>
          <p:nvPr/>
        </p:nvSpPr>
        <p:spPr>
          <a:xfrm rot="0">
            <a:off x="224949" y="1375018"/>
            <a:ext cx="18244722" cy="8911982"/>
          </a:xfrm>
          <a:prstGeom prst="rect">
            <a:avLst/>
          </a:prstGeom>
        </p:spPr>
        <p:txBody>
          <a:bodyPr anchor="t" rtlCol="false" tIns="0" lIns="0" bIns="0" rIns="0">
            <a:spAutoFit/>
          </a:bodyPr>
          <a:lstStyle/>
          <a:p>
            <a:pPr algn="l">
              <a:lnSpc>
                <a:spcPts val="5110"/>
              </a:lnSpc>
            </a:pPr>
            <a:r>
              <a:rPr lang="en-US" sz="2792" b="true">
                <a:solidFill>
                  <a:srgbClr val="00694C"/>
                </a:solidFill>
                <a:latin typeface="Canva Sans Bold"/>
                <a:ea typeface="Canva Sans Bold"/>
                <a:cs typeface="Canva Sans Bold"/>
                <a:sym typeface="Canva Sans Bold"/>
              </a:rPr>
              <a:t>1.Target Death-Over Specialists:</a:t>
            </a:r>
          </a:p>
          <a:p>
            <a:pPr algn="l">
              <a:lnSpc>
                <a:spcPts val="5110"/>
              </a:lnSpc>
            </a:pPr>
            <a:r>
              <a:rPr lang="en-US" sz="2792">
                <a:solidFill>
                  <a:srgbClr val="00694C"/>
                </a:solidFill>
                <a:latin typeface="Canva Sans"/>
                <a:ea typeface="Canva Sans"/>
                <a:cs typeface="Canva Sans"/>
                <a:sym typeface="Canva Sans"/>
              </a:rPr>
              <a:t>Bowlers like Lasith Malinga, Dwayne Bravo, or Mitchell Starc (if available) can solve RCB's issues in the death overs. RCB should prioritize bowlers who can bowl accurate yorkers and slower deliveries under pressure.</a:t>
            </a:r>
          </a:p>
          <a:p>
            <a:pPr algn="l">
              <a:lnSpc>
                <a:spcPts val="5110"/>
              </a:lnSpc>
            </a:pPr>
            <a:r>
              <a:rPr lang="en-US" sz="2792">
                <a:solidFill>
                  <a:srgbClr val="00694C"/>
                </a:solidFill>
                <a:latin typeface="Canva Sans"/>
                <a:ea typeface="Canva Sans"/>
                <a:cs typeface="Canva Sans"/>
                <a:sym typeface="Canva Sans"/>
              </a:rPr>
              <a:t>Emerging death-over specialists like Mustafizur Rahman or experienced campaigners like Ashish Nehra should also be considered.</a:t>
            </a:r>
          </a:p>
          <a:p>
            <a:pPr algn="l">
              <a:lnSpc>
                <a:spcPts val="5110"/>
              </a:lnSpc>
            </a:pPr>
            <a:r>
              <a:rPr lang="en-US" sz="2792">
                <a:solidFill>
                  <a:srgbClr val="00694C"/>
                </a:solidFill>
                <a:latin typeface="Canva Sans"/>
                <a:ea typeface="Canva Sans"/>
                <a:cs typeface="Canva Sans"/>
                <a:sym typeface="Canva Sans"/>
              </a:rPr>
              <a:t>Powerplay Wicket-Takers:</a:t>
            </a:r>
          </a:p>
          <a:p>
            <a:pPr algn="l">
              <a:lnSpc>
                <a:spcPts val="5110"/>
              </a:lnSpc>
            </a:pPr>
            <a:r>
              <a:rPr lang="en-US" sz="2792">
                <a:solidFill>
                  <a:srgbClr val="00694C"/>
                </a:solidFill>
                <a:latin typeface="Canva Sans"/>
                <a:ea typeface="Canva Sans"/>
                <a:cs typeface="Canva Sans"/>
                <a:sym typeface="Canva Sans"/>
              </a:rPr>
              <a:t>Bowlers like Bhuvneshwar Kumar or Mohit Sharma are proven performers in the powerplay and can restrict runs while taking early wickets.</a:t>
            </a:r>
          </a:p>
          <a:p>
            <a:pPr algn="l">
              <a:lnSpc>
                <a:spcPts val="5110"/>
              </a:lnSpc>
            </a:pPr>
            <a:r>
              <a:rPr lang="en-US" sz="2792">
                <a:solidFill>
                  <a:srgbClr val="00694C"/>
                </a:solidFill>
                <a:latin typeface="Canva Sans"/>
                <a:ea typeface="Canva Sans"/>
                <a:cs typeface="Canva Sans"/>
                <a:sym typeface="Canva Sans"/>
              </a:rPr>
              <a:t>Spin Bowling Options:</a:t>
            </a:r>
          </a:p>
          <a:p>
            <a:pPr algn="l">
              <a:lnSpc>
                <a:spcPts val="5110"/>
              </a:lnSpc>
            </a:pPr>
            <a:r>
              <a:rPr lang="en-US" sz="2792">
                <a:solidFill>
                  <a:srgbClr val="00694C"/>
                </a:solidFill>
                <a:latin typeface="Canva Sans"/>
                <a:ea typeface="Canva Sans"/>
                <a:cs typeface="Canva Sans"/>
                <a:sym typeface="Canva Sans"/>
              </a:rPr>
              <a:t>RCB’s home ground (Chinnaswamy Stadium) is a small venue, which makes spin an essential weapon to control runs. Spinners like Sunil Narine, Imran Tahir, or even retaining Yuzvendra Chahal would be critical for middle overs.</a:t>
            </a:r>
          </a:p>
          <a:p>
            <a:pPr algn="ctr">
              <a:lnSpc>
                <a:spcPts val="4195"/>
              </a:lnSpc>
            </a:pPr>
          </a:p>
        </p:txBody>
      </p:sp>
      <p:sp>
        <p:nvSpPr>
          <p:cNvPr name="TextBox 3" id="3"/>
          <p:cNvSpPr txBox="true"/>
          <p:nvPr/>
        </p:nvSpPr>
        <p:spPr>
          <a:xfrm rot="0">
            <a:off x="2109783" y="454815"/>
            <a:ext cx="21169553" cy="879138"/>
          </a:xfrm>
          <a:prstGeom prst="rect">
            <a:avLst/>
          </a:prstGeom>
        </p:spPr>
        <p:txBody>
          <a:bodyPr anchor="t" rtlCol="false" tIns="0" lIns="0" bIns="0" rIns="0">
            <a:spAutoFit/>
          </a:bodyPr>
          <a:lstStyle/>
          <a:p>
            <a:pPr algn="l" marL="0" indent="0" lvl="1">
              <a:lnSpc>
                <a:spcPts val="6367"/>
              </a:lnSpc>
            </a:pPr>
            <a:r>
              <a:rPr lang="en-US" b="true" sz="7074" spc="-325">
                <a:solidFill>
                  <a:srgbClr val="00694C"/>
                </a:solidFill>
                <a:latin typeface="Raleway Medium"/>
                <a:ea typeface="Raleway Medium"/>
                <a:cs typeface="Raleway Medium"/>
                <a:sym typeface="Raleway Medium"/>
              </a:rPr>
              <a:t>Recommondation to RCB for Auction</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A9DFD0"/>
        </a:solidFill>
      </p:bgPr>
    </p:bg>
    <p:spTree>
      <p:nvGrpSpPr>
        <p:cNvPr id="1" name=""/>
        <p:cNvGrpSpPr/>
        <p:nvPr/>
      </p:nvGrpSpPr>
      <p:grpSpPr>
        <a:xfrm>
          <a:off x="0" y="0"/>
          <a:ext cx="0" cy="0"/>
          <a:chOff x="0" y="0"/>
          <a:chExt cx="0" cy="0"/>
        </a:xfrm>
      </p:grpSpPr>
      <p:sp>
        <p:nvSpPr>
          <p:cNvPr name="TextBox 2" id="2"/>
          <p:cNvSpPr txBox="true"/>
          <p:nvPr/>
        </p:nvSpPr>
        <p:spPr>
          <a:xfrm rot="0">
            <a:off x="179531" y="1172028"/>
            <a:ext cx="18244722" cy="10963286"/>
          </a:xfrm>
          <a:prstGeom prst="rect">
            <a:avLst/>
          </a:prstGeom>
        </p:spPr>
        <p:txBody>
          <a:bodyPr anchor="t" rtlCol="false" tIns="0" lIns="0" bIns="0" rIns="0">
            <a:spAutoFit/>
          </a:bodyPr>
          <a:lstStyle/>
          <a:p>
            <a:pPr algn="l">
              <a:lnSpc>
                <a:spcPts val="4744"/>
              </a:lnSpc>
            </a:pPr>
            <a:r>
              <a:rPr lang="en-US" sz="2592" b="true">
                <a:solidFill>
                  <a:srgbClr val="00694C"/>
                </a:solidFill>
                <a:latin typeface="Canva Sans Bold"/>
                <a:ea typeface="Canva Sans Bold"/>
                <a:cs typeface="Canva Sans Bold"/>
                <a:sym typeface="Canva Sans Bold"/>
              </a:rPr>
              <a:t>2. Build a Balanced All-Rounder Core</a:t>
            </a:r>
          </a:p>
          <a:p>
            <a:pPr algn="l">
              <a:lnSpc>
                <a:spcPts val="4744"/>
              </a:lnSpc>
            </a:pPr>
            <a:r>
              <a:rPr lang="en-US" sz="2592">
                <a:solidFill>
                  <a:srgbClr val="00694C"/>
                </a:solidFill>
                <a:latin typeface="Canva Sans"/>
                <a:ea typeface="Canva Sans"/>
                <a:cs typeface="Canva Sans"/>
                <a:sym typeface="Canva Sans"/>
              </a:rPr>
              <a:t>All-rounders add depth to both batting and bowling. In T20s, they play a crucial role in closing games or turning the tide in tight situations:</a:t>
            </a:r>
          </a:p>
          <a:p>
            <a:pPr algn="l" marL="559767" indent="-279883" lvl="1">
              <a:lnSpc>
                <a:spcPts val="4744"/>
              </a:lnSpc>
              <a:buFont typeface="Arial"/>
              <a:buChar char="•"/>
            </a:pPr>
            <a:r>
              <a:rPr lang="en-US" sz="2592">
                <a:solidFill>
                  <a:srgbClr val="00694C"/>
                </a:solidFill>
                <a:latin typeface="Canva Sans"/>
                <a:ea typeface="Canva Sans"/>
                <a:cs typeface="Canva Sans"/>
                <a:sym typeface="Canva Sans"/>
              </a:rPr>
              <a:t>T</a:t>
            </a:r>
            <a:r>
              <a:rPr lang="en-US" sz="2592">
                <a:solidFill>
                  <a:srgbClr val="00694C"/>
                </a:solidFill>
                <a:latin typeface="Canva Sans"/>
                <a:ea typeface="Canva Sans"/>
                <a:cs typeface="Canva Sans"/>
                <a:sym typeface="Canva Sans"/>
              </a:rPr>
              <a:t>arget All-Rounders:</a:t>
            </a:r>
          </a:p>
          <a:p>
            <a:pPr algn="l" marL="1119533" indent="-373178" lvl="2">
              <a:lnSpc>
                <a:spcPts val="4744"/>
              </a:lnSpc>
              <a:buFont typeface="Arial"/>
              <a:buChar char="⚬"/>
            </a:pPr>
            <a:r>
              <a:rPr lang="en-US" sz="2592">
                <a:solidFill>
                  <a:srgbClr val="00694C"/>
                </a:solidFill>
                <a:latin typeface="Canva Sans"/>
                <a:ea typeface="Canva Sans"/>
                <a:cs typeface="Canva Sans"/>
                <a:sym typeface="Canva Sans"/>
              </a:rPr>
              <a:t>P</a:t>
            </a:r>
            <a:r>
              <a:rPr lang="en-US" sz="2592">
                <a:solidFill>
                  <a:srgbClr val="00694C"/>
                </a:solidFill>
                <a:latin typeface="Canva Sans"/>
                <a:ea typeface="Canva Sans"/>
                <a:cs typeface="Canva Sans"/>
                <a:sym typeface="Canva Sans"/>
              </a:rPr>
              <a:t>layers like Andre Russell, Dwayne Bravo, Ben Stokes, or even a utility player like Chris Morris can significantly improve RCB’s balance.</a:t>
            </a:r>
          </a:p>
          <a:p>
            <a:pPr algn="l" marL="559767" indent="-279883" lvl="1">
              <a:lnSpc>
                <a:spcPts val="4744"/>
              </a:lnSpc>
              <a:buFont typeface="Arial"/>
              <a:buChar char="•"/>
            </a:pPr>
            <a:r>
              <a:rPr lang="en-US" sz="2592">
                <a:solidFill>
                  <a:srgbClr val="00694C"/>
                </a:solidFill>
                <a:latin typeface="Canva Sans"/>
                <a:ea typeface="Canva Sans"/>
                <a:cs typeface="Canva Sans"/>
                <a:sym typeface="Canva Sans"/>
              </a:rPr>
              <a:t>Reliable Indian All-Rounders:</a:t>
            </a:r>
          </a:p>
          <a:p>
            <a:pPr algn="l" marL="1119533" indent="-373178" lvl="2">
              <a:lnSpc>
                <a:spcPts val="4744"/>
              </a:lnSpc>
              <a:buFont typeface="Arial"/>
              <a:buChar char="⚬"/>
            </a:pPr>
            <a:r>
              <a:rPr lang="en-US" sz="2592">
                <a:solidFill>
                  <a:srgbClr val="00694C"/>
                </a:solidFill>
                <a:latin typeface="Canva Sans"/>
                <a:ea typeface="Canva Sans"/>
                <a:cs typeface="Canva Sans"/>
                <a:sym typeface="Canva Sans"/>
              </a:rPr>
              <a:t>Players like Hardik Pandya, Krunal Pandya, or Axar Patel can provide finishing ability with the bat and deliver economical bowling spells.</a:t>
            </a:r>
          </a:p>
          <a:p>
            <a:pPr algn="l">
              <a:lnSpc>
                <a:spcPts val="4744"/>
              </a:lnSpc>
            </a:pPr>
            <a:r>
              <a:rPr lang="en-US" sz="2592" b="true">
                <a:solidFill>
                  <a:srgbClr val="00694C"/>
                </a:solidFill>
                <a:latin typeface="Canva Sans Bold"/>
                <a:ea typeface="Canva Sans Bold"/>
                <a:cs typeface="Canva Sans Bold"/>
                <a:sym typeface="Canva Sans Bold"/>
              </a:rPr>
              <a:t>3. Focus on Middle-Order Stability</a:t>
            </a:r>
          </a:p>
          <a:p>
            <a:pPr algn="l">
              <a:lnSpc>
                <a:spcPts val="4744"/>
              </a:lnSpc>
            </a:pPr>
            <a:r>
              <a:rPr lang="en-US" sz="2592">
                <a:solidFill>
                  <a:srgbClr val="00694C"/>
                </a:solidFill>
                <a:latin typeface="Canva Sans"/>
                <a:ea typeface="Canva Sans"/>
                <a:cs typeface="Canva Sans"/>
                <a:sym typeface="Canva Sans"/>
              </a:rPr>
              <a:t>RCB’s top-heavy batting lineup (reliant on Kohli, AB de Villiers, and Chris Gayle) has often crumbled when early wickets fall. Adding middle-order finishers and reliable batters is critical:</a:t>
            </a:r>
          </a:p>
          <a:p>
            <a:pPr algn="l" marL="559767" indent="-279883" lvl="1">
              <a:lnSpc>
                <a:spcPts val="4744"/>
              </a:lnSpc>
              <a:buFont typeface="Arial"/>
              <a:buChar char="•"/>
            </a:pPr>
            <a:r>
              <a:rPr lang="en-US" sz="2592">
                <a:solidFill>
                  <a:srgbClr val="00694C"/>
                </a:solidFill>
                <a:latin typeface="Canva Sans"/>
                <a:ea typeface="Canva Sans"/>
                <a:cs typeface="Canva Sans"/>
                <a:sym typeface="Canva Sans"/>
              </a:rPr>
              <a:t>Experienced Finishers:</a:t>
            </a:r>
          </a:p>
          <a:p>
            <a:pPr algn="l" marL="1119533" indent="-373178" lvl="2">
              <a:lnSpc>
                <a:spcPts val="4744"/>
              </a:lnSpc>
              <a:buFont typeface="Arial"/>
              <a:buChar char="⚬"/>
            </a:pPr>
            <a:r>
              <a:rPr lang="en-US" sz="2592">
                <a:solidFill>
                  <a:srgbClr val="00694C"/>
                </a:solidFill>
                <a:latin typeface="Canva Sans"/>
                <a:ea typeface="Canva Sans"/>
                <a:cs typeface="Canva Sans"/>
                <a:sym typeface="Canva Sans"/>
              </a:rPr>
              <a:t>Target players like MS Dhoni, David Miller, or Jos Buttler who can play impactful innings in the lower-middle order.</a:t>
            </a:r>
          </a:p>
          <a:p>
            <a:pPr algn="l">
              <a:lnSpc>
                <a:spcPts val="4561"/>
              </a:lnSpc>
            </a:pPr>
          </a:p>
          <a:p>
            <a:pPr algn="l">
              <a:lnSpc>
                <a:spcPts val="4012"/>
              </a:lnSpc>
            </a:pPr>
          </a:p>
          <a:p>
            <a:pPr algn="l">
              <a:lnSpc>
                <a:spcPts val="4012"/>
              </a:lnSpc>
            </a:pPr>
          </a:p>
          <a:p>
            <a:pPr algn="ctr">
              <a:lnSpc>
                <a:spcPts val="3097"/>
              </a:lnSpc>
            </a:pPr>
          </a:p>
        </p:txBody>
      </p:sp>
      <p:sp>
        <p:nvSpPr>
          <p:cNvPr name="TextBox 3" id="3"/>
          <p:cNvSpPr txBox="true"/>
          <p:nvPr/>
        </p:nvSpPr>
        <p:spPr>
          <a:xfrm rot="0">
            <a:off x="2109783" y="454815"/>
            <a:ext cx="21169553" cy="879138"/>
          </a:xfrm>
          <a:prstGeom prst="rect">
            <a:avLst/>
          </a:prstGeom>
        </p:spPr>
        <p:txBody>
          <a:bodyPr anchor="t" rtlCol="false" tIns="0" lIns="0" bIns="0" rIns="0">
            <a:spAutoFit/>
          </a:bodyPr>
          <a:lstStyle/>
          <a:p>
            <a:pPr algn="l" marL="0" indent="0" lvl="1">
              <a:lnSpc>
                <a:spcPts val="6367"/>
              </a:lnSpc>
            </a:pPr>
            <a:r>
              <a:rPr lang="en-US" b="true" sz="7074" spc="-325">
                <a:solidFill>
                  <a:srgbClr val="00694C"/>
                </a:solidFill>
                <a:latin typeface="Raleway Medium"/>
                <a:ea typeface="Raleway Medium"/>
                <a:cs typeface="Raleway Medium"/>
                <a:sym typeface="Raleway Medium"/>
              </a:rPr>
              <a:t>Recommondation to RCB for Auction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A9DFD0"/>
        </a:solidFill>
      </p:bgPr>
    </p:bg>
    <p:spTree>
      <p:nvGrpSpPr>
        <p:cNvPr id="1" name=""/>
        <p:cNvGrpSpPr/>
        <p:nvPr/>
      </p:nvGrpSpPr>
      <p:grpSpPr>
        <a:xfrm>
          <a:off x="0" y="0"/>
          <a:ext cx="0" cy="0"/>
          <a:chOff x="0" y="0"/>
          <a:chExt cx="0" cy="0"/>
        </a:xfrm>
      </p:grpSpPr>
      <p:sp>
        <p:nvSpPr>
          <p:cNvPr name="TextBox 2" id="2"/>
          <p:cNvSpPr txBox="true"/>
          <p:nvPr/>
        </p:nvSpPr>
        <p:spPr>
          <a:xfrm rot="0">
            <a:off x="6386857" y="598663"/>
            <a:ext cx="8906945" cy="1117248"/>
          </a:xfrm>
          <a:prstGeom prst="rect">
            <a:avLst/>
          </a:prstGeom>
        </p:spPr>
        <p:txBody>
          <a:bodyPr anchor="t" rtlCol="false" tIns="0" lIns="0" bIns="0" rIns="0">
            <a:spAutoFit/>
          </a:bodyPr>
          <a:lstStyle/>
          <a:p>
            <a:pPr algn="l" marL="0" indent="0" lvl="1">
              <a:lnSpc>
                <a:spcPts val="8166"/>
              </a:lnSpc>
            </a:pPr>
            <a:r>
              <a:rPr lang="en-US" b="true" sz="9074" spc="-417">
                <a:solidFill>
                  <a:srgbClr val="00694C"/>
                </a:solidFill>
                <a:latin typeface="Raleway Medium"/>
                <a:ea typeface="Raleway Medium"/>
                <a:cs typeface="Raleway Medium"/>
                <a:sym typeface="Raleway Medium"/>
              </a:rPr>
              <a:t>Introduction</a:t>
            </a:r>
          </a:p>
        </p:txBody>
      </p:sp>
      <p:sp>
        <p:nvSpPr>
          <p:cNvPr name="TextBox 3" id="3"/>
          <p:cNvSpPr txBox="true"/>
          <p:nvPr/>
        </p:nvSpPr>
        <p:spPr>
          <a:xfrm rot="0">
            <a:off x="750880" y="2471055"/>
            <a:ext cx="17135912" cy="6272843"/>
          </a:xfrm>
          <a:prstGeom prst="rect">
            <a:avLst/>
          </a:prstGeom>
        </p:spPr>
        <p:txBody>
          <a:bodyPr anchor="t" rtlCol="false" tIns="0" lIns="0" bIns="0" rIns="0">
            <a:spAutoFit/>
          </a:bodyPr>
          <a:lstStyle/>
          <a:p>
            <a:pPr algn="l" marL="763787" indent="-381894" lvl="1">
              <a:lnSpc>
                <a:spcPts val="4952"/>
              </a:lnSpc>
              <a:buFont typeface="Arial"/>
              <a:buChar char="•"/>
            </a:pPr>
            <a:r>
              <a:rPr lang="en-US" b="true" sz="3537">
                <a:solidFill>
                  <a:srgbClr val="00694C"/>
                </a:solidFill>
                <a:latin typeface="Raleway Semi-Bold"/>
                <a:ea typeface="Raleway Semi-Bold"/>
                <a:cs typeface="Raleway Semi-Bold"/>
                <a:sym typeface="Raleway Semi-Bold"/>
              </a:rPr>
              <a:t>The IPL mega auction in 2017 was a crucial event for teams to rebuild their squads.</a:t>
            </a:r>
          </a:p>
          <a:p>
            <a:pPr algn="l" marL="763787" indent="-381894" lvl="1">
              <a:lnSpc>
                <a:spcPts val="4952"/>
              </a:lnSpc>
              <a:buFont typeface="Arial"/>
              <a:buChar char="•"/>
            </a:pPr>
            <a:r>
              <a:rPr lang="en-US" b="true" sz="3537">
                <a:solidFill>
                  <a:srgbClr val="00694C"/>
                </a:solidFill>
                <a:latin typeface="Raleway Semi-Bold"/>
                <a:ea typeface="Raleway Semi-Bold"/>
                <a:cs typeface="Raleway Semi-Bold"/>
                <a:sym typeface="Raleway Semi-Bold"/>
              </a:rPr>
              <a:t>RCB aimed to address past performance issues and strengthen their team balance.</a:t>
            </a:r>
          </a:p>
          <a:p>
            <a:pPr algn="l" marL="763787" indent="-381894" lvl="1">
              <a:lnSpc>
                <a:spcPts val="4952"/>
              </a:lnSpc>
              <a:buFont typeface="Arial"/>
              <a:buChar char="•"/>
            </a:pPr>
            <a:r>
              <a:rPr lang="en-US" b="true" sz="3537">
                <a:solidFill>
                  <a:srgbClr val="00694C"/>
                </a:solidFill>
                <a:latin typeface="Raleway Semi-Bold"/>
                <a:ea typeface="Raleway Semi-Bold"/>
                <a:cs typeface="Raleway Semi-Bold"/>
                <a:sym typeface="Raleway Semi-Bold"/>
              </a:rPr>
              <a:t>The project focuses on identifying high-performing players suited for RCB.</a:t>
            </a:r>
          </a:p>
          <a:p>
            <a:pPr algn="l" marL="763787" indent="-381894" lvl="1">
              <a:lnSpc>
                <a:spcPts val="4952"/>
              </a:lnSpc>
              <a:buFont typeface="Arial"/>
              <a:buChar char="•"/>
            </a:pPr>
            <a:r>
              <a:rPr lang="en-US" b="true" sz="3537">
                <a:solidFill>
                  <a:srgbClr val="00694C"/>
                </a:solidFill>
                <a:latin typeface="Raleway Semi-Bold"/>
                <a:ea typeface="Raleway Semi-Bold"/>
                <a:cs typeface="Raleway Semi-Bold"/>
                <a:sym typeface="Raleway Semi-Bold"/>
              </a:rPr>
              <a:t>Key analysis areas include batting, bowling, and all-rounder performance metrics.</a:t>
            </a:r>
          </a:p>
          <a:p>
            <a:pPr algn="l" marL="763787" indent="-381894" lvl="1">
              <a:lnSpc>
                <a:spcPts val="4952"/>
              </a:lnSpc>
              <a:buFont typeface="Arial"/>
              <a:buChar char="•"/>
            </a:pPr>
            <a:r>
              <a:rPr lang="en-US" b="true" sz="3537">
                <a:solidFill>
                  <a:srgbClr val="00694C"/>
                </a:solidFill>
                <a:latin typeface="Raleway Semi-Bold"/>
                <a:ea typeface="Raleway Semi-Bold"/>
                <a:cs typeface="Raleway Semi-Bold"/>
                <a:sym typeface="Raleway Semi-Bold"/>
              </a:rPr>
              <a:t>The objective is to recommend players who align with RCB's strategy and auction goals.</a:t>
            </a:r>
          </a:p>
          <a:p>
            <a:pPr algn="l">
              <a:lnSpc>
                <a:spcPts val="4952"/>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A9DFD0"/>
        </a:solidFill>
      </p:bgPr>
    </p:bg>
    <p:spTree>
      <p:nvGrpSpPr>
        <p:cNvPr id="1" name=""/>
        <p:cNvGrpSpPr/>
        <p:nvPr/>
      </p:nvGrpSpPr>
      <p:grpSpPr>
        <a:xfrm>
          <a:off x="0" y="0"/>
          <a:ext cx="0" cy="0"/>
          <a:chOff x="0" y="0"/>
          <a:chExt cx="0" cy="0"/>
        </a:xfrm>
      </p:grpSpPr>
      <p:sp>
        <p:nvSpPr>
          <p:cNvPr name="TextBox 2" id="2"/>
          <p:cNvSpPr txBox="true"/>
          <p:nvPr/>
        </p:nvSpPr>
        <p:spPr>
          <a:xfrm rot="0">
            <a:off x="6468779" y="598663"/>
            <a:ext cx="11249987" cy="1117248"/>
          </a:xfrm>
          <a:prstGeom prst="rect">
            <a:avLst/>
          </a:prstGeom>
        </p:spPr>
        <p:txBody>
          <a:bodyPr anchor="t" rtlCol="false" tIns="0" lIns="0" bIns="0" rIns="0">
            <a:spAutoFit/>
          </a:bodyPr>
          <a:lstStyle/>
          <a:p>
            <a:pPr algn="l" marL="0" indent="0" lvl="1">
              <a:lnSpc>
                <a:spcPts val="8166"/>
              </a:lnSpc>
            </a:pPr>
            <a:r>
              <a:rPr lang="en-US" b="true" sz="9074" spc="-417">
                <a:solidFill>
                  <a:srgbClr val="00694C"/>
                </a:solidFill>
                <a:latin typeface="Raleway Medium"/>
                <a:ea typeface="Raleway Medium"/>
                <a:cs typeface="Raleway Medium"/>
                <a:sym typeface="Raleway Medium"/>
              </a:rPr>
              <a:t>Conclusion</a:t>
            </a:r>
          </a:p>
        </p:txBody>
      </p:sp>
      <p:sp>
        <p:nvSpPr>
          <p:cNvPr name="TextBox 3" id="3"/>
          <p:cNvSpPr txBox="true"/>
          <p:nvPr/>
        </p:nvSpPr>
        <p:spPr>
          <a:xfrm rot="0">
            <a:off x="582853" y="1973431"/>
            <a:ext cx="17135912" cy="8416602"/>
          </a:xfrm>
          <a:prstGeom prst="rect">
            <a:avLst/>
          </a:prstGeom>
        </p:spPr>
        <p:txBody>
          <a:bodyPr anchor="t" rtlCol="false" tIns="0" lIns="0" bIns="0" rIns="0">
            <a:spAutoFit/>
          </a:bodyPr>
          <a:lstStyle/>
          <a:p>
            <a:pPr algn="l" marL="742198" indent="-371099" lvl="1">
              <a:lnSpc>
                <a:spcPts val="4812"/>
              </a:lnSpc>
              <a:buFont typeface="Arial"/>
              <a:buChar char="•"/>
            </a:pPr>
            <a:r>
              <a:rPr lang="en-US" b="true" sz="3437">
                <a:solidFill>
                  <a:srgbClr val="00694C"/>
                </a:solidFill>
                <a:latin typeface="Raleway Semi-Bold"/>
                <a:ea typeface="Raleway Semi-Bold"/>
                <a:cs typeface="Raleway Semi-Bold"/>
                <a:sym typeface="Raleway Semi-Bold"/>
              </a:rPr>
              <a:t>RCB should strengthen its bowling by targeting economical death-over specialists and top wicket-takers like R Ashwin and DJ Bravo.</a:t>
            </a:r>
          </a:p>
          <a:p>
            <a:pPr algn="l" marL="742198" indent="-371099" lvl="1">
              <a:lnSpc>
                <a:spcPts val="4812"/>
              </a:lnSpc>
              <a:buFont typeface="Arial"/>
              <a:buChar char="•"/>
            </a:pPr>
            <a:r>
              <a:rPr lang="en-US" b="true" sz="3437">
                <a:solidFill>
                  <a:srgbClr val="00694C"/>
                </a:solidFill>
                <a:latin typeface="Raleway Semi-Bold"/>
                <a:ea typeface="Raleway Semi-Bold"/>
                <a:cs typeface="Raleway Semi-Bold"/>
                <a:sym typeface="Raleway Semi-Bold"/>
              </a:rPr>
              <a:t>Reinforce the batting lineup with consistent performers like LMP Simmons and DA Warner to complement Kohli and AB de Villiers.</a:t>
            </a:r>
          </a:p>
          <a:p>
            <a:pPr algn="l" marL="742198" indent="-371099" lvl="1">
              <a:lnSpc>
                <a:spcPts val="4812"/>
              </a:lnSpc>
              <a:buFont typeface="Arial"/>
              <a:buChar char="•"/>
            </a:pPr>
            <a:r>
              <a:rPr lang="en-US" b="true" sz="3437">
                <a:solidFill>
                  <a:srgbClr val="00694C"/>
                </a:solidFill>
                <a:latin typeface="Raleway Semi-Bold"/>
                <a:ea typeface="Raleway Semi-Bold"/>
                <a:cs typeface="Raleway Semi-Bold"/>
                <a:sym typeface="Raleway Semi-Bold"/>
              </a:rPr>
              <a:t>Focus on improving performance while defending totals and adapting strategies for challenging away venues.</a:t>
            </a:r>
          </a:p>
          <a:p>
            <a:pPr algn="l" marL="742198" indent="-371099" lvl="1">
              <a:lnSpc>
                <a:spcPts val="4812"/>
              </a:lnSpc>
              <a:buFont typeface="Arial"/>
              <a:buChar char="•"/>
            </a:pPr>
            <a:r>
              <a:rPr lang="en-US" b="true" sz="3437">
                <a:solidFill>
                  <a:srgbClr val="00694C"/>
                </a:solidFill>
                <a:latin typeface="Raleway Semi-Bold"/>
                <a:ea typeface="Raleway Semi-Bold"/>
                <a:cs typeface="Raleway Semi-Bold"/>
                <a:sym typeface="Raleway Semi-Bold"/>
              </a:rPr>
              <a:t>Prioritize versatile all-rounders like JP Faulkner to fill gaps in both batting and bowling.</a:t>
            </a:r>
          </a:p>
          <a:p>
            <a:pPr algn="l" marL="742198" indent="-371099" lvl="1">
              <a:lnSpc>
                <a:spcPts val="4812"/>
              </a:lnSpc>
              <a:buFont typeface="Arial"/>
              <a:buChar char="•"/>
            </a:pPr>
            <a:r>
              <a:rPr lang="en-US" b="true" sz="3437">
                <a:solidFill>
                  <a:srgbClr val="00694C"/>
                </a:solidFill>
                <a:latin typeface="Raleway Semi-Bold"/>
                <a:ea typeface="Raleway Semi-Bold"/>
                <a:cs typeface="Raleway Semi-Bold"/>
                <a:sym typeface="Raleway Semi-Bold"/>
              </a:rPr>
              <a:t>Utilize players with high strike rates for finishing roles to capitalize on the death overs.</a:t>
            </a:r>
          </a:p>
          <a:p>
            <a:pPr algn="l" marL="742198" indent="-371099" lvl="1">
              <a:lnSpc>
                <a:spcPts val="4812"/>
              </a:lnSpc>
              <a:buFont typeface="Arial"/>
              <a:buChar char="•"/>
            </a:pPr>
            <a:r>
              <a:rPr lang="en-US" b="true" sz="3437">
                <a:solidFill>
                  <a:srgbClr val="00694C"/>
                </a:solidFill>
                <a:latin typeface="Raleway Semi-Bold"/>
                <a:ea typeface="Raleway Semi-Bold"/>
                <a:cs typeface="Raleway Semi-Bold"/>
                <a:sym typeface="Raleway Semi-Bold"/>
              </a:rPr>
              <a:t>Leverage home-ground advantage at M Chinnaswamy Stadium (59.26% win rate) to secure more wins at home.</a:t>
            </a:r>
          </a:p>
          <a:p>
            <a:pPr algn="l">
              <a:lnSpc>
                <a:spcPts val="4812"/>
              </a:lnSpc>
            </a:pPr>
          </a:p>
          <a:p>
            <a:pPr algn="l">
              <a:lnSpc>
                <a:spcPts val="3972"/>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23791" y="-783256"/>
            <a:ext cx="11853512" cy="11853512"/>
          </a:xfrm>
          <a:custGeom>
            <a:avLst/>
            <a:gdLst/>
            <a:ahLst/>
            <a:cxnLst/>
            <a:rect r="r" b="b" t="t" l="l"/>
            <a:pathLst>
              <a:path h="11853512" w="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19200" y="2646761"/>
            <a:ext cx="8144502" cy="5212553"/>
          </a:xfrm>
          <a:prstGeom prst="rect">
            <a:avLst/>
          </a:prstGeom>
        </p:spPr>
        <p:txBody>
          <a:bodyPr anchor="t" rtlCol="false" tIns="0" lIns="0" bIns="0" rIns="0">
            <a:spAutoFit/>
          </a:bodyPr>
          <a:lstStyle/>
          <a:p>
            <a:pPr algn="l" marL="0" indent="0" lvl="1">
              <a:lnSpc>
                <a:spcPts val="13331"/>
              </a:lnSpc>
            </a:pPr>
            <a:r>
              <a:rPr lang="en-US" b="true" sz="14812" spc="-681">
                <a:solidFill>
                  <a:srgbClr val="00694C"/>
                </a:solidFill>
                <a:latin typeface="Raleway Medium"/>
                <a:ea typeface="Raleway Medium"/>
                <a:cs typeface="Raleway Medium"/>
                <a:sym typeface="Raleway Medium"/>
              </a:rPr>
              <a:t>Thank you very much!</a:t>
            </a:r>
          </a:p>
        </p:txBody>
      </p:sp>
      <p:sp>
        <p:nvSpPr>
          <p:cNvPr name="TextBox 4" id="4"/>
          <p:cNvSpPr txBox="true"/>
          <p:nvPr/>
        </p:nvSpPr>
        <p:spPr>
          <a:xfrm rot="0">
            <a:off x="1219200" y="1104900"/>
            <a:ext cx="9179504" cy="381003"/>
          </a:xfrm>
          <a:prstGeom prst="rect">
            <a:avLst/>
          </a:prstGeom>
        </p:spPr>
        <p:txBody>
          <a:bodyPr anchor="t" rtlCol="false" tIns="0" lIns="0" bIns="0" rIns="0">
            <a:spAutoFit/>
          </a:bodyPr>
          <a:lstStyle/>
          <a:p>
            <a:pPr algn="l" marL="0" indent="0" lvl="1">
              <a:lnSpc>
                <a:spcPts val="2700"/>
              </a:lnSpc>
            </a:pPr>
            <a:r>
              <a:rPr lang="en-US" b="true" sz="3000" spc="-138">
                <a:solidFill>
                  <a:srgbClr val="00694C"/>
                </a:solidFill>
                <a:latin typeface="Raleway Medium"/>
                <a:ea typeface="Raleway Medium"/>
                <a:cs typeface="Raleway Medium"/>
                <a:sym typeface="Raleway Medium"/>
              </a:rPr>
              <a:t>Presented by Sahil Kadam</a:t>
            </a:r>
          </a:p>
        </p:txBody>
      </p:sp>
      <p:sp>
        <p:nvSpPr>
          <p:cNvPr name="Freeform 5" id="5"/>
          <p:cNvSpPr/>
          <p:nvPr/>
        </p:nvSpPr>
        <p:spPr>
          <a:xfrm flipH="false" flipV="false" rot="0">
            <a:off x="11867657" y="1376536"/>
            <a:ext cx="5561408" cy="7533927"/>
          </a:xfrm>
          <a:custGeom>
            <a:avLst/>
            <a:gdLst/>
            <a:ahLst/>
            <a:cxnLst/>
            <a:rect r="r" b="b" t="t" l="l"/>
            <a:pathLst>
              <a:path h="7533927" w="5561408">
                <a:moveTo>
                  <a:pt x="0" y="0"/>
                </a:moveTo>
                <a:lnTo>
                  <a:pt x="5561408" y="0"/>
                </a:lnTo>
                <a:lnTo>
                  <a:pt x="5561408" y="7533928"/>
                </a:lnTo>
                <a:lnTo>
                  <a:pt x="0" y="75339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A9DFD0"/>
        </a:solidFill>
      </p:bgPr>
    </p:bg>
    <p:spTree>
      <p:nvGrpSpPr>
        <p:cNvPr id="1" name=""/>
        <p:cNvGrpSpPr/>
        <p:nvPr/>
      </p:nvGrpSpPr>
      <p:grpSpPr>
        <a:xfrm>
          <a:off x="0" y="0"/>
          <a:ext cx="0" cy="0"/>
          <a:chOff x="0" y="0"/>
          <a:chExt cx="0" cy="0"/>
        </a:xfrm>
      </p:grpSpPr>
      <p:sp>
        <p:nvSpPr>
          <p:cNvPr name="TextBox 2" id="2"/>
          <p:cNvSpPr txBox="true"/>
          <p:nvPr/>
        </p:nvSpPr>
        <p:spPr>
          <a:xfrm rot="0">
            <a:off x="3800550" y="598663"/>
            <a:ext cx="13292336" cy="1117248"/>
          </a:xfrm>
          <a:prstGeom prst="rect">
            <a:avLst/>
          </a:prstGeom>
        </p:spPr>
        <p:txBody>
          <a:bodyPr anchor="t" rtlCol="false" tIns="0" lIns="0" bIns="0" rIns="0">
            <a:spAutoFit/>
          </a:bodyPr>
          <a:lstStyle/>
          <a:p>
            <a:pPr algn="l" marL="0" indent="0" lvl="1">
              <a:lnSpc>
                <a:spcPts val="8166"/>
              </a:lnSpc>
            </a:pPr>
            <a:r>
              <a:rPr lang="en-US" b="true" sz="9074" spc="-417">
                <a:solidFill>
                  <a:srgbClr val="00694C"/>
                </a:solidFill>
                <a:latin typeface="Raleway Medium"/>
                <a:ea typeface="Raleway Medium"/>
                <a:cs typeface="Raleway Medium"/>
                <a:sym typeface="Raleway Medium"/>
              </a:rPr>
              <a:t>Problem Statement</a:t>
            </a:r>
          </a:p>
        </p:txBody>
      </p:sp>
      <p:sp>
        <p:nvSpPr>
          <p:cNvPr name="TextBox 3" id="3"/>
          <p:cNvSpPr txBox="true"/>
          <p:nvPr/>
        </p:nvSpPr>
        <p:spPr>
          <a:xfrm rot="0">
            <a:off x="845364" y="2618266"/>
            <a:ext cx="17135912" cy="5538783"/>
          </a:xfrm>
          <a:prstGeom prst="rect">
            <a:avLst/>
          </a:prstGeom>
        </p:spPr>
        <p:txBody>
          <a:bodyPr anchor="t" rtlCol="false" tIns="0" lIns="0" bIns="0" rIns="0">
            <a:spAutoFit/>
          </a:bodyPr>
          <a:lstStyle/>
          <a:p>
            <a:pPr algn="l">
              <a:lnSpc>
                <a:spcPts val="5512"/>
              </a:lnSpc>
            </a:pPr>
            <a:r>
              <a:rPr lang="en-US" sz="3937" b="true">
                <a:solidFill>
                  <a:srgbClr val="00694C"/>
                </a:solidFill>
                <a:latin typeface="Raleway Semi-Bold"/>
                <a:ea typeface="Raleway Semi-Bold"/>
                <a:cs typeface="Raleway Semi-Bold"/>
                <a:sym typeface="Raleway Semi-Bold"/>
              </a:rPr>
              <a:t>▰</a:t>
            </a:r>
            <a:r>
              <a:rPr lang="en-US" sz="3937" b="true">
                <a:solidFill>
                  <a:srgbClr val="00694C"/>
                </a:solidFill>
                <a:latin typeface="Raleway Semi-Bold"/>
                <a:ea typeface="Raleway Semi-Bold"/>
                <a:cs typeface="Raleway Semi-Bold"/>
                <a:sym typeface="Raleway Semi-Bold"/>
              </a:rPr>
              <a:t>RCB team is looking for top-performing and reliable players to win tournaments, considering both on-field performance and value for money in mega player auction of 2017. </a:t>
            </a:r>
          </a:p>
          <a:p>
            <a:pPr algn="l">
              <a:lnSpc>
                <a:spcPts val="5512"/>
              </a:lnSpc>
            </a:pPr>
          </a:p>
          <a:p>
            <a:pPr algn="l">
              <a:lnSpc>
                <a:spcPts val="5512"/>
              </a:lnSpc>
            </a:pPr>
            <a:r>
              <a:rPr lang="en-US" sz="3937" b="true">
                <a:solidFill>
                  <a:srgbClr val="00694C"/>
                </a:solidFill>
                <a:latin typeface="Raleway Semi-Bold"/>
                <a:ea typeface="Raleway Semi-Bold"/>
                <a:cs typeface="Raleway Semi-Bold"/>
                <a:sym typeface="Raleway Semi-Bold"/>
              </a:rPr>
              <a:t>▰So we have to come up with strategies/suggestions regarding selecting the best-performing players and optimizing player auction investments.</a:t>
            </a:r>
          </a:p>
          <a:p>
            <a:pPr algn="l">
              <a:lnSpc>
                <a:spcPts val="5512"/>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A9DFD0"/>
        </a:solidFill>
      </p:bgPr>
    </p:bg>
    <p:spTree>
      <p:nvGrpSpPr>
        <p:cNvPr id="1" name=""/>
        <p:cNvGrpSpPr/>
        <p:nvPr/>
      </p:nvGrpSpPr>
      <p:grpSpPr>
        <a:xfrm>
          <a:off x="0" y="0"/>
          <a:ext cx="0" cy="0"/>
          <a:chOff x="0" y="0"/>
          <a:chExt cx="0" cy="0"/>
        </a:xfrm>
      </p:grpSpPr>
      <p:sp>
        <p:nvSpPr>
          <p:cNvPr name="TextBox 2" id="2"/>
          <p:cNvSpPr txBox="true"/>
          <p:nvPr/>
        </p:nvSpPr>
        <p:spPr>
          <a:xfrm rot="0">
            <a:off x="6114211" y="549136"/>
            <a:ext cx="6831679" cy="1216302"/>
          </a:xfrm>
          <a:prstGeom prst="rect">
            <a:avLst/>
          </a:prstGeom>
        </p:spPr>
        <p:txBody>
          <a:bodyPr anchor="t" rtlCol="false" tIns="0" lIns="0" bIns="0" rIns="0">
            <a:spAutoFit/>
          </a:bodyPr>
          <a:lstStyle/>
          <a:p>
            <a:pPr algn="l" marL="0" indent="0" lvl="1">
              <a:lnSpc>
                <a:spcPts val="8706"/>
              </a:lnSpc>
            </a:pPr>
            <a:r>
              <a:rPr lang="en-US" b="true" sz="9673" spc="-445">
                <a:solidFill>
                  <a:srgbClr val="00694C"/>
                </a:solidFill>
                <a:latin typeface="Raleway Medium"/>
                <a:ea typeface="Raleway Medium"/>
                <a:cs typeface="Raleway Medium"/>
                <a:sym typeface="Raleway Medium"/>
              </a:rPr>
              <a:t>Objective</a:t>
            </a:r>
          </a:p>
        </p:txBody>
      </p:sp>
      <p:sp>
        <p:nvSpPr>
          <p:cNvPr name="TextBox 3" id="3"/>
          <p:cNvSpPr txBox="true"/>
          <p:nvPr/>
        </p:nvSpPr>
        <p:spPr>
          <a:xfrm rot="0">
            <a:off x="825841" y="2655879"/>
            <a:ext cx="17135912" cy="6065198"/>
          </a:xfrm>
          <a:prstGeom prst="rect">
            <a:avLst/>
          </a:prstGeom>
        </p:spPr>
        <p:txBody>
          <a:bodyPr anchor="t" rtlCol="false" tIns="0" lIns="0" bIns="0" rIns="0">
            <a:spAutoFit/>
          </a:bodyPr>
          <a:lstStyle/>
          <a:p>
            <a:pPr algn="l" marL="828556" indent="-414278" lvl="1">
              <a:lnSpc>
                <a:spcPts val="5372"/>
              </a:lnSpc>
              <a:buFont typeface="Arial"/>
              <a:buChar char="•"/>
            </a:pPr>
            <a:r>
              <a:rPr lang="en-US" b="true" sz="3837">
                <a:solidFill>
                  <a:srgbClr val="00694C"/>
                </a:solidFill>
                <a:latin typeface="Raleway Semi-Bold"/>
                <a:ea typeface="Raleway Semi-Bold"/>
                <a:cs typeface="Raleway Semi-Bold"/>
                <a:sym typeface="Raleway Semi-Bold"/>
              </a:rPr>
              <a:t>To analyze IPL player performance data and derive actionable insights.</a:t>
            </a:r>
          </a:p>
          <a:p>
            <a:pPr algn="l" marL="828556" indent="-414278" lvl="1">
              <a:lnSpc>
                <a:spcPts val="5372"/>
              </a:lnSpc>
              <a:buFont typeface="Arial"/>
              <a:buChar char="•"/>
            </a:pPr>
            <a:r>
              <a:rPr lang="en-US" b="true" sz="3837">
                <a:solidFill>
                  <a:srgbClr val="00694C"/>
                </a:solidFill>
                <a:latin typeface="Raleway Semi-Bold"/>
                <a:ea typeface="Raleway Semi-Bold"/>
                <a:cs typeface="Raleway Semi-Bold"/>
                <a:sym typeface="Raleway Semi-Bold"/>
              </a:rPr>
              <a:t>To identify high-performing and cost-effective players suitable for RCB in the 2017 mega auction.</a:t>
            </a:r>
          </a:p>
          <a:p>
            <a:pPr algn="l" marL="828556" indent="-414278" lvl="1">
              <a:lnSpc>
                <a:spcPts val="5372"/>
              </a:lnSpc>
              <a:buFont typeface="Arial"/>
              <a:buChar char="•"/>
            </a:pPr>
            <a:r>
              <a:rPr lang="en-US" b="true" sz="3837">
                <a:solidFill>
                  <a:srgbClr val="00694C"/>
                </a:solidFill>
                <a:latin typeface="Raleway Semi-Bold"/>
                <a:ea typeface="Raleway Semi-Bold"/>
                <a:cs typeface="Raleway Semi-Bold"/>
                <a:sym typeface="Raleway Semi-Bold"/>
              </a:rPr>
              <a:t>To address RCB's historical weaknesses by selecting players who can strengthen batting depth, bowling attack, and all-round capabilities.</a:t>
            </a:r>
          </a:p>
          <a:p>
            <a:pPr algn="l" marL="828556" indent="-414278" lvl="1">
              <a:lnSpc>
                <a:spcPts val="5372"/>
              </a:lnSpc>
              <a:buFont typeface="Arial"/>
              <a:buChar char="•"/>
            </a:pPr>
            <a:r>
              <a:rPr lang="en-US" b="true" sz="3837">
                <a:solidFill>
                  <a:srgbClr val="00694C"/>
                </a:solidFill>
                <a:latin typeface="Raleway Semi-Bold"/>
                <a:ea typeface="Raleway Semi-Bold"/>
                <a:cs typeface="Raleway Semi-Bold"/>
                <a:sym typeface="Raleway Semi-Bold"/>
              </a:rPr>
              <a:t>To create a data-driven framework for strategic player selection to enhance RCB’s chances in the IPL 2017 season.</a:t>
            </a:r>
          </a:p>
          <a:p>
            <a:pPr algn="l">
              <a:lnSpc>
                <a:spcPts val="5372"/>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A9DFD0"/>
        </a:solidFill>
      </p:bgPr>
    </p:bg>
    <p:spTree>
      <p:nvGrpSpPr>
        <p:cNvPr id="1" name=""/>
        <p:cNvGrpSpPr/>
        <p:nvPr/>
      </p:nvGrpSpPr>
      <p:grpSpPr>
        <a:xfrm>
          <a:off x="0" y="0"/>
          <a:ext cx="0" cy="0"/>
          <a:chOff x="0" y="0"/>
          <a:chExt cx="0" cy="0"/>
        </a:xfrm>
      </p:grpSpPr>
      <p:sp>
        <p:nvSpPr>
          <p:cNvPr name="TextBox 2" id="2"/>
          <p:cNvSpPr txBox="true"/>
          <p:nvPr/>
        </p:nvSpPr>
        <p:spPr>
          <a:xfrm rot="0">
            <a:off x="5151666" y="598663"/>
            <a:ext cx="11249987" cy="1117248"/>
          </a:xfrm>
          <a:prstGeom prst="rect">
            <a:avLst/>
          </a:prstGeom>
        </p:spPr>
        <p:txBody>
          <a:bodyPr anchor="t" rtlCol="false" tIns="0" lIns="0" bIns="0" rIns="0">
            <a:spAutoFit/>
          </a:bodyPr>
          <a:lstStyle/>
          <a:p>
            <a:pPr algn="l" marL="0" indent="0" lvl="1">
              <a:lnSpc>
                <a:spcPts val="8166"/>
              </a:lnSpc>
            </a:pPr>
            <a:r>
              <a:rPr lang="en-US" b="true" sz="9074" spc="-417">
                <a:solidFill>
                  <a:srgbClr val="00694C"/>
                </a:solidFill>
                <a:latin typeface="Raleway Medium"/>
                <a:ea typeface="Raleway Medium"/>
                <a:cs typeface="Raleway Medium"/>
                <a:sym typeface="Raleway Medium"/>
              </a:rPr>
              <a:t>Data Overview</a:t>
            </a:r>
          </a:p>
        </p:txBody>
      </p:sp>
      <p:sp>
        <p:nvSpPr>
          <p:cNvPr name="TextBox 3" id="3"/>
          <p:cNvSpPr txBox="true"/>
          <p:nvPr/>
        </p:nvSpPr>
        <p:spPr>
          <a:xfrm rot="0">
            <a:off x="1050552" y="2563861"/>
            <a:ext cx="17135912" cy="6473502"/>
          </a:xfrm>
          <a:prstGeom prst="rect">
            <a:avLst/>
          </a:prstGeom>
        </p:spPr>
        <p:txBody>
          <a:bodyPr anchor="t" rtlCol="false" tIns="0" lIns="0" bIns="0" rIns="0">
            <a:spAutoFit/>
          </a:bodyPr>
          <a:lstStyle/>
          <a:p>
            <a:pPr algn="l" marL="742198" indent="-371099" lvl="1">
              <a:lnSpc>
                <a:spcPts val="4812"/>
              </a:lnSpc>
              <a:buFont typeface="Arial"/>
              <a:buChar char="•"/>
            </a:pPr>
            <a:r>
              <a:rPr lang="en-US" b="true" sz="3437">
                <a:solidFill>
                  <a:srgbClr val="00694C"/>
                </a:solidFill>
                <a:latin typeface="Raleway Semi-Bold"/>
                <a:ea typeface="Raleway Semi-Bold"/>
                <a:cs typeface="Raleway Semi-Bold"/>
                <a:sym typeface="Raleway Semi-Bold"/>
              </a:rPr>
              <a:t>Database Structure:</a:t>
            </a:r>
          </a:p>
          <a:p>
            <a:pPr algn="l" marL="742198" indent="-371099" lvl="1">
              <a:lnSpc>
                <a:spcPts val="4812"/>
              </a:lnSpc>
              <a:buFont typeface="Arial"/>
              <a:buChar char="•"/>
            </a:pPr>
            <a:r>
              <a:rPr lang="en-US" b="true" sz="3437">
                <a:solidFill>
                  <a:srgbClr val="00694C"/>
                </a:solidFill>
                <a:latin typeface="Raleway Semi-Bold"/>
                <a:ea typeface="Raleway Semi-Bold"/>
                <a:cs typeface="Raleway Semi-Bold"/>
                <a:sym typeface="Raleway Semi-Bold"/>
              </a:rPr>
              <a:t>The database consists of 20 tables capturing various aspects of IPL matches and player performance.</a:t>
            </a:r>
          </a:p>
          <a:p>
            <a:pPr algn="l" marL="742198" indent="-371099" lvl="1">
              <a:lnSpc>
                <a:spcPts val="4812"/>
              </a:lnSpc>
              <a:buFont typeface="Arial"/>
              <a:buChar char="•"/>
            </a:pPr>
            <a:r>
              <a:rPr lang="en-US" b="true" sz="3437">
                <a:solidFill>
                  <a:srgbClr val="00694C"/>
                </a:solidFill>
                <a:latin typeface="Raleway Semi-Bold"/>
                <a:ea typeface="Raleway Semi-Bold"/>
                <a:cs typeface="Raleway Semi-Bold"/>
                <a:sym typeface="Raleway Semi-Bold"/>
              </a:rPr>
              <a:t>Key tables include:</a:t>
            </a:r>
          </a:p>
          <a:p>
            <a:pPr algn="l" marL="742198" indent="-371099" lvl="1">
              <a:lnSpc>
                <a:spcPts val="4812"/>
              </a:lnSpc>
              <a:buFont typeface="Arial"/>
              <a:buChar char="•"/>
            </a:pPr>
            <a:r>
              <a:rPr lang="en-US" b="true" sz="3437">
                <a:solidFill>
                  <a:srgbClr val="00694C"/>
                </a:solidFill>
                <a:latin typeface="Raleway Semi-Bold"/>
                <a:ea typeface="Raleway Semi-Bold"/>
                <a:cs typeface="Raleway Semi-Bold"/>
                <a:sym typeface="Raleway Semi-Bold"/>
              </a:rPr>
              <a:t>Player: Details about players (name, batting and bowling style, country).</a:t>
            </a:r>
          </a:p>
          <a:p>
            <a:pPr algn="l" marL="742198" indent="-371099" lvl="1">
              <a:lnSpc>
                <a:spcPts val="4812"/>
              </a:lnSpc>
              <a:buFont typeface="Arial"/>
              <a:buChar char="•"/>
            </a:pPr>
            <a:r>
              <a:rPr lang="en-US" b="true" sz="3437">
                <a:solidFill>
                  <a:srgbClr val="00694C"/>
                </a:solidFill>
                <a:latin typeface="Raleway Semi-Bold"/>
                <a:ea typeface="Raleway Semi-Bold"/>
                <a:cs typeface="Raleway Semi-Bold"/>
                <a:sym typeface="Raleway Semi-Bold"/>
              </a:rPr>
              <a:t>Matches: Match-specific details (teams, venue, date, winner, and toss decisions).</a:t>
            </a:r>
          </a:p>
          <a:p>
            <a:pPr algn="l" marL="742198" indent="-371099" lvl="1">
              <a:lnSpc>
                <a:spcPts val="4812"/>
              </a:lnSpc>
              <a:buFont typeface="Arial"/>
              <a:buChar char="•"/>
            </a:pPr>
            <a:r>
              <a:rPr lang="en-US" b="true" sz="3437">
                <a:solidFill>
                  <a:srgbClr val="00694C"/>
                </a:solidFill>
                <a:latin typeface="Raleway Semi-Bold"/>
                <a:ea typeface="Raleway Semi-Bold"/>
                <a:cs typeface="Raleway Semi-Bold"/>
                <a:sym typeface="Raleway Semi-Bold"/>
              </a:rPr>
              <a:t>Ball_by_Ball: Detailed ball-by-ball records (runs scored, wickets taken, extras).</a:t>
            </a:r>
          </a:p>
          <a:p>
            <a:pPr algn="l" marL="742198" indent="-371099" lvl="1">
              <a:lnSpc>
                <a:spcPts val="4812"/>
              </a:lnSpc>
              <a:buFont typeface="Arial"/>
              <a:buChar char="•"/>
            </a:pPr>
            <a:r>
              <a:rPr lang="en-US" b="true" sz="3437">
                <a:solidFill>
                  <a:srgbClr val="00694C"/>
                </a:solidFill>
                <a:latin typeface="Raleway Semi-Bold"/>
                <a:ea typeface="Raleway Semi-Bold"/>
                <a:cs typeface="Raleway Semi-Bold"/>
                <a:sym typeface="Raleway Semi-Bold"/>
              </a:rPr>
              <a:t>Player_Match: Player roles and participation in matches.</a:t>
            </a:r>
          </a:p>
          <a:p>
            <a:pPr algn="l">
              <a:lnSpc>
                <a:spcPts val="3972"/>
              </a:lnSpc>
            </a:pPr>
          </a:p>
          <a:p>
            <a:pPr algn="l">
              <a:lnSpc>
                <a:spcPts val="397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925005" y="1763591"/>
            <a:ext cx="15334295" cy="8242184"/>
          </a:xfrm>
          <a:custGeom>
            <a:avLst/>
            <a:gdLst/>
            <a:ahLst/>
            <a:cxnLst/>
            <a:rect r="r" b="b" t="t" l="l"/>
            <a:pathLst>
              <a:path h="8242184" w="15334295">
                <a:moveTo>
                  <a:pt x="0" y="0"/>
                </a:moveTo>
                <a:lnTo>
                  <a:pt x="15334295" y="0"/>
                </a:lnTo>
                <a:lnTo>
                  <a:pt x="15334295" y="8242183"/>
                </a:lnTo>
                <a:lnTo>
                  <a:pt x="0" y="8242183"/>
                </a:lnTo>
                <a:lnTo>
                  <a:pt x="0" y="0"/>
                </a:lnTo>
                <a:close/>
              </a:path>
            </a:pathLst>
          </a:custGeom>
          <a:blipFill>
            <a:blip r:embed="rId2"/>
            <a:stretch>
              <a:fillRect l="0" t="0" r="0" b="0"/>
            </a:stretch>
          </a:blipFill>
        </p:spPr>
      </p:sp>
      <p:sp>
        <p:nvSpPr>
          <p:cNvPr name="TextBox 3" id="3"/>
          <p:cNvSpPr txBox="true"/>
          <p:nvPr/>
        </p:nvSpPr>
        <p:spPr>
          <a:xfrm rot="0">
            <a:off x="4493109" y="598663"/>
            <a:ext cx="11249987" cy="1117248"/>
          </a:xfrm>
          <a:prstGeom prst="rect">
            <a:avLst/>
          </a:prstGeom>
        </p:spPr>
        <p:txBody>
          <a:bodyPr anchor="t" rtlCol="false" tIns="0" lIns="0" bIns="0" rIns="0">
            <a:spAutoFit/>
          </a:bodyPr>
          <a:lstStyle/>
          <a:p>
            <a:pPr algn="l" marL="0" indent="0" lvl="1">
              <a:lnSpc>
                <a:spcPts val="8166"/>
              </a:lnSpc>
            </a:pPr>
            <a:r>
              <a:rPr lang="en-US" b="true" sz="9074" spc="-417">
                <a:solidFill>
                  <a:srgbClr val="00694C"/>
                </a:solidFill>
                <a:latin typeface="Raleway Medium"/>
                <a:ea typeface="Raleway Medium"/>
                <a:cs typeface="Raleway Medium"/>
                <a:sym typeface="Raleway Medium"/>
              </a:rPr>
              <a:t>Database Schema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1645624" y="1450687"/>
            <a:ext cx="8765509" cy="5784958"/>
          </a:xfrm>
          <a:prstGeom prst="rect">
            <a:avLst/>
          </a:prstGeom>
        </p:spPr>
        <p:txBody>
          <a:bodyPr anchor="t" rtlCol="false" tIns="0" lIns="0" bIns="0" rIns="0">
            <a:spAutoFit/>
          </a:bodyPr>
          <a:lstStyle/>
          <a:p>
            <a:pPr algn="l" marL="0" indent="0" lvl="1">
              <a:lnSpc>
                <a:spcPts val="15326"/>
              </a:lnSpc>
            </a:pPr>
            <a:r>
              <a:rPr lang="en-US" b="true" sz="11106" spc="-510">
                <a:solidFill>
                  <a:srgbClr val="00694C"/>
                </a:solidFill>
                <a:latin typeface="Raleway Medium"/>
                <a:ea typeface="Raleway Medium"/>
                <a:cs typeface="Raleway Medium"/>
                <a:sym typeface="Raleway Medium"/>
              </a:rPr>
              <a:t>ANALYSIS AND INSIGHTS</a:t>
            </a:r>
          </a:p>
        </p:txBody>
      </p:sp>
      <p:pic>
        <p:nvPicPr>
          <p:cNvPr name="Picture 3" id="3"/>
          <p:cNvPicPr>
            <a:picLocks noChangeAspect="true"/>
          </p:cNvPicPr>
          <p:nvPr/>
        </p:nvPicPr>
        <p:blipFill>
          <a:blip r:embed="rId2"/>
          <a:stretch>
            <a:fillRect/>
          </a:stretch>
        </p:blipFill>
        <p:spPr>
          <a:xfrm rot="0">
            <a:off x="9260071" y="971107"/>
            <a:ext cx="8539764" cy="8344786"/>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218614" y="2720781"/>
            <a:ext cx="10003610" cy="6020815"/>
          </a:xfrm>
          <a:custGeom>
            <a:avLst/>
            <a:gdLst/>
            <a:ahLst/>
            <a:cxnLst/>
            <a:rect r="r" b="b" t="t" l="l"/>
            <a:pathLst>
              <a:path h="6020815" w="10003610">
                <a:moveTo>
                  <a:pt x="0" y="0"/>
                </a:moveTo>
                <a:lnTo>
                  <a:pt x="10003610" y="0"/>
                </a:lnTo>
                <a:lnTo>
                  <a:pt x="10003610" y="6020815"/>
                </a:lnTo>
                <a:lnTo>
                  <a:pt x="0" y="6020815"/>
                </a:lnTo>
                <a:lnTo>
                  <a:pt x="0" y="0"/>
                </a:lnTo>
                <a:close/>
              </a:path>
            </a:pathLst>
          </a:custGeom>
          <a:blipFill>
            <a:blip r:embed="rId2"/>
            <a:stretch>
              <a:fillRect l="0" t="0" r="0" b="0"/>
            </a:stretch>
          </a:blipFill>
        </p:spPr>
      </p:sp>
      <p:sp>
        <p:nvSpPr>
          <p:cNvPr name="TextBox 3" id="3"/>
          <p:cNvSpPr txBox="true"/>
          <p:nvPr/>
        </p:nvSpPr>
        <p:spPr>
          <a:xfrm rot="0">
            <a:off x="2258788" y="614853"/>
            <a:ext cx="17259300" cy="1056294"/>
          </a:xfrm>
          <a:prstGeom prst="rect">
            <a:avLst/>
          </a:prstGeom>
        </p:spPr>
        <p:txBody>
          <a:bodyPr anchor="t" rtlCol="false" tIns="0" lIns="0" bIns="0" rIns="0">
            <a:spAutoFit/>
          </a:bodyPr>
          <a:lstStyle/>
          <a:p>
            <a:pPr algn="l" marL="0" indent="0" lvl="1">
              <a:lnSpc>
                <a:spcPts val="7626"/>
              </a:lnSpc>
            </a:pPr>
            <a:r>
              <a:rPr lang="en-US" b="true" sz="8474" spc="-389">
                <a:solidFill>
                  <a:srgbClr val="00694C"/>
                </a:solidFill>
                <a:latin typeface="Raleway Medium"/>
                <a:ea typeface="Raleway Medium"/>
                <a:cs typeface="Raleway Medium"/>
                <a:sym typeface="Raleway Medium"/>
              </a:rPr>
              <a:t>RCB Yearwise Runs Scored</a:t>
            </a:r>
          </a:p>
        </p:txBody>
      </p:sp>
      <p:sp>
        <p:nvSpPr>
          <p:cNvPr name="TextBox 4" id="4"/>
          <p:cNvSpPr txBox="true"/>
          <p:nvPr/>
        </p:nvSpPr>
        <p:spPr>
          <a:xfrm rot="0">
            <a:off x="10434262" y="2934955"/>
            <a:ext cx="7853738" cy="5624706"/>
          </a:xfrm>
          <a:prstGeom prst="rect">
            <a:avLst/>
          </a:prstGeom>
        </p:spPr>
        <p:txBody>
          <a:bodyPr anchor="t" rtlCol="false" tIns="0" lIns="0" bIns="0" rIns="0">
            <a:spAutoFit/>
          </a:bodyPr>
          <a:lstStyle/>
          <a:p>
            <a:pPr algn="l">
              <a:lnSpc>
                <a:spcPts val="3184"/>
              </a:lnSpc>
            </a:pPr>
            <a:r>
              <a:rPr lang="en-US" sz="2274">
                <a:solidFill>
                  <a:srgbClr val="00694C"/>
                </a:solidFill>
                <a:latin typeface="Canva Sans"/>
                <a:ea typeface="Canva Sans"/>
                <a:cs typeface="Canva Sans"/>
                <a:sym typeface="Canva Sans"/>
              </a:rPr>
              <a:t>Performance Growth:</a:t>
            </a:r>
          </a:p>
          <a:p>
            <a:pPr algn="l" marL="491065" indent="-245533" lvl="1">
              <a:lnSpc>
                <a:spcPts val="3184"/>
              </a:lnSpc>
              <a:buFont typeface="Arial"/>
              <a:buChar char="•"/>
            </a:pPr>
            <a:r>
              <a:rPr lang="en-US" sz="2274">
                <a:solidFill>
                  <a:srgbClr val="00694C"/>
                </a:solidFill>
                <a:latin typeface="Canva Sans"/>
                <a:ea typeface="Canva Sans"/>
                <a:cs typeface="Canva Sans"/>
                <a:sym typeface="Canva Sans"/>
              </a:rPr>
              <a:t>The total runs scored by RCB increased significantly from 2015 (2246 runs) to 2016 (2909 runs), showing a marked improvement in their batting performance.</a:t>
            </a:r>
          </a:p>
          <a:p>
            <a:pPr algn="l">
              <a:lnSpc>
                <a:spcPts val="3184"/>
              </a:lnSpc>
            </a:pPr>
            <a:r>
              <a:rPr lang="en-US" sz="2274">
                <a:solidFill>
                  <a:srgbClr val="00694C"/>
                </a:solidFill>
                <a:latin typeface="Canva Sans"/>
                <a:ea typeface="Canva Sans"/>
                <a:cs typeface="Canva Sans"/>
                <a:sym typeface="Canva Sans"/>
              </a:rPr>
              <a:t>Decline in 2014:</a:t>
            </a:r>
          </a:p>
          <a:p>
            <a:pPr algn="l" marL="491065" indent="-245533" lvl="1">
              <a:lnSpc>
                <a:spcPts val="3184"/>
              </a:lnSpc>
              <a:buFont typeface="Arial"/>
              <a:buChar char="•"/>
            </a:pPr>
            <a:r>
              <a:rPr lang="en-US" sz="2274">
                <a:solidFill>
                  <a:srgbClr val="00694C"/>
                </a:solidFill>
                <a:latin typeface="Canva Sans"/>
                <a:ea typeface="Canva Sans"/>
                <a:cs typeface="Canva Sans"/>
                <a:sym typeface="Canva Sans"/>
              </a:rPr>
              <a:t>A drop in runs scored from 2013 (2558 runs) to 2014 (2053 runs) suggests a potential struggle in the batting lineup or challenging playing conditions that year.</a:t>
            </a:r>
          </a:p>
          <a:p>
            <a:pPr algn="l">
              <a:lnSpc>
                <a:spcPts val="3184"/>
              </a:lnSpc>
            </a:pPr>
            <a:r>
              <a:rPr lang="en-US" sz="2274">
                <a:solidFill>
                  <a:srgbClr val="00694C"/>
                </a:solidFill>
                <a:latin typeface="Canva Sans"/>
                <a:ea typeface="Canva Sans"/>
                <a:cs typeface="Canva Sans"/>
                <a:sym typeface="Canva Sans"/>
              </a:rPr>
              <a:t>2016 Peak:</a:t>
            </a:r>
          </a:p>
          <a:p>
            <a:pPr algn="l" marL="491065" indent="-245533" lvl="1">
              <a:lnSpc>
                <a:spcPts val="3184"/>
              </a:lnSpc>
              <a:buFont typeface="Arial"/>
              <a:buChar char="•"/>
            </a:pPr>
            <a:r>
              <a:rPr lang="en-US" sz="2274">
                <a:solidFill>
                  <a:srgbClr val="00694C"/>
                </a:solidFill>
                <a:latin typeface="Canva Sans"/>
                <a:ea typeface="Canva Sans"/>
                <a:cs typeface="Canva Sans"/>
                <a:sym typeface="Canva Sans"/>
              </a:rPr>
              <a:t>The 2016 season was the best in terms of runs scored (2909 runs), indicating a strong batting performance</a:t>
            </a:r>
          </a:p>
          <a:p>
            <a:pPr algn="ctr">
              <a:lnSpc>
                <a:spcPts val="318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440869" y="2729459"/>
            <a:ext cx="9856812" cy="5919337"/>
          </a:xfrm>
          <a:custGeom>
            <a:avLst/>
            <a:gdLst/>
            <a:ahLst/>
            <a:cxnLst/>
            <a:rect r="r" b="b" t="t" l="l"/>
            <a:pathLst>
              <a:path h="5919337" w="9856812">
                <a:moveTo>
                  <a:pt x="0" y="0"/>
                </a:moveTo>
                <a:lnTo>
                  <a:pt x="9856812" y="0"/>
                </a:lnTo>
                <a:lnTo>
                  <a:pt x="9856812" y="5919337"/>
                </a:lnTo>
                <a:lnTo>
                  <a:pt x="0" y="5919337"/>
                </a:lnTo>
                <a:lnTo>
                  <a:pt x="0" y="0"/>
                </a:lnTo>
                <a:close/>
              </a:path>
            </a:pathLst>
          </a:custGeom>
          <a:blipFill>
            <a:blip r:embed="rId2"/>
            <a:stretch>
              <a:fillRect l="0" t="0" r="0" b="0"/>
            </a:stretch>
          </a:blipFill>
        </p:spPr>
      </p:sp>
      <p:sp>
        <p:nvSpPr>
          <p:cNvPr name="TextBox 3" id="3"/>
          <p:cNvSpPr txBox="true"/>
          <p:nvPr/>
        </p:nvSpPr>
        <p:spPr>
          <a:xfrm rot="0">
            <a:off x="10434262" y="2279042"/>
            <a:ext cx="7853738" cy="7237386"/>
          </a:xfrm>
          <a:prstGeom prst="rect">
            <a:avLst/>
          </a:prstGeom>
        </p:spPr>
        <p:txBody>
          <a:bodyPr anchor="t" rtlCol="false" tIns="0" lIns="0" bIns="0" rIns="0">
            <a:spAutoFit/>
          </a:bodyPr>
          <a:lstStyle/>
          <a:p>
            <a:pPr algn="l">
              <a:lnSpc>
                <a:spcPts val="3184"/>
              </a:lnSpc>
            </a:pPr>
            <a:r>
              <a:rPr lang="en-US" sz="2274">
                <a:solidFill>
                  <a:srgbClr val="00694C"/>
                </a:solidFill>
                <a:latin typeface="Canva Sans"/>
                <a:ea typeface="Canva Sans"/>
                <a:cs typeface="Canva Sans"/>
                <a:sym typeface="Canva Sans"/>
              </a:rPr>
              <a:t>2013 Season:</a:t>
            </a:r>
          </a:p>
          <a:p>
            <a:pPr algn="l" marL="491065" indent="-245533" lvl="1">
              <a:lnSpc>
                <a:spcPts val="3184"/>
              </a:lnSpc>
              <a:buFont typeface="Arial"/>
              <a:buChar char="•"/>
            </a:pPr>
            <a:r>
              <a:rPr lang="en-US" sz="2274">
                <a:solidFill>
                  <a:srgbClr val="00694C"/>
                </a:solidFill>
                <a:latin typeface="Canva Sans"/>
                <a:ea typeface="Canva Sans"/>
                <a:cs typeface="Canva Sans"/>
                <a:sym typeface="Canva Sans"/>
              </a:rPr>
              <a:t>RCB</a:t>
            </a:r>
            <a:r>
              <a:rPr lang="en-US" sz="2274">
                <a:solidFill>
                  <a:srgbClr val="00694C"/>
                </a:solidFill>
                <a:latin typeface="Canva Sans"/>
                <a:ea typeface="Canva Sans"/>
                <a:cs typeface="Canva Sans"/>
                <a:sym typeface="Canva Sans"/>
              </a:rPr>
              <a:t> took 105 wickets, marking one of their stronger years in terms of bowling performance.</a:t>
            </a:r>
          </a:p>
          <a:p>
            <a:pPr algn="l">
              <a:lnSpc>
                <a:spcPts val="3184"/>
              </a:lnSpc>
            </a:pPr>
            <a:r>
              <a:rPr lang="en-US" sz="2274">
                <a:solidFill>
                  <a:srgbClr val="00694C"/>
                </a:solidFill>
                <a:latin typeface="Canva Sans"/>
                <a:ea typeface="Canva Sans"/>
                <a:cs typeface="Canva Sans"/>
                <a:sym typeface="Canva Sans"/>
              </a:rPr>
              <a:t>2014 Season:</a:t>
            </a:r>
          </a:p>
          <a:p>
            <a:pPr algn="l" marL="491065" indent="-245533" lvl="1">
              <a:lnSpc>
                <a:spcPts val="3184"/>
              </a:lnSpc>
              <a:buFont typeface="Arial"/>
              <a:buChar char="•"/>
            </a:pPr>
            <a:r>
              <a:rPr lang="en-US" sz="2274">
                <a:solidFill>
                  <a:srgbClr val="00694C"/>
                </a:solidFill>
                <a:latin typeface="Canva Sans"/>
                <a:ea typeface="Canva Sans"/>
                <a:cs typeface="Canva Sans"/>
                <a:sym typeface="Canva Sans"/>
              </a:rPr>
              <a:t>A noticeable dip occurred as RCB managed only 73 wickets. This might indicate weaker bowling or fewer matches played due to an early exit in the tournament.</a:t>
            </a:r>
          </a:p>
          <a:p>
            <a:pPr algn="l">
              <a:lnSpc>
                <a:spcPts val="3184"/>
              </a:lnSpc>
            </a:pPr>
            <a:r>
              <a:rPr lang="en-US" sz="2274">
                <a:solidFill>
                  <a:srgbClr val="00694C"/>
                </a:solidFill>
                <a:latin typeface="Canva Sans"/>
                <a:ea typeface="Canva Sans"/>
                <a:cs typeface="Canva Sans"/>
                <a:sym typeface="Canva Sans"/>
              </a:rPr>
              <a:t>2015 Season:</a:t>
            </a:r>
          </a:p>
          <a:p>
            <a:pPr algn="l" marL="491065" indent="-245533" lvl="1">
              <a:lnSpc>
                <a:spcPts val="3184"/>
              </a:lnSpc>
              <a:buFont typeface="Arial"/>
              <a:buChar char="•"/>
            </a:pPr>
            <a:r>
              <a:rPr lang="en-US" sz="2274">
                <a:solidFill>
                  <a:srgbClr val="00694C"/>
                </a:solidFill>
                <a:latin typeface="Canva Sans"/>
                <a:ea typeface="Canva Sans"/>
                <a:cs typeface="Canva Sans"/>
                <a:sym typeface="Canva Sans"/>
              </a:rPr>
              <a:t>RCB bounced back with 103 wickets, a significant improvement compared to 2014. This could reflect better team form or impactful performances by bowlers.</a:t>
            </a:r>
          </a:p>
          <a:p>
            <a:pPr algn="l">
              <a:lnSpc>
                <a:spcPts val="3184"/>
              </a:lnSpc>
            </a:pPr>
            <a:r>
              <a:rPr lang="en-US" sz="2274">
                <a:solidFill>
                  <a:srgbClr val="00694C"/>
                </a:solidFill>
                <a:latin typeface="Canva Sans"/>
                <a:ea typeface="Canva Sans"/>
                <a:cs typeface="Canva Sans"/>
                <a:sym typeface="Canva Sans"/>
              </a:rPr>
              <a:t>2016 Season:</a:t>
            </a:r>
          </a:p>
          <a:p>
            <a:pPr algn="l" marL="491065" indent="-245533" lvl="1">
              <a:lnSpc>
                <a:spcPts val="3184"/>
              </a:lnSpc>
              <a:buFont typeface="Arial"/>
              <a:buChar char="•"/>
            </a:pPr>
            <a:r>
              <a:rPr lang="en-US" sz="2274">
                <a:solidFill>
                  <a:srgbClr val="00694C"/>
                </a:solidFill>
                <a:latin typeface="Canva Sans"/>
                <a:ea typeface="Canva Sans"/>
                <a:cs typeface="Canva Sans"/>
                <a:sym typeface="Canva Sans"/>
              </a:rPr>
              <a:t>RCB's wicket tally slightly declined to 99. However, this was still higher than in 2014 and close to their performance in 2015.</a:t>
            </a:r>
          </a:p>
          <a:p>
            <a:pPr algn="ctr">
              <a:lnSpc>
                <a:spcPts val="3184"/>
              </a:lnSpc>
            </a:pPr>
          </a:p>
        </p:txBody>
      </p:sp>
      <p:sp>
        <p:nvSpPr>
          <p:cNvPr name="TextBox 4" id="4"/>
          <p:cNvSpPr txBox="true"/>
          <p:nvPr/>
        </p:nvSpPr>
        <p:spPr>
          <a:xfrm rot="0">
            <a:off x="1804612" y="614853"/>
            <a:ext cx="17259300" cy="1056294"/>
          </a:xfrm>
          <a:prstGeom prst="rect">
            <a:avLst/>
          </a:prstGeom>
        </p:spPr>
        <p:txBody>
          <a:bodyPr anchor="t" rtlCol="false" tIns="0" lIns="0" bIns="0" rIns="0">
            <a:spAutoFit/>
          </a:bodyPr>
          <a:lstStyle/>
          <a:p>
            <a:pPr algn="l" marL="0" indent="0" lvl="1">
              <a:lnSpc>
                <a:spcPts val="7626"/>
              </a:lnSpc>
            </a:pPr>
            <a:r>
              <a:rPr lang="en-US" b="true" sz="8474" spc="-389">
                <a:solidFill>
                  <a:srgbClr val="00694C"/>
                </a:solidFill>
                <a:latin typeface="Raleway Medium"/>
                <a:ea typeface="Raleway Medium"/>
                <a:cs typeface="Raleway Medium"/>
                <a:sym typeface="Raleway Medium"/>
              </a:rPr>
              <a:t>RCB Yearwise Wickets Taken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DAGb0V936Vs</dc:identifier>
  <dcterms:modified xsi:type="dcterms:W3CDTF">2011-08-01T06:04:30Z</dcterms:modified>
  <cp:revision>1</cp:revision>
  <dc:title>Green Modern Analysis of Results Presentation</dc:title>
</cp:coreProperties>
</file>