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4788" r:id="rId13"/>
    <p:sldId id="4789" r:id="rId14"/>
    <p:sldId id="4790" r:id="rId15"/>
    <p:sldId id="275"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italic r:id="rId27"/>
    </p:embeddedFont>
    <p:embeddedFont>
      <p:font typeface="Roboto Medium" panose="02000000000000000000" pitchFamily="2"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 id="4788"/>
            <p14:sldId id="4789"/>
            <p14:sldId id="4790"/>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p:scale>
          <a:sx n="50" d="100"/>
          <a:sy n="50" d="100"/>
        </p:scale>
        <p:origin x="2227" y="67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18/10/2021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070630"/>
          </a:xfrm>
        </p:spPr>
        <p:txBody>
          <a:bodyPr/>
          <a:lstStyle/>
          <a:p>
            <a:r>
              <a:rPr lang="en-AU" sz="1800" dirty="0">
                <a:latin typeface="+mj-lt"/>
              </a:rPr>
              <a:t>Explanation of the control store vs other stores:</a:t>
            </a:r>
          </a:p>
          <a:p>
            <a:r>
              <a:rPr lang="en-AU" sz="1800" dirty="0">
                <a:latin typeface="+mj-lt"/>
              </a:rPr>
              <a:t> </a:t>
            </a:r>
            <a:r>
              <a:rPr lang="en-US" sz="1800" dirty="0">
                <a:latin typeface="+mj-lt"/>
              </a:rPr>
              <a:t>Trial store 77 second and third month, and trial store 86 second month had significantly higher sales than Control store. Whereas trial store 88 sales increase is insignificant.</a:t>
            </a:r>
            <a:endParaRPr lang="en-AU" sz="1800" dirty="0">
              <a:latin typeface="+mj-lt"/>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20A1F6A5-6E3D-4E0A-BEF6-F896EBCD7554}"/>
              </a:ext>
            </a:extLst>
          </p:cNvPr>
          <p:cNvPicPr>
            <a:picLocks noChangeAspect="1"/>
          </p:cNvPicPr>
          <p:nvPr/>
        </p:nvPicPr>
        <p:blipFill>
          <a:blip r:embed="rId3"/>
          <a:stretch>
            <a:fillRect/>
          </a:stretch>
        </p:blipFill>
        <p:spPr>
          <a:xfrm>
            <a:off x="792480" y="1524001"/>
            <a:ext cx="11399520" cy="4574575"/>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sz="1800" dirty="0">
                <a:latin typeface="+mj-lt"/>
              </a:rPr>
              <a:t>Trial store 77 and 86 had significant increase in number of customers during Trial period compared to Control stores, proving an effective trial run. Whereas trial store 88 customers increase is insignificant.</a:t>
            </a:r>
            <a:endParaRPr lang="en-AU" sz="1800" dirty="0">
              <a:latin typeface="+mj-lt"/>
            </a:endParaRP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72C764FD-5418-4618-82E5-F56962FF8E04}"/>
              </a:ext>
            </a:extLst>
          </p:cNvPr>
          <p:cNvPicPr>
            <a:picLocks noChangeAspect="1"/>
          </p:cNvPicPr>
          <p:nvPr/>
        </p:nvPicPr>
        <p:blipFill>
          <a:blip r:embed="rId3"/>
          <a:stretch>
            <a:fillRect/>
          </a:stretch>
        </p:blipFill>
        <p:spPr>
          <a:xfrm>
            <a:off x="792480" y="1722012"/>
            <a:ext cx="11399520" cy="423693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4330DA-9B60-45AF-9E23-19E1F305F5C7}"/>
              </a:ext>
            </a:extLst>
          </p:cNvPr>
          <p:cNvSpPr>
            <a:spLocks noGrp="1"/>
          </p:cNvSpPr>
          <p:nvPr>
            <p:ph type="body" sz="quarter" idx="10"/>
          </p:nvPr>
        </p:nvSpPr>
        <p:spPr/>
        <p:txBody>
          <a:bodyPr/>
          <a:lstStyle/>
          <a:p>
            <a:r>
              <a:rPr lang="en-IN" dirty="0"/>
              <a:t>Trial store 77 vs Store 233 </a:t>
            </a:r>
          </a:p>
          <a:p>
            <a:endParaRPr lang="en-IN" dirty="0"/>
          </a:p>
        </p:txBody>
      </p:sp>
      <p:pic>
        <p:nvPicPr>
          <p:cNvPr id="9" name="Picture 8">
            <a:extLst>
              <a:ext uri="{FF2B5EF4-FFF2-40B4-BE49-F238E27FC236}">
                <a16:creationId xmlns:a16="http://schemas.microsoft.com/office/drawing/2014/main" id="{08D87D5B-A468-4C1D-821D-5BD412F59596}"/>
              </a:ext>
            </a:extLst>
          </p:cNvPr>
          <p:cNvPicPr>
            <a:picLocks noChangeAspect="1"/>
          </p:cNvPicPr>
          <p:nvPr/>
        </p:nvPicPr>
        <p:blipFill>
          <a:blip r:embed="rId2"/>
          <a:stretch>
            <a:fillRect/>
          </a:stretch>
        </p:blipFill>
        <p:spPr>
          <a:xfrm>
            <a:off x="1196975" y="1431293"/>
            <a:ext cx="3391373" cy="2333951"/>
          </a:xfrm>
          <a:prstGeom prst="rect">
            <a:avLst/>
          </a:prstGeom>
        </p:spPr>
      </p:pic>
      <p:pic>
        <p:nvPicPr>
          <p:cNvPr id="10" name="Picture 9">
            <a:extLst>
              <a:ext uri="{FF2B5EF4-FFF2-40B4-BE49-F238E27FC236}">
                <a16:creationId xmlns:a16="http://schemas.microsoft.com/office/drawing/2014/main" id="{43E1C3B1-BC84-428E-A28A-0F535ABA1CF2}"/>
              </a:ext>
            </a:extLst>
          </p:cNvPr>
          <p:cNvPicPr>
            <a:picLocks noChangeAspect="1"/>
          </p:cNvPicPr>
          <p:nvPr/>
        </p:nvPicPr>
        <p:blipFill>
          <a:blip r:embed="rId3"/>
          <a:stretch>
            <a:fillRect/>
          </a:stretch>
        </p:blipFill>
        <p:spPr>
          <a:xfrm>
            <a:off x="4660114" y="1431293"/>
            <a:ext cx="3553321" cy="2372056"/>
          </a:xfrm>
          <a:prstGeom prst="rect">
            <a:avLst/>
          </a:prstGeom>
        </p:spPr>
      </p:pic>
      <p:pic>
        <p:nvPicPr>
          <p:cNvPr id="11" name="Picture 10">
            <a:extLst>
              <a:ext uri="{FF2B5EF4-FFF2-40B4-BE49-F238E27FC236}">
                <a16:creationId xmlns:a16="http://schemas.microsoft.com/office/drawing/2014/main" id="{4E68E443-B92F-4BCA-A734-E6463EF443AA}"/>
              </a:ext>
            </a:extLst>
          </p:cNvPr>
          <p:cNvPicPr>
            <a:picLocks noChangeAspect="1"/>
          </p:cNvPicPr>
          <p:nvPr/>
        </p:nvPicPr>
        <p:blipFill rotWithShape="1">
          <a:blip r:embed="rId4"/>
          <a:srcRect t="-30"/>
          <a:stretch/>
        </p:blipFill>
        <p:spPr>
          <a:xfrm>
            <a:off x="1196975" y="3803349"/>
            <a:ext cx="3639058" cy="2353386"/>
          </a:xfrm>
          <a:prstGeom prst="rect">
            <a:avLst/>
          </a:prstGeom>
        </p:spPr>
      </p:pic>
      <p:pic>
        <p:nvPicPr>
          <p:cNvPr id="12" name="Picture 11">
            <a:extLst>
              <a:ext uri="{FF2B5EF4-FFF2-40B4-BE49-F238E27FC236}">
                <a16:creationId xmlns:a16="http://schemas.microsoft.com/office/drawing/2014/main" id="{7FFCB05A-B755-4E0E-80DE-EBEA7C3379AA}"/>
              </a:ext>
            </a:extLst>
          </p:cNvPr>
          <p:cNvPicPr>
            <a:picLocks noChangeAspect="1"/>
          </p:cNvPicPr>
          <p:nvPr/>
        </p:nvPicPr>
        <p:blipFill>
          <a:blip r:embed="rId5"/>
          <a:stretch>
            <a:fillRect/>
          </a:stretch>
        </p:blipFill>
        <p:spPr>
          <a:xfrm>
            <a:off x="4755377" y="3798777"/>
            <a:ext cx="3362794" cy="2362530"/>
          </a:xfrm>
          <a:prstGeom prst="rect">
            <a:avLst/>
          </a:prstGeom>
        </p:spPr>
      </p:pic>
    </p:spTree>
    <p:extLst>
      <p:ext uri="{BB962C8B-B14F-4D97-AF65-F5344CB8AC3E}">
        <p14:creationId xmlns:p14="http://schemas.microsoft.com/office/powerpoint/2010/main" val="405828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E11A5-F50F-4165-B556-4E79A8E0CB9A}"/>
              </a:ext>
            </a:extLst>
          </p:cNvPr>
          <p:cNvSpPr>
            <a:spLocks noGrp="1"/>
          </p:cNvSpPr>
          <p:nvPr>
            <p:ph type="body" sz="quarter" idx="10"/>
          </p:nvPr>
        </p:nvSpPr>
        <p:spPr/>
        <p:txBody>
          <a:bodyPr/>
          <a:lstStyle/>
          <a:p>
            <a:r>
              <a:rPr lang="en-IN" dirty="0"/>
              <a:t>Trial store 86 vs Store 155 </a:t>
            </a:r>
          </a:p>
          <a:p>
            <a:endParaRPr lang="en-IN" dirty="0"/>
          </a:p>
          <a:p>
            <a:endParaRPr lang="en-IN" dirty="0"/>
          </a:p>
        </p:txBody>
      </p:sp>
      <p:pic>
        <p:nvPicPr>
          <p:cNvPr id="3" name="Picture 2">
            <a:extLst>
              <a:ext uri="{FF2B5EF4-FFF2-40B4-BE49-F238E27FC236}">
                <a16:creationId xmlns:a16="http://schemas.microsoft.com/office/drawing/2014/main" id="{6CC1B384-33AB-4B36-A8F6-A93269DA5FCA}"/>
              </a:ext>
            </a:extLst>
          </p:cNvPr>
          <p:cNvPicPr>
            <a:picLocks noChangeAspect="1"/>
          </p:cNvPicPr>
          <p:nvPr/>
        </p:nvPicPr>
        <p:blipFill>
          <a:blip r:embed="rId2"/>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34133AFB-A7EE-4973-9B3A-4EF868758CE2}"/>
              </a:ext>
            </a:extLst>
          </p:cNvPr>
          <p:cNvPicPr>
            <a:picLocks noChangeAspect="1"/>
          </p:cNvPicPr>
          <p:nvPr/>
        </p:nvPicPr>
        <p:blipFill>
          <a:blip r:embed="rId3"/>
          <a:stretch>
            <a:fillRect/>
          </a:stretch>
        </p:blipFill>
        <p:spPr>
          <a:xfrm>
            <a:off x="5156375" y="846518"/>
            <a:ext cx="3580394" cy="2516506"/>
          </a:xfrm>
          <a:prstGeom prst="rect">
            <a:avLst/>
          </a:prstGeom>
        </p:spPr>
      </p:pic>
      <p:pic>
        <p:nvPicPr>
          <p:cNvPr id="6" name="Picture 5">
            <a:extLst>
              <a:ext uri="{FF2B5EF4-FFF2-40B4-BE49-F238E27FC236}">
                <a16:creationId xmlns:a16="http://schemas.microsoft.com/office/drawing/2014/main" id="{704E60CD-768C-486B-8BE3-A5413D8ACC14}"/>
              </a:ext>
            </a:extLst>
          </p:cNvPr>
          <p:cNvPicPr>
            <a:picLocks noChangeAspect="1"/>
          </p:cNvPicPr>
          <p:nvPr/>
        </p:nvPicPr>
        <p:blipFill>
          <a:blip r:embed="rId4"/>
          <a:stretch>
            <a:fillRect/>
          </a:stretch>
        </p:blipFill>
        <p:spPr>
          <a:xfrm>
            <a:off x="1196975" y="3505209"/>
            <a:ext cx="3797360" cy="2585666"/>
          </a:xfrm>
          <a:prstGeom prst="rect">
            <a:avLst/>
          </a:prstGeom>
        </p:spPr>
      </p:pic>
      <p:pic>
        <p:nvPicPr>
          <p:cNvPr id="7" name="Picture 6">
            <a:extLst>
              <a:ext uri="{FF2B5EF4-FFF2-40B4-BE49-F238E27FC236}">
                <a16:creationId xmlns:a16="http://schemas.microsoft.com/office/drawing/2014/main" id="{4364A659-8118-475B-A83C-621BBCDEE903}"/>
              </a:ext>
            </a:extLst>
          </p:cNvPr>
          <p:cNvPicPr>
            <a:picLocks noChangeAspect="1"/>
          </p:cNvPicPr>
          <p:nvPr/>
        </p:nvPicPr>
        <p:blipFill>
          <a:blip r:embed="rId5"/>
          <a:stretch>
            <a:fillRect/>
          </a:stretch>
        </p:blipFill>
        <p:spPr>
          <a:xfrm>
            <a:off x="5200333" y="3505208"/>
            <a:ext cx="3580393" cy="2478733"/>
          </a:xfrm>
          <a:prstGeom prst="rect">
            <a:avLst/>
          </a:prstGeom>
        </p:spPr>
      </p:pic>
    </p:spTree>
    <p:extLst>
      <p:ext uri="{BB962C8B-B14F-4D97-AF65-F5344CB8AC3E}">
        <p14:creationId xmlns:p14="http://schemas.microsoft.com/office/powerpoint/2010/main" val="3652063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B963A2-8C6B-4467-8A85-41B3D1F78B6D}"/>
              </a:ext>
            </a:extLst>
          </p:cNvPr>
          <p:cNvSpPr>
            <a:spLocks noGrp="1"/>
          </p:cNvSpPr>
          <p:nvPr>
            <p:ph type="body" sz="quarter" idx="10"/>
          </p:nvPr>
        </p:nvSpPr>
        <p:spPr/>
        <p:txBody>
          <a:bodyPr/>
          <a:lstStyle/>
          <a:p>
            <a:r>
              <a:rPr lang="en-IN" dirty="0"/>
              <a:t>Trial store 88 vs Store 237</a:t>
            </a:r>
          </a:p>
        </p:txBody>
      </p:sp>
      <p:pic>
        <p:nvPicPr>
          <p:cNvPr id="3" name="Picture 2">
            <a:extLst>
              <a:ext uri="{FF2B5EF4-FFF2-40B4-BE49-F238E27FC236}">
                <a16:creationId xmlns:a16="http://schemas.microsoft.com/office/drawing/2014/main" id="{D015B375-5A5C-489E-AF78-28D84D0CABE6}"/>
              </a:ext>
            </a:extLst>
          </p:cNvPr>
          <p:cNvPicPr>
            <a:picLocks noChangeAspect="1"/>
          </p:cNvPicPr>
          <p:nvPr/>
        </p:nvPicPr>
        <p:blipFill>
          <a:blip r:embed="rId2"/>
          <a:stretch>
            <a:fillRect/>
          </a:stretch>
        </p:blipFill>
        <p:spPr>
          <a:xfrm>
            <a:off x="950909" y="883473"/>
            <a:ext cx="3861073" cy="2545527"/>
          </a:xfrm>
          <a:prstGeom prst="rect">
            <a:avLst/>
          </a:prstGeom>
        </p:spPr>
      </p:pic>
      <p:pic>
        <p:nvPicPr>
          <p:cNvPr id="4" name="Picture 3">
            <a:extLst>
              <a:ext uri="{FF2B5EF4-FFF2-40B4-BE49-F238E27FC236}">
                <a16:creationId xmlns:a16="http://schemas.microsoft.com/office/drawing/2014/main" id="{E325A24C-801D-4261-8F85-8FEC7398DC7D}"/>
              </a:ext>
            </a:extLst>
          </p:cNvPr>
          <p:cNvPicPr>
            <a:picLocks noChangeAspect="1"/>
          </p:cNvPicPr>
          <p:nvPr/>
        </p:nvPicPr>
        <p:blipFill>
          <a:blip r:embed="rId3"/>
          <a:stretch>
            <a:fillRect/>
          </a:stretch>
        </p:blipFill>
        <p:spPr>
          <a:xfrm>
            <a:off x="4793792" y="803034"/>
            <a:ext cx="3764957" cy="2706404"/>
          </a:xfrm>
          <a:prstGeom prst="rect">
            <a:avLst/>
          </a:prstGeom>
        </p:spPr>
      </p:pic>
      <p:pic>
        <p:nvPicPr>
          <p:cNvPr id="5" name="Picture 4">
            <a:extLst>
              <a:ext uri="{FF2B5EF4-FFF2-40B4-BE49-F238E27FC236}">
                <a16:creationId xmlns:a16="http://schemas.microsoft.com/office/drawing/2014/main" id="{BEFD19F8-D794-418D-A373-7462F9509408}"/>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6" name="Picture 5">
            <a:extLst>
              <a:ext uri="{FF2B5EF4-FFF2-40B4-BE49-F238E27FC236}">
                <a16:creationId xmlns:a16="http://schemas.microsoft.com/office/drawing/2014/main" id="{D53384DE-65FB-4B00-98C9-96F592AA0793}"/>
              </a:ext>
            </a:extLst>
          </p:cNvPr>
          <p:cNvPicPr>
            <a:picLocks noChangeAspect="1"/>
          </p:cNvPicPr>
          <p:nvPr/>
        </p:nvPicPr>
        <p:blipFill>
          <a:blip r:embed="rId5"/>
          <a:stretch>
            <a:fillRect/>
          </a:stretch>
        </p:blipFill>
        <p:spPr>
          <a:xfrm>
            <a:off x="4811982" y="3429000"/>
            <a:ext cx="3842883" cy="2801871"/>
          </a:xfrm>
          <a:prstGeom prst="rect">
            <a:avLst/>
          </a:prstGeom>
        </p:spPr>
      </p:pic>
    </p:spTree>
    <p:extLst>
      <p:ext uri="{BB962C8B-B14F-4D97-AF65-F5344CB8AC3E}">
        <p14:creationId xmlns:p14="http://schemas.microsoft.com/office/powerpoint/2010/main" val="36662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sz="1800" dirty="0">
                <a:latin typeface="+mj-lt"/>
              </a:rPr>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277771"/>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mj-lt"/>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mj-lt"/>
                <a:ea typeface="Roboto Light" panose="02000000000000000000" pitchFamily="2" charset="0"/>
              </a:rPr>
              <a:t>02</a:t>
            </a:r>
            <a:endParaRPr lang="en-AU" dirty="0" err="1">
              <a:solidFill>
                <a:srgbClr val="000000"/>
              </a:solidFill>
              <a:latin typeface="+mj-lt"/>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1"/>
            <a:ext cx="1896185" cy="1718741"/>
          </a:xfrm>
          <a:prstGeom prst="rect">
            <a:avLst/>
          </a:prstGeom>
          <a:noFill/>
        </p:spPr>
        <p:txBody>
          <a:bodyPr wrap="square" lIns="0" tIns="0" rIns="0" bIns="0" rtlCol="0" anchor="t">
            <a:noAutofit/>
          </a:bodyPr>
          <a:lstStyle/>
          <a:p>
            <a:pPr algn="l"/>
            <a:r>
              <a:rPr lang="en-IN" b="1" dirty="0">
                <a:latin typeface="+mj-lt"/>
              </a:rPr>
              <a:t>Chips Category Review </a:t>
            </a:r>
            <a:endParaRPr lang="en-AU" b="1" dirty="0">
              <a:latin typeface="+mj-lt"/>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b="1" dirty="0">
                <a:latin typeface="+mj-lt"/>
                <a:ea typeface="Roboto" panose="02000000000000000000" pitchFamily="2" charset="0"/>
                <a:cs typeface="Roboto" panose="02000000000000000000" pitchFamily="2" charset="0"/>
              </a:rPr>
              <a:t>Trial Store Analysis </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dirty="0">
                <a:latin typeface="+mj-lt"/>
                <a:ea typeface="Roboto Light" panose="02000000000000000000" pitchFamily="2" charset="0"/>
              </a:rPr>
              <a:t>The sales increase in the month of December before the Christmas (except the day itself. </a:t>
            </a:r>
            <a:r>
              <a:rPr lang="en-US" dirty="0">
                <a:latin typeface="+mj-lt"/>
              </a:rPr>
              <a:t>It is a good time to take advantage of this momentum with promotional offers. </a:t>
            </a:r>
            <a:r>
              <a:rPr lang="en-AU" dirty="0">
                <a:latin typeface="+mj-lt"/>
                <a:ea typeface="Roboto Light" panose="02000000000000000000" pitchFamily="2" charset="0"/>
              </a:rPr>
              <a:t>.</a:t>
            </a:r>
          </a:p>
          <a:p>
            <a:pPr marL="228600" indent="-228600" algn="l">
              <a:buFont typeface="+mj-lt"/>
              <a:buAutoNum type="arabicPeriod"/>
            </a:pPr>
            <a:r>
              <a:rPr lang="en-AU" dirty="0">
                <a:latin typeface="+mj-lt"/>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dirty="0">
                <a:latin typeface="+mj-lt"/>
                <a:ea typeface="Roboto Light" panose="02000000000000000000" pitchFamily="2" charset="0"/>
              </a:rPr>
              <a:t>Mainstream </a:t>
            </a:r>
            <a:r>
              <a:rPr lang="en-IN"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US" dirty="0">
                <a:latin typeface="+mj-lt"/>
              </a:rPr>
              <a:t>Older and Young Family segment have the highest average purchase units per unique customer. </a:t>
            </a:r>
            <a:endParaRPr lang="en-AU" dirty="0">
              <a:latin typeface="+mj-lt"/>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dirty="0">
                <a:latin typeface="+mj-lt"/>
              </a:rPr>
              <a:t>One control store was selected for each trial store and the values of metrics were compared in trial and pre trial period.</a:t>
            </a:r>
            <a:r>
              <a:rPr lang="en-US" b="0" i="0" dirty="0">
                <a:solidFill>
                  <a:srgbClr val="000000"/>
                </a:solidFill>
                <a:effectLst/>
                <a:latin typeface="+mj-lt"/>
              </a:rPr>
              <a:t> </a:t>
            </a:r>
          </a:p>
          <a:p>
            <a:pPr marL="228600" indent="-228600">
              <a:buFont typeface="+mj-lt"/>
              <a:buAutoNum type="arabicPeriod"/>
            </a:pPr>
            <a:r>
              <a:rPr lang="en-US" i="0" dirty="0">
                <a:solidFill>
                  <a:srgbClr val="000000"/>
                </a:solidFill>
                <a:effectLst/>
                <a:latin typeface="+mj-lt"/>
              </a:rPr>
              <a:t>The results for trial stores 77 and 88 during the trial period show a significant difference in at least two of the three trial months but this is not the case for trial store 86. </a:t>
            </a:r>
            <a:endParaRPr lang="en-AU" dirty="0">
              <a:latin typeface="+mj-lt"/>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34977" y="453371"/>
            <a:ext cx="10203596" cy="412200"/>
          </a:xfrm>
        </p:spPr>
        <p:txBody>
          <a:bodyPr/>
          <a:lstStyle/>
          <a:p>
            <a:r>
              <a:rPr lang="en-AU" dirty="0"/>
              <a:t>Sales Distribution</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0D6C918D-3E1A-42AB-AB2A-DEDBF5530E52}"/>
              </a:ext>
            </a:extLst>
          </p:cNvPr>
          <p:cNvPicPr>
            <a:picLocks noChangeAspect="1"/>
          </p:cNvPicPr>
          <p:nvPr/>
        </p:nvPicPr>
        <p:blipFill>
          <a:blip r:embed="rId3"/>
          <a:stretch>
            <a:fillRect/>
          </a:stretch>
        </p:blipFill>
        <p:spPr>
          <a:xfrm>
            <a:off x="1334977" y="865571"/>
            <a:ext cx="10203596" cy="4740209"/>
          </a:xfrm>
          <a:prstGeom prst="rect">
            <a:avLst/>
          </a:prstGeom>
        </p:spPr>
      </p:pic>
      <p:sp>
        <p:nvSpPr>
          <p:cNvPr id="6" name="Text Placeholder 3">
            <a:extLst>
              <a:ext uri="{FF2B5EF4-FFF2-40B4-BE49-F238E27FC236}">
                <a16:creationId xmlns:a16="http://schemas.microsoft.com/office/drawing/2014/main" id="{6CB16377-CD0C-4AA0-8280-08FAB3524E9A}"/>
              </a:ext>
            </a:extLst>
          </p:cNvPr>
          <p:cNvSpPr txBox="1">
            <a:spLocks/>
          </p:cNvSpPr>
          <p:nvPr/>
        </p:nvSpPr>
        <p:spPr>
          <a:xfrm>
            <a:off x="1334977" y="5605780"/>
            <a:ext cx="10203596" cy="4122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j-lt"/>
              </a:rPr>
              <a:t>The sales  have a sudden hike n the month of December before the Christmas (except the day itself). Whereas there is no sales on 25th.</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255BCD-5793-4252-A246-E0CD10CB048B}"/>
              </a:ext>
            </a:extLst>
          </p:cNvPr>
          <p:cNvPicPr>
            <a:picLocks noChangeAspect="1"/>
          </p:cNvPicPr>
          <p:nvPr/>
        </p:nvPicPr>
        <p:blipFill>
          <a:blip r:embed="rId2"/>
          <a:stretch>
            <a:fillRect/>
          </a:stretch>
        </p:blipFill>
        <p:spPr>
          <a:xfrm>
            <a:off x="1196974" y="3048001"/>
            <a:ext cx="10429059" cy="3048000"/>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659745" cy="2594630"/>
          </a:xfrm>
        </p:spPr>
        <p:txBody>
          <a:bodyPr/>
          <a:lstStyle/>
          <a:p>
            <a:pPr marL="285750" indent="-285750">
              <a:buFont typeface="Arial" panose="020B0604020202020204" pitchFamily="34" charset="0"/>
              <a:buChar char="•"/>
            </a:pPr>
            <a:r>
              <a:rPr lang="en-US" sz="1800" dirty="0">
                <a:latin typeface="+mj-lt"/>
              </a:rPr>
              <a:t>Older and Young Family segment have the highest average purchase units per unique customer.</a:t>
            </a:r>
          </a:p>
          <a:p>
            <a:pPr marL="285750" indent="-285750" algn="l">
              <a:buFont typeface="Arial" panose="020B0604020202020204" pitchFamily="34" charset="0"/>
              <a:buChar char="•"/>
            </a:pPr>
            <a:r>
              <a:rPr lang="en-AU" sz="1800" dirty="0">
                <a:latin typeface="+mj-lt"/>
                <a:ea typeface="Roboto Light" panose="02000000000000000000" pitchFamily="2" charset="0"/>
              </a:rPr>
              <a:t>Kettle is the most popular brand followed by Smiths, Doritos and Pringles. </a:t>
            </a:r>
          </a:p>
          <a:p>
            <a:pPr marL="285750" indent="-285750" algn="l">
              <a:buFont typeface="Arial" panose="020B0604020202020204" pitchFamily="34" charset="0"/>
              <a:buChar char="•"/>
            </a:pPr>
            <a:r>
              <a:rPr lang="en-AU" sz="1800" dirty="0">
                <a:latin typeface="+mj-lt"/>
                <a:ea typeface="Roboto Light" panose="02000000000000000000" pitchFamily="2" charset="0"/>
              </a:rPr>
              <a:t>Mainstream </a:t>
            </a:r>
            <a:r>
              <a:rPr lang="en-IN" sz="1800"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85750" indent="-285750" algn="l">
              <a:buFont typeface="Arial" panose="020B0604020202020204" pitchFamily="34" charset="0"/>
              <a:buChar char="•"/>
            </a:pPr>
            <a:r>
              <a:rPr lang="en-AU" sz="1800" dirty="0">
                <a:latin typeface="+mj-lt"/>
                <a:ea typeface="Roboto Light" panose="02000000000000000000" pitchFamily="2" charset="0"/>
              </a:rPr>
              <a:t>Budget older families have the maximum contribution to sales.</a:t>
            </a:r>
          </a:p>
          <a:p>
            <a:pPr marL="285750" indent="-285750" algn="l">
              <a:buFont typeface="Arial" panose="020B0604020202020204" pitchFamily="34" charset="0"/>
              <a:buChar char="•"/>
            </a:pPr>
            <a:r>
              <a:rPr lang="en-AU" sz="1800" dirty="0">
                <a:latin typeface="+mj-lt"/>
                <a:ea typeface="Roboto Light" panose="02000000000000000000" pitchFamily="2" charset="0"/>
              </a:rPr>
              <a:t>Mainstream </a:t>
            </a:r>
            <a:r>
              <a:rPr lang="en-IN" sz="1800" dirty="0">
                <a:solidFill>
                  <a:srgbClr val="000000"/>
                </a:solidFill>
                <a:latin typeface="+mj-lt"/>
                <a:ea typeface="Roboto Light" panose="02000000000000000000" pitchFamily="2" charset="0"/>
              </a:rPr>
              <a:t>young singles/couples</a:t>
            </a:r>
            <a:r>
              <a:rPr lang="en-AU" sz="1800" dirty="0">
                <a:solidFill>
                  <a:srgbClr val="000000"/>
                </a:solidFill>
                <a:latin typeface="+mj-lt"/>
                <a:ea typeface="Roboto Light" panose="02000000000000000000" pitchFamily="2" charset="0"/>
              </a:rPr>
              <a:t> and mid-age single/couples pay more per packet than any other group.</a:t>
            </a:r>
            <a:endParaRPr lang="en-AU" sz="1800" dirty="0">
              <a:latin typeface="+mj-lt"/>
              <a:ea typeface="Roboto Light" panose="02000000000000000000" pitchFamily="2" charset="0"/>
            </a:endParaRPr>
          </a:p>
          <a:p>
            <a:pPr marL="285750" indent="-285750">
              <a:buFont typeface="Arial" panose="020B0604020202020204" pitchFamily="34" charset="0"/>
              <a:buChar char="•"/>
            </a:pPr>
            <a:endParaRPr lang="en-AU" sz="1800" dirty="0">
              <a:latin typeface="+mj-lt"/>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3"/>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sz="1800" dirty="0">
                <a:latin typeface="+mj-lt"/>
              </a:rPr>
              <a:t>Sales mainly came from Budget - older families, Mainstream - young singles/couples, and Mainstream - retirees. In total, older customers buy more than younger customers. Non-premium customers buy more than premium customers.</a:t>
            </a:r>
            <a:endParaRPr lang="en-AU" sz="1800" dirty="0">
              <a:latin typeface="+mj-lt"/>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17BAE601-A8D4-4432-95BC-623C4BCD93D6}"/>
              </a:ext>
            </a:extLst>
          </p:cNvPr>
          <p:cNvPicPr>
            <a:picLocks noChangeAspect="1"/>
          </p:cNvPicPr>
          <p:nvPr/>
        </p:nvPicPr>
        <p:blipFill>
          <a:blip r:embed="rId3"/>
          <a:stretch>
            <a:fillRect/>
          </a:stretch>
        </p:blipFill>
        <p:spPr>
          <a:xfrm>
            <a:off x="1003715" y="1277771"/>
            <a:ext cx="10866120" cy="4885483"/>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07890C-9DC3-4D75-966E-F213161B43F5}"/>
              </a:ext>
            </a:extLst>
          </p:cNvPr>
          <p:cNvSpPr>
            <a:spLocks noGrp="1"/>
          </p:cNvSpPr>
          <p:nvPr>
            <p:ph type="body" sz="quarter" idx="10"/>
          </p:nvPr>
        </p:nvSpPr>
        <p:spPr/>
        <p:txBody>
          <a:bodyPr/>
          <a:lstStyle/>
          <a:p>
            <a:r>
              <a:rPr lang="en-US" dirty="0"/>
              <a:t>Popular Brands</a:t>
            </a:r>
            <a:endParaRPr lang="en-IN" dirty="0"/>
          </a:p>
        </p:txBody>
      </p:sp>
      <p:pic>
        <p:nvPicPr>
          <p:cNvPr id="4" name="Picture 3">
            <a:extLst>
              <a:ext uri="{FF2B5EF4-FFF2-40B4-BE49-F238E27FC236}">
                <a16:creationId xmlns:a16="http://schemas.microsoft.com/office/drawing/2014/main" id="{FC07C536-F31C-4FB8-B12F-46FD48A9B64A}"/>
              </a:ext>
            </a:extLst>
          </p:cNvPr>
          <p:cNvPicPr>
            <a:picLocks noChangeAspect="1"/>
          </p:cNvPicPr>
          <p:nvPr/>
        </p:nvPicPr>
        <p:blipFill>
          <a:blip r:embed="rId2"/>
          <a:stretch>
            <a:fillRect/>
          </a:stretch>
        </p:blipFill>
        <p:spPr>
          <a:xfrm>
            <a:off x="1288415" y="865571"/>
            <a:ext cx="10248344" cy="5149208"/>
          </a:xfrm>
          <a:prstGeom prst="rect">
            <a:avLst/>
          </a:prstGeom>
        </p:spPr>
      </p:pic>
    </p:spTree>
    <p:extLst>
      <p:ext uri="{BB962C8B-B14F-4D97-AF65-F5344CB8AC3E}">
        <p14:creationId xmlns:p14="http://schemas.microsoft.com/office/powerpoint/2010/main" val="310835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6362</TotalTime>
  <Words>686</Words>
  <Application>Microsoft Office PowerPoint</Application>
  <PresentationFormat>Widescreen</PresentationFormat>
  <Paragraphs>50</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Arial</vt:lpstr>
      <vt:lpstr>Roboto Medium</vt:lpstr>
      <vt:lpstr>Roboto</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Sahil Satyam</cp:lastModifiedBy>
  <cp:revision>466</cp:revision>
  <dcterms:created xsi:type="dcterms:W3CDTF">2018-02-07T23:23:24Z</dcterms:created>
  <dcterms:modified xsi:type="dcterms:W3CDTF">2021-10-18T12:02:51Z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