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7" roundtripDataSignature="AMtx7mgf6e4nuyn8cUrqajlWhfO3yXT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054B18-3ADA-4DBD-AFC5-37E801C7BFCF}">
  <a:tblStyle styleId="{A9054B18-3ADA-4DBD-AFC5-37E801C7BF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customschemas.google.com/relationships/presentationmetadata" Target="metadata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Northbridge&amp;Southbridge-The northbridge links the CPU to very high-speed devices, especially </a:t>
            </a:r>
            <a:r>
              <a:rPr b="1" lang="en-US"/>
              <a:t>RAM</a:t>
            </a:r>
            <a:r>
              <a:rPr lang="en-US"/>
              <a:t> and graphics controllers, and the southbridge connects to lower-speed peripheral buses (such as PCI or ISA)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AGP-Accelerated Graphics </a:t>
            </a:r>
            <a:endParaRPr/>
          </a:p>
        </p:txBody>
      </p:sp>
      <p:sp>
        <p:nvSpPr>
          <p:cNvPr id="381" name="Google Shape;381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9" name="Google Shape;41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6" name="Google Shape;4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3" name="Google Shape;4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0" name="Google Shape;4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7" name="Google Shape;4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1" name="Google Shape;46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7" name="Google Shape;47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6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jp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jpg"/><Relationship Id="rId4" Type="http://schemas.openxmlformats.org/officeDocument/2006/relationships/image" Target="../media/image2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428625" y="1143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sp>
        <p:nvSpPr>
          <p:cNvPr id="95" name="Google Shape;95;p1"/>
          <p:cNvSpPr txBox="1"/>
          <p:nvPr>
            <p:ph idx="1" type="body"/>
          </p:nvPr>
        </p:nvSpPr>
        <p:spPr>
          <a:xfrm>
            <a:off x="428625" y="28575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SYLLABUS and SCHEME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395287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 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142875" y="1214437"/>
            <a:ext cx="9251950" cy="580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those attributes </a:t>
            </a: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programmer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set, number of bits used for data representation, I/O mechanisms, addressing techniques.</a:t>
            </a:r>
            <a:endParaRPr/>
          </a:p>
          <a:p>
            <a:pPr indent="-152400" lvl="0" marL="3429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are implemented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signals, interfaces, memory technology.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Is there a hardware multiply unit or is it</a:t>
            </a:r>
            <a:r>
              <a:rPr lang="en-US" sz="2600"/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by repeated addition?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11"/>
          <p:cNvGraphicFramePr/>
          <p:nvPr/>
        </p:nvGraphicFramePr>
        <p:xfrm>
          <a:off x="395287" y="40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{A9054B18-3ADA-4DBD-AFC5-37E801C7BFCF}</a:tableStyleId>
              </a:tblPr>
              <a:tblGrid>
                <a:gridCol w="4213225"/>
                <a:gridCol w="4211625"/>
              </a:tblGrid>
              <a:tr h="52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ARCHITECTURE</a:t>
                      </a:r>
                      <a:endParaRPr/>
                    </a:p>
                  </a:txBody>
                  <a:tcPr marT="114325" marB="114325" marR="114300" marL="1143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ORGANIZATION</a:t>
                      </a:r>
                      <a:endParaRPr/>
                    </a:p>
                  </a:txBody>
                  <a:tcPr marT="114325" marB="114325" marR="114300" marL="1143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Way hardware components are connected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together to form a computer system.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Structure and behaviour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of a computer system as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seen by the user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49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acts as the interface between hardware and software.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It deals with the components of a connection in a system.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Helps us to understand the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functionalities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of a system.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How exactly all the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units in the system are arranged and interconnected.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programmer can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view architecture 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 terms of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instructions, addressing modes and registers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Whereas Organization expresses the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realization of architecture.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While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designing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computer system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architecture is considered first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 organization is done on the basis of architecture.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49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Computer Architecture deals with high-level design issues.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Computer Organization deals with low-level design issues.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Architecture involves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(Instruction sets, Addressing modes, Data types, Cache optimization)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Verdana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Organization involves </a:t>
                      </a: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Physical Components</a:t>
                      </a: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(Circuit design, Adders, Signals, Peripherals)</a:t>
                      </a:r>
                      <a:endParaRPr/>
                    </a:p>
                  </a:txBody>
                  <a:tcPr marT="76225" marB="76225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395287" y="115887"/>
            <a:ext cx="8204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 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714375" y="1643062"/>
            <a:ext cx="7948612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x86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share the same basic </a:t>
            </a:r>
            <a:r>
              <a:rPr b="1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System/370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share the same basic </a:t>
            </a:r>
            <a:r>
              <a:rPr b="1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gives </a:t>
            </a: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compatibility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backwards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b="0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differs between different versions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13"/>
          <p:cNvGraphicFramePr/>
          <p:nvPr/>
        </p:nvGraphicFramePr>
        <p:xfrm>
          <a:off x="250825" y="115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{A9054B18-3ADA-4DBD-AFC5-37E801C7BFCF}</a:tableStyleId>
              </a:tblPr>
              <a:tblGrid>
                <a:gridCol w="1216025"/>
                <a:gridCol w="1214425"/>
                <a:gridCol w="1216025"/>
                <a:gridCol w="1214425"/>
                <a:gridCol w="1216025"/>
                <a:gridCol w="1214425"/>
                <a:gridCol w="1216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Clock Speed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 Width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MIPS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 Pentium 111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clock speed of Intel Pentium 111 processor is 1GHz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bus width of Intel Pentium 111 processor is 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million instructions per second of Intel Pentium 111 processor is ~900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power of this processor is 97 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IBM PowerPC 750X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clock speed of the IBM PowerPC 750X processor is 550 MHz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bus width of the IBM PowerPC 750X processor is 32/64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million instructions per second of IBM PowerPC 750X processor is ~1300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power of this processor is 5 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#900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  <a:tr h="10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MIPS R5000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clock speed of the MIPS R5000 processor is 250 MHz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bus width of the MIPS R5000 processor is 32/64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  <a:tr h="140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StrongARM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SA-110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clock speed of StrongARM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SA-110 processor is 233 MHz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bus width of StrongARM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SA-110processor is 32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million instructions per second of StrongARM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SA-110processor is 268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power of this processor is 1 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&amp; Function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way in which components relate to each other</a:t>
            </a:r>
            <a:r>
              <a:rPr lang="en-US"/>
              <a:t>.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operation of individual components as part of the structure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3810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computer </a:t>
            </a: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are:</a:t>
            </a:r>
            <a:endParaRPr/>
          </a:p>
          <a:p>
            <a:pPr indent="-273050" lvl="1" marL="742950" marR="0" rtl="0" algn="l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  <a:p>
            <a:pPr indent="-273050" lvl="1" marL="742950" marR="0" rtl="0" algn="l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storage</a:t>
            </a:r>
            <a:endParaRPr/>
          </a:p>
          <a:p>
            <a:pPr indent="-273050" lvl="1" marL="742950" marR="0" rtl="0" algn="l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movement</a:t>
            </a:r>
            <a:endParaRPr/>
          </a:p>
          <a:p>
            <a:pPr indent="-273050" lvl="1" marL="742950" marR="0" rtl="0" algn="l">
              <a:lnSpc>
                <a:spcPct val="2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View</a:t>
            </a:r>
            <a:endParaRPr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17045" l="25030" r="23863" t="11362"/>
          <a:stretch/>
        </p:blipFill>
        <p:spPr>
          <a:xfrm>
            <a:off x="2700337" y="1066800"/>
            <a:ext cx="3190875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(a) Data movement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 b="58242" l="8834" r="54846" t="6469"/>
          <a:stretch/>
        </p:blipFill>
        <p:spPr>
          <a:xfrm>
            <a:off x="2057400" y="1455737"/>
            <a:ext cx="4170362" cy="524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(b) Storage </a:t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58509" l="54969" r="9693" t="6207"/>
          <a:stretch/>
        </p:blipFill>
        <p:spPr>
          <a:xfrm>
            <a:off x="2057400" y="1143000"/>
            <a:ext cx="4418012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(c) Processing from/to storage </a:t>
            </a:r>
            <a:endParaRPr/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 b="13635" l="8772" r="52943" t="50000"/>
          <a:stretch/>
        </p:blipFill>
        <p:spPr>
          <a:xfrm>
            <a:off x="1905000" y="1447800"/>
            <a:ext cx="439578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14300"/>
            <a:ext cx="6299200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(d)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from storage to I/O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13635" l="54907" r="7790" t="50000"/>
          <a:stretch/>
        </p:blipFill>
        <p:spPr>
          <a:xfrm>
            <a:off x="2286000" y="1557337"/>
            <a:ext cx="4197350" cy="530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50%" id="231" name="Google Shape;231;p21"/>
          <p:cNvSpPr/>
          <p:nvPr/>
        </p:nvSpPr>
        <p:spPr>
          <a:xfrm>
            <a:off x="3886200" y="2057400"/>
            <a:ext cx="4724400" cy="46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5410200" y="3581400"/>
            <a:ext cx="1524000" cy="152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4648200" y="27432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b="0" i="0" lang="en-US" sz="4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Top Level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533400" y="3657600"/>
            <a:ext cx="1066800" cy="106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400800" y="27432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486400" y="48006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519112" y="3946525"/>
            <a:ext cx="1073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6629400" y="3048000"/>
            <a:ext cx="9159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5791200" y="5133975"/>
            <a:ext cx="79216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5410200" y="4067175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Interconnection</a:t>
            </a:r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 flipH="1" rot="10800000">
            <a:off x="1066800" y="2209800"/>
            <a:ext cx="4343400" cy="144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1066800" y="4724400"/>
            <a:ext cx="4191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Google Shape;244;p21"/>
          <p:cNvSpPr txBox="1"/>
          <p:nvPr/>
        </p:nvSpPr>
        <p:spPr>
          <a:xfrm>
            <a:off x="290512" y="2346325"/>
            <a:ext cx="12065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138112" y="5622925"/>
            <a:ext cx="15906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4800600" y="2971800"/>
            <a:ext cx="124142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/>
          </a:p>
        </p:txBody>
      </p:sp>
      <p:cxnSp>
        <p:nvCxnSpPr>
          <p:cNvPr id="247" name="Google Shape;247;p21"/>
          <p:cNvCxnSpPr/>
          <p:nvPr/>
        </p:nvCxnSpPr>
        <p:spPr>
          <a:xfrm>
            <a:off x="914400" y="27432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914400" y="4724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9" name="Google Shape;249;p21"/>
          <p:cNvSpPr txBox="1"/>
          <p:nvPr/>
        </p:nvSpPr>
        <p:spPr>
          <a:xfrm>
            <a:off x="5603875" y="2257425"/>
            <a:ext cx="129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50%" id="255" name="Google Shape;255;p22"/>
          <p:cNvSpPr/>
          <p:nvPr/>
        </p:nvSpPr>
        <p:spPr>
          <a:xfrm>
            <a:off x="3886200" y="2057400"/>
            <a:ext cx="4724400" cy="46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5410200" y="3581400"/>
            <a:ext cx="1524000" cy="152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- The CPU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4648200" y="27432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76200" y="2971800"/>
            <a:ext cx="1981200" cy="205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6400800" y="27432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5486400" y="48006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603250" y="3016250"/>
            <a:ext cx="1073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6553200" y="2971800"/>
            <a:ext cx="1093787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 Unit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5715000" y="5133975"/>
            <a:ext cx="8350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5410200" y="4067175"/>
            <a:ext cx="15700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CPU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Interconnection</a:t>
            </a:r>
            <a:endParaRPr/>
          </a:p>
        </p:txBody>
      </p:sp>
      <p:cxnSp>
        <p:nvCxnSpPr>
          <p:cNvPr id="266" name="Google Shape;266;p22"/>
          <p:cNvCxnSpPr/>
          <p:nvPr/>
        </p:nvCxnSpPr>
        <p:spPr>
          <a:xfrm flipH="1" rot="10800000">
            <a:off x="1524000" y="2209800"/>
            <a:ext cx="38862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1524000" y="4343400"/>
            <a:ext cx="373380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22"/>
          <p:cNvSpPr txBox="1"/>
          <p:nvPr/>
        </p:nvSpPr>
        <p:spPr>
          <a:xfrm>
            <a:off x="4829175" y="3168650"/>
            <a:ext cx="1038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1219200" y="3581400"/>
            <a:ext cx="6858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1327150" y="3810000"/>
            <a:ext cx="5016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304800" y="3276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381000" y="4191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609600" y="3581400"/>
            <a:ext cx="6858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381000" y="4373562"/>
            <a:ext cx="7302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606425" y="3810000"/>
            <a:ext cx="688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5910262" y="2317750"/>
            <a:ext cx="719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50%" id="282" name="Google Shape;282;p23"/>
          <p:cNvSpPr/>
          <p:nvPr/>
        </p:nvSpPr>
        <p:spPr>
          <a:xfrm>
            <a:off x="3886200" y="2057400"/>
            <a:ext cx="4724400" cy="464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3"/>
          <p:cNvSpPr/>
          <p:nvPr/>
        </p:nvSpPr>
        <p:spPr>
          <a:xfrm>
            <a:off x="5410200" y="3581400"/>
            <a:ext cx="1828800" cy="182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- The Control Unit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4648200" y="27432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76200" y="2971800"/>
            <a:ext cx="1981200" cy="2057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5715000" y="5029200"/>
            <a:ext cx="1371600" cy="13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763587" y="3016250"/>
            <a:ext cx="608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289" name="Google Shape;289;p23"/>
          <p:cNvSpPr txBox="1"/>
          <p:nvPr/>
        </p:nvSpPr>
        <p:spPr>
          <a:xfrm>
            <a:off x="5942012" y="5362575"/>
            <a:ext cx="9159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5672137" y="4067175"/>
            <a:ext cx="1490662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Decoders</a:t>
            </a:r>
            <a:endParaRPr/>
          </a:p>
        </p:txBody>
      </p:sp>
      <p:cxnSp>
        <p:nvCxnSpPr>
          <p:cNvPr id="291" name="Google Shape;291;p23"/>
          <p:cNvCxnSpPr/>
          <p:nvPr/>
        </p:nvCxnSpPr>
        <p:spPr>
          <a:xfrm flipH="1" rot="10800000">
            <a:off x="1524000" y="2209800"/>
            <a:ext cx="38862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Google Shape;292;p23"/>
          <p:cNvCxnSpPr/>
          <p:nvPr/>
        </p:nvCxnSpPr>
        <p:spPr>
          <a:xfrm>
            <a:off x="1524000" y="4343400"/>
            <a:ext cx="373380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3" name="Google Shape;293;p23"/>
          <p:cNvSpPr txBox="1"/>
          <p:nvPr/>
        </p:nvSpPr>
        <p:spPr>
          <a:xfrm>
            <a:off x="4829175" y="3168650"/>
            <a:ext cx="1262062" cy="58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1219200" y="3581400"/>
            <a:ext cx="6858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1246187" y="3719512"/>
            <a:ext cx="669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304800" y="32766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1000" y="4191000"/>
            <a:ext cx="685800" cy="685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609600" y="3581400"/>
            <a:ext cx="685800" cy="76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3"/>
          <p:cNvSpPr txBox="1"/>
          <p:nvPr/>
        </p:nvSpPr>
        <p:spPr>
          <a:xfrm>
            <a:off x="338137" y="4373562"/>
            <a:ext cx="822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/>
          </a:p>
        </p:txBody>
      </p:sp>
      <p:sp>
        <p:nvSpPr>
          <p:cNvPr id="300" name="Google Shape;300;p23"/>
          <p:cNvSpPr txBox="1"/>
          <p:nvPr/>
        </p:nvSpPr>
        <p:spPr>
          <a:xfrm>
            <a:off x="609600" y="3810000"/>
            <a:ext cx="687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5411787" y="2286000"/>
            <a:ext cx="1522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Unit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William Stallings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Architecture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baseline="3000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</a:t>
            </a:r>
            <a:endParaRPr/>
          </a:p>
        </p:txBody>
      </p:sp>
      <p:sp>
        <p:nvSpPr>
          <p:cNvPr id="308" name="Google Shape;30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b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Computer Evolution and Performance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0" i="0" sz="32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 Neumann</a:t>
            </a:r>
            <a:endParaRPr/>
          </a:p>
        </p:txBody>
      </p:sp>
      <p:sp>
        <p:nvSpPr>
          <p:cNvPr id="315" name="Google Shape;315;p25"/>
          <p:cNvSpPr txBox="1"/>
          <p:nvPr>
            <p:ph idx="1" type="body"/>
          </p:nvPr>
        </p:nvSpPr>
        <p:spPr>
          <a:xfrm>
            <a:off x="0" y="1600200"/>
            <a:ext cx="9036050" cy="5141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Stored Program concept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Main memory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programs and data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operating on binary data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unit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instructions from memory and executing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 and output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 operated by control unit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Princeton Institute for Advanced Studies </a:t>
            </a:r>
            <a:endParaRPr/>
          </a:p>
          <a:p>
            <a:pPr indent="-2730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IAS</a:t>
            </a:r>
            <a:endParaRPr/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1952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Von Neumann machine</a:t>
            </a:r>
            <a:endParaRPr/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3">
            <a:alphaModFix/>
          </a:blip>
          <a:srcRect b="30392" l="19697" r="28029" t="17646"/>
          <a:stretch/>
        </p:blipFill>
        <p:spPr>
          <a:xfrm>
            <a:off x="838200" y="1143000"/>
            <a:ext cx="7391400" cy="56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type="title"/>
          </p:nvPr>
        </p:nvSpPr>
        <p:spPr>
          <a:xfrm>
            <a:off x="468312" y="-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of IAS – detail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17424" l="18588" r="9754" t="11363"/>
          <a:stretch/>
        </p:blipFill>
        <p:spPr>
          <a:xfrm>
            <a:off x="611187" y="836612"/>
            <a:ext cx="8429625" cy="5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95287" y="-1000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Generations of Computer</a:t>
            </a:r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-6350" y="836612"/>
            <a:ext cx="9144000" cy="602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Vacuum tube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- 1946-1957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Transistor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- 1958-1964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Small scale integration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- 1965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100 devices on a chip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Medium scale integration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1971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100-3,000 devices on a chip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 scale integration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- 1971-1977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3,000 - 100,000 devices on a chip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Very large scale integration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- 1978 -1991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100,000 - 100,000,000 devices on a chip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Ultra large scale integration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1991 -Over 100,000,000 devices on a chip</a:t>
            </a:r>
            <a:endParaRPr/>
          </a:p>
        </p:txBody>
      </p:sp>
      <p:pic>
        <p:nvPicPr>
          <p:cNvPr descr="Image result for transistor" id="337" name="Google Shape;3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428625"/>
            <a:ext cx="3419475" cy="2154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VLSI" id="338" name="Google Shape;3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925" y="3068637"/>
            <a:ext cx="3140075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Generation Of Computer | All Generation Of Computer » In Hindis" id="345" name="Google Shape;345;p29"/>
          <p:cNvSpPr txBox="1"/>
          <p:nvPr/>
        </p:nvSpPr>
        <p:spPr>
          <a:xfrm>
            <a:off x="166687" y="-1825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Generation Of Computer | All Generation Of Computer » In Hindis" id="346" name="Google Shape;346;p29"/>
          <p:cNvSpPr txBox="1"/>
          <p:nvPr/>
        </p:nvSpPr>
        <p:spPr>
          <a:xfrm>
            <a:off x="319087" y="-301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Generation Of Computer | All Generation Of Computer » In Hindis" id="347" name="Google Shape;347;p29"/>
          <p:cNvSpPr txBox="1"/>
          <p:nvPr/>
        </p:nvSpPr>
        <p:spPr>
          <a:xfrm>
            <a:off x="471487" y="1222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2150"/>
            <a:ext cx="9220200" cy="540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575"/>
            <a:ext cx="8770937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puter Study Notes: History and Generation of Computers in 2020 ..." id="355" name="Google Shape;3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37" y="765175"/>
            <a:ext cx="8054975" cy="512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Bus?</a:t>
            </a:r>
            <a:endParaRPr/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179387" y="1341437"/>
            <a:ext cx="8643937" cy="351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pathway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connecting two or more devices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connection between 2 or more devices connected to the computer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,Often grouped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Ex: A bus enables a computer processor to communicate with the memory or video card to communicate with the memory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32 bit data bus is 32 separate single bit channels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lines may not be shown</a:t>
            </a:r>
            <a:endParaRPr/>
          </a:p>
        </p:txBody>
      </p:sp>
      <p:pic>
        <p:nvPicPr>
          <p:cNvPr descr="Cable Computer Bus With Plug Isolated On White Background Stock ..." id="363" name="Google Shape;3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3662" y="3189287"/>
            <a:ext cx="2376487" cy="357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Buses</a:t>
            </a:r>
            <a:endParaRPr/>
          </a:p>
        </p:txBody>
      </p:sp>
      <p:sp>
        <p:nvSpPr>
          <p:cNvPr id="370" name="Google Shape;370;p32"/>
          <p:cNvSpPr txBox="1"/>
          <p:nvPr>
            <p:ph idx="1" type="body"/>
          </p:nvPr>
        </p:nvSpPr>
        <p:spPr>
          <a:xfrm>
            <a:off x="0" y="1000125"/>
            <a:ext cx="7948612" cy="384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number of possible interconnection systems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and multiple BUS structures are most common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Control/Address/Data bus (PC)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Unibus (DEC-PDP)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762" y="3027362"/>
            <a:ext cx="3043237" cy="383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of Buses in Computers</a:t>
            </a:r>
            <a:endParaRPr/>
          </a:p>
        </p:txBody>
      </p:sp>
      <p:sp>
        <p:nvSpPr>
          <p:cNvPr id="377" name="Google Shape;377;p33"/>
          <p:cNvSpPr txBox="1"/>
          <p:nvPr>
            <p:ph idx="1" type="body"/>
          </p:nvPr>
        </p:nvSpPr>
        <p:spPr>
          <a:xfrm>
            <a:off x="500062" y="1214437"/>
            <a:ext cx="8186737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sharing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	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Serial/Parallel,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8-bit, 16-bit, 32-bit or even 64-bit 		buses.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Addressing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A bus has address lines which allows data to be 	           	sent to or from specific memory locations.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 	A bus supplies power to various peripherals 			connected  to it.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Timing</a:t>
            </a:r>
            <a:r>
              <a:rPr b="0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	System clock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ynchronize the peripherals 			attached to it with the rest of the system.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expansion bus facilitates easy connection of more or additional components and devices on a computer such as a TV card or sound card.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at is a Motherboard? - Definition, Function &amp; Diagram - Video ..." id="385" name="Google Shape;3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75" y="430212"/>
            <a:ext cx="4887912" cy="30241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Internal Computer Hardware — Introduction to Information and ..." id="386" name="Google Shape;386;p34"/>
          <p:cNvSpPr txBox="1"/>
          <p:nvPr/>
        </p:nvSpPr>
        <p:spPr>
          <a:xfrm>
            <a:off x="166687" y="-1825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Internal Computer Hardware — Introduction to Information and ..." id="387" name="Google Shape;387;p34"/>
          <p:cNvSpPr txBox="1"/>
          <p:nvPr/>
        </p:nvSpPr>
        <p:spPr>
          <a:xfrm>
            <a:off x="319087" y="-301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Internal Computer Hardware — Introduction to Information and ..." id="388" name="Google Shape;388;p34"/>
          <p:cNvSpPr txBox="1"/>
          <p:nvPr/>
        </p:nvSpPr>
        <p:spPr>
          <a:xfrm>
            <a:off x="471487" y="1222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Internal Computer Hardware — Introduction to Information and ..." id="389" name="Google Shape;389;p34"/>
          <p:cNvSpPr txBox="1"/>
          <p:nvPr/>
        </p:nvSpPr>
        <p:spPr>
          <a:xfrm>
            <a:off x="623887" y="2746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Internal Computer Hardware — Introduction to Information and ..." id="390" name="Google Shape;390;p34"/>
          <p:cNvSpPr txBox="1"/>
          <p:nvPr/>
        </p:nvSpPr>
        <p:spPr>
          <a:xfrm>
            <a:off x="776287" y="4270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5525" y="3622675"/>
            <a:ext cx="4308475" cy="32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Bus</a:t>
            </a:r>
            <a:endParaRPr/>
          </a:p>
        </p:txBody>
      </p:sp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0" y="1214437"/>
            <a:ext cx="9144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Carries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 there is no difference between “data” and “instruction” at this level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key determinant of 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16, 32, 64 bit</a:t>
            </a:r>
            <a:endParaRPr/>
          </a:p>
        </p:txBody>
      </p:sp>
      <p:pic>
        <p:nvPicPr>
          <p:cNvPr descr="Image result for bus inside a computer" id="399" name="Google Shape;3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737" y="3141662"/>
            <a:ext cx="3878262" cy="2903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[System bus operation]" id="400" name="Google Shape;4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3503612"/>
            <a:ext cx="4549775" cy="317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bus</a:t>
            </a:r>
            <a:endParaRPr/>
          </a:p>
        </p:txBody>
      </p:sp>
      <p:sp>
        <p:nvSpPr>
          <p:cNvPr id="407" name="Google Shape;407;p36"/>
          <p:cNvSpPr txBox="1"/>
          <p:nvPr>
            <p:ph idx="1" type="body"/>
          </p:nvPr>
        </p:nvSpPr>
        <p:spPr>
          <a:xfrm>
            <a:off x="0" y="1214437"/>
            <a:ext cx="8316912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source or destination of data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CPU needs to read an instruction (data) from a given location in memory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width determines maximum memory capacity of system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^nos of address lines=Memory Capacity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8080 has 16 bit address bus giving 64k address space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bit?64bit ? 2 ^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(16.777216 million terabyte)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Image result for address bus" id="408" name="Google Shape;40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762" y="4221162"/>
            <a:ext cx="3060700" cy="230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gabytes, Terabytes, &amp; Petabytes: How Big are These sizes?" id="415" name="Google Shape;4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" y="3455987"/>
            <a:ext cx="8185150" cy="4605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b To Mb – Bexdyie" id="416" name="Google Shape;41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173662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Bus</a:t>
            </a:r>
            <a:endParaRPr/>
          </a:p>
        </p:txBody>
      </p:sp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395287" y="1268412"/>
            <a:ext cx="8291512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activities of all units of a computer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Function is to carry control signals generated by control  unit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One line of control bus is used to indicate whether the CPU is reading/writing to the main memory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and timing information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read/write signal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request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signals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Interconnection Scheme</a:t>
            </a:r>
            <a:endParaRPr/>
          </a:p>
        </p:txBody>
      </p:sp>
      <p:pic>
        <p:nvPicPr>
          <p:cNvPr id="430" name="Google Shape;430;p39"/>
          <p:cNvPicPr preferRelativeResize="0"/>
          <p:nvPr/>
        </p:nvPicPr>
        <p:blipFill rotWithShape="1">
          <a:blip r:embed="rId3">
            <a:alphaModFix/>
          </a:blip>
          <a:srcRect b="30486" l="0" r="0" t="0"/>
          <a:stretch/>
        </p:blipFill>
        <p:spPr>
          <a:xfrm>
            <a:off x="457200" y="2620962"/>
            <a:ext cx="8153400" cy="225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2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44662"/>
            <a:ext cx="903605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Bus Problems</a:t>
            </a:r>
            <a:endParaRPr/>
          </a:p>
        </p:txBody>
      </p:sp>
      <p:sp>
        <p:nvSpPr>
          <p:cNvPr id="437" name="Google Shape;437;p40"/>
          <p:cNvSpPr txBox="1"/>
          <p:nvPr>
            <p:ph idx="1" type="body"/>
          </p:nvPr>
        </p:nvSpPr>
        <p:spPr>
          <a:xfrm>
            <a:off x="0" y="1571625"/>
            <a:ext cx="9036050" cy="42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devices on one bus leads to: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Propagation delays</a:t>
            </a:r>
            <a:endParaRPr/>
          </a:p>
          <a:p>
            <a:pPr indent="-228600" lvl="2" marL="11430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data paths mean that co-ordination of bus use can adversely affect performance</a:t>
            </a:r>
            <a:endParaRPr/>
          </a:p>
          <a:p>
            <a:pPr indent="-228600" lvl="2" marL="11430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aggregate data transfer approaches bus capacity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systems use multiple buses to overcome these problems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Types</a:t>
            </a:r>
            <a:endParaRPr/>
          </a:p>
        </p:txBody>
      </p:sp>
      <p:sp>
        <p:nvSpPr>
          <p:cNvPr id="444" name="Google Shape;444;p41"/>
          <p:cNvSpPr txBox="1"/>
          <p:nvPr>
            <p:ph idx="1" type="body"/>
          </p:nvPr>
        </p:nvSpPr>
        <p:spPr>
          <a:xfrm>
            <a:off x="26987" y="1071562"/>
            <a:ext cx="9117012" cy="515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data &amp; address lines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1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lines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valid or data valid control line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- fewer lines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control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Ultimate performance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Arbitration</a:t>
            </a:r>
            <a:endParaRPr/>
          </a:p>
        </p:txBody>
      </p:sp>
      <p:sp>
        <p:nvSpPr>
          <p:cNvPr id="451" name="Google Shape;451;p42"/>
          <p:cNvSpPr txBox="1"/>
          <p:nvPr>
            <p:ph idx="1" type="body"/>
          </p:nvPr>
        </p:nvSpPr>
        <p:spPr>
          <a:xfrm>
            <a:off x="107950" y="1428750"/>
            <a:ext cx="903605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module controlling the bus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CPU and DMA controller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module may control bus at one time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Arbitration may be centralised or distributed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Centralised or Distributed Arbitration</a:t>
            </a:r>
            <a:endParaRPr/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285750" y="1285875"/>
            <a:ext cx="9144000" cy="465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Centralised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hardware device controlling bus access</a:t>
            </a:r>
            <a:endParaRPr/>
          </a:p>
          <a:p>
            <a:pPr indent="-228600" lvl="2" marL="114300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Controller</a:t>
            </a:r>
            <a:endParaRPr/>
          </a:p>
          <a:p>
            <a:pPr indent="-228600" lvl="2" marL="1143000" marR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Arbiter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part of CPU or separate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module may claim the bus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logic on all modules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-900112" y="274637"/>
            <a:ext cx="108727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Bus-Peripheral Component Interconnect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65" name="Google Shape;465;p44"/>
          <p:cNvSpPr txBox="1"/>
          <p:nvPr>
            <p:ph idx="1" type="body"/>
          </p:nvPr>
        </p:nvSpPr>
        <p:spPr>
          <a:xfrm>
            <a:off x="0" y="1143000"/>
            <a:ext cx="9144000" cy="486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released to public domain-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 and 64 bit versions</a:t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bus connects the </a:t>
            </a:r>
            <a:r>
              <a:rPr b="0" i="0" lang="en-US" sz="3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CPU and expansion boards</a:t>
            </a:r>
            <a:endParaRPr/>
          </a:p>
          <a:p>
            <a:pPr indent="-285750" lvl="1" marL="742950" marR="0" rtl="0" algn="just">
              <a:lnSpc>
                <a:spcPct val="1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PCI devices</a:t>
            </a:r>
            <a:endParaRPr/>
          </a:p>
          <a:p>
            <a:pPr indent="-228600" lvl="2" marL="1143000" marR="0" rtl="0" algn="just">
              <a:lnSpc>
                <a:spcPct val="1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Modem</a:t>
            </a:r>
            <a:endParaRPr/>
          </a:p>
          <a:p>
            <a:pPr indent="-228600" lvl="2" marL="1143000" marR="0" rtl="0" algn="just">
              <a:lnSpc>
                <a:spcPct val="1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Card</a:t>
            </a:r>
            <a:endParaRPr/>
          </a:p>
          <a:p>
            <a:pPr indent="-228600" lvl="2" marL="1143000" marR="0" rtl="0" algn="just">
              <a:lnSpc>
                <a:spcPct val="1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 Card,Video Card,etc</a:t>
            </a:r>
            <a:endParaRPr/>
          </a:p>
        </p:txBody>
      </p:sp>
      <p:pic>
        <p:nvPicPr>
          <p:cNvPr descr="How PCI Works | HowStuffWorks" id="466" name="Google Shape;4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213100"/>
            <a:ext cx="4608512" cy="345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Bus Lines (required)</a:t>
            </a:r>
            <a:endParaRPr/>
          </a:p>
        </p:txBody>
      </p:sp>
      <p:sp>
        <p:nvSpPr>
          <p:cNvPr id="473" name="Google Shape;473;p45"/>
          <p:cNvSpPr txBox="1"/>
          <p:nvPr>
            <p:ph idx="1" type="body"/>
          </p:nvPr>
        </p:nvSpPr>
        <p:spPr>
          <a:xfrm>
            <a:off x="107950" y="1143000"/>
            <a:ext cx="9036050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lines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clock and reset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&amp; 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time mux lines for address/data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&amp; validate lines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Control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Arbitration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shared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connection to PCI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bus arbiter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lines</a:t>
            </a:r>
            <a:endParaRPr/>
          </a:p>
        </p:txBody>
      </p:sp>
      <p:pic>
        <p:nvPicPr>
          <p:cNvPr descr="Image result for PCI bus" id="474" name="Google Shape;47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225" y="3286125"/>
            <a:ext cx="50577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Bus Lines (Optional)</a:t>
            </a:r>
            <a:endParaRPr/>
          </a:p>
        </p:txBody>
      </p:sp>
      <p:sp>
        <p:nvSpPr>
          <p:cNvPr id="481" name="Google Shape;481;p46"/>
          <p:cNvSpPr txBox="1"/>
          <p:nvPr>
            <p:ph idx="1" type="body"/>
          </p:nvPr>
        </p:nvSpPr>
        <p:spPr>
          <a:xfrm>
            <a:off x="0" y="1500187"/>
            <a:ext cx="9144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🞂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 lines</a:t>
            </a:r>
            <a:endParaRPr/>
          </a:p>
          <a:p>
            <a:pPr indent="-285749" lvl="1" marL="620712" marR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shared</a:t>
            </a:r>
            <a:endParaRPr/>
          </a:p>
          <a:p>
            <a:pPr indent="-255587" lvl="0" marL="365125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🞂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support</a:t>
            </a:r>
            <a:endParaRPr/>
          </a:p>
          <a:p>
            <a:pPr indent="-255587" lvl="0" marL="365125" marR="0" rtl="0" algn="l">
              <a:lnSpc>
                <a:spcPct val="16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🞂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64-bit Bus Extension</a:t>
            </a:r>
            <a:endParaRPr/>
          </a:p>
          <a:p>
            <a:pPr indent="-28574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32 lines</a:t>
            </a:r>
            <a:endParaRPr/>
          </a:p>
          <a:p>
            <a:pPr indent="-28574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multiplexed</a:t>
            </a:r>
            <a:endParaRPr/>
          </a:p>
          <a:p>
            <a:pPr indent="-285749" lvl="1" marL="62071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lines to enable devices to agree to use 64-bit transfer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The PCI Bus Architecture" id="482" name="Google Shape;48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62" y="1571625"/>
            <a:ext cx="4953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/>
          <p:nvPr>
            <p:ph type="title"/>
          </p:nvPr>
        </p:nvSpPr>
        <p:spPr>
          <a:xfrm>
            <a:off x="-180975" y="333375"/>
            <a:ext cx="968533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SCSI-Small Computer System Interface</a:t>
            </a: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0" y="1357312"/>
            <a:ext cx="91440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standard electronic interfaces that allow personal computers </a:t>
            </a:r>
            <a:r>
              <a:rPr b="1" i="0" lang="en-US" sz="27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PC’s to communicate with peripheral hardware </a:t>
            </a: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 disk drives,tapes,CDs,Printers,scanners,etc 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and more Flexibilty.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SCSI standards are generally backward compatible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SCSI interfaces have been replaced, for the most part, by Universal Serial Bus (USB)</a:t>
            </a:r>
            <a:endParaRPr/>
          </a:p>
          <a:p>
            <a:pPr indent="-17145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42900" marR="0" rtl="0" algn="l">
              <a:lnSpc>
                <a:spcPct val="14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 LC SCSI Port" id="489" name="Google Shape;48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5" y="5072062"/>
            <a:ext cx="44291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CSI bus" id="495" name="Google Shape;49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785812"/>
            <a:ext cx="7666037" cy="57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bus inside a computer" id="502" name="Google Shape;50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14312"/>
            <a:ext cx="8470900" cy="59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3</a:t>
            </a:r>
            <a:endParaRPr/>
          </a:p>
        </p:txBody>
      </p:sp>
      <p:pic>
        <p:nvPicPr>
          <p:cNvPr id="122" name="Google Shape;12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28775"/>
            <a:ext cx="9112250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4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676400"/>
            <a:ext cx="9086850" cy="188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237" y="3408362"/>
            <a:ext cx="914400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5 &amp; 6</a:t>
            </a:r>
            <a:endParaRPr/>
          </a:p>
        </p:txBody>
      </p:sp>
      <p:pic>
        <p:nvPicPr>
          <p:cNvPr id="136" name="Google Shape;13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628775"/>
            <a:ext cx="89249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COA-William Stallings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1341437"/>
            <a:ext cx="76835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ctrTitle"/>
          </p:nvPr>
        </p:nvSpPr>
        <p:spPr>
          <a:xfrm>
            <a:off x="685800" y="1649412"/>
            <a:ext cx="7772400" cy="177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William Stallings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 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Architecture</a:t>
            </a:r>
            <a:endParaRPr/>
          </a:p>
        </p:txBody>
      </p:sp>
      <p:sp>
        <p:nvSpPr>
          <p:cNvPr id="150" name="Google Shape;150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000"/>
              <a:buNone/>
            </a:pPr>
            <a:r>
              <a:rPr b="1" i="0" lang="en-US" sz="40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br>
              <a:rPr b="1" i="0" lang="en-US" sz="40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t/>
            </a:r>
            <a:endParaRPr b="1" i="0" sz="40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Adrian J Pullin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TemplateType">
    <vt:i4>1</vt:i4>
  </property>
  <property fmtid="{D5CDD505-2E9C-101B-9397-08002B2CF9AE}" pid="4" name="GraphicType">
    <vt:i4>1</vt:i4>
  </property>
  <property fmtid="{D5CDD505-2E9C-101B-9397-08002B2CF9AE}" pid="5" name="Compression">
    <vt:i4>100</vt:i4>
  </property>
  <property fmtid="{D5CDD505-2E9C-101B-9397-08002B2CF9AE}" pid="6" name="ScreenSize">
    <vt:i4>2</vt:i4>
  </property>
  <property fmtid="{D5CDD505-2E9C-101B-9397-08002B2CF9AE}" pid="7" name="ScreenUsage">
    <vt:i4>1</vt:i4>
  </property>
  <property fmtid="{D5CDD505-2E9C-101B-9397-08002B2CF9AE}" pid="8" name="MailAddress">
    <vt:lpstr>a.j.pullin@newi.ac.uk</vt:lpstr>
  </property>
  <property fmtid="{D5CDD505-2E9C-101B-9397-08002B2CF9AE}" pid="9" name="HomePage">
    <vt:lpstr>http://www.newi.ac.uk/pullina/default.htm</vt:lpstr>
  </property>
  <property fmtid="{D5CDD505-2E9C-101B-9397-08002B2CF9AE}" pid="10" name="Other">
    <vt:lpstr/>
  </property>
  <property fmtid="{D5CDD505-2E9C-101B-9397-08002B2CF9AE}" pid="11" name="DownloadOriginal">
    <vt:bool>true</vt:bool>
  </property>
  <property fmtid="{D5CDD505-2E9C-101B-9397-08002B2CF9AE}" pid="12" name="DownloadIEButton">
    <vt:bool>false</vt:bool>
  </property>
  <property fmtid="{D5CDD505-2E9C-101B-9397-08002B2CF9AE}" pid="13" name="UseBrowserColor">
    <vt:bool>true</vt:bool>
  </property>
  <property fmtid="{D5CDD505-2E9C-101B-9397-08002B2CF9AE}" pid="14" name="BackColor">
    <vt:i4>15132390</vt:i4>
  </property>
  <property fmtid="{D5CDD505-2E9C-101B-9397-08002B2CF9AE}" pid="15" name="TextColor">
    <vt:i4>0</vt:i4>
  </property>
  <property fmtid="{D5CDD505-2E9C-101B-9397-08002B2CF9AE}" pid="16" name="LinkColor">
    <vt:i4>16711782</vt:i4>
  </property>
  <property fmtid="{D5CDD505-2E9C-101B-9397-08002B2CF9AE}" pid="17" name="VisitedColor">
    <vt:i4>10040268</vt:i4>
  </property>
  <property fmtid="{D5CDD505-2E9C-101B-9397-08002B2CF9AE}" pid="18" name="TransparentButton">
    <vt:i4>0</vt:i4>
  </property>
  <property fmtid="{D5CDD505-2E9C-101B-9397-08002B2CF9AE}" pid="19" name="ButtonType">
    <vt:i4>3</vt:i4>
  </property>
  <property fmtid="{D5CDD505-2E9C-101B-9397-08002B2CF9AE}" pid="20" name="ShowNotes">
    <vt:bool>false</vt:bool>
  </property>
  <property fmtid="{D5CDD505-2E9C-101B-9397-08002B2CF9AE}" pid="21" name="NavBtnPos">
    <vt:i4>3</vt:i4>
  </property>
  <property fmtid="{D5CDD505-2E9C-101B-9397-08002B2CF9AE}" pid="22" name="OutputDir">
    <vt:lpstr>H:\Data\Networks\Notes\HTML</vt:lpstr>
  </property>
</Properties>
</file>