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E6D58ED-EB16-4BD7-A9D7-4F855EEF93CF}" type="datetimeFigureOut">
              <a:rPr lang="en-IN" smtClean="0"/>
              <a:t>09-09-2020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F14154-9E7E-4935-964C-2C1AC2CA8800}" type="slidenum">
              <a:rPr lang="en-IN" smtClean="0"/>
              <a:t>‹#›</a:t>
            </a:fld>
            <a:endParaRPr lang="en-IN"/>
          </a:p>
        </p:txBody>
      </p:sp>
    </p:spTree>
    <p:extLst>
      <p:ext uri="{BB962C8B-B14F-4D97-AF65-F5344CB8AC3E}">
        <p14:creationId xmlns:p14="http://schemas.microsoft.com/office/powerpoint/2010/main" val="1949257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6D58ED-EB16-4BD7-A9D7-4F855EEF93CF}" type="datetimeFigureOut">
              <a:rPr lang="en-IN" smtClean="0"/>
              <a:t>09-09-2020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F14154-9E7E-4935-964C-2C1AC2CA8800}" type="slidenum">
              <a:rPr lang="en-IN" smtClean="0"/>
              <a:t>‹#›</a:t>
            </a:fld>
            <a:endParaRPr lang="en-IN"/>
          </a:p>
        </p:txBody>
      </p:sp>
    </p:spTree>
    <p:extLst>
      <p:ext uri="{BB962C8B-B14F-4D97-AF65-F5344CB8AC3E}">
        <p14:creationId xmlns:p14="http://schemas.microsoft.com/office/powerpoint/2010/main" val="2935088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6D58ED-EB16-4BD7-A9D7-4F855EEF93CF}" type="datetimeFigureOut">
              <a:rPr lang="en-IN" smtClean="0"/>
              <a:t>09-09-2020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F14154-9E7E-4935-964C-2C1AC2CA8800}" type="slidenum">
              <a:rPr lang="en-IN" smtClean="0"/>
              <a:t>‹#›</a:t>
            </a:fld>
            <a:endParaRPr lang="en-IN"/>
          </a:p>
        </p:txBody>
      </p:sp>
    </p:spTree>
    <p:extLst>
      <p:ext uri="{BB962C8B-B14F-4D97-AF65-F5344CB8AC3E}">
        <p14:creationId xmlns:p14="http://schemas.microsoft.com/office/powerpoint/2010/main" val="3887484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F7A9C182-7B58-4051-AE9D-824B10FFF91F}" type="datetime1">
              <a:rPr lang="en-IN" smtClean="0"/>
              <a:pPr/>
              <a:t>09-09-2020</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r>
              <a:rPr lang="en-IN" smtClean="0">
                <a:solidFill>
                  <a:srgbClr val="94C600"/>
                </a:solidFill>
              </a:rPr>
              <a:t>Prof. Shweta Dhawan Chachra</a:t>
            </a:r>
            <a:endParaRPr lang="en-IN">
              <a:solidFill>
                <a:srgbClr val="94C600"/>
              </a:solidFill>
            </a:endParaRPr>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91FA414A-FC3B-4762-BF9B-190CEE0147BD}" type="slidenum">
              <a:rPr lang="en-IN" smtClean="0">
                <a:solidFill>
                  <a:srgbClr val="94C600"/>
                </a:solidFill>
              </a:rPr>
              <a:pPr/>
              <a:t>‹#›</a:t>
            </a:fld>
            <a:endParaRPr lang="en-IN">
              <a:solidFill>
                <a:srgbClr val="94C600"/>
              </a:solidFill>
            </a:endParaRPr>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935073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710D74-2398-47D4-A516-B8748A1822BD}" type="datetime1">
              <a:rPr lang="en-IN" smtClean="0"/>
              <a:pPr/>
              <a:t>09-09-2020</a:t>
            </a:fld>
            <a:endParaRPr lang="en-IN"/>
          </a:p>
        </p:txBody>
      </p:sp>
      <p:sp>
        <p:nvSpPr>
          <p:cNvPr id="5" name="Footer Placeholder 4"/>
          <p:cNvSpPr>
            <a:spLocks noGrp="1"/>
          </p:cNvSpPr>
          <p:nvPr>
            <p:ph type="ftr" sz="quarter" idx="11"/>
          </p:nvPr>
        </p:nvSpPr>
        <p:spPr/>
        <p:txBody>
          <a:bodyPr/>
          <a:lstStyle/>
          <a:p>
            <a:r>
              <a:rPr lang="en-IN" smtClean="0">
                <a:solidFill>
                  <a:srgbClr val="94C600"/>
                </a:solidFill>
              </a:rPr>
              <a:t>Prof. Shweta Dhawan Chachra</a:t>
            </a:r>
            <a:endParaRPr lang="en-IN">
              <a:solidFill>
                <a:srgbClr val="94C600"/>
              </a:solidFill>
            </a:endParaRPr>
          </a:p>
        </p:txBody>
      </p:sp>
      <p:sp>
        <p:nvSpPr>
          <p:cNvPr id="6" name="Slide Number Placeholder 5"/>
          <p:cNvSpPr>
            <a:spLocks noGrp="1"/>
          </p:cNvSpPr>
          <p:nvPr>
            <p:ph type="sldNum" sz="quarter" idx="12"/>
          </p:nvPr>
        </p:nvSpPr>
        <p:spPr/>
        <p:txBody>
          <a:bodyPr/>
          <a:lstStyle/>
          <a:p>
            <a:fld id="{91FA414A-FC3B-4762-BF9B-190CEE0147BD}" type="slidenum">
              <a:rPr lang="en-IN" smtClean="0"/>
              <a:pPr/>
              <a:t>‹#›</a:t>
            </a:fld>
            <a:endParaRPr lang="en-IN"/>
          </a:p>
        </p:txBody>
      </p:sp>
    </p:spTree>
    <p:extLst>
      <p:ext uri="{BB962C8B-B14F-4D97-AF65-F5344CB8AC3E}">
        <p14:creationId xmlns:p14="http://schemas.microsoft.com/office/powerpoint/2010/main" val="2566940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894570-32C7-47F6-908E-9AFD280F9134}" type="datetime1">
              <a:rPr lang="en-IN" smtClean="0"/>
              <a:pPr/>
              <a:t>09-09-2020</a:t>
            </a:fld>
            <a:endParaRPr lang="en-IN"/>
          </a:p>
        </p:txBody>
      </p:sp>
      <p:sp>
        <p:nvSpPr>
          <p:cNvPr id="5" name="Footer Placeholder 4"/>
          <p:cNvSpPr>
            <a:spLocks noGrp="1"/>
          </p:cNvSpPr>
          <p:nvPr>
            <p:ph type="ftr" sz="quarter" idx="11"/>
          </p:nvPr>
        </p:nvSpPr>
        <p:spPr/>
        <p:txBody>
          <a:bodyPr/>
          <a:lstStyle/>
          <a:p>
            <a:r>
              <a:rPr lang="en-IN" smtClean="0">
                <a:solidFill>
                  <a:srgbClr val="94C600"/>
                </a:solidFill>
              </a:rPr>
              <a:t>Prof. Shweta Dhawan Chachra</a:t>
            </a:r>
            <a:endParaRPr lang="en-IN">
              <a:solidFill>
                <a:srgbClr val="94C600"/>
              </a:solidFill>
            </a:endParaRPr>
          </a:p>
        </p:txBody>
      </p:sp>
      <p:sp>
        <p:nvSpPr>
          <p:cNvPr id="6" name="Slide Number Placeholder 5"/>
          <p:cNvSpPr>
            <a:spLocks noGrp="1"/>
          </p:cNvSpPr>
          <p:nvPr>
            <p:ph type="sldNum" sz="quarter" idx="12"/>
          </p:nvPr>
        </p:nvSpPr>
        <p:spPr/>
        <p:txBody>
          <a:bodyPr/>
          <a:lstStyle/>
          <a:p>
            <a:fld id="{91FA414A-FC3B-4762-BF9B-190CEE0147BD}" type="slidenum">
              <a:rPr lang="en-IN" smtClean="0"/>
              <a:pPr/>
              <a:t>‹#›</a:t>
            </a:fld>
            <a:endParaRPr lang="en-IN"/>
          </a:p>
        </p:txBody>
      </p:sp>
    </p:spTree>
    <p:extLst>
      <p:ext uri="{BB962C8B-B14F-4D97-AF65-F5344CB8AC3E}">
        <p14:creationId xmlns:p14="http://schemas.microsoft.com/office/powerpoint/2010/main" val="631967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D7767BF8-6CF2-4EBF-9529-F58487188B9E}" type="datetime1">
              <a:rPr lang="en-IN" smtClean="0"/>
              <a:pPr/>
              <a:t>09-09-2020</a:t>
            </a:fld>
            <a:endParaRPr lang="en-IN"/>
          </a:p>
        </p:txBody>
      </p:sp>
      <p:sp>
        <p:nvSpPr>
          <p:cNvPr id="6" name="Footer Placeholder 5"/>
          <p:cNvSpPr>
            <a:spLocks noGrp="1"/>
          </p:cNvSpPr>
          <p:nvPr>
            <p:ph type="ftr" sz="quarter" idx="11"/>
          </p:nvPr>
        </p:nvSpPr>
        <p:spPr/>
        <p:txBody>
          <a:bodyPr/>
          <a:lstStyle/>
          <a:p>
            <a:r>
              <a:rPr lang="en-IN" smtClean="0">
                <a:solidFill>
                  <a:srgbClr val="94C600"/>
                </a:solidFill>
              </a:rPr>
              <a:t>Prof. Shweta Dhawan Chachra</a:t>
            </a:r>
            <a:endParaRPr lang="en-IN">
              <a:solidFill>
                <a:srgbClr val="94C600"/>
              </a:solidFill>
            </a:endParaRPr>
          </a:p>
        </p:txBody>
      </p:sp>
      <p:sp>
        <p:nvSpPr>
          <p:cNvPr id="7" name="Slide Number Placeholder 6"/>
          <p:cNvSpPr>
            <a:spLocks noGrp="1"/>
          </p:cNvSpPr>
          <p:nvPr>
            <p:ph type="sldNum" sz="quarter" idx="12"/>
          </p:nvPr>
        </p:nvSpPr>
        <p:spPr/>
        <p:txBody>
          <a:bodyPr/>
          <a:lstStyle/>
          <a:p>
            <a:fld id="{91FA414A-FC3B-4762-BF9B-190CEE0147BD}" type="slidenum">
              <a:rPr lang="en-IN" smtClean="0"/>
              <a:pPr/>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6512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53C252-B4C6-4B80-A7C6-A0F8A5E8CFBF}" type="datetime1">
              <a:rPr lang="en-IN" smtClean="0"/>
              <a:pPr/>
              <a:t>09-09-2020</a:t>
            </a:fld>
            <a:endParaRPr lang="en-IN"/>
          </a:p>
        </p:txBody>
      </p:sp>
      <p:sp>
        <p:nvSpPr>
          <p:cNvPr id="8" name="Footer Placeholder 7"/>
          <p:cNvSpPr>
            <a:spLocks noGrp="1"/>
          </p:cNvSpPr>
          <p:nvPr>
            <p:ph type="ftr" sz="quarter" idx="11"/>
          </p:nvPr>
        </p:nvSpPr>
        <p:spPr/>
        <p:txBody>
          <a:bodyPr/>
          <a:lstStyle/>
          <a:p>
            <a:r>
              <a:rPr lang="en-IN" smtClean="0">
                <a:solidFill>
                  <a:srgbClr val="94C600"/>
                </a:solidFill>
              </a:rPr>
              <a:t>Prof. Shweta Dhawan Chachra</a:t>
            </a:r>
            <a:endParaRPr lang="en-IN">
              <a:solidFill>
                <a:srgbClr val="94C600"/>
              </a:solidFill>
            </a:endParaRPr>
          </a:p>
        </p:txBody>
      </p:sp>
      <p:sp>
        <p:nvSpPr>
          <p:cNvPr id="9" name="Slide Number Placeholder 8"/>
          <p:cNvSpPr>
            <a:spLocks noGrp="1"/>
          </p:cNvSpPr>
          <p:nvPr>
            <p:ph type="sldNum" sz="quarter" idx="12"/>
          </p:nvPr>
        </p:nvSpPr>
        <p:spPr/>
        <p:txBody>
          <a:bodyPr/>
          <a:lstStyle/>
          <a:p>
            <a:fld id="{91FA414A-FC3B-4762-BF9B-190CEE0147BD}" type="slidenum">
              <a:rPr lang="en-IN" smtClean="0"/>
              <a:pPr/>
              <a:t>‹#›</a:t>
            </a:fld>
            <a:endParaRPr lang="en-IN"/>
          </a:p>
        </p:txBody>
      </p:sp>
    </p:spTree>
    <p:extLst>
      <p:ext uri="{BB962C8B-B14F-4D97-AF65-F5344CB8AC3E}">
        <p14:creationId xmlns:p14="http://schemas.microsoft.com/office/powerpoint/2010/main" val="3180302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CD5840-6C4A-4771-B9C7-618D2B46E620}" type="datetime1">
              <a:rPr lang="en-IN" smtClean="0"/>
              <a:pPr/>
              <a:t>09-09-2020</a:t>
            </a:fld>
            <a:endParaRPr lang="en-IN"/>
          </a:p>
        </p:txBody>
      </p:sp>
      <p:sp>
        <p:nvSpPr>
          <p:cNvPr id="4" name="Footer Placeholder 3"/>
          <p:cNvSpPr>
            <a:spLocks noGrp="1"/>
          </p:cNvSpPr>
          <p:nvPr>
            <p:ph type="ftr" sz="quarter" idx="11"/>
          </p:nvPr>
        </p:nvSpPr>
        <p:spPr/>
        <p:txBody>
          <a:bodyPr/>
          <a:lstStyle/>
          <a:p>
            <a:r>
              <a:rPr lang="en-IN" smtClean="0">
                <a:solidFill>
                  <a:srgbClr val="94C600"/>
                </a:solidFill>
              </a:rPr>
              <a:t>Prof. Shweta Dhawan Chachra</a:t>
            </a:r>
            <a:endParaRPr lang="en-IN">
              <a:solidFill>
                <a:srgbClr val="94C600"/>
              </a:solidFill>
            </a:endParaRPr>
          </a:p>
        </p:txBody>
      </p:sp>
      <p:sp>
        <p:nvSpPr>
          <p:cNvPr id="5" name="Slide Number Placeholder 4"/>
          <p:cNvSpPr>
            <a:spLocks noGrp="1"/>
          </p:cNvSpPr>
          <p:nvPr>
            <p:ph type="sldNum" sz="quarter" idx="12"/>
          </p:nvPr>
        </p:nvSpPr>
        <p:spPr/>
        <p:txBody>
          <a:bodyPr/>
          <a:lstStyle/>
          <a:p>
            <a:fld id="{91FA414A-FC3B-4762-BF9B-190CEE0147BD}" type="slidenum">
              <a:rPr lang="en-IN" smtClean="0"/>
              <a:pPr/>
              <a:t>‹#›</a:t>
            </a:fld>
            <a:endParaRPr lang="en-IN"/>
          </a:p>
        </p:txBody>
      </p:sp>
    </p:spTree>
    <p:extLst>
      <p:ext uri="{BB962C8B-B14F-4D97-AF65-F5344CB8AC3E}">
        <p14:creationId xmlns:p14="http://schemas.microsoft.com/office/powerpoint/2010/main" val="27138625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F2BD2C-5DB2-494E-981C-B10BE5E40CC5}" type="datetime1">
              <a:rPr lang="en-IN" smtClean="0"/>
              <a:pPr/>
              <a:t>09-09-2020</a:t>
            </a:fld>
            <a:endParaRPr lang="en-IN"/>
          </a:p>
        </p:txBody>
      </p:sp>
      <p:sp>
        <p:nvSpPr>
          <p:cNvPr id="3" name="Footer Placeholder 2"/>
          <p:cNvSpPr>
            <a:spLocks noGrp="1"/>
          </p:cNvSpPr>
          <p:nvPr>
            <p:ph type="ftr" sz="quarter" idx="11"/>
          </p:nvPr>
        </p:nvSpPr>
        <p:spPr/>
        <p:txBody>
          <a:bodyPr/>
          <a:lstStyle/>
          <a:p>
            <a:r>
              <a:rPr lang="en-IN" smtClean="0">
                <a:solidFill>
                  <a:srgbClr val="94C600"/>
                </a:solidFill>
              </a:rPr>
              <a:t>Prof. Shweta Dhawan Chachra</a:t>
            </a:r>
            <a:endParaRPr lang="en-IN">
              <a:solidFill>
                <a:srgbClr val="94C600"/>
              </a:solidFill>
            </a:endParaRPr>
          </a:p>
        </p:txBody>
      </p:sp>
      <p:sp>
        <p:nvSpPr>
          <p:cNvPr id="4" name="Slide Number Placeholder 3"/>
          <p:cNvSpPr>
            <a:spLocks noGrp="1"/>
          </p:cNvSpPr>
          <p:nvPr>
            <p:ph type="sldNum" sz="quarter" idx="12"/>
          </p:nvPr>
        </p:nvSpPr>
        <p:spPr/>
        <p:txBody>
          <a:bodyPr/>
          <a:lstStyle/>
          <a:p>
            <a:fld id="{91FA414A-FC3B-4762-BF9B-190CEE0147BD}" type="slidenum">
              <a:rPr lang="en-IN" smtClean="0"/>
              <a:pPr/>
              <a:t>‹#›</a:t>
            </a:fld>
            <a:endParaRPr lang="en-IN"/>
          </a:p>
        </p:txBody>
      </p:sp>
    </p:spTree>
    <p:extLst>
      <p:ext uri="{BB962C8B-B14F-4D97-AF65-F5344CB8AC3E}">
        <p14:creationId xmlns:p14="http://schemas.microsoft.com/office/powerpoint/2010/main" val="699336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Date Placeholder 4"/>
          <p:cNvSpPr>
            <a:spLocks noGrp="1"/>
          </p:cNvSpPr>
          <p:nvPr>
            <p:ph type="dt" sz="half" idx="10"/>
          </p:nvPr>
        </p:nvSpPr>
        <p:spPr/>
        <p:txBody>
          <a:bodyPr/>
          <a:lstStyle/>
          <a:p>
            <a:fld id="{EC59ECAB-E5C7-4C90-B613-0DC21AE0D3CA}" type="datetime1">
              <a:rPr lang="en-IN" smtClean="0"/>
              <a:pPr/>
              <a:t>09-09-2020</a:t>
            </a:fld>
            <a:endParaRPr lang="en-IN"/>
          </a:p>
        </p:txBody>
      </p:sp>
      <p:sp>
        <p:nvSpPr>
          <p:cNvPr id="7" name="Slide Number Placeholder 6"/>
          <p:cNvSpPr>
            <a:spLocks noGrp="1"/>
          </p:cNvSpPr>
          <p:nvPr>
            <p:ph type="sldNum" sz="quarter" idx="12"/>
          </p:nvPr>
        </p:nvSpPr>
        <p:spPr/>
        <p:txBody>
          <a:bodyPr/>
          <a:lstStyle/>
          <a:p>
            <a:fld id="{91FA414A-FC3B-4762-BF9B-190CEE0147BD}" type="slidenum">
              <a:rPr lang="en-IN" smtClean="0"/>
              <a:pPr/>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IN" smtClean="0">
                <a:solidFill>
                  <a:srgbClr val="94C600"/>
                </a:solidFill>
              </a:rPr>
              <a:t>Prof. Shweta Dhawan Chachra</a:t>
            </a:r>
            <a:endParaRPr lang="en-IN">
              <a:solidFill>
                <a:srgbClr val="94C600"/>
              </a:solidFill>
            </a:endParaRP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3633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6D58ED-EB16-4BD7-A9D7-4F855EEF93CF}" type="datetimeFigureOut">
              <a:rPr lang="en-IN" smtClean="0"/>
              <a:t>09-09-2020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F14154-9E7E-4935-964C-2C1AC2CA8800}" type="slidenum">
              <a:rPr lang="en-IN" smtClean="0"/>
              <a:t>‹#›</a:t>
            </a:fld>
            <a:endParaRPr lang="en-IN"/>
          </a:p>
        </p:txBody>
      </p:sp>
    </p:spTree>
    <p:extLst>
      <p:ext uri="{BB962C8B-B14F-4D97-AF65-F5344CB8AC3E}">
        <p14:creationId xmlns:p14="http://schemas.microsoft.com/office/powerpoint/2010/main" val="28984463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B59D3E-3D4B-4645-ADC8-6ED9AA8E9426}" type="datetime1">
              <a:rPr lang="en-IN" smtClean="0"/>
              <a:pPr/>
              <a:t>09-09-2020</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IN" smtClean="0">
                <a:solidFill>
                  <a:srgbClr val="94C600"/>
                </a:solidFill>
              </a:rPr>
              <a:t>Prof. Shweta Dhawan Chachra</a:t>
            </a:r>
            <a:endParaRPr lang="en-IN">
              <a:solidFill>
                <a:srgbClr val="94C600"/>
              </a:solidFill>
            </a:endParaRPr>
          </a:p>
        </p:txBody>
      </p:sp>
      <p:sp>
        <p:nvSpPr>
          <p:cNvPr id="7" name="Slide Number Placeholder 6"/>
          <p:cNvSpPr>
            <a:spLocks noGrp="1"/>
          </p:cNvSpPr>
          <p:nvPr>
            <p:ph type="sldNum" sz="quarter" idx="12"/>
          </p:nvPr>
        </p:nvSpPr>
        <p:spPr/>
        <p:txBody>
          <a:bodyPr/>
          <a:lstStyle/>
          <a:p>
            <a:fld id="{91FA414A-FC3B-4762-BF9B-190CEE0147BD}" type="slidenum">
              <a:rPr lang="en-IN" smtClean="0"/>
              <a:pPr/>
              <a:t>‹#›</a:t>
            </a:fld>
            <a:endParaRPr lang="en-IN"/>
          </a:p>
        </p:txBody>
      </p:sp>
    </p:spTree>
    <p:extLst>
      <p:ext uri="{BB962C8B-B14F-4D97-AF65-F5344CB8AC3E}">
        <p14:creationId xmlns:p14="http://schemas.microsoft.com/office/powerpoint/2010/main" val="1436775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C693BA-3A86-4626-89C6-5B0C96168254}" type="datetime1">
              <a:rPr lang="en-IN" smtClean="0"/>
              <a:pPr/>
              <a:t>09-09-2020</a:t>
            </a:fld>
            <a:endParaRPr lang="en-IN"/>
          </a:p>
        </p:txBody>
      </p:sp>
      <p:sp>
        <p:nvSpPr>
          <p:cNvPr id="5" name="Footer Placeholder 4"/>
          <p:cNvSpPr>
            <a:spLocks noGrp="1"/>
          </p:cNvSpPr>
          <p:nvPr>
            <p:ph type="ftr" sz="quarter" idx="11"/>
          </p:nvPr>
        </p:nvSpPr>
        <p:spPr/>
        <p:txBody>
          <a:bodyPr/>
          <a:lstStyle/>
          <a:p>
            <a:r>
              <a:rPr lang="en-IN" smtClean="0">
                <a:solidFill>
                  <a:srgbClr val="94C600"/>
                </a:solidFill>
              </a:rPr>
              <a:t>Prof. Shweta Dhawan Chachra</a:t>
            </a:r>
            <a:endParaRPr lang="en-IN">
              <a:solidFill>
                <a:srgbClr val="94C600"/>
              </a:solidFill>
            </a:endParaRPr>
          </a:p>
        </p:txBody>
      </p:sp>
      <p:sp>
        <p:nvSpPr>
          <p:cNvPr id="6" name="Slide Number Placeholder 5"/>
          <p:cNvSpPr>
            <a:spLocks noGrp="1"/>
          </p:cNvSpPr>
          <p:nvPr>
            <p:ph type="sldNum" sz="quarter" idx="12"/>
          </p:nvPr>
        </p:nvSpPr>
        <p:spPr/>
        <p:txBody>
          <a:bodyPr/>
          <a:lstStyle/>
          <a:p>
            <a:fld id="{91FA414A-FC3B-4762-BF9B-190CEE0147BD}" type="slidenum">
              <a:rPr lang="en-IN" smtClean="0"/>
              <a:pPr/>
              <a:t>‹#›</a:t>
            </a:fld>
            <a:endParaRPr lang="en-IN"/>
          </a:p>
        </p:txBody>
      </p:sp>
    </p:spTree>
    <p:extLst>
      <p:ext uri="{BB962C8B-B14F-4D97-AF65-F5344CB8AC3E}">
        <p14:creationId xmlns:p14="http://schemas.microsoft.com/office/powerpoint/2010/main" val="26396096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C766D4-7012-43DD-A833-A21A99D153CF}" type="datetime1">
              <a:rPr lang="en-IN" smtClean="0"/>
              <a:pPr/>
              <a:t>09-09-2020</a:t>
            </a:fld>
            <a:endParaRPr lang="en-IN"/>
          </a:p>
        </p:txBody>
      </p:sp>
      <p:sp>
        <p:nvSpPr>
          <p:cNvPr id="5" name="Footer Placeholder 4"/>
          <p:cNvSpPr>
            <a:spLocks noGrp="1"/>
          </p:cNvSpPr>
          <p:nvPr>
            <p:ph type="ftr" sz="quarter" idx="11"/>
          </p:nvPr>
        </p:nvSpPr>
        <p:spPr/>
        <p:txBody>
          <a:bodyPr/>
          <a:lstStyle/>
          <a:p>
            <a:r>
              <a:rPr lang="en-IN" smtClean="0">
                <a:solidFill>
                  <a:srgbClr val="94C600"/>
                </a:solidFill>
              </a:rPr>
              <a:t>Prof. Shweta Dhawan Chachra</a:t>
            </a:r>
            <a:endParaRPr lang="en-IN">
              <a:solidFill>
                <a:srgbClr val="94C600"/>
              </a:solidFill>
            </a:endParaRPr>
          </a:p>
        </p:txBody>
      </p:sp>
      <p:sp>
        <p:nvSpPr>
          <p:cNvPr id="6" name="Slide Number Placeholder 5"/>
          <p:cNvSpPr>
            <a:spLocks noGrp="1"/>
          </p:cNvSpPr>
          <p:nvPr>
            <p:ph type="sldNum" sz="quarter" idx="12"/>
          </p:nvPr>
        </p:nvSpPr>
        <p:spPr/>
        <p:txBody>
          <a:bodyPr/>
          <a:lstStyle/>
          <a:p>
            <a:fld id="{91FA414A-FC3B-4762-BF9B-190CEE0147BD}" type="slidenum">
              <a:rPr lang="en-IN" smtClean="0"/>
              <a:pPr/>
              <a:t>‹#›</a:t>
            </a:fld>
            <a:endParaRPr lang="en-IN"/>
          </a:p>
        </p:txBody>
      </p:sp>
    </p:spTree>
    <p:extLst>
      <p:ext uri="{BB962C8B-B14F-4D97-AF65-F5344CB8AC3E}">
        <p14:creationId xmlns:p14="http://schemas.microsoft.com/office/powerpoint/2010/main" val="387787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6D58ED-EB16-4BD7-A9D7-4F855EEF93CF}" type="datetimeFigureOut">
              <a:rPr lang="en-IN" smtClean="0"/>
              <a:t>09-09-2020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F14154-9E7E-4935-964C-2C1AC2CA8800}" type="slidenum">
              <a:rPr lang="en-IN" smtClean="0"/>
              <a:t>‹#›</a:t>
            </a:fld>
            <a:endParaRPr lang="en-IN"/>
          </a:p>
        </p:txBody>
      </p:sp>
    </p:spTree>
    <p:extLst>
      <p:ext uri="{BB962C8B-B14F-4D97-AF65-F5344CB8AC3E}">
        <p14:creationId xmlns:p14="http://schemas.microsoft.com/office/powerpoint/2010/main" val="891446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E6D58ED-EB16-4BD7-A9D7-4F855EEF93CF}" type="datetimeFigureOut">
              <a:rPr lang="en-IN" smtClean="0"/>
              <a:t>09-09-2020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F14154-9E7E-4935-964C-2C1AC2CA8800}" type="slidenum">
              <a:rPr lang="en-IN" smtClean="0"/>
              <a:t>‹#›</a:t>
            </a:fld>
            <a:endParaRPr lang="en-IN"/>
          </a:p>
        </p:txBody>
      </p:sp>
    </p:spTree>
    <p:extLst>
      <p:ext uri="{BB962C8B-B14F-4D97-AF65-F5344CB8AC3E}">
        <p14:creationId xmlns:p14="http://schemas.microsoft.com/office/powerpoint/2010/main" val="2201951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E6D58ED-EB16-4BD7-A9D7-4F855EEF93CF}" type="datetimeFigureOut">
              <a:rPr lang="en-IN" smtClean="0"/>
              <a:t>09-09-2020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F14154-9E7E-4935-964C-2C1AC2CA8800}" type="slidenum">
              <a:rPr lang="en-IN" smtClean="0"/>
              <a:t>‹#›</a:t>
            </a:fld>
            <a:endParaRPr lang="en-IN"/>
          </a:p>
        </p:txBody>
      </p:sp>
    </p:spTree>
    <p:extLst>
      <p:ext uri="{BB962C8B-B14F-4D97-AF65-F5344CB8AC3E}">
        <p14:creationId xmlns:p14="http://schemas.microsoft.com/office/powerpoint/2010/main" val="153285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E6D58ED-EB16-4BD7-A9D7-4F855EEF93CF}" type="datetimeFigureOut">
              <a:rPr lang="en-IN" smtClean="0"/>
              <a:t>09-09-2020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F14154-9E7E-4935-964C-2C1AC2CA8800}" type="slidenum">
              <a:rPr lang="en-IN" smtClean="0"/>
              <a:t>‹#›</a:t>
            </a:fld>
            <a:endParaRPr lang="en-IN"/>
          </a:p>
        </p:txBody>
      </p:sp>
    </p:spTree>
    <p:extLst>
      <p:ext uri="{BB962C8B-B14F-4D97-AF65-F5344CB8AC3E}">
        <p14:creationId xmlns:p14="http://schemas.microsoft.com/office/powerpoint/2010/main" val="510035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6D58ED-EB16-4BD7-A9D7-4F855EEF93CF}" type="datetimeFigureOut">
              <a:rPr lang="en-IN" smtClean="0"/>
              <a:t>09-09-2020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F14154-9E7E-4935-964C-2C1AC2CA8800}" type="slidenum">
              <a:rPr lang="en-IN" smtClean="0"/>
              <a:t>‹#›</a:t>
            </a:fld>
            <a:endParaRPr lang="en-IN"/>
          </a:p>
        </p:txBody>
      </p:sp>
    </p:spTree>
    <p:extLst>
      <p:ext uri="{BB962C8B-B14F-4D97-AF65-F5344CB8AC3E}">
        <p14:creationId xmlns:p14="http://schemas.microsoft.com/office/powerpoint/2010/main" val="1801974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6D58ED-EB16-4BD7-A9D7-4F855EEF93CF}" type="datetimeFigureOut">
              <a:rPr lang="en-IN" smtClean="0"/>
              <a:t>09-09-2020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F14154-9E7E-4935-964C-2C1AC2CA8800}" type="slidenum">
              <a:rPr lang="en-IN" smtClean="0"/>
              <a:t>‹#›</a:t>
            </a:fld>
            <a:endParaRPr lang="en-IN"/>
          </a:p>
        </p:txBody>
      </p:sp>
    </p:spTree>
    <p:extLst>
      <p:ext uri="{BB962C8B-B14F-4D97-AF65-F5344CB8AC3E}">
        <p14:creationId xmlns:p14="http://schemas.microsoft.com/office/powerpoint/2010/main" val="3363705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6D58ED-EB16-4BD7-A9D7-4F855EEF93CF}" type="datetimeFigureOut">
              <a:rPr lang="en-IN" smtClean="0"/>
              <a:t>09-09-2020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F14154-9E7E-4935-964C-2C1AC2CA8800}" type="slidenum">
              <a:rPr lang="en-IN" smtClean="0"/>
              <a:t>‹#›</a:t>
            </a:fld>
            <a:endParaRPr lang="en-IN"/>
          </a:p>
        </p:txBody>
      </p:sp>
    </p:spTree>
    <p:extLst>
      <p:ext uri="{BB962C8B-B14F-4D97-AF65-F5344CB8AC3E}">
        <p14:creationId xmlns:p14="http://schemas.microsoft.com/office/powerpoint/2010/main" val="517153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6D58ED-EB16-4BD7-A9D7-4F855EEF93CF}" type="datetimeFigureOut">
              <a:rPr lang="en-IN" smtClean="0"/>
              <a:t>09-09-2020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F14154-9E7E-4935-964C-2C1AC2CA8800}" type="slidenum">
              <a:rPr lang="en-IN" smtClean="0"/>
              <a:t>‹#›</a:t>
            </a:fld>
            <a:endParaRPr lang="en-IN"/>
          </a:p>
        </p:txBody>
      </p:sp>
    </p:spTree>
    <p:extLst>
      <p:ext uri="{BB962C8B-B14F-4D97-AF65-F5344CB8AC3E}">
        <p14:creationId xmlns:p14="http://schemas.microsoft.com/office/powerpoint/2010/main" val="1643935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AC0D2DF4-0F15-450E-9906-A0BD0FF9B9B5}" type="datetime1">
              <a:rPr lang="en-IN" smtClean="0"/>
              <a:pPr/>
              <a:t>09-09-2020</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r>
              <a:rPr lang="en-IN" smtClean="0">
                <a:solidFill>
                  <a:srgbClr val="94C600"/>
                </a:solidFill>
              </a:rPr>
              <a:t>Prof. Shweta Dhawan Chachra</a:t>
            </a:r>
            <a:endParaRPr lang="en-IN">
              <a:solidFill>
                <a:srgbClr val="94C600"/>
              </a:solidFill>
            </a:endParaRPr>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91FA414A-FC3B-4762-BF9B-190CEE0147BD}" type="slidenum">
              <a:rPr lang="en-IN" smtClean="0"/>
              <a:pPr/>
              <a:t>‹#›</a:t>
            </a:fld>
            <a:endParaRPr lang="en-IN"/>
          </a:p>
        </p:txBody>
      </p:sp>
    </p:spTree>
    <p:extLst>
      <p:ext uri="{BB962C8B-B14F-4D97-AF65-F5344CB8AC3E}">
        <p14:creationId xmlns:p14="http://schemas.microsoft.com/office/powerpoint/2010/main" val="3423887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83276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71600" y="764704"/>
            <a:ext cx="6777038" cy="5400600"/>
          </a:xfrm>
        </p:spPr>
        <p:txBody>
          <a:bodyPr>
            <a:normAutofit/>
          </a:bodyPr>
          <a:lstStyle/>
          <a:p>
            <a:r>
              <a:rPr lang="en-IN" sz="2000" b="1" dirty="0"/>
              <a:t>ISRO | ISRO CS 2008 | Question 68</a:t>
            </a:r>
          </a:p>
          <a:p>
            <a:r>
              <a:rPr lang="en-IN" sz="2000" dirty="0"/>
              <a:t>The time required to search an element in a linked list of length n is</a:t>
            </a:r>
            <a:br>
              <a:rPr lang="en-IN" sz="2000" dirty="0"/>
            </a:br>
            <a:r>
              <a:rPr lang="en-IN" sz="2000" b="1" dirty="0"/>
              <a:t>(A)</a:t>
            </a:r>
            <a:r>
              <a:rPr lang="en-IN" sz="2000" dirty="0"/>
              <a:t> O (log n)</a:t>
            </a:r>
            <a:br>
              <a:rPr lang="en-IN" sz="2000" dirty="0"/>
            </a:br>
            <a:r>
              <a:rPr lang="en-IN" sz="2000" b="1" dirty="0"/>
              <a:t>(B)</a:t>
            </a:r>
            <a:r>
              <a:rPr lang="en-IN" sz="2000" dirty="0"/>
              <a:t> O (n)</a:t>
            </a:r>
            <a:br>
              <a:rPr lang="en-IN" sz="2000" dirty="0"/>
            </a:br>
            <a:r>
              <a:rPr lang="en-IN" sz="2000" b="1" dirty="0"/>
              <a:t>(C)</a:t>
            </a:r>
            <a:r>
              <a:rPr lang="en-IN" sz="2000" dirty="0"/>
              <a:t> O (1)</a:t>
            </a:r>
            <a:br>
              <a:rPr lang="en-IN" sz="2000" dirty="0"/>
            </a:br>
            <a:r>
              <a:rPr lang="en-IN" sz="2000" b="1" dirty="0"/>
              <a:t>(D)</a:t>
            </a:r>
            <a:r>
              <a:rPr lang="en-IN" sz="2000" dirty="0"/>
              <a:t> O(n</a:t>
            </a:r>
            <a:r>
              <a:rPr lang="en-IN" sz="2000" baseline="30000" dirty="0"/>
              <a:t>2</a:t>
            </a:r>
            <a:r>
              <a:rPr lang="en-IN" sz="2000" dirty="0"/>
              <a:t>)</a:t>
            </a:r>
            <a:br>
              <a:rPr lang="en-IN" sz="2000" dirty="0"/>
            </a:br>
            <a:r>
              <a:rPr lang="en-IN" sz="2000" dirty="0"/>
              <a:t/>
            </a:r>
            <a:br>
              <a:rPr lang="en-IN" sz="2000" dirty="0"/>
            </a:br>
            <a:r>
              <a:rPr lang="en-IN" sz="2000" dirty="0"/>
              <a:t/>
            </a:r>
            <a:br>
              <a:rPr lang="en-IN" sz="2000" dirty="0"/>
            </a:br>
            <a:endParaRPr lang="en-IN" sz="2000" dirty="0"/>
          </a:p>
        </p:txBody>
      </p:sp>
      <p:sp>
        <p:nvSpPr>
          <p:cNvPr id="2" name="Date Placeholder 1"/>
          <p:cNvSpPr>
            <a:spLocks noGrp="1"/>
          </p:cNvSpPr>
          <p:nvPr>
            <p:ph type="dt" sz="half" idx="10"/>
          </p:nvPr>
        </p:nvSpPr>
        <p:spPr/>
        <p:txBody>
          <a:bodyPr/>
          <a:lstStyle/>
          <a:p>
            <a:fld id="{AF997461-50F5-4754-9026-E013FD581351}" type="datetime1">
              <a:rPr lang="en-IN" smtClean="0"/>
              <a:t>09-09-2020</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91FA414A-FC3B-4762-BF9B-190CEE0147BD}" type="slidenum">
              <a:rPr lang="en-IN" smtClean="0"/>
              <a:t>10</a:t>
            </a:fld>
            <a:endParaRPr lang="en-IN"/>
          </a:p>
        </p:txBody>
      </p:sp>
    </p:spTree>
    <p:extLst>
      <p:ext uri="{BB962C8B-B14F-4D97-AF65-F5344CB8AC3E}">
        <p14:creationId xmlns:p14="http://schemas.microsoft.com/office/powerpoint/2010/main" val="3002461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71600" y="764704"/>
            <a:ext cx="6777038" cy="5400600"/>
          </a:xfrm>
        </p:spPr>
        <p:txBody>
          <a:bodyPr>
            <a:normAutofit/>
          </a:bodyPr>
          <a:lstStyle/>
          <a:p>
            <a:r>
              <a:rPr lang="en-IN" sz="2000" b="1" dirty="0"/>
              <a:t>ISRO | ISRO CS 2008 | Question 68</a:t>
            </a:r>
          </a:p>
          <a:p>
            <a:r>
              <a:rPr lang="en-IN" sz="2000" dirty="0"/>
              <a:t>The time required to search an element in a linked list of length n is</a:t>
            </a:r>
            <a:br>
              <a:rPr lang="en-IN" sz="2000" dirty="0"/>
            </a:br>
            <a:r>
              <a:rPr lang="en-IN" sz="2000" b="1" dirty="0"/>
              <a:t>(A)</a:t>
            </a:r>
            <a:r>
              <a:rPr lang="en-IN" sz="2000" dirty="0"/>
              <a:t> O (log n)</a:t>
            </a:r>
            <a:br>
              <a:rPr lang="en-IN" sz="2000" dirty="0"/>
            </a:br>
            <a:r>
              <a:rPr lang="en-IN" sz="2000" b="1" dirty="0"/>
              <a:t>(B)</a:t>
            </a:r>
            <a:r>
              <a:rPr lang="en-IN" sz="2000" dirty="0"/>
              <a:t> O (n)</a:t>
            </a:r>
            <a:br>
              <a:rPr lang="en-IN" sz="2000" dirty="0"/>
            </a:br>
            <a:r>
              <a:rPr lang="en-IN" sz="2000" b="1" dirty="0"/>
              <a:t>(C)</a:t>
            </a:r>
            <a:r>
              <a:rPr lang="en-IN" sz="2000" dirty="0"/>
              <a:t> O (1)</a:t>
            </a:r>
            <a:br>
              <a:rPr lang="en-IN" sz="2000" dirty="0"/>
            </a:br>
            <a:r>
              <a:rPr lang="en-IN" sz="2000" b="1" dirty="0"/>
              <a:t>(D)</a:t>
            </a:r>
            <a:r>
              <a:rPr lang="en-IN" sz="2000" dirty="0"/>
              <a:t> O(n</a:t>
            </a:r>
            <a:r>
              <a:rPr lang="en-IN" sz="2000" baseline="30000" dirty="0"/>
              <a:t>2</a:t>
            </a:r>
            <a:r>
              <a:rPr lang="en-IN" sz="2000" dirty="0"/>
              <a:t>)</a:t>
            </a:r>
            <a:br>
              <a:rPr lang="en-IN" sz="2000" dirty="0"/>
            </a:br>
            <a:r>
              <a:rPr lang="en-IN" sz="2000" dirty="0"/>
              <a:t/>
            </a:r>
            <a:br>
              <a:rPr lang="en-IN" sz="2000" dirty="0"/>
            </a:br>
            <a:r>
              <a:rPr lang="en-IN" sz="2000" dirty="0"/>
              <a:t/>
            </a:r>
            <a:br>
              <a:rPr lang="en-IN" sz="2000" dirty="0"/>
            </a:br>
            <a:r>
              <a:rPr lang="en-IN" sz="2000" b="1" dirty="0"/>
              <a:t>Answer:</a:t>
            </a:r>
            <a:r>
              <a:rPr lang="en-IN" sz="2000" dirty="0"/>
              <a:t> </a:t>
            </a:r>
            <a:r>
              <a:rPr lang="en-IN" sz="2000" b="1" dirty="0"/>
              <a:t>(B)</a:t>
            </a:r>
            <a:r>
              <a:rPr lang="en-IN" sz="2000" dirty="0"/>
              <a:t> </a:t>
            </a:r>
            <a:br>
              <a:rPr lang="en-IN" sz="2000" dirty="0"/>
            </a:br>
            <a:r>
              <a:rPr lang="en-IN" sz="2000" dirty="0"/>
              <a:t/>
            </a:r>
            <a:br>
              <a:rPr lang="en-IN" sz="2000" dirty="0"/>
            </a:br>
            <a:r>
              <a:rPr lang="en-IN" sz="2000" b="1" dirty="0"/>
              <a:t>Explanation:</a:t>
            </a:r>
            <a:r>
              <a:rPr lang="en-IN" sz="2000" dirty="0"/>
              <a:t> In the worst case, the element to be searched has to be compared with all elements of linked list. It will take O(n) time to search the element.</a:t>
            </a:r>
          </a:p>
          <a:p>
            <a:r>
              <a:rPr lang="en-IN" sz="2000" dirty="0"/>
              <a:t>So, option (B) is correct.</a:t>
            </a:r>
          </a:p>
          <a:p>
            <a:endParaRPr lang="en-IN" sz="2000" dirty="0"/>
          </a:p>
        </p:txBody>
      </p:sp>
      <p:sp>
        <p:nvSpPr>
          <p:cNvPr id="2" name="Date Placeholder 1"/>
          <p:cNvSpPr>
            <a:spLocks noGrp="1"/>
          </p:cNvSpPr>
          <p:nvPr>
            <p:ph type="dt" sz="half" idx="10"/>
          </p:nvPr>
        </p:nvSpPr>
        <p:spPr/>
        <p:txBody>
          <a:bodyPr/>
          <a:lstStyle/>
          <a:p>
            <a:fld id="{8031C6D8-3F01-4E12-A9AF-68E8D170BD8F}" type="datetime1">
              <a:rPr lang="en-IN" smtClean="0"/>
              <a:t>09-09-2020</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91FA414A-FC3B-4762-BF9B-190CEE0147BD}" type="slidenum">
              <a:rPr lang="en-IN" smtClean="0"/>
              <a:t>11</a:t>
            </a:fld>
            <a:endParaRPr lang="en-IN"/>
          </a:p>
        </p:txBody>
      </p:sp>
    </p:spTree>
    <p:extLst>
      <p:ext uri="{BB962C8B-B14F-4D97-AF65-F5344CB8AC3E}">
        <p14:creationId xmlns:p14="http://schemas.microsoft.com/office/powerpoint/2010/main" val="20395659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908720"/>
            <a:ext cx="6777317" cy="4923909"/>
          </a:xfrm>
        </p:spPr>
        <p:txBody>
          <a:bodyPr>
            <a:normAutofit/>
          </a:bodyPr>
          <a:lstStyle/>
          <a:p>
            <a:pPr marL="68580" indent="0">
              <a:buNone/>
            </a:pPr>
            <a:r>
              <a:rPr lang="en-IN" sz="1800" b="1" dirty="0"/>
              <a:t>GATE | GATE-IT-2004 | Question 13</a:t>
            </a:r>
          </a:p>
          <a:p>
            <a:pPr marL="68580" indent="0">
              <a:buNone/>
            </a:pPr>
            <a:r>
              <a:rPr lang="en-IN" sz="1800" dirty="0"/>
              <a:t>Let P be a singly linked list. Let Q be the pointer to an intermediate node x in the list. What is the worst-case time complexity of the best known algorithm to delete the node x from the list?</a:t>
            </a:r>
            <a:br>
              <a:rPr lang="en-IN" sz="1800" dirty="0"/>
            </a:br>
            <a:endParaRPr lang="en-IN" sz="1800" dirty="0" smtClean="0"/>
          </a:p>
          <a:p>
            <a:pPr marL="68580" indent="0">
              <a:buNone/>
            </a:pPr>
            <a:r>
              <a:rPr lang="en-IN" sz="1800" b="1" dirty="0" smtClean="0"/>
              <a:t>(</a:t>
            </a:r>
            <a:r>
              <a:rPr lang="en-IN" sz="1800" b="1" dirty="0"/>
              <a:t>A)</a:t>
            </a:r>
            <a:r>
              <a:rPr lang="en-IN" sz="1800" dirty="0"/>
              <a:t> O(n)</a:t>
            </a:r>
            <a:br>
              <a:rPr lang="en-IN" sz="1800" dirty="0"/>
            </a:br>
            <a:r>
              <a:rPr lang="en-IN" sz="1800" b="1" dirty="0"/>
              <a:t>(B)</a:t>
            </a:r>
            <a:r>
              <a:rPr lang="en-IN" sz="1800" dirty="0"/>
              <a:t> O(log2 n)</a:t>
            </a:r>
            <a:br>
              <a:rPr lang="en-IN" sz="1800" dirty="0"/>
            </a:br>
            <a:r>
              <a:rPr lang="en-IN" sz="1800" b="1" dirty="0"/>
              <a:t>(C)</a:t>
            </a:r>
            <a:r>
              <a:rPr lang="en-IN" sz="1800" dirty="0"/>
              <a:t> O(</a:t>
            </a:r>
            <a:r>
              <a:rPr lang="en-IN" sz="1800" dirty="0" err="1"/>
              <a:t>logn</a:t>
            </a:r>
            <a:r>
              <a:rPr lang="en-IN" sz="1800" dirty="0"/>
              <a:t>)</a:t>
            </a:r>
            <a:br>
              <a:rPr lang="en-IN" sz="1800" dirty="0"/>
            </a:br>
            <a:r>
              <a:rPr lang="en-IN" sz="1800" b="1" dirty="0"/>
              <a:t>(D)</a:t>
            </a:r>
            <a:r>
              <a:rPr lang="en-IN" sz="1800" dirty="0"/>
              <a:t> O(1)</a:t>
            </a:r>
            <a:br>
              <a:rPr lang="en-IN" sz="1800" dirty="0"/>
            </a:br>
            <a:r>
              <a:rPr lang="en-IN" sz="1800" dirty="0"/>
              <a:t/>
            </a:r>
            <a:br>
              <a:rPr lang="en-IN" sz="1800" dirty="0"/>
            </a:br>
            <a:r>
              <a:rPr lang="en-IN" sz="1800" dirty="0"/>
              <a:t/>
            </a:r>
            <a:br>
              <a:rPr lang="en-IN" sz="1800" dirty="0"/>
            </a:br>
            <a:endParaRPr lang="en-IN" sz="1800" dirty="0"/>
          </a:p>
        </p:txBody>
      </p:sp>
      <p:sp>
        <p:nvSpPr>
          <p:cNvPr id="4" name="Date Placeholder 3"/>
          <p:cNvSpPr>
            <a:spLocks noGrp="1"/>
          </p:cNvSpPr>
          <p:nvPr>
            <p:ph type="dt" sz="half" idx="10"/>
          </p:nvPr>
        </p:nvSpPr>
        <p:spPr/>
        <p:txBody>
          <a:bodyPr/>
          <a:lstStyle/>
          <a:p>
            <a:fld id="{352F9C41-2911-4763-8338-55DBADDD7FE4}" type="datetime1">
              <a:rPr lang="en-IN" smtClean="0"/>
              <a:t>09-09-2020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12</a:t>
            </a:fld>
            <a:endParaRPr lang="en-IN"/>
          </a:p>
        </p:txBody>
      </p:sp>
    </p:spTree>
    <p:extLst>
      <p:ext uri="{BB962C8B-B14F-4D97-AF65-F5344CB8AC3E}">
        <p14:creationId xmlns:p14="http://schemas.microsoft.com/office/powerpoint/2010/main" val="465043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04664"/>
            <a:ext cx="8136904" cy="5976664"/>
          </a:xfrm>
        </p:spPr>
        <p:txBody>
          <a:bodyPr>
            <a:noAutofit/>
          </a:bodyPr>
          <a:lstStyle/>
          <a:p>
            <a:pPr marL="68580" indent="0">
              <a:buNone/>
            </a:pPr>
            <a:r>
              <a:rPr lang="en-IN" sz="1400" b="1" dirty="0"/>
              <a:t>GATE | GATE-IT-2004 | Question 13</a:t>
            </a:r>
          </a:p>
          <a:p>
            <a:pPr marL="68580" indent="0">
              <a:buNone/>
            </a:pPr>
            <a:r>
              <a:rPr lang="en-IN" sz="1400" dirty="0"/>
              <a:t>Let P be a singly linked list. Let Q be the pointer to an intermediate node x in the list. What is the worst-case time complexity of the best known algorithm to delete the node x from the list?</a:t>
            </a:r>
            <a:br>
              <a:rPr lang="en-IN" sz="1400" dirty="0"/>
            </a:br>
            <a:r>
              <a:rPr lang="en-IN" sz="1400" b="1" dirty="0"/>
              <a:t>(A)</a:t>
            </a:r>
            <a:r>
              <a:rPr lang="en-IN" sz="1400" dirty="0"/>
              <a:t> O(n)</a:t>
            </a:r>
            <a:br>
              <a:rPr lang="en-IN" sz="1400" dirty="0"/>
            </a:br>
            <a:r>
              <a:rPr lang="en-IN" sz="1400" b="1" dirty="0"/>
              <a:t>(B)</a:t>
            </a:r>
            <a:r>
              <a:rPr lang="en-IN" sz="1400" dirty="0"/>
              <a:t> O(log2 n)</a:t>
            </a:r>
            <a:br>
              <a:rPr lang="en-IN" sz="1400" dirty="0"/>
            </a:br>
            <a:r>
              <a:rPr lang="en-IN" sz="1400" b="1" dirty="0"/>
              <a:t>(C)</a:t>
            </a:r>
            <a:r>
              <a:rPr lang="en-IN" sz="1400" dirty="0"/>
              <a:t> O(</a:t>
            </a:r>
            <a:r>
              <a:rPr lang="en-IN" sz="1400" dirty="0" err="1"/>
              <a:t>logn</a:t>
            </a:r>
            <a:r>
              <a:rPr lang="en-IN" sz="1400" dirty="0"/>
              <a:t>)</a:t>
            </a:r>
            <a:br>
              <a:rPr lang="en-IN" sz="1400" dirty="0"/>
            </a:br>
            <a:r>
              <a:rPr lang="en-IN" sz="1400" b="1" dirty="0"/>
              <a:t>(D)</a:t>
            </a:r>
            <a:r>
              <a:rPr lang="en-IN" sz="1400" dirty="0"/>
              <a:t> O(1)</a:t>
            </a:r>
            <a:br>
              <a:rPr lang="en-IN" sz="1400" dirty="0"/>
            </a:br>
            <a:r>
              <a:rPr lang="en-IN" sz="1400" dirty="0"/>
              <a:t/>
            </a:r>
            <a:br>
              <a:rPr lang="en-IN" sz="1400" dirty="0"/>
            </a:br>
            <a:r>
              <a:rPr lang="en-IN" sz="1400" dirty="0"/>
              <a:t/>
            </a:r>
            <a:br>
              <a:rPr lang="en-IN" sz="1400" dirty="0"/>
            </a:br>
            <a:endParaRPr lang="en-IN" sz="1400" dirty="0" smtClean="0"/>
          </a:p>
          <a:p>
            <a:pPr marL="68580" indent="0">
              <a:buNone/>
            </a:pPr>
            <a:r>
              <a:rPr lang="en-IN" sz="1400" b="1" dirty="0" smtClean="0"/>
              <a:t>HINT-</a:t>
            </a:r>
          </a:p>
          <a:p>
            <a:pPr marL="68580" indent="0">
              <a:buNone/>
            </a:pPr>
            <a:r>
              <a:rPr lang="en-IN" sz="1400" b="1" dirty="0" smtClean="0"/>
              <a:t>For deletion in between, You need to connect the previous node and the next node and delete the current node.</a:t>
            </a:r>
          </a:p>
          <a:p>
            <a:pPr marL="68580" indent="0">
              <a:buNone/>
            </a:pPr>
            <a:r>
              <a:rPr lang="en-IN" sz="1400" b="1" dirty="0" smtClean="0"/>
              <a:t>For this you need??</a:t>
            </a:r>
          </a:p>
          <a:p>
            <a:pPr marL="68580" indent="0">
              <a:buNone/>
            </a:pPr>
            <a:r>
              <a:rPr lang="en-IN" sz="1400" b="1" dirty="0" smtClean="0"/>
              <a:t>Pointer to the previous node i.e. q as discussed in theory=&gt;Not given in question</a:t>
            </a:r>
          </a:p>
          <a:p>
            <a:pPr marL="68580" indent="0">
              <a:buNone/>
            </a:pPr>
            <a:r>
              <a:rPr lang="en-IN" sz="1400" b="1" dirty="0" smtClean="0"/>
              <a:t>So trick?</a:t>
            </a:r>
          </a:p>
          <a:p>
            <a:pPr marL="68580" indent="0">
              <a:buNone/>
            </a:pPr>
            <a:endParaRPr lang="en-IN" sz="1400" dirty="0" smtClean="0"/>
          </a:p>
          <a:p>
            <a:pPr marL="68580" indent="0">
              <a:buNone/>
            </a:pPr>
            <a:endParaRPr lang="en-IN" sz="1400" dirty="0" smtClean="0"/>
          </a:p>
          <a:p>
            <a:pPr marL="68580" indent="0">
              <a:buNone/>
            </a:pPr>
            <a:endParaRPr lang="en-IN" sz="1400" dirty="0"/>
          </a:p>
        </p:txBody>
      </p:sp>
      <p:sp>
        <p:nvSpPr>
          <p:cNvPr id="2" name="Date Placeholder 1"/>
          <p:cNvSpPr>
            <a:spLocks noGrp="1"/>
          </p:cNvSpPr>
          <p:nvPr>
            <p:ph type="dt" sz="half" idx="10"/>
          </p:nvPr>
        </p:nvSpPr>
        <p:spPr/>
        <p:txBody>
          <a:bodyPr/>
          <a:lstStyle/>
          <a:p>
            <a:fld id="{DB387146-DE91-482F-89CB-3160239FE562}" type="datetime1">
              <a:rPr lang="en-IN" smtClean="0"/>
              <a:t>09-09-2020</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91FA414A-FC3B-4762-BF9B-190CEE0147BD}" type="slidenum">
              <a:rPr lang="en-IN" smtClean="0"/>
              <a:t>13</a:t>
            </a:fld>
            <a:endParaRPr lang="en-IN"/>
          </a:p>
        </p:txBody>
      </p:sp>
    </p:spTree>
    <p:extLst>
      <p:ext uri="{BB962C8B-B14F-4D97-AF65-F5344CB8AC3E}">
        <p14:creationId xmlns:p14="http://schemas.microsoft.com/office/powerpoint/2010/main" val="6935113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04664"/>
            <a:ext cx="8136904" cy="5976664"/>
          </a:xfrm>
        </p:spPr>
        <p:txBody>
          <a:bodyPr>
            <a:noAutofit/>
          </a:bodyPr>
          <a:lstStyle/>
          <a:p>
            <a:pPr marL="68580" indent="0">
              <a:buNone/>
            </a:pPr>
            <a:r>
              <a:rPr lang="en-IN" sz="1400" b="1" dirty="0"/>
              <a:t>GATE | GATE-IT-2004 | Question 13</a:t>
            </a:r>
          </a:p>
          <a:p>
            <a:pPr marL="68580" indent="0">
              <a:buNone/>
            </a:pPr>
            <a:r>
              <a:rPr lang="en-IN" sz="1400" dirty="0"/>
              <a:t>Let P be a singly linked list. Let Q be the pointer to an intermediate node x in the list. What is the worst-case time complexity of the best known algorithm to delete the node x from the list?</a:t>
            </a:r>
            <a:br>
              <a:rPr lang="en-IN" sz="1400" dirty="0"/>
            </a:br>
            <a:r>
              <a:rPr lang="en-IN" sz="1400" b="1" dirty="0"/>
              <a:t>(A)</a:t>
            </a:r>
            <a:r>
              <a:rPr lang="en-IN" sz="1400" dirty="0"/>
              <a:t> O(n)</a:t>
            </a:r>
            <a:br>
              <a:rPr lang="en-IN" sz="1400" dirty="0"/>
            </a:br>
            <a:r>
              <a:rPr lang="en-IN" sz="1400" b="1" dirty="0"/>
              <a:t>(B)</a:t>
            </a:r>
            <a:r>
              <a:rPr lang="en-IN" sz="1400" dirty="0"/>
              <a:t> O(log2 n)</a:t>
            </a:r>
            <a:br>
              <a:rPr lang="en-IN" sz="1400" dirty="0"/>
            </a:br>
            <a:r>
              <a:rPr lang="en-IN" sz="1400" b="1" dirty="0"/>
              <a:t>(C)</a:t>
            </a:r>
            <a:r>
              <a:rPr lang="en-IN" sz="1400" dirty="0"/>
              <a:t> O(</a:t>
            </a:r>
            <a:r>
              <a:rPr lang="en-IN" sz="1400" dirty="0" err="1"/>
              <a:t>logn</a:t>
            </a:r>
            <a:r>
              <a:rPr lang="en-IN" sz="1400" dirty="0"/>
              <a:t>)</a:t>
            </a:r>
            <a:br>
              <a:rPr lang="en-IN" sz="1400" dirty="0"/>
            </a:br>
            <a:r>
              <a:rPr lang="en-IN" sz="1400" b="1" dirty="0"/>
              <a:t>(D)</a:t>
            </a:r>
            <a:r>
              <a:rPr lang="en-IN" sz="1400" dirty="0"/>
              <a:t> O(1)</a:t>
            </a:r>
            <a:br>
              <a:rPr lang="en-IN" sz="1400" dirty="0"/>
            </a:br>
            <a:r>
              <a:rPr lang="en-IN" sz="1400" dirty="0"/>
              <a:t/>
            </a:r>
            <a:br>
              <a:rPr lang="en-IN" sz="1400" dirty="0"/>
            </a:br>
            <a:r>
              <a:rPr lang="en-IN" sz="1400" dirty="0"/>
              <a:t/>
            </a:r>
            <a:br>
              <a:rPr lang="en-IN" sz="1400" dirty="0"/>
            </a:br>
            <a:r>
              <a:rPr lang="en-IN" sz="1400" b="1" dirty="0" smtClean="0"/>
              <a:t>Answer</a:t>
            </a:r>
            <a:r>
              <a:rPr lang="en-IN" sz="1400" b="1" dirty="0"/>
              <a:t>:</a:t>
            </a:r>
            <a:r>
              <a:rPr lang="en-IN" sz="1400" dirty="0"/>
              <a:t> </a:t>
            </a:r>
            <a:r>
              <a:rPr lang="en-IN" sz="1400" b="1" dirty="0"/>
              <a:t>(D)</a:t>
            </a:r>
            <a:r>
              <a:rPr lang="en-IN" sz="1400" dirty="0"/>
              <a:t> </a:t>
            </a:r>
            <a:br>
              <a:rPr lang="en-IN" sz="1400" dirty="0"/>
            </a:br>
            <a:r>
              <a:rPr lang="en-IN" sz="1400" b="1" dirty="0" smtClean="0"/>
              <a:t>Explanation</a:t>
            </a:r>
            <a:r>
              <a:rPr lang="en-IN" sz="1400" b="1" dirty="0"/>
              <a:t>:</a:t>
            </a:r>
            <a:r>
              <a:rPr lang="en-IN" sz="1400" dirty="0"/>
              <a:t> A </a:t>
            </a:r>
            <a:r>
              <a:rPr lang="en-IN" sz="1400" b="1" dirty="0"/>
              <a:t>simple solution</a:t>
            </a:r>
            <a:r>
              <a:rPr lang="en-IN" sz="1400" dirty="0"/>
              <a:t> is to traverse the linked list until you find the node you want to delete. But this solution requires pointer to the head node which contradicts the problem statement.</a:t>
            </a:r>
          </a:p>
          <a:p>
            <a:pPr marL="68580" indent="0">
              <a:buNone/>
            </a:pPr>
            <a:r>
              <a:rPr lang="en-IN" sz="1400" b="1" dirty="0"/>
              <a:t>Fast solution</a:t>
            </a:r>
            <a:r>
              <a:rPr lang="en-IN" sz="1400" dirty="0"/>
              <a:t> is to copy the data from the next node to the node to be deleted and delete the next node. Something like following.</a:t>
            </a:r>
          </a:p>
          <a:p>
            <a:pPr marL="68580" indent="0">
              <a:buNone/>
            </a:pPr>
            <a:r>
              <a:rPr lang="en-IN" sz="1400" b="1" dirty="0" err="1"/>
              <a:t>struct</a:t>
            </a:r>
            <a:r>
              <a:rPr lang="en-IN" sz="1400" b="1" dirty="0"/>
              <a:t> node </a:t>
            </a:r>
            <a:r>
              <a:rPr lang="en-IN" sz="1400" b="1" dirty="0" smtClean="0"/>
              <a:t>*</a:t>
            </a:r>
            <a:r>
              <a:rPr lang="en-IN" sz="1400" b="1" dirty="0"/>
              <a:t>temp = </a:t>
            </a:r>
            <a:r>
              <a:rPr lang="en-IN" sz="1400" b="1" dirty="0" err="1"/>
              <a:t>node_ptr</a:t>
            </a:r>
            <a:r>
              <a:rPr lang="en-IN" sz="1400" b="1" dirty="0"/>
              <a:t>-&gt;next; </a:t>
            </a:r>
            <a:r>
              <a:rPr lang="en-IN" sz="1400" dirty="0"/>
              <a:t>// Find next node using next pointer </a:t>
            </a:r>
            <a:endParaRPr lang="en-IN" sz="1400" dirty="0" smtClean="0"/>
          </a:p>
          <a:p>
            <a:pPr marL="68580" indent="0">
              <a:buNone/>
            </a:pPr>
            <a:r>
              <a:rPr lang="en-IN" sz="1400" b="1" dirty="0" err="1" smtClean="0"/>
              <a:t>node_ptr</a:t>
            </a:r>
            <a:r>
              <a:rPr lang="en-IN" sz="1400" b="1" dirty="0" smtClean="0"/>
              <a:t>-</a:t>
            </a:r>
            <a:r>
              <a:rPr lang="en-IN" sz="1400" b="1" dirty="0"/>
              <a:t>&gt;data = temp-&gt;data; </a:t>
            </a:r>
            <a:r>
              <a:rPr lang="en-IN" sz="1400" dirty="0"/>
              <a:t>// Copy data of next node to this node </a:t>
            </a:r>
            <a:endParaRPr lang="en-IN" sz="1400" dirty="0" smtClean="0"/>
          </a:p>
          <a:p>
            <a:pPr marL="68580" indent="0">
              <a:buNone/>
            </a:pPr>
            <a:r>
              <a:rPr lang="en-IN" sz="1400" b="1" dirty="0" err="1" smtClean="0"/>
              <a:t>node_ptr</a:t>
            </a:r>
            <a:r>
              <a:rPr lang="en-IN" sz="1400" b="1" dirty="0" smtClean="0"/>
              <a:t>-</a:t>
            </a:r>
            <a:r>
              <a:rPr lang="en-IN" sz="1400" b="1" dirty="0"/>
              <a:t>&gt;next = temp-&gt;next; </a:t>
            </a:r>
            <a:r>
              <a:rPr lang="en-IN" sz="1400" dirty="0"/>
              <a:t>// Unlink next node </a:t>
            </a:r>
            <a:endParaRPr lang="en-IN" sz="1400" dirty="0" smtClean="0"/>
          </a:p>
          <a:p>
            <a:pPr marL="68580" indent="0">
              <a:buNone/>
            </a:pPr>
            <a:r>
              <a:rPr lang="en-IN" sz="1400" b="1" dirty="0" smtClean="0"/>
              <a:t>free(temp</a:t>
            </a:r>
            <a:r>
              <a:rPr lang="en-IN" sz="1400" b="1" dirty="0"/>
              <a:t>); </a:t>
            </a:r>
            <a:r>
              <a:rPr lang="en-IN" sz="1400" dirty="0"/>
              <a:t>// Delete next node </a:t>
            </a:r>
            <a:endParaRPr lang="en-IN" sz="1400" dirty="0" smtClean="0"/>
          </a:p>
          <a:p>
            <a:pPr marL="68580" indent="0">
              <a:buNone/>
            </a:pPr>
            <a:endParaRPr lang="en-IN" sz="1400" dirty="0"/>
          </a:p>
          <a:p>
            <a:pPr marL="68580" indent="0">
              <a:buNone/>
            </a:pPr>
            <a:r>
              <a:rPr lang="en-IN" sz="1400" b="1" dirty="0" smtClean="0"/>
              <a:t>Time </a:t>
            </a:r>
            <a:r>
              <a:rPr lang="en-IN" sz="1400" b="1" dirty="0"/>
              <a:t>complexity of this approach is O(1)</a:t>
            </a:r>
          </a:p>
          <a:p>
            <a:pPr marL="68580" indent="0">
              <a:buNone/>
            </a:pPr>
            <a:endParaRPr lang="en-IN" sz="1400" dirty="0" smtClean="0"/>
          </a:p>
          <a:p>
            <a:pPr marL="68580" indent="0">
              <a:buNone/>
            </a:pPr>
            <a:r>
              <a:rPr lang="en-IN" sz="1400" b="1" dirty="0" smtClean="0"/>
              <a:t>Note </a:t>
            </a:r>
            <a:r>
              <a:rPr lang="en-IN" sz="1400" b="1" dirty="0"/>
              <a:t>that this approach doesn’t work when node to deleted is last node. Since the question says intermediate node, we can use this approach.</a:t>
            </a:r>
          </a:p>
          <a:p>
            <a:pPr marL="68580" indent="0">
              <a:buNone/>
            </a:pPr>
            <a:endParaRPr lang="en-IN" sz="1400" dirty="0"/>
          </a:p>
        </p:txBody>
      </p:sp>
      <p:sp>
        <p:nvSpPr>
          <p:cNvPr id="2" name="Date Placeholder 1"/>
          <p:cNvSpPr>
            <a:spLocks noGrp="1"/>
          </p:cNvSpPr>
          <p:nvPr>
            <p:ph type="dt" sz="half" idx="10"/>
          </p:nvPr>
        </p:nvSpPr>
        <p:spPr/>
        <p:txBody>
          <a:bodyPr/>
          <a:lstStyle/>
          <a:p>
            <a:fld id="{DB387146-DE91-482F-89CB-3160239FE562}" type="datetime1">
              <a:rPr lang="en-IN" smtClean="0"/>
              <a:t>09-09-2020</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91FA414A-FC3B-4762-BF9B-190CEE0147BD}" type="slidenum">
              <a:rPr lang="en-IN" smtClean="0"/>
              <a:t>14</a:t>
            </a:fld>
            <a:endParaRPr lang="en-IN"/>
          </a:p>
        </p:txBody>
      </p:sp>
    </p:spTree>
    <p:extLst>
      <p:ext uri="{BB962C8B-B14F-4D97-AF65-F5344CB8AC3E}">
        <p14:creationId xmlns:p14="http://schemas.microsoft.com/office/powerpoint/2010/main" val="34332966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620688"/>
            <a:ext cx="8208912" cy="4608512"/>
          </a:xfrm>
        </p:spPr>
        <p:txBody>
          <a:bodyPr>
            <a:noAutofit/>
          </a:bodyPr>
          <a:lstStyle/>
          <a:p>
            <a:pPr marL="68580" indent="0">
              <a:buNone/>
            </a:pPr>
            <a:r>
              <a:rPr lang="en-IN" sz="1600" b="1" dirty="0"/>
              <a:t>GATE | GATE CS 1996 | Question 12</a:t>
            </a:r>
          </a:p>
          <a:p>
            <a:pPr marL="68580" indent="0">
              <a:buNone/>
            </a:pPr>
            <a:endParaRPr lang="en-IN" sz="1600" dirty="0" smtClean="0"/>
          </a:p>
          <a:p>
            <a:pPr marL="68580" indent="0">
              <a:buNone/>
            </a:pPr>
            <a:r>
              <a:rPr lang="en-IN" sz="1600" dirty="0" smtClean="0"/>
              <a:t>Consider </a:t>
            </a:r>
            <a:r>
              <a:rPr lang="en-IN" sz="1600" dirty="0"/>
              <a:t>the following statements:</a:t>
            </a:r>
          </a:p>
          <a:p>
            <a:pPr marL="68580" indent="0">
              <a:buNone/>
            </a:pPr>
            <a:r>
              <a:rPr lang="en-IN" sz="1600" dirty="0" err="1" smtClean="0"/>
              <a:t>i</a:t>
            </a:r>
            <a:r>
              <a:rPr lang="en-IN" sz="1600" dirty="0" smtClean="0"/>
              <a:t>. First-in-first </a:t>
            </a:r>
            <a:r>
              <a:rPr lang="en-IN" sz="1600" dirty="0"/>
              <a:t>out types of computations are efficiently supported by STACKS. </a:t>
            </a:r>
            <a:endParaRPr lang="en-IN" sz="1600" dirty="0" smtClean="0"/>
          </a:p>
          <a:p>
            <a:pPr marL="68580" indent="0">
              <a:buNone/>
            </a:pPr>
            <a:r>
              <a:rPr lang="en-IN" sz="1600" dirty="0" smtClean="0"/>
              <a:t>ii</a:t>
            </a:r>
            <a:r>
              <a:rPr lang="en-IN" sz="1600" dirty="0"/>
              <a:t>. Implementing LISTS on linked lists is more efficient than implementing LISTS on an array for almost all the basic LIST operations. </a:t>
            </a:r>
            <a:endParaRPr lang="en-IN" sz="1600" dirty="0" smtClean="0"/>
          </a:p>
          <a:p>
            <a:pPr marL="68580" indent="0">
              <a:buNone/>
            </a:pPr>
            <a:r>
              <a:rPr lang="en-IN" sz="1600" dirty="0" smtClean="0"/>
              <a:t>iii</a:t>
            </a:r>
            <a:r>
              <a:rPr lang="en-IN" sz="1600" dirty="0"/>
              <a:t>. Implementing QUEUES on a circular array is more efficient than implementing QUEUES on a linear array with two indices. </a:t>
            </a:r>
            <a:endParaRPr lang="en-IN" sz="1600" dirty="0" smtClean="0"/>
          </a:p>
          <a:p>
            <a:pPr marL="68580" indent="0">
              <a:buNone/>
            </a:pPr>
            <a:r>
              <a:rPr lang="en-IN" sz="1600" dirty="0" smtClean="0"/>
              <a:t>iv</a:t>
            </a:r>
            <a:r>
              <a:rPr lang="en-IN" sz="1600" dirty="0"/>
              <a:t>. Last-in-first-out type of computations are efficiently supported by QUEUES. </a:t>
            </a:r>
            <a:endParaRPr lang="en-IN" sz="1600" dirty="0" smtClean="0"/>
          </a:p>
          <a:p>
            <a:pPr marL="68580" indent="0">
              <a:buNone/>
            </a:pPr>
            <a:endParaRPr lang="en-IN" sz="1600" dirty="0" smtClean="0"/>
          </a:p>
          <a:p>
            <a:pPr marL="68580" indent="0">
              <a:buNone/>
            </a:pPr>
            <a:r>
              <a:rPr lang="en-IN" sz="1600" dirty="0" smtClean="0"/>
              <a:t>Which </a:t>
            </a:r>
            <a:r>
              <a:rPr lang="en-IN" sz="1600" dirty="0"/>
              <a:t>of the following is correct?</a:t>
            </a:r>
          </a:p>
          <a:p>
            <a:pPr marL="68580" indent="0">
              <a:buNone/>
            </a:pPr>
            <a:r>
              <a:rPr lang="en-IN" sz="1600" b="1" dirty="0" smtClean="0"/>
              <a:t>(</a:t>
            </a:r>
            <a:r>
              <a:rPr lang="en-IN" sz="1600" b="1" dirty="0"/>
              <a:t>A)</a:t>
            </a:r>
            <a:r>
              <a:rPr lang="en-IN" sz="1600" dirty="0"/>
              <a:t> (ii) and (iii) are true</a:t>
            </a:r>
            <a:br>
              <a:rPr lang="en-IN" sz="1600" dirty="0"/>
            </a:br>
            <a:r>
              <a:rPr lang="en-IN" sz="1600" b="1" dirty="0"/>
              <a:t>(B)</a:t>
            </a:r>
            <a:r>
              <a:rPr lang="en-IN" sz="1600" dirty="0"/>
              <a:t> (</a:t>
            </a:r>
            <a:r>
              <a:rPr lang="en-IN" sz="1600" dirty="0" err="1"/>
              <a:t>i</a:t>
            </a:r>
            <a:r>
              <a:rPr lang="en-IN" sz="1600" dirty="0"/>
              <a:t>) and (ii) are true</a:t>
            </a:r>
            <a:br>
              <a:rPr lang="en-IN" sz="1600" dirty="0"/>
            </a:br>
            <a:r>
              <a:rPr lang="en-IN" sz="1600" b="1" dirty="0"/>
              <a:t>(C)</a:t>
            </a:r>
            <a:r>
              <a:rPr lang="en-IN" sz="1600" dirty="0"/>
              <a:t> (iii) and (iv) are true</a:t>
            </a:r>
            <a:br>
              <a:rPr lang="en-IN" sz="1600" dirty="0"/>
            </a:br>
            <a:r>
              <a:rPr lang="en-IN" sz="1600" b="1" dirty="0"/>
              <a:t>(D)</a:t>
            </a:r>
            <a:r>
              <a:rPr lang="en-IN" sz="1600" dirty="0"/>
              <a:t> (ii) and (iv) are true</a:t>
            </a:r>
            <a:br>
              <a:rPr lang="en-IN" sz="1600" dirty="0"/>
            </a:br>
            <a:r>
              <a:rPr lang="en-IN" sz="1600" dirty="0"/>
              <a:t/>
            </a:r>
            <a:br>
              <a:rPr lang="en-IN" sz="1600" dirty="0"/>
            </a:br>
            <a:r>
              <a:rPr lang="en-IN" sz="1600" dirty="0"/>
              <a:t/>
            </a:r>
            <a:br>
              <a:rPr lang="en-IN" sz="1600" dirty="0"/>
            </a:br>
            <a:endParaRPr lang="en-IN" sz="1600" dirty="0"/>
          </a:p>
        </p:txBody>
      </p:sp>
      <p:sp>
        <p:nvSpPr>
          <p:cNvPr id="4" name="Date Placeholder 3"/>
          <p:cNvSpPr>
            <a:spLocks noGrp="1"/>
          </p:cNvSpPr>
          <p:nvPr>
            <p:ph type="dt" sz="half" idx="10"/>
          </p:nvPr>
        </p:nvSpPr>
        <p:spPr/>
        <p:txBody>
          <a:bodyPr/>
          <a:lstStyle/>
          <a:p>
            <a:fld id="{419F56BD-53AA-4192-A6E5-1414FDAA2079}" type="datetime1">
              <a:rPr lang="en-IN" smtClean="0"/>
              <a:t>09-09-2020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15</a:t>
            </a:fld>
            <a:endParaRPr lang="en-IN"/>
          </a:p>
        </p:txBody>
      </p:sp>
    </p:spTree>
    <p:extLst>
      <p:ext uri="{BB962C8B-B14F-4D97-AF65-F5344CB8AC3E}">
        <p14:creationId xmlns:p14="http://schemas.microsoft.com/office/powerpoint/2010/main" val="37550262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332656"/>
            <a:ext cx="8208912" cy="5832648"/>
          </a:xfrm>
        </p:spPr>
        <p:txBody>
          <a:bodyPr>
            <a:noAutofit/>
          </a:bodyPr>
          <a:lstStyle/>
          <a:p>
            <a:pPr marL="68580" indent="0">
              <a:buNone/>
            </a:pPr>
            <a:r>
              <a:rPr lang="en-IN" sz="1200" b="1" dirty="0"/>
              <a:t>GATE | GATE CS 1996 | Question 12</a:t>
            </a:r>
          </a:p>
          <a:p>
            <a:pPr marL="68580" indent="0">
              <a:buNone/>
            </a:pPr>
            <a:r>
              <a:rPr lang="en-IN" sz="1200" dirty="0"/>
              <a:t>Consider the following statements:</a:t>
            </a:r>
          </a:p>
          <a:p>
            <a:pPr marL="68580" indent="0">
              <a:buNone/>
            </a:pPr>
            <a:r>
              <a:rPr lang="en-IN" sz="1200" dirty="0" err="1" smtClean="0"/>
              <a:t>i</a:t>
            </a:r>
            <a:r>
              <a:rPr lang="en-IN" sz="1200" dirty="0" smtClean="0"/>
              <a:t>. First-in-first </a:t>
            </a:r>
            <a:r>
              <a:rPr lang="en-IN" sz="1200" dirty="0"/>
              <a:t>out types of computations are efficiently supported by STACKS. </a:t>
            </a:r>
            <a:endParaRPr lang="en-IN" sz="1200" dirty="0" smtClean="0"/>
          </a:p>
          <a:p>
            <a:pPr marL="68580" indent="0">
              <a:buNone/>
            </a:pPr>
            <a:r>
              <a:rPr lang="en-IN" sz="1200" dirty="0" smtClean="0"/>
              <a:t>ii</a:t>
            </a:r>
            <a:r>
              <a:rPr lang="en-IN" sz="1200" dirty="0"/>
              <a:t>. Implementing LISTS on linked lists is more efficient than implementing LISTS on an array for almost all the basic LIST operations. </a:t>
            </a:r>
            <a:endParaRPr lang="en-IN" sz="1200" dirty="0" smtClean="0"/>
          </a:p>
          <a:p>
            <a:pPr marL="68580" indent="0">
              <a:buNone/>
            </a:pPr>
            <a:r>
              <a:rPr lang="en-IN" sz="1200" dirty="0" smtClean="0"/>
              <a:t>iii</a:t>
            </a:r>
            <a:r>
              <a:rPr lang="en-IN" sz="1200" dirty="0"/>
              <a:t>. Implementing QUEUES on a circular array is more efficient than implementing QUEUES on a linear array with two indices. </a:t>
            </a:r>
            <a:endParaRPr lang="en-IN" sz="1200" dirty="0" smtClean="0"/>
          </a:p>
          <a:p>
            <a:pPr marL="68580" indent="0">
              <a:buNone/>
            </a:pPr>
            <a:r>
              <a:rPr lang="en-IN" sz="1200" dirty="0" smtClean="0"/>
              <a:t>iv</a:t>
            </a:r>
            <a:r>
              <a:rPr lang="en-IN" sz="1200" dirty="0"/>
              <a:t>. Last-in-first-out type of computations are efficiently supported by QUEUES. Which of the following is correct?</a:t>
            </a:r>
          </a:p>
          <a:p>
            <a:pPr marL="68580" indent="0">
              <a:buNone/>
            </a:pPr>
            <a:r>
              <a:rPr lang="en-IN" sz="1200" b="1" dirty="0"/>
              <a:t>(A)</a:t>
            </a:r>
            <a:r>
              <a:rPr lang="en-IN" sz="1200" dirty="0"/>
              <a:t> (ii) and (iii) are true</a:t>
            </a:r>
            <a:br>
              <a:rPr lang="en-IN" sz="1200" dirty="0"/>
            </a:br>
            <a:r>
              <a:rPr lang="en-IN" sz="1200" b="1" dirty="0"/>
              <a:t>(B)</a:t>
            </a:r>
            <a:r>
              <a:rPr lang="en-IN" sz="1200" dirty="0"/>
              <a:t> (</a:t>
            </a:r>
            <a:r>
              <a:rPr lang="en-IN" sz="1200" dirty="0" err="1"/>
              <a:t>i</a:t>
            </a:r>
            <a:r>
              <a:rPr lang="en-IN" sz="1200" dirty="0"/>
              <a:t>) and (ii) are true</a:t>
            </a:r>
            <a:br>
              <a:rPr lang="en-IN" sz="1200" dirty="0"/>
            </a:br>
            <a:r>
              <a:rPr lang="en-IN" sz="1200" b="1" dirty="0"/>
              <a:t>(C)</a:t>
            </a:r>
            <a:r>
              <a:rPr lang="en-IN" sz="1200" dirty="0"/>
              <a:t> (iii) and (iv) are true</a:t>
            </a:r>
            <a:br>
              <a:rPr lang="en-IN" sz="1200" dirty="0"/>
            </a:br>
            <a:r>
              <a:rPr lang="en-IN" sz="1200" b="1" dirty="0"/>
              <a:t>(D)</a:t>
            </a:r>
            <a:r>
              <a:rPr lang="en-IN" sz="1200" dirty="0"/>
              <a:t> (ii) and (iv) are true</a:t>
            </a:r>
            <a:br>
              <a:rPr lang="en-IN" sz="1200" dirty="0"/>
            </a:br>
            <a:r>
              <a:rPr lang="en-IN" sz="1200" dirty="0"/>
              <a:t/>
            </a:r>
            <a:br>
              <a:rPr lang="en-IN" sz="1200" dirty="0"/>
            </a:br>
            <a:r>
              <a:rPr lang="en-IN" sz="1200" b="1" dirty="0" smtClean="0"/>
              <a:t>Answer</a:t>
            </a:r>
            <a:r>
              <a:rPr lang="en-IN" sz="1200" b="1" dirty="0"/>
              <a:t>:</a:t>
            </a:r>
            <a:r>
              <a:rPr lang="en-IN" sz="1200" dirty="0"/>
              <a:t> </a:t>
            </a:r>
            <a:r>
              <a:rPr lang="en-IN" sz="1200" b="1" dirty="0"/>
              <a:t>(A)</a:t>
            </a:r>
            <a:r>
              <a:rPr lang="en-IN" sz="1200" dirty="0"/>
              <a:t> </a:t>
            </a:r>
            <a:br>
              <a:rPr lang="en-IN" sz="1200" dirty="0"/>
            </a:br>
            <a:r>
              <a:rPr lang="en-IN" sz="1200" b="1" dirty="0" smtClean="0"/>
              <a:t>Explanation</a:t>
            </a:r>
            <a:r>
              <a:rPr lang="en-IN" sz="1200" b="1" dirty="0"/>
              <a:t>:</a:t>
            </a:r>
            <a:r>
              <a:rPr lang="en-IN" sz="1200" dirty="0"/>
              <a:t> </a:t>
            </a:r>
            <a:r>
              <a:rPr lang="en-IN" sz="1200" dirty="0" err="1"/>
              <a:t>i</a:t>
            </a:r>
            <a:r>
              <a:rPr lang="en-IN" sz="1200" dirty="0"/>
              <a:t> -STACK is the data structure that follows Last In First Out (LIFO) or First In Last Out (FILO) order, in which the element which is inserted at last is removed out first. </a:t>
            </a:r>
          </a:p>
          <a:p>
            <a:pPr marL="68580" indent="0">
              <a:buNone/>
            </a:pPr>
            <a:endParaRPr lang="en-IN" sz="1200" dirty="0" smtClean="0"/>
          </a:p>
          <a:p>
            <a:pPr marL="68580" indent="0">
              <a:buNone/>
            </a:pPr>
            <a:r>
              <a:rPr lang="en-IN" sz="1200" dirty="0" smtClean="0"/>
              <a:t>ii </a:t>
            </a:r>
            <a:r>
              <a:rPr lang="en-IN" sz="1200" dirty="0"/>
              <a:t>– Implementing LISTS on linked lists is more efficient than implementing it on an array for almost all the basic LIST operations because the insertion and deletion of elements can be done in O(1) in Linked List but it takes O(N) time in Arrays. </a:t>
            </a:r>
          </a:p>
          <a:p>
            <a:pPr marL="68580" indent="0">
              <a:buNone/>
            </a:pPr>
            <a:endParaRPr lang="en-IN" sz="1200" dirty="0" smtClean="0"/>
          </a:p>
          <a:p>
            <a:pPr marL="68580" indent="0">
              <a:buNone/>
            </a:pPr>
            <a:r>
              <a:rPr lang="en-IN" sz="1200" dirty="0" smtClean="0"/>
              <a:t>iii- </a:t>
            </a:r>
            <a:r>
              <a:rPr lang="en-IN" sz="1200" dirty="0"/>
              <a:t>Implementing QUEUES on a circular array is more efficient than implementing it on a linear array with two indices because using circular arrays, it takes less space and can reuse it again. </a:t>
            </a:r>
          </a:p>
          <a:p>
            <a:pPr marL="68580" indent="0">
              <a:buNone/>
            </a:pPr>
            <a:endParaRPr lang="en-IN" sz="1200" dirty="0" smtClean="0"/>
          </a:p>
          <a:p>
            <a:pPr marL="68580" indent="0">
              <a:buNone/>
            </a:pPr>
            <a:r>
              <a:rPr lang="en-IN" sz="1200" dirty="0" smtClean="0"/>
              <a:t>iv </a:t>
            </a:r>
            <a:r>
              <a:rPr lang="en-IN" sz="1200" dirty="0"/>
              <a:t>– QUEUE is the data structure that follows First In First Out (FIFO) or Last In Last Out (LILO) order, in which the element which is inserted first is removed first.</a:t>
            </a:r>
          </a:p>
          <a:p>
            <a:pPr marL="68580" indent="0">
              <a:buNone/>
            </a:pPr>
            <a:r>
              <a:rPr lang="en-IN" sz="1200" dirty="0"/>
              <a:t>only (ii) and (iii) are TRUE.</a:t>
            </a:r>
            <a:br>
              <a:rPr lang="en-IN" sz="1200" dirty="0"/>
            </a:br>
            <a:r>
              <a:rPr lang="en-IN" sz="1200" dirty="0"/>
              <a:t>Option (A) is correct.</a:t>
            </a:r>
          </a:p>
          <a:p>
            <a:pPr marL="68580" indent="0">
              <a:buNone/>
            </a:pPr>
            <a:endParaRPr lang="en-IN" sz="1400" dirty="0"/>
          </a:p>
        </p:txBody>
      </p:sp>
      <p:sp>
        <p:nvSpPr>
          <p:cNvPr id="2" name="Date Placeholder 1"/>
          <p:cNvSpPr>
            <a:spLocks noGrp="1"/>
          </p:cNvSpPr>
          <p:nvPr>
            <p:ph type="dt" sz="half" idx="10"/>
          </p:nvPr>
        </p:nvSpPr>
        <p:spPr/>
        <p:txBody>
          <a:bodyPr/>
          <a:lstStyle/>
          <a:p>
            <a:fld id="{A73E2154-C9C7-42AE-8DF1-9C174DCFF478}" type="datetime1">
              <a:rPr lang="en-IN" smtClean="0"/>
              <a:t>09-09-2020</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91FA414A-FC3B-4762-BF9B-190CEE0147BD}" type="slidenum">
              <a:rPr lang="en-IN" smtClean="0"/>
              <a:t>16</a:t>
            </a:fld>
            <a:endParaRPr lang="en-IN"/>
          </a:p>
        </p:txBody>
      </p:sp>
    </p:spTree>
    <p:extLst>
      <p:ext uri="{BB962C8B-B14F-4D97-AF65-F5344CB8AC3E}">
        <p14:creationId xmlns:p14="http://schemas.microsoft.com/office/powerpoint/2010/main" val="36300039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836712"/>
            <a:ext cx="6777317" cy="4995917"/>
          </a:xfrm>
        </p:spPr>
        <p:txBody>
          <a:bodyPr>
            <a:normAutofit/>
          </a:bodyPr>
          <a:lstStyle/>
          <a:p>
            <a:pPr marL="68580" indent="0">
              <a:buNone/>
            </a:pPr>
            <a:r>
              <a:rPr lang="en-IN" sz="1800" b="1" dirty="0"/>
              <a:t>(GATE CS 2002)</a:t>
            </a:r>
          </a:p>
          <a:p>
            <a:pPr marL="68580" indent="0">
              <a:buNone/>
            </a:pPr>
            <a:r>
              <a:rPr lang="en-IN" sz="1800" dirty="0" smtClean="0"/>
              <a:t>In </a:t>
            </a:r>
            <a:r>
              <a:rPr lang="en-IN" sz="1800" dirty="0"/>
              <a:t>the worst case, the number of comparisons needed to search a singly linked list of length n for a given element is </a:t>
            </a:r>
            <a:r>
              <a:rPr lang="en-IN" sz="1800" b="1" dirty="0" smtClean="0"/>
              <a:t>(</a:t>
            </a:r>
            <a:r>
              <a:rPr lang="en-IN" sz="1800" b="1" dirty="0"/>
              <a:t>A)</a:t>
            </a:r>
            <a:r>
              <a:rPr lang="en-IN" sz="1800" dirty="0"/>
              <a:t> log 2 n</a:t>
            </a:r>
            <a:br>
              <a:rPr lang="en-IN" sz="1800" dirty="0"/>
            </a:br>
            <a:r>
              <a:rPr lang="en-IN" sz="1800" b="1" dirty="0"/>
              <a:t>(B)</a:t>
            </a:r>
            <a:r>
              <a:rPr lang="en-IN" sz="1800" dirty="0"/>
              <a:t> n/2</a:t>
            </a:r>
            <a:br>
              <a:rPr lang="en-IN" sz="1800" dirty="0"/>
            </a:br>
            <a:r>
              <a:rPr lang="en-IN" sz="1800" b="1" dirty="0"/>
              <a:t>(C)</a:t>
            </a:r>
            <a:r>
              <a:rPr lang="en-IN" sz="1800" dirty="0"/>
              <a:t> log 2 n – 1</a:t>
            </a:r>
            <a:br>
              <a:rPr lang="en-IN" sz="1800" dirty="0"/>
            </a:br>
            <a:r>
              <a:rPr lang="en-IN" sz="1800" b="1" dirty="0"/>
              <a:t>(D)</a:t>
            </a:r>
            <a:r>
              <a:rPr lang="en-IN" sz="1800" dirty="0"/>
              <a:t> n</a:t>
            </a:r>
            <a:br>
              <a:rPr lang="en-IN" sz="1800" dirty="0"/>
            </a:br>
            <a:r>
              <a:rPr lang="en-IN" sz="1800" dirty="0"/>
              <a:t/>
            </a:r>
            <a:br>
              <a:rPr lang="en-IN" sz="1800" dirty="0"/>
            </a:br>
            <a:r>
              <a:rPr lang="en-IN" sz="1800" dirty="0"/>
              <a:t/>
            </a:r>
            <a:br>
              <a:rPr lang="en-IN" sz="1800" dirty="0"/>
            </a:br>
            <a:endParaRPr lang="en-IN" sz="1800" dirty="0"/>
          </a:p>
          <a:p>
            <a:endParaRPr lang="en-IN" dirty="0"/>
          </a:p>
        </p:txBody>
      </p:sp>
      <p:sp>
        <p:nvSpPr>
          <p:cNvPr id="4" name="Date Placeholder 3"/>
          <p:cNvSpPr>
            <a:spLocks noGrp="1"/>
          </p:cNvSpPr>
          <p:nvPr>
            <p:ph type="dt" sz="half" idx="10"/>
          </p:nvPr>
        </p:nvSpPr>
        <p:spPr/>
        <p:txBody>
          <a:bodyPr/>
          <a:lstStyle/>
          <a:p>
            <a:fld id="{EB710D74-2398-47D4-A516-B8748A1822BD}" type="datetime1">
              <a:rPr lang="en-IN" smtClean="0"/>
              <a:t>09-09-2020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17</a:t>
            </a:fld>
            <a:endParaRPr lang="en-IN"/>
          </a:p>
        </p:txBody>
      </p:sp>
    </p:spTree>
    <p:extLst>
      <p:ext uri="{BB962C8B-B14F-4D97-AF65-F5344CB8AC3E}">
        <p14:creationId xmlns:p14="http://schemas.microsoft.com/office/powerpoint/2010/main" val="2781996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836712"/>
            <a:ext cx="6777317" cy="4995917"/>
          </a:xfrm>
        </p:spPr>
        <p:txBody>
          <a:bodyPr>
            <a:normAutofit/>
          </a:bodyPr>
          <a:lstStyle/>
          <a:p>
            <a:pPr marL="68580" indent="0">
              <a:buNone/>
            </a:pPr>
            <a:r>
              <a:rPr lang="en-IN" sz="1800" b="1" dirty="0"/>
              <a:t>(GATE CS 2002)</a:t>
            </a:r>
          </a:p>
          <a:p>
            <a:pPr marL="68580" indent="0">
              <a:buNone/>
            </a:pPr>
            <a:r>
              <a:rPr lang="en-IN" sz="1800" dirty="0" smtClean="0"/>
              <a:t>In </a:t>
            </a:r>
            <a:r>
              <a:rPr lang="en-IN" sz="1800" dirty="0"/>
              <a:t>the worst case, the number of comparisons needed to search a singly linked list of length n for a given element is </a:t>
            </a:r>
            <a:r>
              <a:rPr lang="en-IN" sz="1800" b="1" dirty="0" smtClean="0"/>
              <a:t>(</a:t>
            </a:r>
            <a:r>
              <a:rPr lang="en-IN" sz="1800" b="1" dirty="0"/>
              <a:t>A)</a:t>
            </a:r>
            <a:r>
              <a:rPr lang="en-IN" sz="1800" dirty="0"/>
              <a:t> log 2 n</a:t>
            </a:r>
            <a:br>
              <a:rPr lang="en-IN" sz="1800" dirty="0"/>
            </a:br>
            <a:r>
              <a:rPr lang="en-IN" sz="1800" b="1" dirty="0"/>
              <a:t>(B)</a:t>
            </a:r>
            <a:r>
              <a:rPr lang="en-IN" sz="1800" dirty="0"/>
              <a:t> n/2</a:t>
            </a:r>
            <a:br>
              <a:rPr lang="en-IN" sz="1800" dirty="0"/>
            </a:br>
            <a:r>
              <a:rPr lang="en-IN" sz="1800" b="1" dirty="0"/>
              <a:t>(C)</a:t>
            </a:r>
            <a:r>
              <a:rPr lang="en-IN" sz="1800" dirty="0"/>
              <a:t> log 2 n – 1</a:t>
            </a:r>
            <a:br>
              <a:rPr lang="en-IN" sz="1800" dirty="0"/>
            </a:br>
            <a:r>
              <a:rPr lang="en-IN" sz="1800" b="1" dirty="0"/>
              <a:t>(D)</a:t>
            </a:r>
            <a:r>
              <a:rPr lang="en-IN" sz="1800" dirty="0"/>
              <a:t> n</a:t>
            </a:r>
            <a:br>
              <a:rPr lang="en-IN" sz="1800" dirty="0"/>
            </a:br>
            <a:r>
              <a:rPr lang="en-IN" sz="1800" dirty="0"/>
              <a:t/>
            </a:r>
            <a:br>
              <a:rPr lang="en-IN" sz="1800" dirty="0"/>
            </a:br>
            <a:r>
              <a:rPr lang="en-IN" sz="1800" dirty="0"/>
              <a:t/>
            </a:r>
            <a:br>
              <a:rPr lang="en-IN" sz="1800" dirty="0"/>
            </a:br>
            <a:r>
              <a:rPr lang="en-IN" sz="1800" b="1" dirty="0"/>
              <a:t>Answer:</a:t>
            </a:r>
            <a:r>
              <a:rPr lang="en-IN" sz="1800" dirty="0"/>
              <a:t> </a:t>
            </a:r>
            <a:r>
              <a:rPr lang="en-IN" sz="1800" b="1" dirty="0"/>
              <a:t>(D)</a:t>
            </a:r>
            <a:r>
              <a:rPr lang="en-IN" sz="1800" dirty="0"/>
              <a:t> </a:t>
            </a:r>
            <a:br>
              <a:rPr lang="en-IN" sz="1800" dirty="0"/>
            </a:br>
            <a:r>
              <a:rPr lang="en-IN" sz="1800" dirty="0"/>
              <a:t/>
            </a:r>
            <a:br>
              <a:rPr lang="en-IN" sz="1800" dirty="0"/>
            </a:br>
            <a:r>
              <a:rPr lang="en-IN" sz="1800" b="1" dirty="0"/>
              <a:t>Explanation:</a:t>
            </a:r>
            <a:r>
              <a:rPr lang="en-IN" sz="1800" dirty="0"/>
              <a:t> In the worst case, the element to be searched has to be compared with all elements of linked list.</a:t>
            </a:r>
            <a:br>
              <a:rPr lang="en-IN" sz="1800" dirty="0"/>
            </a:br>
            <a:endParaRPr lang="en-IN" sz="1800" dirty="0"/>
          </a:p>
          <a:p>
            <a:endParaRPr lang="en-IN" dirty="0"/>
          </a:p>
        </p:txBody>
      </p:sp>
      <p:sp>
        <p:nvSpPr>
          <p:cNvPr id="4" name="Date Placeholder 3"/>
          <p:cNvSpPr>
            <a:spLocks noGrp="1"/>
          </p:cNvSpPr>
          <p:nvPr>
            <p:ph type="dt" sz="half" idx="10"/>
          </p:nvPr>
        </p:nvSpPr>
        <p:spPr/>
        <p:txBody>
          <a:bodyPr/>
          <a:lstStyle/>
          <a:p>
            <a:fld id="{EB710D74-2398-47D4-A516-B8748A1822BD}" type="datetime1">
              <a:rPr lang="en-IN" smtClean="0"/>
              <a:t>09-09-2020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18</a:t>
            </a:fld>
            <a:endParaRPr lang="en-IN"/>
          </a:p>
        </p:txBody>
      </p:sp>
    </p:spTree>
    <p:extLst>
      <p:ext uri="{BB962C8B-B14F-4D97-AF65-F5344CB8AC3E}">
        <p14:creationId xmlns:p14="http://schemas.microsoft.com/office/powerpoint/2010/main" val="933511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980728"/>
            <a:ext cx="6777317" cy="4851901"/>
          </a:xfrm>
        </p:spPr>
        <p:txBody>
          <a:bodyPr>
            <a:normAutofit/>
          </a:bodyPr>
          <a:lstStyle/>
          <a:p>
            <a:pPr marL="68580" indent="0">
              <a:buNone/>
            </a:pPr>
            <a:r>
              <a:rPr lang="en-IN" b="1" dirty="0"/>
              <a:t>Data Structures </a:t>
            </a:r>
            <a:r>
              <a:rPr lang="en-IN" b="1" dirty="0" smtClean="0"/>
              <a:t>|GATE 2004 </a:t>
            </a:r>
            <a:endParaRPr lang="en-IN" b="1" dirty="0"/>
          </a:p>
          <a:p>
            <a:pPr marL="68580" indent="0">
              <a:buNone/>
            </a:pPr>
            <a:r>
              <a:rPr lang="en-IN" sz="1800" dirty="0" smtClean="0"/>
              <a:t>A </a:t>
            </a:r>
            <a:r>
              <a:rPr lang="en-IN" sz="1800" dirty="0"/>
              <a:t>circularly linked list is used to represent a Queue. A single variable p is used to access the Queue. To which node should p point such that both the operations </a:t>
            </a:r>
            <a:r>
              <a:rPr lang="en-IN" sz="1800" dirty="0" err="1"/>
              <a:t>enQueue</a:t>
            </a:r>
            <a:r>
              <a:rPr lang="en-IN" sz="1800" dirty="0"/>
              <a:t> and </a:t>
            </a:r>
            <a:r>
              <a:rPr lang="en-IN" sz="1800" dirty="0" err="1"/>
              <a:t>deQueue</a:t>
            </a:r>
            <a:r>
              <a:rPr lang="en-IN" sz="1800" dirty="0"/>
              <a:t> can be performed in constant time? (GATE 2004)</a:t>
            </a:r>
            <a:br>
              <a:rPr lang="en-IN" sz="1800" dirty="0"/>
            </a:br>
            <a:endParaRPr lang="en-IN" sz="1800" dirty="0"/>
          </a:p>
          <a:p>
            <a:pPr marL="68580" indent="0">
              <a:buNone/>
            </a:pPr>
            <a:r>
              <a:rPr lang="en-IN" sz="1800" b="1" dirty="0"/>
              <a:t>(A)</a:t>
            </a:r>
            <a:r>
              <a:rPr lang="en-IN" sz="1800" dirty="0"/>
              <a:t> rear node</a:t>
            </a:r>
            <a:br>
              <a:rPr lang="en-IN" sz="1800" dirty="0"/>
            </a:br>
            <a:r>
              <a:rPr lang="en-IN" sz="1800" b="1" dirty="0"/>
              <a:t>(B)</a:t>
            </a:r>
            <a:r>
              <a:rPr lang="en-IN" sz="1800" dirty="0"/>
              <a:t> front node</a:t>
            </a:r>
            <a:br>
              <a:rPr lang="en-IN" sz="1800" dirty="0"/>
            </a:br>
            <a:r>
              <a:rPr lang="en-IN" sz="1800" b="1" dirty="0"/>
              <a:t>(C)</a:t>
            </a:r>
            <a:r>
              <a:rPr lang="en-IN" sz="1800" dirty="0"/>
              <a:t> not possible with a single pointer</a:t>
            </a:r>
            <a:br>
              <a:rPr lang="en-IN" sz="1800" dirty="0"/>
            </a:br>
            <a:r>
              <a:rPr lang="en-IN" sz="1800" b="1" dirty="0"/>
              <a:t>(D)</a:t>
            </a:r>
            <a:r>
              <a:rPr lang="en-IN" sz="1800" dirty="0"/>
              <a:t> node next to front</a:t>
            </a:r>
          </a:p>
          <a:p>
            <a:endParaRPr lang="en-IN"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2636912"/>
            <a:ext cx="4219575" cy="1041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fld id="{7E127342-15C4-4A64-922C-4DC45A0C2A0E}" type="datetime1">
              <a:rPr lang="en-IN" smtClean="0"/>
              <a:t>09-09-2020</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91FA414A-FC3B-4762-BF9B-190CEE0147BD}" type="slidenum">
              <a:rPr lang="en-IN" smtClean="0"/>
              <a:t>19</a:t>
            </a:fld>
            <a:endParaRPr lang="en-IN"/>
          </a:p>
        </p:txBody>
      </p:sp>
    </p:spTree>
    <p:extLst>
      <p:ext uri="{BB962C8B-B14F-4D97-AF65-F5344CB8AC3E}">
        <p14:creationId xmlns:p14="http://schemas.microsoft.com/office/powerpoint/2010/main" val="1363475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1600" y="837867"/>
            <a:ext cx="6984776" cy="4247317"/>
          </a:xfrm>
          <a:prstGeom prst="rect">
            <a:avLst/>
          </a:prstGeom>
        </p:spPr>
        <p:txBody>
          <a:bodyPr wrap="square">
            <a:spAutoFit/>
          </a:bodyPr>
          <a:lstStyle/>
          <a:p>
            <a:r>
              <a:rPr lang="en-IN" b="1" dirty="0">
                <a:solidFill>
                  <a:prstClr val="black"/>
                </a:solidFill>
              </a:rPr>
              <a:t>Data Structures | Linked List | Question 2</a:t>
            </a:r>
          </a:p>
          <a:p>
            <a:r>
              <a:rPr lang="en-IN" dirty="0">
                <a:solidFill>
                  <a:prstClr val="black"/>
                </a:solidFill>
              </a:rPr>
              <a:t>Which of the following points is/are true about Linked List data structure when it is compared with array</a:t>
            </a:r>
            <a:br>
              <a:rPr lang="en-IN" dirty="0">
                <a:solidFill>
                  <a:prstClr val="black"/>
                </a:solidFill>
              </a:rPr>
            </a:br>
            <a:r>
              <a:rPr lang="en-IN" b="1" dirty="0">
                <a:solidFill>
                  <a:prstClr val="black"/>
                </a:solidFill>
              </a:rPr>
              <a:t>(A)</a:t>
            </a:r>
            <a:r>
              <a:rPr lang="en-IN" dirty="0">
                <a:solidFill>
                  <a:prstClr val="black"/>
                </a:solidFill>
              </a:rPr>
              <a:t> Arrays have better cache locality that can make them better in terms of performance.</a:t>
            </a:r>
            <a:br>
              <a:rPr lang="en-IN" dirty="0">
                <a:solidFill>
                  <a:prstClr val="black"/>
                </a:solidFill>
              </a:rPr>
            </a:br>
            <a:r>
              <a:rPr lang="en-IN" b="1" dirty="0">
                <a:solidFill>
                  <a:prstClr val="black"/>
                </a:solidFill>
              </a:rPr>
              <a:t>(B)</a:t>
            </a:r>
            <a:r>
              <a:rPr lang="en-IN" dirty="0">
                <a:solidFill>
                  <a:prstClr val="black"/>
                </a:solidFill>
              </a:rPr>
              <a:t> It is easy to insert and delete elements in Linked List</a:t>
            </a:r>
            <a:br>
              <a:rPr lang="en-IN" dirty="0">
                <a:solidFill>
                  <a:prstClr val="black"/>
                </a:solidFill>
              </a:rPr>
            </a:br>
            <a:r>
              <a:rPr lang="en-IN" b="1" dirty="0">
                <a:solidFill>
                  <a:prstClr val="black"/>
                </a:solidFill>
              </a:rPr>
              <a:t>(C)</a:t>
            </a:r>
            <a:r>
              <a:rPr lang="en-IN" dirty="0">
                <a:solidFill>
                  <a:prstClr val="black"/>
                </a:solidFill>
              </a:rPr>
              <a:t> Random access is not allowed in a typical implementation of Linked Lists</a:t>
            </a:r>
            <a:br>
              <a:rPr lang="en-IN" dirty="0">
                <a:solidFill>
                  <a:prstClr val="black"/>
                </a:solidFill>
              </a:rPr>
            </a:br>
            <a:r>
              <a:rPr lang="en-IN" b="1" dirty="0">
                <a:solidFill>
                  <a:prstClr val="black"/>
                </a:solidFill>
              </a:rPr>
              <a:t>(D)</a:t>
            </a:r>
            <a:r>
              <a:rPr lang="en-IN" dirty="0">
                <a:solidFill>
                  <a:prstClr val="black"/>
                </a:solidFill>
              </a:rPr>
              <a:t> The size of array has to be pre-decided, linked lists can change their size any time.</a:t>
            </a:r>
            <a:br>
              <a:rPr lang="en-IN" dirty="0">
                <a:solidFill>
                  <a:prstClr val="black"/>
                </a:solidFill>
              </a:rPr>
            </a:br>
            <a:r>
              <a:rPr lang="en-IN" b="1" dirty="0">
                <a:solidFill>
                  <a:prstClr val="black"/>
                </a:solidFill>
              </a:rPr>
              <a:t>(E)</a:t>
            </a:r>
            <a:r>
              <a:rPr lang="en-IN" dirty="0">
                <a:solidFill>
                  <a:prstClr val="black"/>
                </a:solidFill>
              </a:rPr>
              <a:t> All of the above</a:t>
            </a:r>
            <a:br>
              <a:rPr lang="en-IN" dirty="0">
                <a:solidFill>
                  <a:prstClr val="black"/>
                </a:solidFill>
              </a:rPr>
            </a:br>
            <a:r>
              <a:rPr lang="en-IN" dirty="0">
                <a:solidFill>
                  <a:prstClr val="black"/>
                </a:solidFill>
              </a:rPr>
              <a:t/>
            </a:r>
            <a:br>
              <a:rPr lang="en-IN" dirty="0">
                <a:solidFill>
                  <a:prstClr val="black"/>
                </a:solidFill>
              </a:rPr>
            </a:br>
            <a:r>
              <a:rPr lang="en-IN" dirty="0">
                <a:solidFill>
                  <a:prstClr val="black"/>
                </a:solidFill>
              </a:rPr>
              <a:t/>
            </a:r>
            <a:br>
              <a:rPr lang="en-IN" dirty="0">
                <a:solidFill>
                  <a:prstClr val="black"/>
                </a:solidFill>
              </a:rPr>
            </a:br>
            <a:r>
              <a:rPr lang="en-IN" dirty="0">
                <a:solidFill>
                  <a:prstClr val="black"/>
                </a:solidFill>
              </a:rPr>
              <a:t/>
            </a:r>
            <a:br>
              <a:rPr lang="en-IN" dirty="0">
                <a:solidFill>
                  <a:prstClr val="black"/>
                </a:solidFill>
              </a:rPr>
            </a:br>
            <a:endParaRPr lang="en-IN" dirty="0">
              <a:solidFill>
                <a:prstClr val="black"/>
              </a:solidFill>
            </a:endParaRPr>
          </a:p>
        </p:txBody>
      </p:sp>
      <p:sp>
        <p:nvSpPr>
          <p:cNvPr id="2" name="Date Placeholder 1"/>
          <p:cNvSpPr>
            <a:spLocks noGrp="1"/>
          </p:cNvSpPr>
          <p:nvPr>
            <p:ph type="dt" sz="half" idx="10"/>
          </p:nvPr>
        </p:nvSpPr>
        <p:spPr/>
        <p:txBody>
          <a:bodyPr/>
          <a:lstStyle/>
          <a:p>
            <a:fld id="{95C1DA13-D9DF-47C5-8C9C-0BD452AB02EF}" type="datetime1">
              <a:rPr lang="en-IN" smtClean="0"/>
              <a:pPr/>
              <a:t>09-09-2020</a:t>
            </a:fld>
            <a:endParaRPr lang="en-IN"/>
          </a:p>
        </p:txBody>
      </p:sp>
      <p:sp>
        <p:nvSpPr>
          <p:cNvPr id="3" name="Footer Placeholder 2"/>
          <p:cNvSpPr>
            <a:spLocks noGrp="1"/>
          </p:cNvSpPr>
          <p:nvPr>
            <p:ph type="ftr" sz="quarter" idx="11"/>
          </p:nvPr>
        </p:nvSpPr>
        <p:spPr/>
        <p:txBody>
          <a:bodyPr/>
          <a:lstStyle/>
          <a:p>
            <a:r>
              <a:rPr lang="en-IN" smtClean="0">
                <a:solidFill>
                  <a:srgbClr val="94C600"/>
                </a:solidFill>
              </a:rPr>
              <a:t>Prof. Shweta Dhawan Chachra</a:t>
            </a:r>
            <a:endParaRPr lang="en-IN">
              <a:solidFill>
                <a:srgbClr val="94C600"/>
              </a:solidFill>
            </a:endParaRPr>
          </a:p>
        </p:txBody>
      </p:sp>
      <p:sp>
        <p:nvSpPr>
          <p:cNvPr id="5" name="Slide Number Placeholder 4"/>
          <p:cNvSpPr>
            <a:spLocks noGrp="1"/>
          </p:cNvSpPr>
          <p:nvPr>
            <p:ph type="sldNum" sz="quarter" idx="12"/>
          </p:nvPr>
        </p:nvSpPr>
        <p:spPr/>
        <p:txBody>
          <a:bodyPr/>
          <a:lstStyle/>
          <a:p>
            <a:fld id="{91FA414A-FC3B-4762-BF9B-190CEE0147BD}" type="slidenum">
              <a:rPr lang="en-IN" smtClean="0"/>
              <a:pPr/>
              <a:t>2</a:t>
            </a:fld>
            <a:endParaRPr lang="en-IN"/>
          </a:p>
        </p:txBody>
      </p:sp>
    </p:spTree>
    <p:extLst>
      <p:ext uri="{BB962C8B-B14F-4D97-AF65-F5344CB8AC3E}">
        <p14:creationId xmlns:p14="http://schemas.microsoft.com/office/powerpoint/2010/main" val="32261776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980728"/>
            <a:ext cx="6777317" cy="4851901"/>
          </a:xfrm>
        </p:spPr>
        <p:txBody>
          <a:bodyPr>
            <a:normAutofit lnSpcReduction="10000"/>
          </a:bodyPr>
          <a:lstStyle/>
          <a:p>
            <a:pPr marL="68580" indent="0">
              <a:buNone/>
            </a:pPr>
            <a:r>
              <a:rPr lang="en-IN" b="1" dirty="0"/>
              <a:t>Data Structures | Linked List | Question 12</a:t>
            </a:r>
          </a:p>
          <a:p>
            <a:pPr marL="68580" indent="0">
              <a:buNone/>
            </a:pPr>
            <a:r>
              <a:rPr lang="en-IN" sz="1800" dirty="0" smtClean="0"/>
              <a:t>A </a:t>
            </a:r>
            <a:r>
              <a:rPr lang="en-IN" sz="1800" dirty="0"/>
              <a:t>circularly linked list is used to represent a Queue. A single variable p is used to access the Queue. To which node should p point such that both the operations </a:t>
            </a:r>
            <a:r>
              <a:rPr lang="en-IN" sz="1800" dirty="0" err="1"/>
              <a:t>enQueue</a:t>
            </a:r>
            <a:r>
              <a:rPr lang="en-IN" sz="1800" dirty="0"/>
              <a:t> and </a:t>
            </a:r>
            <a:r>
              <a:rPr lang="en-IN" sz="1800" dirty="0" err="1"/>
              <a:t>deQueue</a:t>
            </a:r>
            <a:r>
              <a:rPr lang="en-IN" sz="1800" dirty="0"/>
              <a:t> can be performed in constant time? (GATE 2004)</a:t>
            </a:r>
            <a:br>
              <a:rPr lang="en-IN" sz="1800" dirty="0"/>
            </a:br>
            <a:endParaRPr lang="en-IN" sz="1800" dirty="0"/>
          </a:p>
          <a:p>
            <a:pPr marL="68580" indent="0">
              <a:buNone/>
            </a:pPr>
            <a:endParaRPr lang="en-IN" sz="1800" b="1" dirty="0" smtClean="0"/>
          </a:p>
          <a:p>
            <a:pPr marL="68580" indent="0">
              <a:buNone/>
            </a:pPr>
            <a:r>
              <a:rPr lang="en-IN" sz="1800" b="1" dirty="0" smtClean="0"/>
              <a:t>A)</a:t>
            </a:r>
            <a:r>
              <a:rPr lang="en-IN" sz="1800" dirty="0" smtClean="0"/>
              <a:t> rear </a:t>
            </a:r>
            <a:r>
              <a:rPr lang="en-IN" sz="1800" dirty="0"/>
              <a:t>node</a:t>
            </a:r>
            <a:br>
              <a:rPr lang="en-IN" sz="1800" dirty="0"/>
            </a:br>
            <a:r>
              <a:rPr lang="en-IN" sz="1800" b="1" dirty="0"/>
              <a:t>(B)</a:t>
            </a:r>
            <a:r>
              <a:rPr lang="en-IN" sz="1800" dirty="0"/>
              <a:t> front node</a:t>
            </a:r>
            <a:br>
              <a:rPr lang="en-IN" sz="1800" dirty="0"/>
            </a:br>
            <a:r>
              <a:rPr lang="en-IN" sz="1800" b="1" dirty="0"/>
              <a:t>(C)</a:t>
            </a:r>
            <a:r>
              <a:rPr lang="en-IN" sz="1800" dirty="0"/>
              <a:t> not possible with a single pointer</a:t>
            </a:r>
            <a:br>
              <a:rPr lang="en-IN" sz="1800" dirty="0"/>
            </a:br>
            <a:r>
              <a:rPr lang="en-IN" sz="1800" b="1" dirty="0"/>
              <a:t>(D)</a:t>
            </a:r>
            <a:r>
              <a:rPr lang="en-IN" sz="1800" dirty="0"/>
              <a:t> node next to </a:t>
            </a:r>
            <a:r>
              <a:rPr lang="en-IN" sz="1800" dirty="0" smtClean="0"/>
              <a:t>front</a:t>
            </a:r>
          </a:p>
          <a:p>
            <a:pPr marL="68580" indent="0">
              <a:buNone/>
            </a:pPr>
            <a:r>
              <a:rPr lang="en-IN" sz="1800" b="1" dirty="0" smtClean="0"/>
              <a:t>Answer</a:t>
            </a:r>
            <a:r>
              <a:rPr lang="en-IN" sz="1800" b="1" dirty="0"/>
              <a:t>:</a:t>
            </a:r>
            <a:r>
              <a:rPr lang="en-IN" sz="1800" dirty="0"/>
              <a:t> </a:t>
            </a:r>
            <a:r>
              <a:rPr lang="en-IN" sz="1800" b="1" dirty="0"/>
              <a:t>(A)</a:t>
            </a:r>
            <a:r>
              <a:rPr lang="en-IN" sz="1800" dirty="0"/>
              <a:t> </a:t>
            </a:r>
            <a:br>
              <a:rPr lang="en-IN" sz="1800" dirty="0"/>
            </a:br>
            <a:r>
              <a:rPr lang="en-IN" sz="1800" dirty="0"/>
              <a:t/>
            </a:r>
            <a:br>
              <a:rPr lang="en-IN" sz="1800" dirty="0"/>
            </a:br>
            <a:r>
              <a:rPr lang="en-IN" sz="1800" b="1" dirty="0"/>
              <a:t>Explanation:</a:t>
            </a:r>
            <a:r>
              <a:rPr lang="en-IN" sz="1800" dirty="0"/>
              <a:t> Answer is not “(b) front node”, as we can not get rear from front in O(1), but if p is rear we can implement both </a:t>
            </a:r>
            <a:r>
              <a:rPr lang="en-IN" sz="1800" dirty="0" err="1"/>
              <a:t>enQueue</a:t>
            </a:r>
            <a:r>
              <a:rPr lang="en-IN" sz="1800" dirty="0"/>
              <a:t> and </a:t>
            </a:r>
            <a:r>
              <a:rPr lang="en-IN" sz="1800" dirty="0" err="1"/>
              <a:t>deQueue</a:t>
            </a:r>
            <a:r>
              <a:rPr lang="en-IN" sz="1800" dirty="0"/>
              <a:t> in O(1) because from rear we can get front in O(1).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2531939"/>
            <a:ext cx="4219575" cy="1041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Date Placeholder 4"/>
          <p:cNvSpPr>
            <a:spLocks noGrp="1"/>
          </p:cNvSpPr>
          <p:nvPr>
            <p:ph type="dt" sz="half" idx="10"/>
          </p:nvPr>
        </p:nvSpPr>
        <p:spPr/>
        <p:txBody>
          <a:bodyPr/>
          <a:lstStyle/>
          <a:p>
            <a:fld id="{69996C0E-C2DD-47AB-A125-7E01F4D872BC}" type="datetime1">
              <a:rPr lang="en-IN" smtClean="0"/>
              <a:t>09-09-2020</a:t>
            </a:fld>
            <a:endParaRPr lang="en-IN"/>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91FA414A-FC3B-4762-BF9B-190CEE0147BD}" type="slidenum">
              <a:rPr lang="en-IN" smtClean="0"/>
              <a:t>20</a:t>
            </a:fld>
            <a:endParaRPr lang="en-IN"/>
          </a:p>
        </p:txBody>
      </p:sp>
    </p:spTree>
    <p:extLst>
      <p:ext uri="{BB962C8B-B14F-4D97-AF65-F5344CB8AC3E}">
        <p14:creationId xmlns:p14="http://schemas.microsoft.com/office/powerpoint/2010/main" val="4825227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980728"/>
            <a:ext cx="6777317" cy="4851901"/>
          </a:xfrm>
        </p:spPr>
        <p:txBody>
          <a:bodyPr>
            <a:normAutofit/>
          </a:bodyPr>
          <a:lstStyle/>
          <a:p>
            <a:pPr marL="68580" indent="0">
              <a:buNone/>
            </a:pPr>
            <a:r>
              <a:rPr lang="en-IN" sz="1800" b="1" dirty="0"/>
              <a:t>ISRO | ISRO CS 2017 – May | Question 79</a:t>
            </a:r>
          </a:p>
          <a:p>
            <a:pPr marL="68580" indent="0">
              <a:buNone/>
            </a:pPr>
            <a:r>
              <a:rPr lang="en-IN" sz="1800" dirty="0"/>
              <a:t>In a doubly linked list, the number of pointers affected for an insertion operation will be</a:t>
            </a:r>
            <a:br>
              <a:rPr lang="en-IN" sz="1800" dirty="0"/>
            </a:br>
            <a:r>
              <a:rPr lang="en-IN" sz="1800" b="1" dirty="0"/>
              <a:t>(A)</a:t>
            </a:r>
            <a:r>
              <a:rPr lang="en-IN" sz="1800" dirty="0"/>
              <a:t> 4</a:t>
            </a:r>
            <a:br>
              <a:rPr lang="en-IN" sz="1800" dirty="0"/>
            </a:br>
            <a:r>
              <a:rPr lang="en-IN" sz="1800" b="1" dirty="0"/>
              <a:t>(B)</a:t>
            </a:r>
            <a:r>
              <a:rPr lang="en-IN" sz="1800" dirty="0"/>
              <a:t> 0</a:t>
            </a:r>
            <a:br>
              <a:rPr lang="en-IN" sz="1800" dirty="0"/>
            </a:br>
            <a:r>
              <a:rPr lang="en-IN" sz="1800" b="1" dirty="0"/>
              <a:t>(C)</a:t>
            </a:r>
            <a:r>
              <a:rPr lang="en-IN" sz="1800" dirty="0"/>
              <a:t> 1</a:t>
            </a:r>
            <a:br>
              <a:rPr lang="en-IN" sz="1800" dirty="0"/>
            </a:br>
            <a:r>
              <a:rPr lang="en-IN" sz="1800" b="1" dirty="0"/>
              <a:t>(D)</a:t>
            </a:r>
            <a:r>
              <a:rPr lang="en-IN" sz="1800" dirty="0"/>
              <a:t> None of these</a:t>
            </a:r>
            <a:br>
              <a:rPr lang="en-IN" sz="1800" dirty="0"/>
            </a:br>
            <a:r>
              <a:rPr lang="en-IN" sz="1800" dirty="0"/>
              <a:t/>
            </a:r>
            <a:br>
              <a:rPr lang="en-IN" sz="1800" dirty="0"/>
            </a:br>
            <a:r>
              <a:rPr lang="en-IN" sz="1800" dirty="0"/>
              <a:t/>
            </a:r>
            <a:br>
              <a:rPr lang="en-IN" sz="1800" dirty="0"/>
            </a:br>
            <a:endParaRPr lang="en-IN" sz="2000" dirty="0"/>
          </a:p>
        </p:txBody>
      </p:sp>
      <p:sp>
        <p:nvSpPr>
          <p:cNvPr id="4" name="Date Placeholder 3"/>
          <p:cNvSpPr>
            <a:spLocks noGrp="1"/>
          </p:cNvSpPr>
          <p:nvPr>
            <p:ph type="dt" sz="half" idx="10"/>
          </p:nvPr>
        </p:nvSpPr>
        <p:spPr/>
        <p:txBody>
          <a:bodyPr/>
          <a:lstStyle/>
          <a:p>
            <a:fld id="{F5981998-F534-4E3B-995C-AA865218A427}" type="datetime1">
              <a:rPr lang="en-IN" smtClean="0"/>
              <a:t>09-09-2020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21</a:t>
            </a:fld>
            <a:endParaRPr lang="en-IN"/>
          </a:p>
        </p:txBody>
      </p:sp>
    </p:spTree>
    <p:extLst>
      <p:ext uri="{BB962C8B-B14F-4D97-AF65-F5344CB8AC3E}">
        <p14:creationId xmlns:p14="http://schemas.microsoft.com/office/powerpoint/2010/main" val="4858394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980728"/>
            <a:ext cx="6777317" cy="4851901"/>
          </a:xfrm>
        </p:spPr>
        <p:txBody>
          <a:bodyPr>
            <a:normAutofit fontScale="92500" lnSpcReduction="20000"/>
          </a:bodyPr>
          <a:lstStyle/>
          <a:p>
            <a:pPr marL="68580" indent="0">
              <a:buNone/>
            </a:pPr>
            <a:r>
              <a:rPr lang="en-IN" sz="1900" b="1" dirty="0"/>
              <a:t>ISRO | ISRO CS 2017 – May | Question 79</a:t>
            </a:r>
          </a:p>
          <a:p>
            <a:pPr marL="68580" indent="0">
              <a:buNone/>
            </a:pPr>
            <a:r>
              <a:rPr lang="en-IN" sz="1900" dirty="0"/>
              <a:t>In a doubly linked list, the number of pointers affected for an insertion operation will be</a:t>
            </a:r>
            <a:br>
              <a:rPr lang="en-IN" sz="1900" dirty="0"/>
            </a:br>
            <a:r>
              <a:rPr lang="en-IN" sz="1900" b="1" dirty="0"/>
              <a:t>(A)</a:t>
            </a:r>
            <a:r>
              <a:rPr lang="en-IN" sz="1900" dirty="0"/>
              <a:t> 4</a:t>
            </a:r>
            <a:br>
              <a:rPr lang="en-IN" sz="1900" dirty="0"/>
            </a:br>
            <a:r>
              <a:rPr lang="en-IN" sz="1900" b="1" dirty="0"/>
              <a:t>(B)</a:t>
            </a:r>
            <a:r>
              <a:rPr lang="en-IN" sz="1900" dirty="0"/>
              <a:t> 0</a:t>
            </a:r>
            <a:br>
              <a:rPr lang="en-IN" sz="1900" dirty="0"/>
            </a:br>
            <a:r>
              <a:rPr lang="en-IN" sz="1900" b="1" dirty="0"/>
              <a:t>(C)</a:t>
            </a:r>
            <a:r>
              <a:rPr lang="en-IN" sz="1900" dirty="0"/>
              <a:t> 1</a:t>
            </a:r>
            <a:br>
              <a:rPr lang="en-IN" sz="1900" dirty="0"/>
            </a:br>
            <a:r>
              <a:rPr lang="en-IN" sz="1900" b="1" dirty="0"/>
              <a:t>(D)</a:t>
            </a:r>
            <a:r>
              <a:rPr lang="en-IN" sz="1900" dirty="0"/>
              <a:t> None of these</a:t>
            </a:r>
            <a:br>
              <a:rPr lang="en-IN" sz="1900" dirty="0"/>
            </a:br>
            <a:r>
              <a:rPr lang="en-IN" sz="1900" dirty="0"/>
              <a:t/>
            </a:r>
            <a:br>
              <a:rPr lang="en-IN" sz="1900" dirty="0"/>
            </a:br>
            <a:r>
              <a:rPr lang="en-IN" sz="1900" dirty="0"/>
              <a:t/>
            </a:r>
            <a:br>
              <a:rPr lang="en-IN" sz="1900" dirty="0"/>
            </a:br>
            <a:r>
              <a:rPr lang="en-IN" sz="1900" b="1" dirty="0"/>
              <a:t>Answer:</a:t>
            </a:r>
            <a:r>
              <a:rPr lang="en-IN" sz="1900" dirty="0"/>
              <a:t> </a:t>
            </a:r>
            <a:r>
              <a:rPr lang="en-IN" sz="1900" b="1" dirty="0"/>
              <a:t>(D)</a:t>
            </a:r>
            <a:r>
              <a:rPr lang="en-IN" sz="1900" dirty="0"/>
              <a:t> </a:t>
            </a:r>
            <a:br>
              <a:rPr lang="en-IN" sz="1900" dirty="0"/>
            </a:br>
            <a:r>
              <a:rPr lang="en-IN" sz="1900" dirty="0"/>
              <a:t/>
            </a:r>
            <a:br>
              <a:rPr lang="en-IN" sz="1900" dirty="0"/>
            </a:br>
            <a:r>
              <a:rPr lang="en-IN" sz="1900" b="1" dirty="0"/>
              <a:t>Explanation:</a:t>
            </a:r>
            <a:r>
              <a:rPr lang="en-IN" sz="1900" dirty="0"/>
              <a:t> This depends on </a:t>
            </a:r>
            <a:r>
              <a:rPr lang="en-IN" sz="1900" dirty="0">
                <a:solidFill>
                  <a:schemeClr val="tx1"/>
                </a:solidFill>
              </a:rPr>
              <a:t>whether we are inserting the new node </a:t>
            </a:r>
            <a:endParaRPr lang="en-IN" sz="1900" dirty="0" smtClean="0">
              <a:solidFill>
                <a:schemeClr val="tx1"/>
              </a:solidFill>
            </a:endParaRPr>
          </a:p>
          <a:p>
            <a:r>
              <a:rPr lang="en-IN" sz="1900" dirty="0" smtClean="0"/>
              <a:t>in </a:t>
            </a:r>
            <a:r>
              <a:rPr lang="en-IN" sz="1900" dirty="0"/>
              <a:t>the middle of the list (surrounded by two nodes), or </a:t>
            </a:r>
            <a:endParaRPr lang="en-IN" sz="1900" dirty="0" smtClean="0"/>
          </a:p>
          <a:p>
            <a:r>
              <a:rPr lang="en-IN" sz="1900" dirty="0" smtClean="0"/>
              <a:t>at </a:t>
            </a:r>
            <a:r>
              <a:rPr lang="en-IN" sz="1900" dirty="0"/>
              <a:t>the head or tail of the list. </a:t>
            </a:r>
            <a:endParaRPr lang="en-IN" sz="1900" dirty="0" smtClean="0"/>
          </a:p>
          <a:p>
            <a:pPr marL="68580" indent="0">
              <a:buNone/>
            </a:pPr>
            <a:r>
              <a:rPr lang="en-IN" sz="1900" dirty="0" smtClean="0"/>
              <a:t>Insertion </a:t>
            </a:r>
            <a:r>
              <a:rPr lang="en-IN" sz="1900" dirty="0"/>
              <a:t>at the middle node will affect 4 pointers whereas at the head or tail will affect only 2 pointers.</a:t>
            </a:r>
          </a:p>
          <a:p>
            <a:pPr marL="68580" indent="0">
              <a:buNone/>
            </a:pPr>
            <a:r>
              <a:rPr lang="en-IN" sz="1900" dirty="0"/>
              <a:t>So, option (D) is correct.</a:t>
            </a:r>
            <a:br>
              <a:rPr lang="en-IN" sz="1900" dirty="0"/>
            </a:br>
            <a:endParaRPr lang="en-IN" sz="1900" dirty="0"/>
          </a:p>
          <a:p>
            <a:endParaRPr lang="en-IN" dirty="0"/>
          </a:p>
        </p:txBody>
      </p:sp>
      <p:sp>
        <p:nvSpPr>
          <p:cNvPr id="2" name="Date Placeholder 1"/>
          <p:cNvSpPr>
            <a:spLocks noGrp="1"/>
          </p:cNvSpPr>
          <p:nvPr>
            <p:ph type="dt" sz="half" idx="10"/>
          </p:nvPr>
        </p:nvSpPr>
        <p:spPr/>
        <p:txBody>
          <a:bodyPr/>
          <a:lstStyle/>
          <a:p>
            <a:fld id="{A9E006F2-66BF-4F45-84F0-CA51C79FD29A}" type="datetime1">
              <a:rPr lang="en-IN" smtClean="0"/>
              <a:t>09-09-2020</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91FA414A-FC3B-4762-BF9B-190CEE0147BD}" type="slidenum">
              <a:rPr lang="en-IN" smtClean="0"/>
              <a:t>22</a:t>
            </a:fld>
            <a:endParaRPr lang="en-IN"/>
          </a:p>
        </p:txBody>
      </p:sp>
    </p:spTree>
    <p:extLst>
      <p:ext uri="{BB962C8B-B14F-4D97-AF65-F5344CB8AC3E}">
        <p14:creationId xmlns:p14="http://schemas.microsoft.com/office/powerpoint/2010/main" val="24173852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124744"/>
            <a:ext cx="6777317" cy="4707885"/>
          </a:xfrm>
        </p:spPr>
        <p:txBody>
          <a:bodyPr>
            <a:noAutofit/>
          </a:bodyPr>
          <a:lstStyle/>
          <a:p>
            <a:pPr marL="68580" indent="0">
              <a:buNone/>
            </a:pPr>
            <a:r>
              <a:rPr lang="en-IN" sz="1800" b="1" dirty="0"/>
              <a:t>GATE | GATE CS 1997 | Question 4</a:t>
            </a:r>
          </a:p>
          <a:p>
            <a:pPr marL="68580" indent="0">
              <a:buNone/>
            </a:pPr>
            <a:r>
              <a:rPr lang="en-IN" sz="1800" dirty="0"/>
              <a:t>The concatenation of two lists is to be performed in O(1) time. Which of the following implementations of a list should be used?</a:t>
            </a:r>
            <a:br>
              <a:rPr lang="en-IN" sz="1800" dirty="0"/>
            </a:br>
            <a:r>
              <a:rPr lang="en-IN" sz="1800" b="1" dirty="0"/>
              <a:t>(A)</a:t>
            </a:r>
            <a:r>
              <a:rPr lang="en-IN" sz="1800" dirty="0"/>
              <a:t> singly linked list</a:t>
            </a:r>
            <a:br>
              <a:rPr lang="en-IN" sz="1800" dirty="0"/>
            </a:br>
            <a:r>
              <a:rPr lang="en-IN" sz="1800" b="1" dirty="0"/>
              <a:t>(B)</a:t>
            </a:r>
            <a:r>
              <a:rPr lang="en-IN" sz="1800" dirty="0"/>
              <a:t> doubly linked list</a:t>
            </a:r>
            <a:br>
              <a:rPr lang="en-IN" sz="1800" dirty="0"/>
            </a:br>
            <a:r>
              <a:rPr lang="en-IN" sz="1800" b="1" dirty="0"/>
              <a:t>(C)</a:t>
            </a:r>
            <a:r>
              <a:rPr lang="en-IN" sz="1800" dirty="0"/>
              <a:t> circular doubly linked list</a:t>
            </a:r>
            <a:br>
              <a:rPr lang="en-IN" sz="1800" dirty="0"/>
            </a:br>
            <a:r>
              <a:rPr lang="en-IN" sz="1800" b="1" dirty="0"/>
              <a:t>(D)</a:t>
            </a:r>
            <a:r>
              <a:rPr lang="en-IN" sz="1800" dirty="0"/>
              <a:t> array implementation of lists</a:t>
            </a:r>
            <a:br>
              <a:rPr lang="en-IN" sz="1800" dirty="0"/>
            </a:br>
            <a:r>
              <a:rPr lang="en-IN" sz="1800" dirty="0"/>
              <a:t/>
            </a:r>
            <a:br>
              <a:rPr lang="en-IN" sz="1800" dirty="0"/>
            </a:br>
            <a:r>
              <a:rPr lang="en-IN" sz="1800" dirty="0"/>
              <a:t/>
            </a:r>
            <a:br>
              <a:rPr lang="en-IN" sz="1800" dirty="0"/>
            </a:br>
            <a:endParaRPr lang="en-IN" sz="1800" dirty="0"/>
          </a:p>
        </p:txBody>
      </p:sp>
      <p:sp>
        <p:nvSpPr>
          <p:cNvPr id="4" name="Date Placeholder 3"/>
          <p:cNvSpPr>
            <a:spLocks noGrp="1"/>
          </p:cNvSpPr>
          <p:nvPr>
            <p:ph type="dt" sz="half" idx="10"/>
          </p:nvPr>
        </p:nvSpPr>
        <p:spPr/>
        <p:txBody>
          <a:bodyPr/>
          <a:lstStyle/>
          <a:p>
            <a:fld id="{7F022F7A-CE99-44AD-A5C9-EE2C94D61786}" type="datetime1">
              <a:rPr lang="en-IN" smtClean="0"/>
              <a:t>09-09-2020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23</a:t>
            </a:fld>
            <a:endParaRPr lang="en-IN"/>
          </a:p>
        </p:txBody>
      </p:sp>
    </p:spTree>
    <p:extLst>
      <p:ext uri="{BB962C8B-B14F-4D97-AF65-F5344CB8AC3E}">
        <p14:creationId xmlns:p14="http://schemas.microsoft.com/office/powerpoint/2010/main" val="2744141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124744"/>
            <a:ext cx="6777317" cy="4707885"/>
          </a:xfrm>
        </p:spPr>
        <p:txBody>
          <a:bodyPr>
            <a:noAutofit/>
          </a:bodyPr>
          <a:lstStyle/>
          <a:p>
            <a:pPr marL="68580" indent="0">
              <a:buNone/>
            </a:pPr>
            <a:r>
              <a:rPr lang="en-IN" sz="1800" b="1" dirty="0"/>
              <a:t>GATE | GATE CS 1997 | Question 4</a:t>
            </a:r>
          </a:p>
          <a:p>
            <a:pPr marL="68580" indent="0">
              <a:buNone/>
            </a:pPr>
            <a:r>
              <a:rPr lang="en-IN" sz="1800" dirty="0"/>
              <a:t>The concatenation of two lists is to be performed in O(1) time. Which of the following implementations of a list should be used?</a:t>
            </a:r>
            <a:br>
              <a:rPr lang="en-IN" sz="1800" dirty="0"/>
            </a:br>
            <a:r>
              <a:rPr lang="en-IN" sz="1800" b="1" dirty="0"/>
              <a:t>(A)</a:t>
            </a:r>
            <a:r>
              <a:rPr lang="en-IN" sz="1800" dirty="0"/>
              <a:t> singly linked list</a:t>
            </a:r>
            <a:br>
              <a:rPr lang="en-IN" sz="1800" dirty="0"/>
            </a:br>
            <a:r>
              <a:rPr lang="en-IN" sz="1800" b="1" dirty="0"/>
              <a:t>(B)</a:t>
            </a:r>
            <a:r>
              <a:rPr lang="en-IN" sz="1800" dirty="0"/>
              <a:t> doubly linked list</a:t>
            </a:r>
            <a:br>
              <a:rPr lang="en-IN" sz="1800" dirty="0"/>
            </a:br>
            <a:r>
              <a:rPr lang="en-IN" sz="1800" b="1" dirty="0"/>
              <a:t>(C)</a:t>
            </a:r>
            <a:r>
              <a:rPr lang="en-IN" sz="1800" dirty="0"/>
              <a:t> circular doubly linked list</a:t>
            </a:r>
            <a:br>
              <a:rPr lang="en-IN" sz="1800" dirty="0"/>
            </a:br>
            <a:r>
              <a:rPr lang="en-IN" sz="1800" b="1" dirty="0"/>
              <a:t>(D)</a:t>
            </a:r>
            <a:r>
              <a:rPr lang="en-IN" sz="1800" dirty="0"/>
              <a:t> array implementation of lists</a:t>
            </a:r>
            <a:br>
              <a:rPr lang="en-IN" sz="1800" dirty="0"/>
            </a:br>
            <a:r>
              <a:rPr lang="en-IN" sz="1800" dirty="0"/>
              <a:t/>
            </a:r>
            <a:br>
              <a:rPr lang="en-IN" sz="1800" dirty="0"/>
            </a:br>
            <a:r>
              <a:rPr lang="en-IN" sz="1800" dirty="0"/>
              <a:t/>
            </a:r>
            <a:br>
              <a:rPr lang="en-IN" sz="1800" dirty="0"/>
            </a:br>
            <a:r>
              <a:rPr lang="en-IN" sz="1800" b="1" dirty="0"/>
              <a:t>Answer:</a:t>
            </a:r>
            <a:r>
              <a:rPr lang="en-IN" sz="1800" dirty="0"/>
              <a:t> </a:t>
            </a:r>
            <a:r>
              <a:rPr lang="en-IN" sz="1800" b="1" dirty="0"/>
              <a:t>(C)</a:t>
            </a:r>
            <a:r>
              <a:rPr lang="en-IN" sz="1800" dirty="0"/>
              <a:t> </a:t>
            </a:r>
            <a:br>
              <a:rPr lang="en-IN" sz="1800" dirty="0"/>
            </a:br>
            <a:r>
              <a:rPr lang="en-IN" sz="1800" dirty="0"/>
              <a:t/>
            </a:r>
            <a:br>
              <a:rPr lang="en-IN" sz="1800" dirty="0"/>
            </a:br>
            <a:r>
              <a:rPr lang="en-IN" sz="1800" b="1" dirty="0"/>
              <a:t>Explanation:</a:t>
            </a:r>
            <a:r>
              <a:rPr lang="en-IN" sz="1800" dirty="0"/>
              <a:t> Singly linked list cannot be answer because we cannot find last element of a singly linked list in O(1) time.</a:t>
            </a:r>
          </a:p>
          <a:p>
            <a:pPr marL="68580" indent="0">
              <a:buNone/>
            </a:pPr>
            <a:r>
              <a:rPr lang="en-IN" sz="1800" dirty="0"/>
              <a:t>Doubly linked list cannot also not be answer because of the same reason as singly linked list.</a:t>
            </a:r>
          </a:p>
          <a:p>
            <a:pPr marL="68580" indent="0">
              <a:buNone/>
            </a:pPr>
            <a:endParaRPr lang="en-IN" sz="1800" dirty="0"/>
          </a:p>
        </p:txBody>
      </p:sp>
      <p:sp>
        <p:nvSpPr>
          <p:cNvPr id="2" name="Date Placeholder 1"/>
          <p:cNvSpPr>
            <a:spLocks noGrp="1"/>
          </p:cNvSpPr>
          <p:nvPr>
            <p:ph type="dt" sz="half" idx="10"/>
          </p:nvPr>
        </p:nvSpPr>
        <p:spPr/>
        <p:txBody>
          <a:bodyPr/>
          <a:lstStyle/>
          <a:p>
            <a:fld id="{6CFDC467-D3AE-4ADA-B2BE-08EC3BF5C131}" type="datetime1">
              <a:rPr lang="en-IN" smtClean="0"/>
              <a:t>09-09-2020</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91FA414A-FC3B-4762-BF9B-190CEE0147BD}" type="slidenum">
              <a:rPr lang="en-IN" smtClean="0"/>
              <a:t>24</a:t>
            </a:fld>
            <a:endParaRPr lang="en-IN"/>
          </a:p>
        </p:txBody>
      </p:sp>
    </p:spTree>
    <p:extLst>
      <p:ext uri="{BB962C8B-B14F-4D97-AF65-F5344CB8AC3E}">
        <p14:creationId xmlns:p14="http://schemas.microsoft.com/office/powerpoint/2010/main" val="28702383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71600" y="764704"/>
            <a:ext cx="6777038" cy="5328592"/>
          </a:xfrm>
        </p:spPr>
        <p:txBody>
          <a:bodyPr>
            <a:normAutofit/>
          </a:bodyPr>
          <a:lstStyle/>
          <a:p>
            <a:endParaRPr lang="en-IN" dirty="0"/>
          </a:p>
          <a:p>
            <a:pPr marL="68580" indent="0">
              <a:buNone/>
            </a:pPr>
            <a:r>
              <a:rPr lang="en-IN" sz="1800" b="1" dirty="0"/>
              <a:t>ISRO | ISRO CS 2008 | Question 74</a:t>
            </a:r>
          </a:p>
          <a:p>
            <a:pPr marL="68580" indent="0">
              <a:buNone/>
            </a:pPr>
            <a:endParaRPr lang="en-IN" sz="1800" b="1" dirty="0"/>
          </a:p>
          <a:p>
            <a:pPr marL="68580" indent="0">
              <a:buNone/>
            </a:pPr>
            <a:r>
              <a:rPr lang="en-IN" sz="1800" dirty="0"/>
              <a:t>The minimum number of fields with each node of doubly linked list is</a:t>
            </a:r>
          </a:p>
          <a:p>
            <a:pPr marL="68580" indent="0">
              <a:buNone/>
            </a:pPr>
            <a:r>
              <a:rPr lang="en-IN" sz="1800" dirty="0"/>
              <a:t>(A) 1</a:t>
            </a:r>
          </a:p>
          <a:p>
            <a:pPr marL="68580" indent="0">
              <a:buNone/>
            </a:pPr>
            <a:r>
              <a:rPr lang="en-IN" sz="1800" dirty="0"/>
              <a:t>(B) 2</a:t>
            </a:r>
          </a:p>
          <a:p>
            <a:pPr marL="68580" indent="0">
              <a:buNone/>
            </a:pPr>
            <a:r>
              <a:rPr lang="en-IN" sz="1800" dirty="0"/>
              <a:t>(C) 3</a:t>
            </a:r>
          </a:p>
          <a:p>
            <a:pPr marL="68580" indent="0">
              <a:buNone/>
            </a:pPr>
            <a:r>
              <a:rPr lang="en-IN" sz="1800" dirty="0"/>
              <a:t>(D) 4</a:t>
            </a:r>
          </a:p>
          <a:p>
            <a:pPr marL="68580" indent="0">
              <a:buNone/>
            </a:pPr>
            <a:endParaRPr lang="en-IN" sz="1800" dirty="0"/>
          </a:p>
          <a:p>
            <a:pPr marL="68580" indent="0">
              <a:buNone/>
            </a:pPr>
            <a:endParaRPr lang="en-IN" sz="1800" dirty="0"/>
          </a:p>
        </p:txBody>
      </p:sp>
      <p:sp>
        <p:nvSpPr>
          <p:cNvPr id="2" name="Date Placeholder 1"/>
          <p:cNvSpPr>
            <a:spLocks noGrp="1"/>
          </p:cNvSpPr>
          <p:nvPr>
            <p:ph type="dt" sz="half" idx="10"/>
          </p:nvPr>
        </p:nvSpPr>
        <p:spPr/>
        <p:txBody>
          <a:bodyPr/>
          <a:lstStyle/>
          <a:p>
            <a:fld id="{5700D5CC-D0BC-44D4-9530-8372C1495C04}" type="datetime1">
              <a:rPr lang="en-IN" smtClean="0"/>
              <a:t>09-09-2020</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91FA414A-FC3B-4762-BF9B-190CEE0147BD}" type="slidenum">
              <a:rPr lang="en-IN" smtClean="0"/>
              <a:t>25</a:t>
            </a:fld>
            <a:endParaRPr lang="en-IN"/>
          </a:p>
        </p:txBody>
      </p:sp>
    </p:spTree>
    <p:extLst>
      <p:ext uri="{BB962C8B-B14F-4D97-AF65-F5344CB8AC3E}">
        <p14:creationId xmlns:p14="http://schemas.microsoft.com/office/powerpoint/2010/main" val="3962754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71600" y="764704"/>
            <a:ext cx="6777038" cy="5328592"/>
          </a:xfrm>
        </p:spPr>
        <p:txBody>
          <a:bodyPr>
            <a:normAutofit fontScale="55000" lnSpcReduction="20000"/>
          </a:bodyPr>
          <a:lstStyle/>
          <a:p>
            <a:pPr marL="68580" indent="0">
              <a:buNone/>
            </a:pPr>
            <a:r>
              <a:rPr lang="en-IN" b="1" dirty="0" smtClean="0"/>
              <a:t>ISRO </a:t>
            </a:r>
            <a:r>
              <a:rPr lang="en-IN" b="1" dirty="0"/>
              <a:t>| ISRO CS 2008 | Question 74</a:t>
            </a:r>
          </a:p>
          <a:p>
            <a:pPr marL="68580" indent="0">
              <a:buNone/>
            </a:pPr>
            <a:endParaRPr lang="en-IN" b="1" dirty="0"/>
          </a:p>
          <a:p>
            <a:pPr marL="68580" indent="0">
              <a:buNone/>
            </a:pPr>
            <a:r>
              <a:rPr lang="en-IN" dirty="0"/>
              <a:t>The minimum number of fields with each node of doubly linked list is</a:t>
            </a:r>
          </a:p>
          <a:p>
            <a:pPr marL="68580" indent="0">
              <a:buNone/>
            </a:pPr>
            <a:r>
              <a:rPr lang="en-IN" dirty="0"/>
              <a:t>(A) 1</a:t>
            </a:r>
          </a:p>
          <a:p>
            <a:pPr marL="68580" indent="0">
              <a:buNone/>
            </a:pPr>
            <a:r>
              <a:rPr lang="en-IN" dirty="0"/>
              <a:t>(B) 2</a:t>
            </a:r>
          </a:p>
          <a:p>
            <a:pPr marL="68580" indent="0">
              <a:buNone/>
            </a:pPr>
            <a:r>
              <a:rPr lang="en-IN" dirty="0"/>
              <a:t>(C) 3</a:t>
            </a:r>
          </a:p>
          <a:p>
            <a:pPr marL="68580" indent="0">
              <a:buNone/>
            </a:pPr>
            <a:r>
              <a:rPr lang="en-IN" dirty="0"/>
              <a:t>(D) 4</a:t>
            </a:r>
          </a:p>
          <a:p>
            <a:pPr marL="68580" indent="0">
              <a:buNone/>
            </a:pPr>
            <a:endParaRPr lang="en-IN" dirty="0"/>
          </a:p>
          <a:p>
            <a:pPr marL="68580" indent="0">
              <a:buNone/>
            </a:pPr>
            <a:endParaRPr lang="en-IN" dirty="0"/>
          </a:p>
          <a:p>
            <a:pPr marL="68580" indent="0">
              <a:buNone/>
            </a:pPr>
            <a:r>
              <a:rPr lang="en-IN" sz="3300" dirty="0"/>
              <a:t>Answer: (C)</a:t>
            </a:r>
          </a:p>
          <a:p>
            <a:pPr marL="68580" indent="0">
              <a:buNone/>
            </a:pPr>
            <a:endParaRPr lang="en-IN" sz="3300" dirty="0"/>
          </a:p>
          <a:p>
            <a:pPr marL="68580" indent="0">
              <a:buNone/>
            </a:pPr>
            <a:r>
              <a:rPr lang="en-IN" sz="3300" dirty="0"/>
              <a:t>Explanation: In general, each node of doubly link list always has 3 fields, i.e., the previous node pointer, the data field, and the next node </a:t>
            </a:r>
            <a:r>
              <a:rPr lang="en-IN" sz="3300" dirty="0" smtClean="0"/>
              <a:t>pointer.</a:t>
            </a:r>
          </a:p>
          <a:p>
            <a:pPr marL="68580" indent="0">
              <a:buNone/>
            </a:pPr>
            <a:endParaRPr lang="en-IN" sz="3300" dirty="0"/>
          </a:p>
          <a:p>
            <a:pPr marL="68580" indent="0">
              <a:buNone/>
            </a:pPr>
            <a:r>
              <a:rPr lang="en-IN" sz="3300" dirty="0"/>
              <a:t>So, answer should be option (C) 3.</a:t>
            </a:r>
          </a:p>
          <a:p>
            <a:pPr marL="68580" indent="0">
              <a:buNone/>
            </a:pPr>
            <a:endParaRPr lang="en-IN" sz="3300" dirty="0"/>
          </a:p>
          <a:p>
            <a:pPr marL="68580" indent="0">
              <a:buNone/>
            </a:pPr>
            <a:r>
              <a:rPr lang="en-IN" sz="3300" dirty="0"/>
              <a:t>However, each node of doubly linked list can have only 2 fields, i.e., XOR pointer field, and data field. </a:t>
            </a:r>
            <a:endParaRPr lang="en-IN" sz="3300" dirty="0" smtClean="0"/>
          </a:p>
          <a:p>
            <a:pPr marL="68580" indent="0">
              <a:buNone/>
            </a:pPr>
            <a:r>
              <a:rPr lang="en-IN" sz="3300" dirty="0" smtClean="0"/>
              <a:t>This </a:t>
            </a:r>
            <a:r>
              <a:rPr lang="en-IN" sz="3300" dirty="0"/>
              <a:t>XOR pointer field can points both previous node and next node, this is the best case with data field. This is called as </a:t>
            </a:r>
            <a:r>
              <a:rPr lang="en-IN" sz="3300" b="1" dirty="0"/>
              <a:t>memory efficient doubly linked list</a:t>
            </a:r>
          </a:p>
        </p:txBody>
      </p:sp>
      <p:sp>
        <p:nvSpPr>
          <p:cNvPr id="2" name="Date Placeholder 1"/>
          <p:cNvSpPr>
            <a:spLocks noGrp="1"/>
          </p:cNvSpPr>
          <p:nvPr>
            <p:ph type="dt" sz="half" idx="10"/>
          </p:nvPr>
        </p:nvSpPr>
        <p:spPr/>
        <p:txBody>
          <a:bodyPr/>
          <a:lstStyle/>
          <a:p>
            <a:fld id="{16C2DECA-192A-45CD-A2BB-A5538032C03A}" type="datetime1">
              <a:rPr lang="en-IN" smtClean="0"/>
              <a:t>09-09-2020</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91FA414A-FC3B-4762-BF9B-190CEE0147BD}" type="slidenum">
              <a:rPr lang="en-IN" smtClean="0"/>
              <a:t>26</a:t>
            </a:fld>
            <a:endParaRPr lang="en-IN"/>
          </a:p>
        </p:txBody>
      </p:sp>
    </p:spTree>
    <p:extLst>
      <p:ext uri="{BB962C8B-B14F-4D97-AF65-F5344CB8AC3E}">
        <p14:creationId xmlns:p14="http://schemas.microsoft.com/office/powerpoint/2010/main" val="41290738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1305342"/>
            <a:ext cx="7488832" cy="3416320"/>
          </a:xfrm>
          <a:prstGeom prst="rect">
            <a:avLst/>
          </a:prstGeom>
        </p:spPr>
        <p:txBody>
          <a:bodyPr wrap="square">
            <a:spAutoFit/>
          </a:bodyPr>
          <a:lstStyle/>
          <a:p>
            <a:r>
              <a:rPr lang="en-IN" b="1" dirty="0" smtClean="0"/>
              <a:t>Data Structures | Linked List | Question 14</a:t>
            </a:r>
          </a:p>
          <a:p>
            <a:r>
              <a:rPr lang="en-IN" dirty="0" smtClean="0"/>
              <a:t>Is it possible to create a doubly linked list using only one pointer with every node.</a:t>
            </a:r>
            <a:br>
              <a:rPr lang="en-IN" dirty="0" smtClean="0"/>
            </a:br>
            <a:r>
              <a:rPr lang="en-IN" b="1" dirty="0" smtClean="0"/>
              <a:t>(A)</a:t>
            </a:r>
            <a:r>
              <a:rPr lang="en-IN" dirty="0" smtClean="0"/>
              <a:t> Not Possible</a:t>
            </a:r>
            <a:br>
              <a:rPr lang="en-IN" dirty="0" smtClean="0"/>
            </a:br>
            <a:r>
              <a:rPr lang="en-IN" b="1" dirty="0" smtClean="0"/>
              <a:t>(B)</a:t>
            </a:r>
            <a:r>
              <a:rPr lang="en-IN" dirty="0" smtClean="0"/>
              <a:t> Yes, possible by storing XOR of addresses of previous and next nodes.</a:t>
            </a:r>
            <a:br>
              <a:rPr lang="en-IN" dirty="0" smtClean="0"/>
            </a:br>
            <a:r>
              <a:rPr lang="en-IN" b="1" dirty="0" smtClean="0"/>
              <a:t>(C)</a:t>
            </a:r>
            <a:r>
              <a:rPr lang="en-IN" dirty="0" smtClean="0"/>
              <a:t> Yes, possible by storing XOR of current node and next node</a:t>
            </a:r>
            <a:br>
              <a:rPr lang="en-IN" dirty="0" smtClean="0"/>
            </a:br>
            <a:r>
              <a:rPr lang="en-IN" b="1" dirty="0" smtClean="0"/>
              <a:t>(D)</a:t>
            </a:r>
            <a:r>
              <a:rPr lang="en-IN" dirty="0" smtClean="0"/>
              <a:t> Yes, possible by storing XOR of current node and previous node</a:t>
            </a:r>
            <a:br>
              <a:rPr lang="en-IN" dirty="0" smtClean="0"/>
            </a:br>
            <a:r>
              <a:rPr lang="en-IN" dirty="0" smtClean="0"/>
              <a:t/>
            </a:r>
            <a:br>
              <a:rPr lang="en-IN" dirty="0" smtClean="0"/>
            </a:br>
            <a:r>
              <a:rPr lang="en-IN" dirty="0" smtClean="0"/>
              <a:t/>
            </a:r>
            <a:br>
              <a:rPr lang="en-IN" dirty="0" smtClean="0"/>
            </a:br>
            <a:endParaRPr lang="en-IN" dirty="0"/>
          </a:p>
        </p:txBody>
      </p:sp>
      <p:sp>
        <p:nvSpPr>
          <p:cNvPr id="3" name="Date Placeholder 2"/>
          <p:cNvSpPr>
            <a:spLocks noGrp="1"/>
          </p:cNvSpPr>
          <p:nvPr>
            <p:ph type="dt" sz="half" idx="10"/>
          </p:nvPr>
        </p:nvSpPr>
        <p:spPr/>
        <p:txBody>
          <a:bodyPr/>
          <a:lstStyle/>
          <a:p>
            <a:fld id="{F38F799D-5205-41FE-B8FD-EF8D1C4CB99E}" type="datetime1">
              <a:rPr lang="en-IN" smtClean="0"/>
              <a:t>09-09-2020</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91FA414A-FC3B-4762-BF9B-190CEE0147BD}" type="slidenum">
              <a:rPr lang="en-IN" smtClean="0"/>
              <a:t>27</a:t>
            </a:fld>
            <a:endParaRPr lang="en-IN"/>
          </a:p>
        </p:txBody>
      </p:sp>
    </p:spTree>
    <p:extLst>
      <p:ext uri="{BB962C8B-B14F-4D97-AF65-F5344CB8AC3E}">
        <p14:creationId xmlns:p14="http://schemas.microsoft.com/office/powerpoint/2010/main" val="30146528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1305342"/>
            <a:ext cx="7488832" cy="3416320"/>
          </a:xfrm>
          <a:prstGeom prst="rect">
            <a:avLst/>
          </a:prstGeom>
        </p:spPr>
        <p:txBody>
          <a:bodyPr wrap="square">
            <a:spAutoFit/>
          </a:bodyPr>
          <a:lstStyle/>
          <a:p>
            <a:r>
              <a:rPr lang="en-IN" b="1" dirty="0" smtClean="0"/>
              <a:t>Data Structures | Linked List | Question 14</a:t>
            </a:r>
          </a:p>
          <a:p>
            <a:r>
              <a:rPr lang="en-IN" dirty="0" smtClean="0"/>
              <a:t>Is it possible to create a doubly linked list using only one pointer with every node.</a:t>
            </a:r>
            <a:br>
              <a:rPr lang="en-IN" dirty="0" smtClean="0"/>
            </a:br>
            <a:r>
              <a:rPr lang="en-IN" b="1" dirty="0" smtClean="0"/>
              <a:t>(A)</a:t>
            </a:r>
            <a:r>
              <a:rPr lang="en-IN" dirty="0" smtClean="0"/>
              <a:t> Not Possible</a:t>
            </a:r>
            <a:br>
              <a:rPr lang="en-IN" dirty="0" smtClean="0"/>
            </a:br>
            <a:r>
              <a:rPr lang="en-IN" b="1" dirty="0" smtClean="0"/>
              <a:t>(B)</a:t>
            </a:r>
            <a:r>
              <a:rPr lang="en-IN" dirty="0" smtClean="0"/>
              <a:t> Yes, possible by storing XOR of addresses of previous and next nodes.</a:t>
            </a:r>
            <a:br>
              <a:rPr lang="en-IN" dirty="0" smtClean="0"/>
            </a:br>
            <a:r>
              <a:rPr lang="en-IN" b="1" dirty="0" smtClean="0"/>
              <a:t>(C)</a:t>
            </a:r>
            <a:r>
              <a:rPr lang="en-IN" dirty="0" smtClean="0"/>
              <a:t> Yes, possible by storing XOR of current node and next node</a:t>
            </a:r>
            <a:br>
              <a:rPr lang="en-IN" dirty="0" smtClean="0"/>
            </a:br>
            <a:r>
              <a:rPr lang="en-IN" b="1" dirty="0" smtClean="0"/>
              <a:t>(D)</a:t>
            </a:r>
            <a:r>
              <a:rPr lang="en-IN" dirty="0" smtClean="0"/>
              <a:t> Yes, possible by storing XOR of current node and previous node</a:t>
            </a:r>
            <a:br>
              <a:rPr lang="en-IN" dirty="0" smtClean="0"/>
            </a:br>
            <a:r>
              <a:rPr lang="en-IN" dirty="0" smtClean="0"/>
              <a:t/>
            </a:r>
            <a:br>
              <a:rPr lang="en-IN" dirty="0" smtClean="0"/>
            </a:br>
            <a:r>
              <a:rPr lang="en-IN" dirty="0" smtClean="0"/>
              <a:t/>
            </a:r>
            <a:br>
              <a:rPr lang="en-IN" dirty="0" smtClean="0"/>
            </a:br>
            <a:r>
              <a:rPr lang="en-IN" b="1" dirty="0" smtClean="0"/>
              <a:t>Answer:</a:t>
            </a:r>
            <a:r>
              <a:rPr lang="en-IN" dirty="0" smtClean="0"/>
              <a:t> </a:t>
            </a:r>
            <a:r>
              <a:rPr lang="en-IN" b="1" dirty="0" smtClean="0"/>
              <a:t>(B)</a:t>
            </a:r>
            <a:endParaRPr lang="en-IN" dirty="0"/>
          </a:p>
        </p:txBody>
      </p:sp>
      <p:sp>
        <p:nvSpPr>
          <p:cNvPr id="3" name="Date Placeholder 2"/>
          <p:cNvSpPr>
            <a:spLocks noGrp="1"/>
          </p:cNvSpPr>
          <p:nvPr>
            <p:ph type="dt" sz="half" idx="10"/>
          </p:nvPr>
        </p:nvSpPr>
        <p:spPr/>
        <p:txBody>
          <a:bodyPr/>
          <a:lstStyle/>
          <a:p>
            <a:fld id="{30F35EDB-6500-4DC7-B1A4-0FB08D61480B}" type="datetime1">
              <a:rPr lang="en-IN" smtClean="0"/>
              <a:t>09-09-2020</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91FA414A-FC3B-4762-BF9B-190CEE0147BD}" type="slidenum">
              <a:rPr lang="en-IN" smtClean="0"/>
              <a:t>28</a:t>
            </a:fld>
            <a:endParaRPr lang="en-IN"/>
          </a:p>
        </p:txBody>
      </p:sp>
    </p:spTree>
    <p:extLst>
      <p:ext uri="{BB962C8B-B14F-4D97-AF65-F5344CB8AC3E}">
        <p14:creationId xmlns:p14="http://schemas.microsoft.com/office/powerpoint/2010/main" val="1897507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1600" y="837867"/>
            <a:ext cx="6984776" cy="4247317"/>
          </a:xfrm>
          <a:prstGeom prst="rect">
            <a:avLst/>
          </a:prstGeom>
        </p:spPr>
        <p:txBody>
          <a:bodyPr wrap="square">
            <a:spAutoFit/>
          </a:bodyPr>
          <a:lstStyle/>
          <a:p>
            <a:r>
              <a:rPr lang="en-IN" b="1" dirty="0">
                <a:solidFill>
                  <a:prstClr val="black"/>
                </a:solidFill>
              </a:rPr>
              <a:t>Data Structures | Linked List | Question 2</a:t>
            </a:r>
          </a:p>
          <a:p>
            <a:r>
              <a:rPr lang="en-IN" dirty="0">
                <a:solidFill>
                  <a:prstClr val="black"/>
                </a:solidFill>
              </a:rPr>
              <a:t>Which of the following points is/are true about Linked List data structure when it is compared with array</a:t>
            </a:r>
            <a:br>
              <a:rPr lang="en-IN" dirty="0">
                <a:solidFill>
                  <a:prstClr val="black"/>
                </a:solidFill>
              </a:rPr>
            </a:br>
            <a:r>
              <a:rPr lang="en-IN" b="1" dirty="0">
                <a:solidFill>
                  <a:prstClr val="black"/>
                </a:solidFill>
              </a:rPr>
              <a:t>(A)</a:t>
            </a:r>
            <a:r>
              <a:rPr lang="en-IN" dirty="0">
                <a:solidFill>
                  <a:prstClr val="black"/>
                </a:solidFill>
              </a:rPr>
              <a:t> Arrays have better cache locality that can make them better in terms of performance.</a:t>
            </a:r>
            <a:br>
              <a:rPr lang="en-IN" dirty="0">
                <a:solidFill>
                  <a:prstClr val="black"/>
                </a:solidFill>
              </a:rPr>
            </a:br>
            <a:r>
              <a:rPr lang="en-IN" b="1" dirty="0">
                <a:solidFill>
                  <a:prstClr val="black"/>
                </a:solidFill>
              </a:rPr>
              <a:t>(B)</a:t>
            </a:r>
            <a:r>
              <a:rPr lang="en-IN" dirty="0">
                <a:solidFill>
                  <a:prstClr val="black"/>
                </a:solidFill>
              </a:rPr>
              <a:t> It is easy to insert and delete elements in Linked List</a:t>
            </a:r>
            <a:br>
              <a:rPr lang="en-IN" dirty="0">
                <a:solidFill>
                  <a:prstClr val="black"/>
                </a:solidFill>
              </a:rPr>
            </a:br>
            <a:r>
              <a:rPr lang="en-IN" b="1" dirty="0">
                <a:solidFill>
                  <a:prstClr val="black"/>
                </a:solidFill>
              </a:rPr>
              <a:t>(C)</a:t>
            </a:r>
            <a:r>
              <a:rPr lang="en-IN" dirty="0">
                <a:solidFill>
                  <a:prstClr val="black"/>
                </a:solidFill>
              </a:rPr>
              <a:t> Random access is not allowed in a typical implementation of Linked Lists</a:t>
            </a:r>
            <a:br>
              <a:rPr lang="en-IN" dirty="0">
                <a:solidFill>
                  <a:prstClr val="black"/>
                </a:solidFill>
              </a:rPr>
            </a:br>
            <a:r>
              <a:rPr lang="en-IN" b="1" dirty="0">
                <a:solidFill>
                  <a:prstClr val="black"/>
                </a:solidFill>
              </a:rPr>
              <a:t>(D)</a:t>
            </a:r>
            <a:r>
              <a:rPr lang="en-IN" dirty="0">
                <a:solidFill>
                  <a:prstClr val="black"/>
                </a:solidFill>
              </a:rPr>
              <a:t> The size of array has to be pre-decided, linked lists can change their size any time.</a:t>
            </a:r>
            <a:br>
              <a:rPr lang="en-IN" dirty="0">
                <a:solidFill>
                  <a:prstClr val="black"/>
                </a:solidFill>
              </a:rPr>
            </a:br>
            <a:r>
              <a:rPr lang="en-IN" b="1" dirty="0">
                <a:solidFill>
                  <a:prstClr val="black"/>
                </a:solidFill>
              </a:rPr>
              <a:t>(E)</a:t>
            </a:r>
            <a:r>
              <a:rPr lang="en-IN" dirty="0">
                <a:solidFill>
                  <a:prstClr val="black"/>
                </a:solidFill>
              </a:rPr>
              <a:t> All of the above</a:t>
            </a:r>
            <a:br>
              <a:rPr lang="en-IN" dirty="0">
                <a:solidFill>
                  <a:prstClr val="black"/>
                </a:solidFill>
              </a:rPr>
            </a:br>
            <a:r>
              <a:rPr lang="en-IN" dirty="0">
                <a:solidFill>
                  <a:prstClr val="black"/>
                </a:solidFill>
              </a:rPr>
              <a:t/>
            </a:r>
            <a:br>
              <a:rPr lang="en-IN" dirty="0">
                <a:solidFill>
                  <a:prstClr val="black"/>
                </a:solidFill>
              </a:rPr>
            </a:br>
            <a:r>
              <a:rPr lang="en-IN" dirty="0">
                <a:solidFill>
                  <a:prstClr val="black"/>
                </a:solidFill>
              </a:rPr>
              <a:t/>
            </a:r>
            <a:br>
              <a:rPr lang="en-IN" dirty="0">
                <a:solidFill>
                  <a:prstClr val="black"/>
                </a:solidFill>
              </a:rPr>
            </a:br>
            <a:r>
              <a:rPr lang="en-IN" b="1" dirty="0">
                <a:solidFill>
                  <a:prstClr val="black"/>
                </a:solidFill>
              </a:rPr>
              <a:t>Answer:</a:t>
            </a:r>
            <a:r>
              <a:rPr lang="en-IN" dirty="0">
                <a:solidFill>
                  <a:prstClr val="black"/>
                </a:solidFill>
              </a:rPr>
              <a:t> </a:t>
            </a:r>
            <a:r>
              <a:rPr lang="en-IN" b="1" dirty="0">
                <a:solidFill>
                  <a:prstClr val="black"/>
                </a:solidFill>
              </a:rPr>
              <a:t>(E)</a:t>
            </a:r>
            <a:r>
              <a:rPr lang="en-IN" dirty="0">
                <a:solidFill>
                  <a:prstClr val="black"/>
                </a:solidFill>
              </a:rPr>
              <a:t> </a:t>
            </a:r>
            <a:br>
              <a:rPr lang="en-IN" dirty="0">
                <a:solidFill>
                  <a:prstClr val="black"/>
                </a:solidFill>
              </a:rPr>
            </a:br>
            <a:endParaRPr lang="en-IN" dirty="0">
              <a:solidFill>
                <a:prstClr val="black"/>
              </a:solidFill>
            </a:endParaRPr>
          </a:p>
        </p:txBody>
      </p:sp>
      <p:sp>
        <p:nvSpPr>
          <p:cNvPr id="2" name="Date Placeholder 1"/>
          <p:cNvSpPr>
            <a:spLocks noGrp="1"/>
          </p:cNvSpPr>
          <p:nvPr>
            <p:ph type="dt" sz="half" idx="10"/>
          </p:nvPr>
        </p:nvSpPr>
        <p:spPr/>
        <p:txBody>
          <a:bodyPr/>
          <a:lstStyle/>
          <a:p>
            <a:fld id="{0D6FFD00-0255-48CE-A72C-49003B9E0649}" type="datetime1">
              <a:rPr lang="en-IN" smtClean="0"/>
              <a:pPr/>
              <a:t>09-09-2020</a:t>
            </a:fld>
            <a:endParaRPr lang="en-IN"/>
          </a:p>
        </p:txBody>
      </p:sp>
      <p:sp>
        <p:nvSpPr>
          <p:cNvPr id="3" name="Footer Placeholder 2"/>
          <p:cNvSpPr>
            <a:spLocks noGrp="1"/>
          </p:cNvSpPr>
          <p:nvPr>
            <p:ph type="ftr" sz="quarter" idx="11"/>
          </p:nvPr>
        </p:nvSpPr>
        <p:spPr/>
        <p:txBody>
          <a:bodyPr/>
          <a:lstStyle/>
          <a:p>
            <a:r>
              <a:rPr lang="en-IN" smtClean="0">
                <a:solidFill>
                  <a:srgbClr val="94C600"/>
                </a:solidFill>
              </a:rPr>
              <a:t>Prof. Shweta Dhawan Chachra</a:t>
            </a:r>
            <a:endParaRPr lang="en-IN">
              <a:solidFill>
                <a:srgbClr val="94C600"/>
              </a:solidFill>
            </a:endParaRPr>
          </a:p>
        </p:txBody>
      </p:sp>
      <p:sp>
        <p:nvSpPr>
          <p:cNvPr id="5" name="Slide Number Placeholder 4"/>
          <p:cNvSpPr>
            <a:spLocks noGrp="1"/>
          </p:cNvSpPr>
          <p:nvPr>
            <p:ph type="sldNum" sz="quarter" idx="12"/>
          </p:nvPr>
        </p:nvSpPr>
        <p:spPr/>
        <p:txBody>
          <a:bodyPr/>
          <a:lstStyle/>
          <a:p>
            <a:fld id="{91FA414A-FC3B-4762-BF9B-190CEE0147BD}" type="slidenum">
              <a:rPr lang="en-IN" smtClean="0"/>
              <a:pPr/>
              <a:t>3</a:t>
            </a:fld>
            <a:endParaRPr lang="en-IN"/>
          </a:p>
        </p:txBody>
      </p:sp>
    </p:spTree>
    <p:extLst>
      <p:ext uri="{BB962C8B-B14F-4D97-AF65-F5344CB8AC3E}">
        <p14:creationId xmlns:p14="http://schemas.microsoft.com/office/powerpoint/2010/main" val="4043448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980728"/>
            <a:ext cx="6777317" cy="4851901"/>
          </a:xfrm>
        </p:spPr>
        <p:txBody>
          <a:bodyPr>
            <a:normAutofit/>
          </a:bodyPr>
          <a:lstStyle/>
          <a:p>
            <a:pPr marL="68580" indent="0">
              <a:buNone/>
            </a:pPr>
            <a:r>
              <a:rPr lang="en-IN" sz="1800" b="1" dirty="0"/>
              <a:t>ISRO | ISRO CS 2013 | Question 4</a:t>
            </a:r>
          </a:p>
          <a:p>
            <a:pPr marL="68580" indent="0">
              <a:buNone/>
            </a:pPr>
            <a:r>
              <a:rPr lang="en-IN" sz="1800" dirty="0"/>
              <a:t>The following steps in a linked list</a:t>
            </a:r>
          </a:p>
          <a:p>
            <a:pPr marL="850392" lvl="3" indent="0">
              <a:buNone/>
            </a:pPr>
            <a:r>
              <a:rPr lang="en-IN" sz="1600" dirty="0"/>
              <a:t>p = </a:t>
            </a:r>
            <a:r>
              <a:rPr lang="en-IN" sz="1600" dirty="0" err="1"/>
              <a:t>getnode</a:t>
            </a:r>
            <a:r>
              <a:rPr lang="en-IN" sz="1600" dirty="0"/>
              <a:t>() </a:t>
            </a:r>
            <a:endParaRPr lang="en-IN" sz="1600" dirty="0" smtClean="0"/>
          </a:p>
          <a:p>
            <a:pPr marL="850392" lvl="3" indent="0">
              <a:buNone/>
            </a:pPr>
            <a:r>
              <a:rPr lang="en-IN" sz="1600" dirty="0" smtClean="0"/>
              <a:t>info </a:t>
            </a:r>
            <a:r>
              <a:rPr lang="en-IN" sz="1600" dirty="0"/>
              <a:t>(p) = 10 </a:t>
            </a:r>
            <a:endParaRPr lang="en-IN" sz="1600" dirty="0" smtClean="0"/>
          </a:p>
          <a:p>
            <a:pPr marL="850392" lvl="3" indent="0">
              <a:buNone/>
            </a:pPr>
            <a:r>
              <a:rPr lang="en-IN" sz="1600" dirty="0" smtClean="0"/>
              <a:t>next </a:t>
            </a:r>
            <a:r>
              <a:rPr lang="en-IN" sz="1600" dirty="0"/>
              <a:t>(p) = list </a:t>
            </a:r>
            <a:endParaRPr lang="en-IN" sz="1600" dirty="0" smtClean="0"/>
          </a:p>
          <a:p>
            <a:pPr marL="850392" lvl="3" indent="0">
              <a:buNone/>
            </a:pPr>
            <a:r>
              <a:rPr lang="en-IN" sz="1600" dirty="0" smtClean="0"/>
              <a:t>list </a:t>
            </a:r>
            <a:r>
              <a:rPr lang="en-IN" sz="1600" dirty="0"/>
              <a:t>= p </a:t>
            </a:r>
            <a:endParaRPr lang="en-IN" sz="1600" dirty="0" smtClean="0"/>
          </a:p>
          <a:p>
            <a:pPr marL="68580" indent="0">
              <a:buNone/>
            </a:pPr>
            <a:r>
              <a:rPr lang="en-IN" sz="1800" dirty="0" smtClean="0"/>
              <a:t>result </a:t>
            </a:r>
            <a:r>
              <a:rPr lang="en-IN" sz="1800" dirty="0"/>
              <a:t>in which type of operation?</a:t>
            </a:r>
            <a:br>
              <a:rPr lang="en-IN" sz="1800" dirty="0"/>
            </a:br>
            <a:r>
              <a:rPr lang="en-IN" sz="1800" b="1" dirty="0"/>
              <a:t>(A)</a:t>
            </a:r>
            <a:r>
              <a:rPr lang="en-IN" sz="1800" dirty="0"/>
              <a:t> pop operation in stack</a:t>
            </a:r>
            <a:br>
              <a:rPr lang="en-IN" sz="1800" dirty="0"/>
            </a:br>
            <a:r>
              <a:rPr lang="en-IN" sz="1800" b="1" dirty="0"/>
              <a:t>(B)</a:t>
            </a:r>
            <a:r>
              <a:rPr lang="en-IN" sz="1800" dirty="0"/>
              <a:t> removal of a node</a:t>
            </a:r>
            <a:br>
              <a:rPr lang="en-IN" sz="1800" dirty="0"/>
            </a:br>
            <a:r>
              <a:rPr lang="en-IN" sz="1800" b="1" dirty="0"/>
              <a:t>(C)</a:t>
            </a:r>
            <a:r>
              <a:rPr lang="en-IN" sz="1800" dirty="0"/>
              <a:t> inserting a node</a:t>
            </a:r>
            <a:br>
              <a:rPr lang="en-IN" sz="1800" dirty="0"/>
            </a:br>
            <a:r>
              <a:rPr lang="en-IN" sz="1800" b="1" dirty="0"/>
              <a:t>(D)</a:t>
            </a:r>
            <a:r>
              <a:rPr lang="en-IN" sz="1800" dirty="0"/>
              <a:t> modifying an existing node</a:t>
            </a:r>
            <a:br>
              <a:rPr lang="en-IN" sz="1800" dirty="0"/>
            </a:br>
            <a:r>
              <a:rPr lang="en-IN" sz="1800" dirty="0"/>
              <a:t/>
            </a:r>
            <a:br>
              <a:rPr lang="en-IN" sz="1800" dirty="0"/>
            </a:br>
            <a:r>
              <a:rPr lang="en-IN" dirty="0"/>
              <a:t/>
            </a:r>
            <a:br>
              <a:rPr lang="en-IN" dirty="0"/>
            </a:br>
            <a:endParaRPr lang="en-IN" dirty="0"/>
          </a:p>
        </p:txBody>
      </p:sp>
      <p:sp>
        <p:nvSpPr>
          <p:cNvPr id="4" name="Date Placeholder 3"/>
          <p:cNvSpPr>
            <a:spLocks noGrp="1"/>
          </p:cNvSpPr>
          <p:nvPr>
            <p:ph type="dt" sz="half" idx="10"/>
          </p:nvPr>
        </p:nvSpPr>
        <p:spPr/>
        <p:txBody>
          <a:bodyPr/>
          <a:lstStyle/>
          <a:p>
            <a:fld id="{303F966E-F8ED-49BE-BB6E-BF9083D59EE0}" type="datetime1">
              <a:rPr lang="en-IN" smtClean="0"/>
              <a:t>09-09-2020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4</a:t>
            </a:fld>
            <a:endParaRPr lang="en-IN"/>
          </a:p>
        </p:txBody>
      </p:sp>
    </p:spTree>
    <p:extLst>
      <p:ext uri="{BB962C8B-B14F-4D97-AF65-F5344CB8AC3E}">
        <p14:creationId xmlns:p14="http://schemas.microsoft.com/office/powerpoint/2010/main" val="25073742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980728"/>
            <a:ext cx="6777317" cy="4851901"/>
          </a:xfrm>
        </p:spPr>
        <p:txBody>
          <a:bodyPr>
            <a:normAutofit fontScale="62500" lnSpcReduction="20000"/>
          </a:bodyPr>
          <a:lstStyle/>
          <a:p>
            <a:pPr marL="68580" indent="0">
              <a:buNone/>
            </a:pPr>
            <a:r>
              <a:rPr lang="en-IN" b="1" dirty="0"/>
              <a:t>ISRO | ISRO CS 2013 | Question 4</a:t>
            </a:r>
          </a:p>
          <a:p>
            <a:pPr marL="68580" indent="0">
              <a:buNone/>
            </a:pPr>
            <a:r>
              <a:rPr lang="en-IN" dirty="0"/>
              <a:t>The following steps in a linked list</a:t>
            </a:r>
          </a:p>
          <a:p>
            <a:pPr marL="1243584" lvl="5" indent="0">
              <a:buNone/>
            </a:pPr>
            <a:r>
              <a:rPr lang="en-IN" sz="2200" dirty="0"/>
              <a:t>p = </a:t>
            </a:r>
            <a:r>
              <a:rPr lang="en-IN" sz="2200" dirty="0" err="1"/>
              <a:t>getnode</a:t>
            </a:r>
            <a:r>
              <a:rPr lang="en-IN" sz="2200" dirty="0"/>
              <a:t>() </a:t>
            </a:r>
            <a:endParaRPr lang="en-IN" sz="2200" dirty="0" smtClean="0"/>
          </a:p>
          <a:p>
            <a:pPr marL="1243584" lvl="5" indent="0">
              <a:buNone/>
            </a:pPr>
            <a:r>
              <a:rPr lang="en-IN" sz="2200" dirty="0" smtClean="0"/>
              <a:t>info </a:t>
            </a:r>
            <a:r>
              <a:rPr lang="en-IN" sz="2200" dirty="0"/>
              <a:t>(p) = 10 </a:t>
            </a:r>
            <a:endParaRPr lang="en-IN" sz="2200" dirty="0" smtClean="0"/>
          </a:p>
          <a:p>
            <a:pPr marL="1243584" lvl="5" indent="0">
              <a:buNone/>
            </a:pPr>
            <a:r>
              <a:rPr lang="en-IN" sz="2200" dirty="0" smtClean="0"/>
              <a:t>next </a:t>
            </a:r>
            <a:r>
              <a:rPr lang="en-IN" sz="2200" dirty="0"/>
              <a:t>(p) = list </a:t>
            </a:r>
            <a:endParaRPr lang="en-IN" sz="2200" dirty="0" smtClean="0"/>
          </a:p>
          <a:p>
            <a:pPr marL="1243584" lvl="5" indent="0">
              <a:buNone/>
            </a:pPr>
            <a:r>
              <a:rPr lang="en-IN" sz="2200" dirty="0" smtClean="0"/>
              <a:t>list </a:t>
            </a:r>
            <a:r>
              <a:rPr lang="en-IN" sz="2200" dirty="0"/>
              <a:t>= p </a:t>
            </a:r>
            <a:endParaRPr lang="en-IN" sz="2200" dirty="0" smtClean="0"/>
          </a:p>
          <a:p>
            <a:pPr marL="68580" indent="0">
              <a:buNone/>
            </a:pPr>
            <a:r>
              <a:rPr lang="en-IN" dirty="0" smtClean="0"/>
              <a:t>result </a:t>
            </a:r>
            <a:r>
              <a:rPr lang="en-IN" dirty="0"/>
              <a:t>in which type of operation?</a:t>
            </a:r>
            <a:br>
              <a:rPr lang="en-IN" dirty="0"/>
            </a:br>
            <a:r>
              <a:rPr lang="en-IN" b="1" dirty="0"/>
              <a:t>(A)</a:t>
            </a:r>
            <a:r>
              <a:rPr lang="en-IN" dirty="0"/>
              <a:t> pop operation in stack</a:t>
            </a:r>
            <a:br>
              <a:rPr lang="en-IN" dirty="0"/>
            </a:br>
            <a:r>
              <a:rPr lang="en-IN" b="1" dirty="0"/>
              <a:t>(B)</a:t>
            </a:r>
            <a:r>
              <a:rPr lang="en-IN" dirty="0"/>
              <a:t> removal of a node</a:t>
            </a:r>
            <a:br>
              <a:rPr lang="en-IN" dirty="0"/>
            </a:br>
            <a:r>
              <a:rPr lang="en-IN" b="1" dirty="0"/>
              <a:t>(C)</a:t>
            </a:r>
            <a:r>
              <a:rPr lang="en-IN" dirty="0"/>
              <a:t> inserting a node</a:t>
            </a:r>
            <a:br>
              <a:rPr lang="en-IN" dirty="0"/>
            </a:br>
            <a:r>
              <a:rPr lang="en-IN" b="1" dirty="0"/>
              <a:t>(D)</a:t>
            </a:r>
            <a:r>
              <a:rPr lang="en-IN" dirty="0"/>
              <a:t> modifying an existing node</a:t>
            </a:r>
            <a:br>
              <a:rPr lang="en-IN" dirty="0"/>
            </a:br>
            <a:r>
              <a:rPr lang="en-IN" dirty="0"/>
              <a:t/>
            </a:r>
            <a:br>
              <a:rPr lang="en-IN" dirty="0"/>
            </a:br>
            <a:r>
              <a:rPr lang="en-IN" dirty="0"/>
              <a:t/>
            </a:r>
            <a:br>
              <a:rPr lang="en-IN" dirty="0"/>
            </a:br>
            <a:r>
              <a:rPr lang="en-IN" b="1" dirty="0"/>
              <a:t>Answer:</a:t>
            </a:r>
            <a:r>
              <a:rPr lang="en-IN" dirty="0"/>
              <a:t> </a:t>
            </a:r>
            <a:r>
              <a:rPr lang="en-IN" b="1" dirty="0"/>
              <a:t>(C)</a:t>
            </a:r>
            <a:r>
              <a:rPr lang="en-IN" dirty="0"/>
              <a:t> </a:t>
            </a:r>
            <a:br>
              <a:rPr lang="en-IN" dirty="0"/>
            </a:br>
            <a:r>
              <a:rPr lang="en-IN" dirty="0"/>
              <a:t/>
            </a:r>
            <a:br>
              <a:rPr lang="en-IN" dirty="0"/>
            </a:br>
            <a:r>
              <a:rPr lang="en-IN" b="1" dirty="0"/>
              <a:t>Explanation:</a:t>
            </a:r>
            <a:r>
              <a:rPr lang="en-IN" dirty="0"/>
              <a:t> p = </a:t>
            </a:r>
            <a:r>
              <a:rPr lang="en-IN" dirty="0" err="1"/>
              <a:t>getnode</a:t>
            </a:r>
            <a:r>
              <a:rPr lang="en-IN" dirty="0"/>
              <a:t>() // </a:t>
            </a:r>
            <a:r>
              <a:rPr lang="en-IN" dirty="0" err="1"/>
              <a:t>getnode</a:t>
            </a:r>
            <a:r>
              <a:rPr lang="en-IN" dirty="0"/>
              <a:t>() allocates the space which is equal to the size of the node type structure and returns a pointer.</a:t>
            </a:r>
            <a:br>
              <a:rPr lang="en-IN" dirty="0"/>
            </a:br>
            <a:r>
              <a:rPr lang="en-IN" dirty="0"/>
              <a:t>info (p) = 10 // value of the new node is equal to 10</a:t>
            </a:r>
            <a:br>
              <a:rPr lang="en-IN" dirty="0"/>
            </a:br>
            <a:r>
              <a:rPr lang="en-IN" dirty="0"/>
              <a:t>next (p) = list // adding new node to the list.</a:t>
            </a:r>
          </a:p>
          <a:p>
            <a:pPr marL="68580" indent="0">
              <a:buNone/>
            </a:pPr>
            <a:r>
              <a:rPr lang="en-IN" dirty="0"/>
              <a:t>Clearly, through these steps, insertion of a node is performed.</a:t>
            </a:r>
            <a:br>
              <a:rPr lang="en-IN" dirty="0"/>
            </a:br>
            <a:r>
              <a:rPr lang="en-IN" dirty="0"/>
              <a:t>Option (C) is correct.</a:t>
            </a:r>
            <a:br>
              <a:rPr lang="en-IN" dirty="0"/>
            </a:br>
            <a:endParaRPr lang="en-IN" dirty="0"/>
          </a:p>
          <a:p>
            <a:endParaRPr lang="en-IN" dirty="0"/>
          </a:p>
        </p:txBody>
      </p:sp>
      <p:sp>
        <p:nvSpPr>
          <p:cNvPr id="2" name="Date Placeholder 1"/>
          <p:cNvSpPr>
            <a:spLocks noGrp="1"/>
          </p:cNvSpPr>
          <p:nvPr>
            <p:ph type="dt" sz="half" idx="10"/>
          </p:nvPr>
        </p:nvSpPr>
        <p:spPr/>
        <p:txBody>
          <a:bodyPr/>
          <a:lstStyle/>
          <a:p>
            <a:fld id="{B854122E-7D92-404F-A995-BF64E9ECA5B8}" type="datetime1">
              <a:rPr lang="en-IN" smtClean="0"/>
              <a:t>09-09-2020</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91FA414A-FC3B-4762-BF9B-190CEE0147BD}" type="slidenum">
              <a:rPr lang="en-IN" smtClean="0"/>
              <a:t>5</a:t>
            </a:fld>
            <a:endParaRPr lang="en-IN"/>
          </a:p>
        </p:txBody>
      </p:sp>
    </p:spTree>
    <p:extLst>
      <p:ext uri="{BB962C8B-B14F-4D97-AF65-F5344CB8AC3E}">
        <p14:creationId xmlns:p14="http://schemas.microsoft.com/office/powerpoint/2010/main" val="1333737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74618" y="1111654"/>
            <a:ext cx="7200800" cy="3416320"/>
          </a:xfrm>
          <a:prstGeom prst="rect">
            <a:avLst/>
          </a:prstGeom>
        </p:spPr>
        <p:txBody>
          <a:bodyPr wrap="square">
            <a:spAutoFit/>
          </a:bodyPr>
          <a:lstStyle/>
          <a:p>
            <a:r>
              <a:rPr lang="en-IN" b="1" dirty="0" smtClean="0"/>
              <a:t>Data Structures | Linked List | Question 13</a:t>
            </a:r>
          </a:p>
          <a:p>
            <a:r>
              <a:rPr lang="en-IN" dirty="0" smtClean="0"/>
              <a:t>What are the time complexities of finding 8th element from beginning and 8th element from end in a singly linked list?</a:t>
            </a:r>
          </a:p>
          <a:p>
            <a:r>
              <a:rPr lang="en-IN" dirty="0" smtClean="0"/>
              <a:t>Let n be the number of nodes in linked list, you may assume that n &gt; 8.</a:t>
            </a:r>
            <a:br>
              <a:rPr lang="en-IN" dirty="0" smtClean="0"/>
            </a:br>
            <a:r>
              <a:rPr lang="en-IN" b="1" dirty="0" smtClean="0"/>
              <a:t>(A)</a:t>
            </a:r>
            <a:r>
              <a:rPr lang="en-IN" dirty="0" smtClean="0"/>
              <a:t> O(1) and O(n)</a:t>
            </a:r>
            <a:br>
              <a:rPr lang="en-IN" dirty="0" smtClean="0"/>
            </a:br>
            <a:r>
              <a:rPr lang="en-IN" b="1" dirty="0" smtClean="0"/>
              <a:t>(B)</a:t>
            </a:r>
            <a:r>
              <a:rPr lang="en-IN" dirty="0" smtClean="0"/>
              <a:t> O(1) and O(1)</a:t>
            </a:r>
            <a:br>
              <a:rPr lang="en-IN" dirty="0" smtClean="0"/>
            </a:br>
            <a:r>
              <a:rPr lang="en-IN" b="1" dirty="0" smtClean="0"/>
              <a:t>(C)</a:t>
            </a:r>
            <a:r>
              <a:rPr lang="en-IN" dirty="0" smtClean="0"/>
              <a:t> O(n) and O(1)</a:t>
            </a:r>
            <a:br>
              <a:rPr lang="en-IN" dirty="0" smtClean="0"/>
            </a:br>
            <a:r>
              <a:rPr lang="en-IN" b="1" dirty="0" smtClean="0"/>
              <a:t>(D)</a:t>
            </a:r>
            <a:r>
              <a:rPr lang="en-IN" dirty="0" smtClean="0"/>
              <a:t> O(n) and O(n)</a:t>
            </a:r>
            <a:br>
              <a:rPr lang="en-IN" dirty="0" smtClean="0"/>
            </a:br>
            <a:r>
              <a:rPr lang="en-IN" dirty="0" smtClean="0"/>
              <a:t/>
            </a:r>
            <a:br>
              <a:rPr lang="en-IN" dirty="0" smtClean="0"/>
            </a:br>
            <a:r>
              <a:rPr lang="en-IN" dirty="0" smtClean="0"/>
              <a:t/>
            </a:r>
            <a:br>
              <a:rPr lang="en-IN" dirty="0" smtClean="0"/>
            </a:br>
            <a:endParaRPr lang="en-IN" dirty="0"/>
          </a:p>
        </p:txBody>
      </p:sp>
      <p:sp>
        <p:nvSpPr>
          <p:cNvPr id="2" name="Date Placeholder 1"/>
          <p:cNvSpPr>
            <a:spLocks noGrp="1"/>
          </p:cNvSpPr>
          <p:nvPr>
            <p:ph type="dt" sz="half" idx="10"/>
          </p:nvPr>
        </p:nvSpPr>
        <p:spPr/>
        <p:txBody>
          <a:bodyPr/>
          <a:lstStyle/>
          <a:p>
            <a:fld id="{9B8A2003-B9D0-4178-8F2A-B5A282A4C801}" type="datetime1">
              <a:rPr lang="en-IN" smtClean="0"/>
              <a:t>09-09-2020</a:t>
            </a:fld>
            <a:endParaRPr lang="en-IN"/>
          </a:p>
        </p:txBody>
      </p:sp>
      <p:sp>
        <p:nvSpPr>
          <p:cNvPr id="3" name="Footer Placeholder 2"/>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91FA414A-FC3B-4762-BF9B-190CEE0147BD}" type="slidenum">
              <a:rPr lang="en-IN" smtClean="0"/>
              <a:t>6</a:t>
            </a:fld>
            <a:endParaRPr lang="en-IN"/>
          </a:p>
        </p:txBody>
      </p:sp>
    </p:spTree>
    <p:extLst>
      <p:ext uri="{BB962C8B-B14F-4D97-AF65-F5344CB8AC3E}">
        <p14:creationId xmlns:p14="http://schemas.microsoft.com/office/powerpoint/2010/main" val="4238218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6683" y="764704"/>
            <a:ext cx="7200800" cy="5909310"/>
          </a:xfrm>
          <a:prstGeom prst="rect">
            <a:avLst/>
          </a:prstGeom>
        </p:spPr>
        <p:txBody>
          <a:bodyPr wrap="square">
            <a:spAutoFit/>
          </a:bodyPr>
          <a:lstStyle/>
          <a:p>
            <a:r>
              <a:rPr lang="en-IN" b="1" dirty="0" smtClean="0"/>
              <a:t>Data Structures | Linked List | Question 13</a:t>
            </a:r>
          </a:p>
          <a:p>
            <a:r>
              <a:rPr lang="en-IN" dirty="0" smtClean="0"/>
              <a:t>What are the time complexities of finding 8th element from beginning and 8th element from end in a singly linked list?</a:t>
            </a:r>
          </a:p>
          <a:p>
            <a:r>
              <a:rPr lang="en-IN" dirty="0" smtClean="0"/>
              <a:t>Let n be the number of nodes in linked list, you may assume that n &gt; 8.</a:t>
            </a:r>
            <a:br>
              <a:rPr lang="en-IN" dirty="0" smtClean="0"/>
            </a:br>
            <a:r>
              <a:rPr lang="en-IN" b="1" dirty="0" smtClean="0"/>
              <a:t>(A)</a:t>
            </a:r>
            <a:r>
              <a:rPr lang="en-IN" dirty="0" smtClean="0"/>
              <a:t> O(1) and O(n)</a:t>
            </a:r>
            <a:br>
              <a:rPr lang="en-IN" dirty="0" smtClean="0"/>
            </a:br>
            <a:r>
              <a:rPr lang="en-IN" b="1" dirty="0" smtClean="0"/>
              <a:t>(B)</a:t>
            </a:r>
            <a:r>
              <a:rPr lang="en-IN" dirty="0" smtClean="0"/>
              <a:t> O(1) and O(1)</a:t>
            </a:r>
            <a:br>
              <a:rPr lang="en-IN" dirty="0" smtClean="0"/>
            </a:br>
            <a:r>
              <a:rPr lang="en-IN" b="1" dirty="0" smtClean="0"/>
              <a:t>(C)</a:t>
            </a:r>
            <a:r>
              <a:rPr lang="en-IN" dirty="0" smtClean="0"/>
              <a:t> O(n) and O(1)</a:t>
            </a:r>
            <a:br>
              <a:rPr lang="en-IN" dirty="0" smtClean="0"/>
            </a:br>
            <a:r>
              <a:rPr lang="en-IN" b="1" dirty="0" smtClean="0"/>
              <a:t>(D)</a:t>
            </a:r>
            <a:r>
              <a:rPr lang="en-IN" dirty="0" smtClean="0"/>
              <a:t> O(n) and O(n)</a:t>
            </a:r>
            <a:br>
              <a:rPr lang="en-IN" dirty="0" smtClean="0"/>
            </a:br>
            <a:r>
              <a:rPr lang="en-IN" dirty="0" smtClean="0"/>
              <a:t/>
            </a:r>
            <a:br>
              <a:rPr lang="en-IN" dirty="0" smtClean="0"/>
            </a:br>
            <a:r>
              <a:rPr lang="en-IN" b="1" dirty="0" smtClean="0"/>
              <a:t>Answer:</a:t>
            </a:r>
            <a:r>
              <a:rPr lang="en-IN" dirty="0" smtClean="0"/>
              <a:t> </a:t>
            </a:r>
            <a:r>
              <a:rPr lang="en-IN" b="1" dirty="0" smtClean="0"/>
              <a:t>(A)</a:t>
            </a:r>
            <a:r>
              <a:rPr lang="en-IN" dirty="0" smtClean="0"/>
              <a:t> </a:t>
            </a:r>
            <a:br>
              <a:rPr lang="en-IN" dirty="0" smtClean="0"/>
            </a:br>
            <a:r>
              <a:rPr lang="en-IN" b="1" dirty="0" smtClean="0"/>
              <a:t>Explanation:</a:t>
            </a:r>
            <a:r>
              <a:rPr lang="en-IN" dirty="0" smtClean="0"/>
              <a:t> Finding 8th element from beginning requires 8 nodes to be traversed which takes constant time.</a:t>
            </a:r>
          </a:p>
          <a:p>
            <a:endParaRPr lang="en-IN" dirty="0" smtClean="0"/>
          </a:p>
          <a:p>
            <a:r>
              <a:rPr lang="en-IN" dirty="0" smtClean="0"/>
              <a:t>For Finding 8th from end :-</a:t>
            </a:r>
          </a:p>
          <a:p>
            <a:pPr marL="285750" indent="-285750">
              <a:buFont typeface="Arial" panose="020B0604020202020204" pitchFamily="34" charset="0"/>
              <a:buChar char="•"/>
            </a:pPr>
            <a:r>
              <a:rPr lang="en-IN" dirty="0" smtClean="0"/>
              <a:t>First The complete list needs to be traversed for finding the total number of nodes in the list.</a:t>
            </a:r>
          </a:p>
          <a:p>
            <a:pPr marL="285750" indent="-285750">
              <a:buFont typeface="Arial" panose="020B0604020202020204" pitchFamily="34" charset="0"/>
              <a:buChar char="•"/>
            </a:pPr>
            <a:r>
              <a:rPr lang="en-IN" dirty="0" smtClean="0"/>
              <a:t>Find n-8=</a:t>
            </a:r>
            <a:r>
              <a:rPr lang="en-IN" dirty="0" err="1" smtClean="0"/>
              <a:t>no_from_start</a:t>
            </a:r>
            <a:r>
              <a:rPr lang="en-IN" dirty="0" smtClean="0"/>
              <a:t>,</a:t>
            </a:r>
          </a:p>
          <a:p>
            <a:pPr marL="742950" lvl="1" indent="-285750">
              <a:buFont typeface="Arial" panose="020B0604020202020204" pitchFamily="34" charset="0"/>
              <a:buChar char="•"/>
            </a:pPr>
            <a:r>
              <a:rPr lang="en-IN" dirty="0" smtClean="0"/>
              <a:t>Will give the number of that node from the start node for traversal.</a:t>
            </a:r>
          </a:p>
          <a:p>
            <a:pPr marL="742950" lvl="1" indent="-285750">
              <a:buFont typeface="Arial" panose="020B0604020202020204" pitchFamily="34" charset="0"/>
              <a:buChar char="•"/>
            </a:pPr>
            <a:r>
              <a:rPr lang="en-IN" dirty="0" smtClean="0"/>
              <a:t>So O(n)</a:t>
            </a:r>
            <a:endParaRPr lang="en-IN" dirty="0"/>
          </a:p>
        </p:txBody>
      </p:sp>
      <p:sp>
        <p:nvSpPr>
          <p:cNvPr id="2" name="Date Placeholder 1"/>
          <p:cNvSpPr>
            <a:spLocks noGrp="1"/>
          </p:cNvSpPr>
          <p:nvPr>
            <p:ph type="dt" sz="half" idx="10"/>
          </p:nvPr>
        </p:nvSpPr>
        <p:spPr/>
        <p:txBody>
          <a:bodyPr/>
          <a:lstStyle/>
          <a:p>
            <a:fld id="{4BB0D1E6-9EE9-4F03-A050-F4EFE1C680F8}" type="datetime1">
              <a:rPr lang="en-IN" smtClean="0"/>
              <a:t>09-09-2020</a:t>
            </a:fld>
            <a:endParaRPr lang="en-IN"/>
          </a:p>
        </p:txBody>
      </p:sp>
      <p:sp>
        <p:nvSpPr>
          <p:cNvPr id="3" name="Footer Placeholder 2"/>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91FA414A-FC3B-4762-BF9B-190CEE0147BD}" type="slidenum">
              <a:rPr lang="en-IN" smtClean="0"/>
              <a:t>7</a:t>
            </a:fld>
            <a:endParaRPr lang="en-IN"/>
          </a:p>
        </p:txBody>
      </p:sp>
    </p:spTree>
    <p:extLst>
      <p:ext uri="{BB962C8B-B14F-4D97-AF65-F5344CB8AC3E}">
        <p14:creationId xmlns:p14="http://schemas.microsoft.com/office/powerpoint/2010/main" val="3042426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1052736"/>
            <a:ext cx="7632848" cy="4779893"/>
          </a:xfrm>
        </p:spPr>
        <p:txBody>
          <a:bodyPr>
            <a:normAutofit/>
          </a:bodyPr>
          <a:lstStyle/>
          <a:p>
            <a:pPr marL="68580" indent="0">
              <a:buNone/>
            </a:pPr>
            <a:r>
              <a:rPr lang="en-IN" sz="1800" b="1" dirty="0"/>
              <a:t>ISRO | ISRO CS 2014 | Question 49</a:t>
            </a:r>
          </a:p>
          <a:p>
            <a:pPr marL="68580" indent="0">
              <a:buNone/>
            </a:pPr>
            <a:r>
              <a:rPr lang="en-IN" sz="1800" dirty="0"/>
              <a:t>Consider a single linked list where F and L are pointers to the first and last elements respectively of the linked list. The time for performing which of the given operations depends on the length of the linked list?</a:t>
            </a:r>
          </a:p>
          <a:p>
            <a:pPr marL="68580" indent="0">
              <a:buNone/>
            </a:pPr>
            <a:r>
              <a:rPr lang="en-IN" sz="1800" b="1" dirty="0"/>
              <a:t>(A)</a:t>
            </a:r>
            <a:r>
              <a:rPr lang="en-IN" sz="1800" dirty="0"/>
              <a:t> Delete the first element of the list</a:t>
            </a:r>
            <a:br>
              <a:rPr lang="en-IN" sz="1800" dirty="0"/>
            </a:br>
            <a:r>
              <a:rPr lang="en-IN" sz="1800" b="1" dirty="0"/>
              <a:t>(B)</a:t>
            </a:r>
            <a:r>
              <a:rPr lang="en-IN" sz="1800" dirty="0"/>
              <a:t> Interchange the first two elements of the list</a:t>
            </a:r>
            <a:br>
              <a:rPr lang="en-IN" sz="1800" dirty="0"/>
            </a:br>
            <a:r>
              <a:rPr lang="en-IN" sz="1800" b="1" dirty="0"/>
              <a:t>(C)</a:t>
            </a:r>
            <a:r>
              <a:rPr lang="en-IN" sz="1800" dirty="0"/>
              <a:t> Delete the last element of the list</a:t>
            </a:r>
            <a:br>
              <a:rPr lang="en-IN" sz="1800" dirty="0"/>
            </a:br>
            <a:r>
              <a:rPr lang="en-IN" sz="1800" b="1" dirty="0"/>
              <a:t>(D)</a:t>
            </a:r>
            <a:r>
              <a:rPr lang="en-IN" sz="1800" dirty="0"/>
              <a:t> Add an element at the end of the list</a:t>
            </a:r>
            <a:br>
              <a:rPr lang="en-IN" sz="1800" dirty="0"/>
            </a:br>
            <a:r>
              <a:rPr lang="en-IN" sz="1800" dirty="0"/>
              <a:t/>
            </a:r>
            <a:br>
              <a:rPr lang="en-IN" sz="1800" dirty="0"/>
            </a:br>
            <a:r>
              <a:rPr lang="en-IN" sz="1800" dirty="0"/>
              <a:t/>
            </a:r>
            <a:br>
              <a:rPr lang="en-IN" sz="1800" dirty="0"/>
            </a:br>
            <a:r>
              <a:rPr lang="en-IN" sz="1800" dirty="0"/>
              <a:t/>
            </a:r>
            <a:br>
              <a:rPr lang="en-IN" sz="1800" dirty="0"/>
            </a:br>
            <a:endParaRPr lang="en-IN" sz="800" dirty="0"/>
          </a:p>
        </p:txBody>
      </p:sp>
      <p:sp>
        <p:nvSpPr>
          <p:cNvPr id="4" name="Date Placeholder 3"/>
          <p:cNvSpPr>
            <a:spLocks noGrp="1"/>
          </p:cNvSpPr>
          <p:nvPr>
            <p:ph type="dt" sz="half" idx="10"/>
          </p:nvPr>
        </p:nvSpPr>
        <p:spPr/>
        <p:txBody>
          <a:bodyPr/>
          <a:lstStyle/>
          <a:p>
            <a:fld id="{1233256D-65BD-49B2-8ED7-8E67AAD423B7}" type="datetime1">
              <a:rPr lang="en-IN" smtClean="0"/>
              <a:t>09-09-2020</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91FA414A-FC3B-4762-BF9B-190CEE0147BD}" type="slidenum">
              <a:rPr lang="en-IN" smtClean="0"/>
              <a:t>8</a:t>
            </a:fld>
            <a:endParaRPr lang="en-IN"/>
          </a:p>
        </p:txBody>
      </p:sp>
      <p:pic>
        <p:nvPicPr>
          <p:cNvPr id="1026" name="Picture 2" descr="https://www.geeksforgeeks.org/wp-content/uploads/isro4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4005064"/>
            <a:ext cx="3914775" cy="94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603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52736"/>
            <a:ext cx="8136904" cy="4779893"/>
          </a:xfrm>
        </p:spPr>
        <p:txBody>
          <a:bodyPr>
            <a:normAutofit fontScale="25000" lnSpcReduction="20000"/>
          </a:bodyPr>
          <a:lstStyle/>
          <a:p>
            <a:pPr marL="68580" indent="0">
              <a:buNone/>
            </a:pPr>
            <a:r>
              <a:rPr lang="en-IN" sz="5600" b="1" dirty="0"/>
              <a:t>ISRO | ISRO CS 2014 | Question 49</a:t>
            </a:r>
          </a:p>
          <a:p>
            <a:pPr marL="68580" indent="0">
              <a:buNone/>
            </a:pPr>
            <a:r>
              <a:rPr lang="en-IN" sz="5600" dirty="0"/>
              <a:t>Consider a single linked list where F and L are pointers to the first and last elements respectively of the linked list. The time for performing which of the given operations depends on the length of the linked list?</a:t>
            </a:r>
          </a:p>
          <a:p>
            <a:pPr marL="68580" indent="0">
              <a:buNone/>
            </a:pPr>
            <a:r>
              <a:rPr lang="en-IN" sz="5600" b="1" dirty="0"/>
              <a:t>(A)</a:t>
            </a:r>
            <a:r>
              <a:rPr lang="en-IN" sz="5600" dirty="0"/>
              <a:t> Delete the first element of the list</a:t>
            </a:r>
            <a:br>
              <a:rPr lang="en-IN" sz="5600" dirty="0"/>
            </a:br>
            <a:r>
              <a:rPr lang="en-IN" sz="5600" b="1" dirty="0"/>
              <a:t>(B)</a:t>
            </a:r>
            <a:r>
              <a:rPr lang="en-IN" sz="5600" dirty="0"/>
              <a:t> Interchange the first two elements of the list</a:t>
            </a:r>
            <a:br>
              <a:rPr lang="en-IN" sz="5600" dirty="0"/>
            </a:br>
            <a:r>
              <a:rPr lang="en-IN" sz="5600" b="1" dirty="0"/>
              <a:t>(C)</a:t>
            </a:r>
            <a:r>
              <a:rPr lang="en-IN" sz="5600" dirty="0"/>
              <a:t> Delete the last element of the list</a:t>
            </a:r>
            <a:br>
              <a:rPr lang="en-IN" sz="5600" dirty="0"/>
            </a:br>
            <a:r>
              <a:rPr lang="en-IN" sz="5600" b="1" dirty="0"/>
              <a:t>(D)</a:t>
            </a:r>
            <a:r>
              <a:rPr lang="en-IN" sz="5600" dirty="0"/>
              <a:t> Add an element at the end of the list</a:t>
            </a:r>
            <a:br>
              <a:rPr lang="en-IN" sz="5600" dirty="0"/>
            </a:br>
            <a:r>
              <a:rPr lang="en-IN" sz="5600" dirty="0"/>
              <a:t/>
            </a:r>
            <a:br>
              <a:rPr lang="en-IN" sz="5600" dirty="0"/>
            </a:br>
            <a:r>
              <a:rPr lang="en-IN" sz="5600" dirty="0"/>
              <a:t/>
            </a:r>
            <a:br>
              <a:rPr lang="en-IN" sz="5600" dirty="0"/>
            </a:br>
            <a:r>
              <a:rPr lang="en-IN" sz="5600" b="1" dirty="0"/>
              <a:t>Answer:</a:t>
            </a:r>
            <a:r>
              <a:rPr lang="en-IN" sz="5600" dirty="0"/>
              <a:t> </a:t>
            </a:r>
            <a:r>
              <a:rPr lang="en-IN" sz="5600" b="1" dirty="0"/>
              <a:t>(C)</a:t>
            </a:r>
            <a:r>
              <a:rPr lang="en-IN" sz="5600" dirty="0"/>
              <a:t> </a:t>
            </a:r>
            <a:br>
              <a:rPr lang="en-IN" sz="5600" dirty="0"/>
            </a:br>
            <a:r>
              <a:rPr lang="en-IN" sz="5600" dirty="0"/>
              <a:t/>
            </a:r>
            <a:br>
              <a:rPr lang="en-IN" sz="5600" dirty="0"/>
            </a:br>
            <a:r>
              <a:rPr lang="en-IN" sz="5600" b="1" dirty="0"/>
              <a:t>Explanation:</a:t>
            </a:r>
            <a:r>
              <a:rPr lang="en-IN" sz="5600" dirty="0"/>
              <a:t> If F and L are pointers to the first and last elements respectively of the linked list, then:</a:t>
            </a:r>
            <a:br>
              <a:rPr lang="en-IN" sz="5600" dirty="0"/>
            </a:br>
            <a:r>
              <a:rPr lang="en-IN" sz="5600" dirty="0" err="1"/>
              <a:t>i</a:t>
            </a:r>
            <a:r>
              <a:rPr lang="en-IN" sz="5600" dirty="0"/>
              <a:t>) Deleting the first element of the list will not depend on the length of the link list as F = F-&gt;next and delete first node.</a:t>
            </a:r>
            <a:br>
              <a:rPr lang="en-IN" sz="5600" dirty="0"/>
            </a:br>
            <a:r>
              <a:rPr lang="en-IN" sz="5600" dirty="0"/>
              <a:t>ii) Interchanging the first two elements of the list will also not require the length of linked list, simply by taking a temp node, swap the two nodes of the list.</a:t>
            </a:r>
            <a:br>
              <a:rPr lang="en-IN" sz="5600" dirty="0"/>
            </a:br>
            <a:r>
              <a:rPr lang="en-IN" sz="5600" dirty="0"/>
              <a:t>iii) Deleting the last element of the list will require the length traversal of the list so as to obtain the pointer of the node previous to the last node.</a:t>
            </a:r>
            <a:br>
              <a:rPr lang="en-IN" sz="5600" dirty="0"/>
            </a:br>
            <a:r>
              <a:rPr lang="en-IN" sz="5600" dirty="0"/>
              <a:t>iv) Adding an element at the end of the list, can be done by making L-&gt;next = new node</a:t>
            </a:r>
          </a:p>
          <a:p>
            <a:pPr marL="68580" indent="0">
              <a:buNone/>
            </a:pPr>
            <a:r>
              <a:rPr lang="en-IN" sz="5600" dirty="0"/>
              <a:t>So, correct option is (C).</a:t>
            </a:r>
          </a:p>
          <a:p>
            <a:endParaRPr lang="en-IN" dirty="0"/>
          </a:p>
        </p:txBody>
      </p:sp>
      <p:sp>
        <p:nvSpPr>
          <p:cNvPr id="2" name="Date Placeholder 1"/>
          <p:cNvSpPr>
            <a:spLocks noGrp="1"/>
          </p:cNvSpPr>
          <p:nvPr>
            <p:ph type="dt" sz="half" idx="10"/>
          </p:nvPr>
        </p:nvSpPr>
        <p:spPr/>
        <p:txBody>
          <a:bodyPr/>
          <a:lstStyle/>
          <a:p>
            <a:fld id="{30EFCD19-23C7-44BF-A16F-26D3E5D79006}" type="datetime1">
              <a:rPr lang="en-IN" smtClean="0"/>
              <a:t>09-09-2020</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91FA414A-FC3B-4762-BF9B-190CEE0147BD}" type="slidenum">
              <a:rPr lang="en-IN" smtClean="0"/>
              <a:t>9</a:t>
            </a:fld>
            <a:endParaRPr lang="en-IN"/>
          </a:p>
        </p:txBody>
      </p:sp>
    </p:spTree>
    <p:extLst>
      <p:ext uri="{BB962C8B-B14F-4D97-AF65-F5344CB8AC3E}">
        <p14:creationId xmlns:p14="http://schemas.microsoft.com/office/powerpoint/2010/main" val="263347926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1462</Words>
  <Application>Microsoft Office PowerPoint</Application>
  <PresentationFormat>On-screen Show (4:3)</PresentationFormat>
  <Paragraphs>224</Paragraphs>
  <Slides>28</Slides>
  <Notes>0</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Office Theme</vt:lpstr>
      <vt:lpstr>Austin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cp:revision>
  <dcterms:created xsi:type="dcterms:W3CDTF">2020-09-09T08:10:26Z</dcterms:created>
  <dcterms:modified xsi:type="dcterms:W3CDTF">2020-09-09T08:17:28Z</dcterms:modified>
</cp:coreProperties>
</file>