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7" r:id="rId11"/>
    <p:sldId id="268" r:id="rId12"/>
    <p:sldId id="269" r:id="rId13"/>
    <p:sldId id="271" r:id="rId14"/>
    <p:sldId id="270" r:id="rId15"/>
    <p:sldId id="273" r:id="rId16"/>
    <p:sldId id="275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D7293-B0E6-4AEB-B214-BD0A5FD8860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0A534-16E6-40B1-A827-58299A66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B99D82B-11D8-4F4D-BD39-F0CB92EC49BC}" type="slidenum">
              <a:rPr lang="en-US" altLang="en-US" sz="1200">
                <a:latin typeface="Arial Narrow" pitchFamily="34" charset="0"/>
              </a:rPr>
              <a:pPr eaLnBrk="1" hangingPunct="1"/>
              <a:t>4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1848173-ABAF-4EFB-8B21-4E9D0A3363CE}" type="slidenum">
              <a:rPr lang="en-US" altLang="en-US" sz="1200">
                <a:latin typeface="Arial Narrow" pitchFamily="34" charset="0"/>
              </a:rPr>
              <a:pPr algn="r" eaLnBrk="1" hangingPunct="1"/>
              <a:t>13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1848173-ABAF-4EFB-8B21-4E9D0A3363CE}" type="slidenum">
              <a:rPr lang="en-US" altLang="en-US" sz="1200">
                <a:latin typeface="Arial Narrow" pitchFamily="34" charset="0"/>
              </a:rPr>
              <a:pPr algn="r" eaLnBrk="1" hangingPunct="1"/>
              <a:t>14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07C48-6310-4290-8CE6-C5E4A51BCB4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So, we’ll double rotate.</a:t>
            </a:r>
          </a:p>
          <a:p>
            <a:endParaRPr lang="en-US" altLang="en-US"/>
          </a:p>
          <a:p>
            <a:r>
              <a:rPr lang="en-US" altLang="en-US"/>
              <a:t>Start by moving the offending grand-child up.</a:t>
            </a:r>
          </a:p>
          <a:p>
            <a:endParaRPr lang="en-US" altLang="en-US"/>
          </a:p>
          <a:p>
            <a:r>
              <a:rPr lang="en-US" altLang="en-US"/>
              <a:t>We get an even more imbalanced tree. </a:t>
            </a:r>
          </a:p>
          <a:p>
            <a:r>
              <a:rPr lang="en-US" altLang="en-US"/>
              <a:t>BUT, it’s imbalanced like a zig-zig tree now!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07C48-6310-4290-8CE6-C5E4A51BCB4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So, we’ll double rotate.</a:t>
            </a:r>
          </a:p>
          <a:p>
            <a:endParaRPr lang="en-US" altLang="en-US"/>
          </a:p>
          <a:p>
            <a:r>
              <a:rPr lang="en-US" altLang="en-US"/>
              <a:t>Start by moving the offending grand-child up.</a:t>
            </a:r>
          </a:p>
          <a:p>
            <a:endParaRPr lang="en-US" altLang="en-US"/>
          </a:p>
          <a:p>
            <a:r>
              <a:rPr lang="en-US" altLang="en-US"/>
              <a:t>We get an even more imbalanced tree. </a:t>
            </a:r>
          </a:p>
          <a:p>
            <a:r>
              <a:rPr lang="en-US" altLang="en-US"/>
              <a:t>BUT, it’s imbalanced like a zig-zig tree now!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07C48-6310-4290-8CE6-C5E4A51BCB4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12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So, we’ll double rotate.</a:t>
            </a:r>
          </a:p>
          <a:p>
            <a:endParaRPr lang="en-US" altLang="en-US"/>
          </a:p>
          <a:p>
            <a:r>
              <a:rPr lang="en-US" altLang="en-US"/>
              <a:t>Start by moving the offending grand-child up.</a:t>
            </a:r>
          </a:p>
          <a:p>
            <a:endParaRPr lang="en-US" altLang="en-US"/>
          </a:p>
          <a:p>
            <a:r>
              <a:rPr lang="en-US" altLang="en-US"/>
              <a:t>We get an even more imbalanced tree. </a:t>
            </a:r>
          </a:p>
          <a:p>
            <a:r>
              <a:rPr lang="en-US" altLang="en-US"/>
              <a:t>BUT, it’s imbalanced like a zig-zig tree now!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0E9B0-49B0-4BE2-B786-C5913265A72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14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So, let’s pull 17 up again.</a:t>
            </a:r>
          </a:p>
          <a:p>
            <a:endParaRPr lang="en-US" altLang="en-US"/>
          </a:p>
          <a:p>
            <a:r>
              <a:rPr lang="en-US" altLang="en-US"/>
              <a:t>Now, we get a balanced tree.</a:t>
            </a:r>
          </a:p>
          <a:p>
            <a:endParaRPr lang="en-US" altLang="en-US"/>
          </a:p>
          <a:p>
            <a:r>
              <a:rPr lang="en-US" altLang="en-US"/>
              <a:t>And, again, 10’s height didn’t need to change.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B99D82B-11D8-4F4D-BD39-F0CB92EC49BC}" type="slidenum">
              <a:rPr lang="en-US" altLang="en-US" sz="1200">
                <a:latin typeface="Arial Narrow" pitchFamily="34" charset="0"/>
              </a:rPr>
              <a:pPr eaLnBrk="1" hangingPunct="1"/>
              <a:t>5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3E17C71-1F96-49E8-8B5F-EFBC69400B81}" type="slidenum">
              <a:rPr lang="en-US" altLang="en-US" sz="1200">
                <a:latin typeface="Arial Narrow" pitchFamily="34" charset="0"/>
              </a:rPr>
              <a:pPr eaLnBrk="1" hangingPunct="1"/>
              <a:t>6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5986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59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25674E2-BBEB-4F48-80D5-2A85F887CD01}" type="slidenum">
              <a:rPr lang="en-US" altLang="en-US" sz="1200">
                <a:latin typeface="Arial Narrow" pitchFamily="34" charset="0"/>
              </a:rPr>
              <a:pPr eaLnBrk="1" hangingPunct="1"/>
              <a:t>7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C59C9834-A501-4FCB-93D8-2728E8DF4331}" type="slidenum">
              <a:rPr lang="en-US" altLang="en-US" sz="1200">
                <a:latin typeface="Arial Narrow" pitchFamily="34" charset="0"/>
              </a:rPr>
              <a:pPr algn="r" eaLnBrk="1" hangingPunct="1"/>
              <a:t>8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C59C9834-A501-4FCB-93D8-2728E8DF4331}" type="slidenum">
              <a:rPr lang="en-US" altLang="en-US" sz="1200">
                <a:latin typeface="Arial Narrow" pitchFamily="34" charset="0"/>
              </a:rPr>
              <a:pPr algn="r" eaLnBrk="1" hangingPunct="1"/>
              <a:t>9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C59C9834-A501-4FCB-93D8-2728E8DF4331}" type="slidenum">
              <a:rPr lang="en-US" altLang="en-US" sz="1200">
                <a:latin typeface="Arial Narrow" pitchFamily="34" charset="0"/>
              </a:rPr>
              <a:pPr algn="r" eaLnBrk="1" hangingPunct="1"/>
              <a:t>10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C59C9834-A501-4FCB-93D8-2728E8DF4331}" type="slidenum">
              <a:rPr lang="en-US" altLang="en-US" sz="1200">
                <a:latin typeface="Arial Narrow" pitchFamily="34" charset="0"/>
              </a:rPr>
              <a:pPr algn="r" eaLnBrk="1" hangingPunct="1"/>
              <a:t>11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415" y="8688918"/>
            <a:ext cx="2973586" cy="4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45710" anchor="b"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1848173-ABAF-4EFB-8B21-4E9D0A3363CE}" type="slidenum">
              <a:rPr lang="en-US" altLang="en-US" sz="1200">
                <a:latin typeface="Arial Narrow" pitchFamily="34" charset="0"/>
              </a:rPr>
              <a:pPr algn="r" eaLnBrk="1" hangingPunct="1"/>
              <a:t>12</a:t>
            </a:fld>
            <a:endParaRPr lang="en-US" altLang="en-US" sz="1200">
              <a:latin typeface="Arial Narrow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1EC223-8CD6-43A8-A345-5EA3CD5168D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779BF94-0AEA-4B0A-87D3-89E608EADA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9E44356-EDC5-42D4-9CEB-D65EF8671C30}" type="slidenum">
              <a:rPr lang="en-US" altLang="en-US" sz="1400">
                <a:latin typeface="Arial" pitchFamily="34" charset="0"/>
              </a:rPr>
              <a:pPr algn="r" eaLnBrk="1" hangingPunct="1"/>
              <a:t>10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1528" y="609600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8547" y="1063023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Inserting 16 and 15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362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828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524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19812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743200" y="3429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362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429000" y="403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3124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1600200" y="4038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657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2098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895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3124200" y="4114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3657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962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3962400" y="525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42672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4864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5181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5638800" y="3048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6400800" y="3124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0198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70866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H="1">
            <a:off x="52578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77724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15</a:t>
            </a: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58674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Oval 33"/>
          <p:cNvSpPr>
            <a:spLocks noChangeArrowheads="1"/>
          </p:cNvSpPr>
          <p:nvPr/>
        </p:nvSpPr>
        <p:spPr bwMode="auto">
          <a:xfrm>
            <a:off x="6553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67818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9" name="Oval 35"/>
          <p:cNvSpPr>
            <a:spLocks noChangeArrowheads="1"/>
          </p:cNvSpPr>
          <p:nvPr/>
        </p:nvSpPr>
        <p:spPr bwMode="auto">
          <a:xfrm>
            <a:off x="82296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60" name="Oval 36"/>
          <p:cNvSpPr>
            <a:spLocks noChangeArrowheads="1"/>
          </p:cNvSpPr>
          <p:nvPr/>
        </p:nvSpPr>
        <p:spPr bwMode="auto">
          <a:xfrm>
            <a:off x="7315200" y="4000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80772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118754" y="18669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15,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=7</a:t>
            </a:r>
            <a:br>
              <a:rPr lang="en-US" sz="1600" b="1" dirty="0" smtClean="0"/>
            </a:br>
            <a:r>
              <a:rPr lang="en-US" sz="1600" b="1" dirty="0" smtClean="0"/>
              <a:t>First </a:t>
            </a:r>
            <a:r>
              <a:rPr lang="en-US" sz="1600" b="1" dirty="0"/>
              <a:t>Perform Left to Left Rotation around node A=&gt;Clockwise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7620000" y="4381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7724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4" name="Curved Down Arrow 43"/>
          <p:cNvSpPr/>
          <p:nvPr/>
        </p:nvSpPr>
        <p:spPr>
          <a:xfrm>
            <a:off x="4267200" y="5250873"/>
            <a:ext cx="6096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14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99709" y="48062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9E44356-EDC5-42D4-9CEB-D65EF8671C30}" type="slidenum">
              <a:rPr lang="en-US" altLang="en-US" sz="1400">
                <a:latin typeface="Arial" pitchFamily="34" charset="0"/>
              </a:rPr>
              <a:pPr algn="r" eaLnBrk="1" hangingPunct="1"/>
              <a:t>11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1528" y="609600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8547" y="1063023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Inserting 16 and 15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362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828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524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19812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743200" y="3429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362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429000" y="403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3124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1600200" y="4038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657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2098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895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3124200" y="4114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42672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4864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5181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5638800" y="3048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6400800" y="3124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0198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70866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H="1">
            <a:off x="52578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7315200" y="4000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15</a:t>
            </a: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58674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Oval 33"/>
          <p:cNvSpPr>
            <a:spLocks noChangeArrowheads="1"/>
          </p:cNvSpPr>
          <p:nvPr/>
        </p:nvSpPr>
        <p:spPr bwMode="auto">
          <a:xfrm>
            <a:off x="6553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6781800" y="3810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9" name="Oval 35"/>
          <p:cNvSpPr>
            <a:spLocks noChangeArrowheads="1"/>
          </p:cNvSpPr>
          <p:nvPr/>
        </p:nvSpPr>
        <p:spPr bwMode="auto">
          <a:xfrm>
            <a:off x="7834745" y="464127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60" name="Oval 36"/>
          <p:cNvSpPr>
            <a:spLocks noChangeArrowheads="1"/>
          </p:cNvSpPr>
          <p:nvPr/>
        </p:nvSpPr>
        <p:spPr bwMode="auto">
          <a:xfrm>
            <a:off x="6965373" y="483177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118754" y="18669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15,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=7</a:t>
            </a:r>
            <a:br>
              <a:rPr lang="en-US" sz="1600" b="1" dirty="0" smtClean="0"/>
            </a:br>
            <a:r>
              <a:rPr lang="en-US" sz="1600" b="1" dirty="0" smtClean="0"/>
              <a:t>Then </a:t>
            </a:r>
            <a:r>
              <a:rPr lang="en-US" sz="1600" b="1" dirty="0"/>
              <a:t>Right to Right rotation around pivot node P=&gt;Anti-Clockwise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7620000" y="4381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7724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Oval 31"/>
          <p:cNvSpPr>
            <a:spLocks noChangeArrowheads="1"/>
          </p:cNvSpPr>
          <p:nvPr/>
        </p:nvSpPr>
        <p:spPr bwMode="auto">
          <a:xfrm>
            <a:off x="4038600" y="4991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15</a:t>
            </a:r>
          </a:p>
        </p:txBody>
      </p:sp>
      <p:sp>
        <p:nvSpPr>
          <p:cNvPr id="44" name="Oval 35"/>
          <p:cNvSpPr>
            <a:spLocks noChangeArrowheads="1"/>
          </p:cNvSpPr>
          <p:nvPr/>
        </p:nvSpPr>
        <p:spPr bwMode="auto">
          <a:xfrm>
            <a:off x="4495800" y="5676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5" name="Line 37"/>
          <p:cNvSpPr>
            <a:spLocks noChangeShapeType="1"/>
          </p:cNvSpPr>
          <p:nvPr/>
        </p:nvSpPr>
        <p:spPr bwMode="auto">
          <a:xfrm>
            <a:off x="4343400" y="53721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>
            <a:off x="3886200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34"/>
          <p:cNvSpPr>
            <a:spLocks noChangeShapeType="1"/>
          </p:cNvSpPr>
          <p:nvPr/>
        </p:nvSpPr>
        <p:spPr bwMode="auto">
          <a:xfrm flipH="1">
            <a:off x="7239000" y="4321341"/>
            <a:ext cx="145473" cy="51043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Curved Down Arrow 49"/>
          <p:cNvSpPr/>
          <p:nvPr/>
        </p:nvSpPr>
        <p:spPr>
          <a:xfrm flipH="1">
            <a:off x="3359727" y="4831773"/>
            <a:ext cx="6477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14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6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D6FA7F95-CC31-4CAC-85BD-D6881848B474}" type="slidenum">
              <a:rPr lang="en-US" altLang="en-US" sz="1400">
                <a:latin typeface="Arial" pitchFamily="34" charset="0"/>
              </a:rPr>
              <a:pPr algn="r" eaLnBrk="1" hangingPunct="1"/>
              <a:t>12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024744" cy="4963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en-US" altLang="ja-JP" sz="2800" dirty="0" err="1" smtClean="0"/>
              <a:t>d</a:t>
            </a:r>
            <a:r>
              <a:rPr lang="en-US" altLang="ja-JP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191" y="1225814"/>
            <a:ext cx="6777317" cy="350897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Inserting 14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marL="68580" indent="0" eaLnBrk="1" hangingPunct="1">
              <a:buNone/>
            </a:pPr>
            <a:endParaRPr lang="en-US" altLang="en-US" sz="2000" dirty="0" smtClean="0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981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447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1143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16002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23622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0480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743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12192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3276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18288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5146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>
            <a:off x="27432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37338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28956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581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>
            <a:off x="31242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3200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3124200" y="4419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914400" y="53340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14,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=6</a:t>
            </a:r>
            <a:br>
              <a:rPr lang="en-US" sz="1600" b="1" dirty="0" smtClean="0"/>
            </a:br>
            <a:r>
              <a:rPr lang="en-US" sz="1600" b="1" dirty="0" smtClean="0"/>
              <a:t>First </a:t>
            </a:r>
            <a:r>
              <a:rPr lang="en-US" sz="1600" b="1" dirty="0"/>
              <a:t>Perform Left to Left Rotation around node A=&gt;Clockwise</a:t>
            </a:r>
            <a:endParaRPr lang="en-US" sz="1600" dirty="0"/>
          </a:p>
          <a:p>
            <a:r>
              <a:rPr lang="en-US" sz="1600" b="1" dirty="0" smtClean="0"/>
              <a:t>Then </a:t>
            </a:r>
            <a:r>
              <a:rPr lang="en-US" sz="1600" b="1" dirty="0"/>
              <a:t>Right to Right rotation around pivot node P=&gt;Anti-Clockwise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200400" y="27492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85309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5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D6FA7F95-CC31-4CAC-85BD-D6881848B474}" type="slidenum">
              <a:rPr lang="en-US" altLang="en-US" sz="1400">
                <a:latin typeface="Arial" pitchFamily="34" charset="0"/>
              </a:rPr>
              <a:pPr algn="r" eaLnBrk="1" hangingPunct="1"/>
              <a:t>13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024744" cy="4963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en-US" altLang="ja-JP" sz="2800" dirty="0" err="1" smtClean="0"/>
              <a:t>d</a:t>
            </a:r>
            <a:r>
              <a:rPr lang="en-US" altLang="ja-JP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191" y="1225814"/>
            <a:ext cx="6777317" cy="350897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Inserting 14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marL="68580" indent="0" eaLnBrk="1" hangingPunct="1">
              <a:buNone/>
            </a:pPr>
            <a:endParaRPr lang="en-US" altLang="en-US" sz="2000" dirty="0" smtClean="0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981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447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1143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16002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2362200" y="2438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0480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743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12192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3276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18288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5146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>
            <a:off x="2743200" y="3124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37338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28956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5814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>
            <a:off x="31242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3200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3124200" y="4419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914400" y="53340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14,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=6</a:t>
            </a:r>
            <a:br>
              <a:rPr lang="en-US" sz="1600" b="1" dirty="0" smtClean="0"/>
            </a:br>
            <a:r>
              <a:rPr lang="en-US" sz="1600" b="1" dirty="0" smtClean="0"/>
              <a:t>First </a:t>
            </a:r>
            <a:r>
              <a:rPr lang="en-US" sz="1600" b="1" dirty="0"/>
              <a:t>Perform Left to Left Rotation around node A=&gt;</a:t>
            </a:r>
            <a:r>
              <a:rPr lang="en-US" sz="1600" b="1" dirty="0" smtClean="0"/>
              <a:t>Clockwise</a:t>
            </a:r>
            <a:endParaRPr lang="en-US" sz="1600" dirty="0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37338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24200" y="27492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9109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5791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4953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H="1">
            <a:off x="5410200" y="2286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6172200" y="2362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57912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68580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Oval 11"/>
          <p:cNvSpPr>
            <a:spLocks noChangeArrowheads="1"/>
          </p:cNvSpPr>
          <p:nvPr/>
        </p:nvSpPr>
        <p:spPr bwMode="auto">
          <a:xfrm>
            <a:off x="6553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5029200" y="2971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auto">
          <a:xfrm>
            <a:off x="75438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5638800" y="3048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Oval 15"/>
          <p:cNvSpPr>
            <a:spLocks noChangeArrowheads="1"/>
          </p:cNvSpPr>
          <p:nvPr/>
        </p:nvSpPr>
        <p:spPr bwMode="auto">
          <a:xfrm>
            <a:off x="6324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 flipH="1">
            <a:off x="6553200" y="3048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8001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2" name="Oval 18"/>
          <p:cNvSpPr>
            <a:spLocks noChangeArrowheads="1"/>
          </p:cNvSpPr>
          <p:nvPr/>
        </p:nvSpPr>
        <p:spPr bwMode="auto">
          <a:xfrm>
            <a:off x="7124700" y="324542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78486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20"/>
          <p:cNvSpPr>
            <a:spLocks noChangeShapeType="1"/>
          </p:cNvSpPr>
          <p:nvPr/>
        </p:nvSpPr>
        <p:spPr bwMode="auto">
          <a:xfrm flipH="1">
            <a:off x="73914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Oval 39"/>
          <p:cNvSpPr>
            <a:spLocks noChangeArrowheads="1"/>
          </p:cNvSpPr>
          <p:nvPr/>
        </p:nvSpPr>
        <p:spPr bwMode="auto">
          <a:xfrm>
            <a:off x="7124700" y="44784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7457209" y="356061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934200" y="2673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419109" y="3212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0" name="Curved Down Arrow 69"/>
          <p:cNvSpPr/>
          <p:nvPr/>
        </p:nvSpPr>
        <p:spPr>
          <a:xfrm>
            <a:off x="3349337" y="3886200"/>
            <a:ext cx="273627" cy="173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6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D6FA7F95-CC31-4CAC-85BD-D6881848B474}" type="slidenum">
              <a:rPr lang="en-US" altLang="en-US" sz="1400">
                <a:latin typeface="Arial" pitchFamily="34" charset="0"/>
              </a:rPr>
              <a:pPr algn="r" eaLnBrk="1" hangingPunct="1"/>
              <a:t>14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024744" cy="4963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en-US" altLang="ja-JP" sz="2800" dirty="0" err="1" smtClean="0"/>
              <a:t>d</a:t>
            </a:r>
            <a:r>
              <a:rPr lang="en-US" altLang="ja-JP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191" y="1225814"/>
            <a:ext cx="6777317" cy="350897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Inserting 14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marL="68580" indent="0" eaLnBrk="1" hangingPunct="1">
              <a:buNone/>
            </a:pPr>
            <a:endParaRPr lang="en-US" altLang="en-US" sz="2000" dirty="0" smtClean="0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37338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55626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5029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47244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H="1">
            <a:off x="5181600" y="220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5943600" y="2286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55626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6629400" y="2895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1" name="Oval 29"/>
          <p:cNvSpPr>
            <a:spLocks noChangeArrowheads="1"/>
          </p:cNvSpPr>
          <p:nvPr/>
        </p:nvSpPr>
        <p:spPr bwMode="auto">
          <a:xfrm>
            <a:off x="63246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H="1">
            <a:off x="4800600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3" name="Oval 31"/>
          <p:cNvSpPr>
            <a:spLocks noChangeArrowheads="1"/>
          </p:cNvSpPr>
          <p:nvPr/>
        </p:nvSpPr>
        <p:spPr bwMode="auto">
          <a:xfrm>
            <a:off x="685800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54102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5" name="Oval 33"/>
          <p:cNvSpPr>
            <a:spLocks noChangeArrowheads="1"/>
          </p:cNvSpPr>
          <p:nvPr/>
        </p:nvSpPr>
        <p:spPr bwMode="auto">
          <a:xfrm>
            <a:off x="6096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 flipH="1">
            <a:off x="6324600" y="2971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7" name="Oval 35"/>
          <p:cNvSpPr>
            <a:spLocks noChangeArrowheads="1"/>
          </p:cNvSpPr>
          <p:nvPr/>
        </p:nvSpPr>
        <p:spPr bwMode="auto">
          <a:xfrm>
            <a:off x="73152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4308" name="Oval 36"/>
          <p:cNvSpPr>
            <a:spLocks noChangeArrowheads="1"/>
          </p:cNvSpPr>
          <p:nvPr/>
        </p:nvSpPr>
        <p:spPr bwMode="auto">
          <a:xfrm>
            <a:off x="58674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71628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 flipH="1">
            <a:off x="60198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>
            <a:off x="6781800" y="3581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981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4478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1143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H="1">
            <a:off x="1600200" y="2286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2362200" y="2362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19812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30480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2743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219200" y="2971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7338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1828800" y="3048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2514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 flipH="1">
            <a:off x="2743200" y="3048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Oval 17"/>
          <p:cNvSpPr>
            <a:spLocks noChangeArrowheads="1"/>
          </p:cNvSpPr>
          <p:nvPr/>
        </p:nvSpPr>
        <p:spPr bwMode="auto">
          <a:xfrm>
            <a:off x="41910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3314700" y="324542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>
            <a:off x="40386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Line 20"/>
          <p:cNvSpPr>
            <a:spLocks noChangeShapeType="1"/>
          </p:cNvSpPr>
          <p:nvPr/>
        </p:nvSpPr>
        <p:spPr bwMode="auto">
          <a:xfrm flipH="1">
            <a:off x="35814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Oval 39"/>
          <p:cNvSpPr>
            <a:spLocks noChangeArrowheads="1"/>
          </p:cNvSpPr>
          <p:nvPr/>
        </p:nvSpPr>
        <p:spPr bwMode="auto">
          <a:xfrm>
            <a:off x="3314700" y="44784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>
            <a:off x="3647209" y="356061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24200" y="26730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609109" y="3212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914400" y="53340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14,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=6</a:t>
            </a:r>
            <a:br>
              <a:rPr lang="en-US" sz="1600" b="1" dirty="0" smtClean="0"/>
            </a:br>
            <a:r>
              <a:rPr lang="en-US" sz="1600" b="1" dirty="0" smtClean="0"/>
              <a:t>Then </a:t>
            </a:r>
            <a:r>
              <a:rPr lang="en-US" sz="1600" b="1" dirty="0"/>
              <a:t>Right to Right rotation around pivot node P=&gt;Anti-Clockwise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7" name="Curved Down Arrow 66"/>
          <p:cNvSpPr/>
          <p:nvPr/>
        </p:nvSpPr>
        <p:spPr>
          <a:xfrm flipH="1">
            <a:off x="2881745" y="3162300"/>
            <a:ext cx="394855" cy="2344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0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AVL Trees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81000"/>
            <a:ext cx="7024744" cy="49633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Double </a:t>
            </a:r>
            <a:r>
              <a:rPr lang="en-US" altLang="en-US" sz="2800" dirty="0" smtClean="0"/>
              <a:t>Rotation</a:t>
            </a:r>
            <a:endParaRPr lang="en-US" altLang="en-US" sz="2800" dirty="0"/>
          </a:p>
        </p:txBody>
      </p:sp>
      <p:sp>
        <p:nvSpPr>
          <p:cNvPr id="510979" name="Oval 3"/>
          <p:cNvSpPr>
            <a:spLocks noChangeAspect="1" noChangeArrowheads="1"/>
          </p:cNvSpPr>
          <p:nvPr/>
        </p:nvSpPr>
        <p:spPr bwMode="auto">
          <a:xfrm>
            <a:off x="37338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510980" name="Oval 4"/>
          <p:cNvSpPr>
            <a:spLocks noChangeAspect="1" noChangeArrowheads="1"/>
          </p:cNvSpPr>
          <p:nvPr/>
        </p:nvSpPr>
        <p:spPr bwMode="auto">
          <a:xfrm>
            <a:off x="1600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0981" name="Oval 5"/>
          <p:cNvSpPr>
            <a:spLocks noChangeAspect="1" noChangeArrowheads="1"/>
          </p:cNvSpPr>
          <p:nvPr/>
        </p:nvSpPr>
        <p:spPr bwMode="auto">
          <a:xfrm>
            <a:off x="533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0982" name="Oval 6"/>
          <p:cNvSpPr>
            <a:spLocks noChangeAspect="1" noChangeArrowheads="1"/>
          </p:cNvSpPr>
          <p:nvPr/>
        </p:nvSpPr>
        <p:spPr bwMode="auto">
          <a:xfrm>
            <a:off x="32004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0983" name="Oval 7"/>
          <p:cNvSpPr>
            <a:spLocks noChangeAspect="1" noChangeArrowheads="1"/>
          </p:cNvSpPr>
          <p:nvPr/>
        </p:nvSpPr>
        <p:spPr bwMode="auto">
          <a:xfrm>
            <a:off x="10668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0984" name="Oval 8"/>
          <p:cNvSpPr>
            <a:spLocks noChangeAspect="1" noChangeArrowheads="1"/>
          </p:cNvSpPr>
          <p:nvPr/>
        </p:nvSpPr>
        <p:spPr bwMode="auto">
          <a:xfrm>
            <a:off x="21336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0985" name="AutoShape 9"/>
          <p:cNvCxnSpPr>
            <a:cxnSpLocks noChangeShapeType="1"/>
            <a:stCxn id="510984" idx="3"/>
            <a:endCxn id="510983" idx="0"/>
          </p:cNvCxnSpPr>
          <p:nvPr/>
        </p:nvCxnSpPr>
        <p:spPr bwMode="auto">
          <a:xfrm flipH="1">
            <a:off x="12573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6" name="AutoShape 10"/>
          <p:cNvCxnSpPr>
            <a:cxnSpLocks noChangeShapeType="1"/>
            <a:stCxn id="510984" idx="5"/>
            <a:endCxn id="510982" idx="0"/>
          </p:cNvCxnSpPr>
          <p:nvPr/>
        </p:nvCxnSpPr>
        <p:spPr bwMode="auto">
          <a:xfrm>
            <a:off x="24590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7" name="AutoShape 11"/>
          <p:cNvCxnSpPr>
            <a:cxnSpLocks noChangeShapeType="1"/>
            <a:stCxn id="510982" idx="5"/>
            <a:endCxn id="510979" idx="0"/>
          </p:cNvCxnSpPr>
          <p:nvPr/>
        </p:nvCxnSpPr>
        <p:spPr bwMode="auto">
          <a:xfrm>
            <a:off x="35258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8" name="AutoShape 12"/>
          <p:cNvCxnSpPr>
            <a:cxnSpLocks noChangeShapeType="1"/>
            <a:stCxn id="510983" idx="3"/>
            <a:endCxn id="510981" idx="0"/>
          </p:cNvCxnSpPr>
          <p:nvPr/>
        </p:nvCxnSpPr>
        <p:spPr bwMode="auto">
          <a:xfrm flipH="1">
            <a:off x="7239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9" name="AutoShape 13"/>
          <p:cNvCxnSpPr>
            <a:cxnSpLocks noChangeShapeType="1"/>
            <a:stCxn id="510983" idx="5"/>
            <a:endCxn id="510980" idx="0"/>
          </p:cNvCxnSpPr>
          <p:nvPr/>
        </p:nvCxnSpPr>
        <p:spPr bwMode="auto">
          <a:xfrm>
            <a:off x="13922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0" name="Oval 14"/>
          <p:cNvSpPr>
            <a:spLocks noChangeAspect="1" noChangeArrowheads="1"/>
          </p:cNvSpPr>
          <p:nvPr/>
        </p:nvSpPr>
        <p:spPr bwMode="auto">
          <a:xfrm>
            <a:off x="40005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510991" name="Oval 15"/>
          <p:cNvSpPr>
            <a:spLocks noChangeAspect="1" noChangeArrowheads="1"/>
          </p:cNvSpPr>
          <p:nvPr/>
        </p:nvSpPr>
        <p:spPr bwMode="auto">
          <a:xfrm>
            <a:off x="3390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510992" name="AutoShape 16"/>
          <p:cNvCxnSpPr>
            <a:cxnSpLocks noChangeShapeType="1"/>
            <a:stCxn id="510979" idx="3"/>
            <a:endCxn id="510991" idx="0"/>
          </p:cNvCxnSpPr>
          <p:nvPr/>
        </p:nvCxnSpPr>
        <p:spPr bwMode="auto">
          <a:xfrm flipH="1">
            <a:off x="35814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93" name="AutoShape 17"/>
          <p:cNvCxnSpPr>
            <a:cxnSpLocks noChangeShapeType="1"/>
            <a:stCxn id="510979" idx="5"/>
            <a:endCxn id="510990" idx="0"/>
          </p:cNvCxnSpPr>
          <p:nvPr/>
        </p:nvCxnSpPr>
        <p:spPr bwMode="auto">
          <a:xfrm>
            <a:off x="40592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4" name="Oval 18"/>
          <p:cNvSpPr>
            <a:spLocks noChangeAspect="1" noChangeArrowheads="1"/>
          </p:cNvSpPr>
          <p:nvPr/>
        </p:nvSpPr>
        <p:spPr bwMode="auto">
          <a:xfrm>
            <a:off x="78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0995" name="AutoShape 19"/>
          <p:cNvCxnSpPr>
            <a:cxnSpLocks noChangeShapeType="1"/>
            <a:stCxn id="510981" idx="5"/>
            <a:endCxn id="510994" idx="0"/>
          </p:cNvCxnSpPr>
          <p:nvPr/>
        </p:nvCxnSpPr>
        <p:spPr bwMode="auto">
          <a:xfrm>
            <a:off x="8588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6" name="Oval 20"/>
          <p:cNvSpPr>
            <a:spLocks noChangeAspect="1" noChangeArrowheads="1"/>
          </p:cNvSpPr>
          <p:nvPr/>
        </p:nvSpPr>
        <p:spPr bwMode="auto">
          <a:xfrm>
            <a:off x="26749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0997" name="AutoShape 21"/>
          <p:cNvCxnSpPr>
            <a:cxnSpLocks noChangeShapeType="1"/>
            <a:stCxn id="510982" idx="3"/>
            <a:endCxn id="510996" idx="0"/>
          </p:cNvCxnSpPr>
          <p:nvPr/>
        </p:nvCxnSpPr>
        <p:spPr bwMode="auto">
          <a:xfrm flipH="1">
            <a:off x="28654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0998" name="Group 22"/>
          <p:cNvGrpSpPr>
            <a:grpSpLocks/>
          </p:cNvGrpSpPr>
          <p:nvPr/>
        </p:nvGrpSpPr>
        <p:grpSpPr bwMode="auto">
          <a:xfrm>
            <a:off x="381000" y="1828800"/>
            <a:ext cx="4114800" cy="3082925"/>
            <a:chOff x="1632" y="1152"/>
            <a:chExt cx="2592" cy="1942"/>
          </a:xfrm>
        </p:grpSpPr>
        <p:sp>
          <p:nvSpPr>
            <p:cNvPr id="510999" name="Text Box 23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0" name="Text Box 24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1" name="Text Box 25"/>
            <p:cNvSpPr txBox="1">
              <a:spLocks noChangeArrowheads="1"/>
            </p:cNvSpPr>
            <p:nvPr/>
          </p:nvSpPr>
          <p:spPr bwMode="auto">
            <a:xfrm>
              <a:off x="3407" y="284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2" name="Text Box 26"/>
            <p:cNvSpPr txBox="1">
              <a:spLocks noChangeArrowheads="1"/>
            </p:cNvSpPr>
            <p:nvPr/>
          </p:nvSpPr>
          <p:spPr bwMode="auto">
            <a:xfrm>
              <a:off x="3840" y="2266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70C0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511003" name="Text Box 27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4" name="Text Box 28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5" name="Text Box 29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6" name="Text Box 30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7" name="Text Box 31"/>
            <p:cNvSpPr txBox="1">
              <a:spLocks noChangeArrowheads="1"/>
            </p:cNvSpPr>
            <p:nvPr/>
          </p:nvSpPr>
          <p:spPr bwMode="auto">
            <a:xfrm>
              <a:off x="2644" y="11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70C0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9" name="Text Box 33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886200" y="1204774"/>
            <a:ext cx="1410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/>
              <a:t>Insert 18</a:t>
            </a:r>
          </a:p>
        </p:txBody>
      </p:sp>
    </p:spTree>
    <p:extLst>
      <p:ext uri="{BB962C8B-B14F-4D97-AF65-F5344CB8AC3E}">
        <p14:creationId xmlns:p14="http://schemas.microsoft.com/office/powerpoint/2010/main" val="238278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AVL Trees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81000"/>
            <a:ext cx="7024744" cy="49633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Double </a:t>
            </a:r>
            <a:r>
              <a:rPr lang="en-US" altLang="en-US" sz="2800" dirty="0" smtClean="0"/>
              <a:t>Rotation</a:t>
            </a:r>
            <a:endParaRPr lang="en-US" altLang="en-US" sz="2800" dirty="0"/>
          </a:p>
        </p:txBody>
      </p:sp>
      <p:sp>
        <p:nvSpPr>
          <p:cNvPr id="510979" name="Oval 3"/>
          <p:cNvSpPr>
            <a:spLocks noChangeAspect="1" noChangeArrowheads="1"/>
          </p:cNvSpPr>
          <p:nvPr/>
        </p:nvSpPr>
        <p:spPr bwMode="auto">
          <a:xfrm>
            <a:off x="37338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510980" name="Oval 4"/>
          <p:cNvSpPr>
            <a:spLocks noChangeAspect="1" noChangeArrowheads="1"/>
          </p:cNvSpPr>
          <p:nvPr/>
        </p:nvSpPr>
        <p:spPr bwMode="auto">
          <a:xfrm>
            <a:off x="1600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0981" name="Oval 5"/>
          <p:cNvSpPr>
            <a:spLocks noChangeAspect="1" noChangeArrowheads="1"/>
          </p:cNvSpPr>
          <p:nvPr/>
        </p:nvSpPr>
        <p:spPr bwMode="auto">
          <a:xfrm>
            <a:off x="533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0982" name="Oval 6"/>
          <p:cNvSpPr>
            <a:spLocks noChangeAspect="1" noChangeArrowheads="1"/>
          </p:cNvSpPr>
          <p:nvPr/>
        </p:nvSpPr>
        <p:spPr bwMode="auto">
          <a:xfrm>
            <a:off x="32004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0983" name="Oval 7"/>
          <p:cNvSpPr>
            <a:spLocks noChangeAspect="1" noChangeArrowheads="1"/>
          </p:cNvSpPr>
          <p:nvPr/>
        </p:nvSpPr>
        <p:spPr bwMode="auto">
          <a:xfrm>
            <a:off x="10668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0984" name="Oval 8"/>
          <p:cNvSpPr>
            <a:spLocks noChangeAspect="1" noChangeArrowheads="1"/>
          </p:cNvSpPr>
          <p:nvPr/>
        </p:nvSpPr>
        <p:spPr bwMode="auto">
          <a:xfrm>
            <a:off x="21336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0985" name="AutoShape 9"/>
          <p:cNvCxnSpPr>
            <a:cxnSpLocks noChangeShapeType="1"/>
            <a:stCxn id="510984" idx="3"/>
            <a:endCxn id="510983" idx="0"/>
          </p:cNvCxnSpPr>
          <p:nvPr/>
        </p:nvCxnSpPr>
        <p:spPr bwMode="auto">
          <a:xfrm flipH="1">
            <a:off x="12573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6" name="AutoShape 10"/>
          <p:cNvCxnSpPr>
            <a:cxnSpLocks noChangeShapeType="1"/>
            <a:stCxn id="510984" idx="5"/>
            <a:endCxn id="510982" idx="0"/>
          </p:cNvCxnSpPr>
          <p:nvPr/>
        </p:nvCxnSpPr>
        <p:spPr bwMode="auto">
          <a:xfrm>
            <a:off x="24590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7" name="AutoShape 11"/>
          <p:cNvCxnSpPr>
            <a:cxnSpLocks noChangeShapeType="1"/>
            <a:stCxn id="510982" idx="5"/>
            <a:endCxn id="510979" idx="0"/>
          </p:cNvCxnSpPr>
          <p:nvPr/>
        </p:nvCxnSpPr>
        <p:spPr bwMode="auto">
          <a:xfrm>
            <a:off x="35258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8" name="AutoShape 12"/>
          <p:cNvCxnSpPr>
            <a:cxnSpLocks noChangeShapeType="1"/>
            <a:stCxn id="510983" idx="3"/>
            <a:endCxn id="510981" idx="0"/>
          </p:cNvCxnSpPr>
          <p:nvPr/>
        </p:nvCxnSpPr>
        <p:spPr bwMode="auto">
          <a:xfrm flipH="1">
            <a:off x="7239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9" name="AutoShape 13"/>
          <p:cNvCxnSpPr>
            <a:cxnSpLocks noChangeShapeType="1"/>
            <a:stCxn id="510983" idx="5"/>
            <a:endCxn id="510980" idx="0"/>
          </p:cNvCxnSpPr>
          <p:nvPr/>
        </p:nvCxnSpPr>
        <p:spPr bwMode="auto">
          <a:xfrm>
            <a:off x="13922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0" name="Oval 14"/>
          <p:cNvSpPr>
            <a:spLocks noChangeAspect="1" noChangeArrowheads="1"/>
          </p:cNvSpPr>
          <p:nvPr/>
        </p:nvSpPr>
        <p:spPr bwMode="auto">
          <a:xfrm>
            <a:off x="40005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510991" name="Oval 15"/>
          <p:cNvSpPr>
            <a:spLocks noChangeAspect="1" noChangeArrowheads="1"/>
          </p:cNvSpPr>
          <p:nvPr/>
        </p:nvSpPr>
        <p:spPr bwMode="auto">
          <a:xfrm>
            <a:off x="3390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510992" name="AutoShape 16"/>
          <p:cNvCxnSpPr>
            <a:cxnSpLocks noChangeShapeType="1"/>
            <a:stCxn id="510979" idx="3"/>
            <a:endCxn id="510991" idx="0"/>
          </p:cNvCxnSpPr>
          <p:nvPr/>
        </p:nvCxnSpPr>
        <p:spPr bwMode="auto">
          <a:xfrm flipH="1">
            <a:off x="35814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93" name="AutoShape 17"/>
          <p:cNvCxnSpPr>
            <a:cxnSpLocks noChangeShapeType="1"/>
            <a:stCxn id="510979" idx="5"/>
            <a:endCxn id="510990" idx="0"/>
          </p:cNvCxnSpPr>
          <p:nvPr/>
        </p:nvCxnSpPr>
        <p:spPr bwMode="auto">
          <a:xfrm>
            <a:off x="40592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4" name="Oval 18"/>
          <p:cNvSpPr>
            <a:spLocks noChangeAspect="1" noChangeArrowheads="1"/>
          </p:cNvSpPr>
          <p:nvPr/>
        </p:nvSpPr>
        <p:spPr bwMode="auto">
          <a:xfrm>
            <a:off x="78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0995" name="AutoShape 19"/>
          <p:cNvCxnSpPr>
            <a:cxnSpLocks noChangeShapeType="1"/>
            <a:stCxn id="510981" idx="5"/>
            <a:endCxn id="510994" idx="0"/>
          </p:cNvCxnSpPr>
          <p:nvPr/>
        </p:nvCxnSpPr>
        <p:spPr bwMode="auto">
          <a:xfrm>
            <a:off x="8588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6" name="Oval 20"/>
          <p:cNvSpPr>
            <a:spLocks noChangeAspect="1" noChangeArrowheads="1"/>
          </p:cNvSpPr>
          <p:nvPr/>
        </p:nvSpPr>
        <p:spPr bwMode="auto">
          <a:xfrm>
            <a:off x="26749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0997" name="AutoShape 21"/>
          <p:cNvCxnSpPr>
            <a:cxnSpLocks noChangeShapeType="1"/>
            <a:stCxn id="510982" idx="3"/>
            <a:endCxn id="510996" idx="0"/>
          </p:cNvCxnSpPr>
          <p:nvPr/>
        </p:nvCxnSpPr>
        <p:spPr bwMode="auto">
          <a:xfrm flipH="1">
            <a:off x="28654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0998" name="Group 22"/>
          <p:cNvGrpSpPr>
            <a:grpSpLocks/>
          </p:cNvGrpSpPr>
          <p:nvPr/>
        </p:nvGrpSpPr>
        <p:grpSpPr bwMode="auto">
          <a:xfrm>
            <a:off x="381000" y="1828800"/>
            <a:ext cx="4114800" cy="3082925"/>
            <a:chOff x="1632" y="1152"/>
            <a:chExt cx="2592" cy="1942"/>
          </a:xfrm>
        </p:grpSpPr>
        <p:sp>
          <p:nvSpPr>
            <p:cNvPr id="510999" name="Text Box 23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0" name="Text Box 24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1" name="Text Box 25"/>
            <p:cNvSpPr txBox="1">
              <a:spLocks noChangeArrowheads="1"/>
            </p:cNvSpPr>
            <p:nvPr/>
          </p:nvSpPr>
          <p:spPr bwMode="auto">
            <a:xfrm>
              <a:off x="3353" y="284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2" name="Text Box 26"/>
            <p:cNvSpPr txBox="1">
              <a:spLocks noChangeArrowheads="1"/>
            </p:cNvSpPr>
            <p:nvPr/>
          </p:nvSpPr>
          <p:spPr bwMode="auto">
            <a:xfrm>
              <a:off x="3840" y="2266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1003" name="Text Box 27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4" name="Text Box 28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5" name="Text Box 29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6" name="Text Box 30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7" name="Text Box 31"/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70C0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9" name="Text Box 33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1012" name="Oval 36"/>
          <p:cNvSpPr>
            <a:spLocks noChangeAspect="1"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1013" name="AutoShape 37"/>
          <p:cNvCxnSpPr>
            <a:cxnSpLocks noChangeShapeType="1"/>
            <a:stCxn id="510991" idx="5"/>
            <a:endCxn id="511012" idx="0"/>
          </p:cNvCxnSpPr>
          <p:nvPr/>
        </p:nvCxnSpPr>
        <p:spPr bwMode="auto">
          <a:xfrm>
            <a:off x="3716338" y="5145088"/>
            <a:ext cx="555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14" name="Text Box 38"/>
          <p:cNvSpPr txBox="1">
            <a:spLocks noChangeArrowheads="1"/>
          </p:cNvSpPr>
          <p:nvPr/>
        </p:nvSpPr>
        <p:spPr bwMode="auto">
          <a:xfrm>
            <a:off x="381000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76800" y="1245901"/>
            <a:ext cx="3810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Inserting 18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Right to Left Rotation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/>
              <a:t>Pivot Node =15</a:t>
            </a:r>
            <a:br>
              <a:rPr lang="en-US" b="1" dirty="0" smtClean="0"/>
            </a:br>
            <a:r>
              <a:rPr lang="en-US" b="1" dirty="0" smtClean="0"/>
              <a:t>First Perform Left to Left Rotation around node A=&gt;Clockwise</a:t>
            </a:r>
            <a:endParaRPr lang="en-US" dirty="0" smtClean="0"/>
          </a:p>
          <a:p>
            <a:r>
              <a:rPr lang="en-US" b="1" dirty="0" smtClean="0"/>
              <a:t>Then Right to Right rotation around pivot node P=&gt;Anti-Clockwise </a:t>
            </a:r>
            <a:endParaRPr 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775364" y="30419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91000" y="388675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AVL Trees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685800"/>
            <a:ext cx="7024744" cy="381000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Double </a:t>
            </a:r>
            <a:r>
              <a:rPr lang="en-US" altLang="en-US" sz="2800" dirty="0" smtClean="0"/>
              <a:t>Rotation </a:t>
            </a:r>
            <a:r>
              <a:rPr lang="en-US" altLang="en-US" sz="2800" dirty="0"/>
              <a:t>(Step </a:t>
            </a:r>
            <a:r>
              <a:rPr lang="en-US" altLang="en-US" sz="2800" dirty="0" smtClean="0"/>
              <a:t>#1)</a:t>
            </a:r>
            <a:endParaRPr lang="en-US" altLang="en-US" sz="2800" dirty="0"/>
          </a:p>
        </p:txBody>
      </p:sp>
      <p:sp>
        <p:nvSpPr>
          <p:cNvPr id="510979" name="Oval 3"/>
          <p:cNvSpPr>
            <a:spLocks noChangeAspect="1" noChangeArrowheads="1"/>
          </p:cNvSpPr>
          <p:nvPr/>
        </p:nvSpPr>
        <p:spPr bwMode="auto">
          <a:xfrm>
            <a:off x="37338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510980" name="Oval 4"/>
          <p:cNvSpPr>
            <a:spLocks noChangeAspect="1" noChangeArrowheads="1"/>
          </p:cNvSpPr>
          <p:nvPr/>
        </p:nvSpPr>
        <p:spPr bwMode="auto">
          <a:xfrm>
            <a:off x="1600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0981" name="Oval 5"/>
          <p:cNvSpPr>
            <a:spLocks noChangeAspect="1" noChangeArrowheads="1"/>
          </p:cNvSpPr>
          <p:nvPr/>
        </p:nvSpPr>
        <p:spPr bwMode="auto">
          <a:xfrm>
            <a:off x="533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0982" name="Oval 6"/>
          <p:cNvSpPr>
            <a:spLocks noChangeAspect="1" noChangeArrowheads="1"/>
          </p:cNvSpPr>
          <p:nvPr/>
        </p:nvSpPr>
        <p:spPr bwMode="auto">
          <a:xfrm>
            <a:off x="32004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0983" name="Oval 7"/>
          <p:cNvSpPr>
            <a:spLocks noChangeAspect="1" noChangeArrowheads="1"/>
          </p:cNvSpPr>
          <p:nvPr/>
        </p:nvSpPr>
        <p:spPr bwMode="auto">
          <a:xfrm>
            <a:off x="10668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0984" name="Oval 8"/>
          <p:cNvSpPr>
            <a:spLocks noChangeAspect="1" noChangeArrowheads="1"/>
          </p:cNvSpPr>
          <p:nvPr/>
        </p:nvSpPr>
        <p:spPr bwMode="auto">
          <a:xfrm>
            <a:off x="21336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0985" name="AutoShape 9"/>
          <p:cNvCxnSpPr>
            <a:cxnSpLocks noChangeShapeType="1"/>
            <a:stCxn id="510984" idx="3"/>
            <a:endCxn id="510983" idx="0"/>
          </p:cNvCxnSpPr>
          <p:nvPr/>
        </p:nvCxnSpPr>
        <p:spPr bwMode="auto">
          <a:xfrm flipH="1">
            <a:off x="12573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6" name="AutoShape 10"/>
          <p:cNvCxnSpPr>
            <a:cxnSpLocks noChangeShapeType="1"/>
            <a:stCxn id="510984" idx="5"/>
            <a:endCxn id="510982" idx="0"/>
          </p:cNvCxnSpPr>
          <p:nvPr/>
        </p:nvCxnSpPr>
        <p:spPr bwMode="auto">
          <a:xfrm>
            <a:off x="24590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7" name="AutoShape 11"/>
          <p:cNvCxnSpPr>
            <a:cxnSpLocks noChangeShapeType="1"/>
            <a:stCxn id="510982" idx="5"/>
            <a:endCxn id="510979" idx="0"/>
          </p:cNvCxnSpPr>
          <p:nvPr/>
        </p:nvCxnSpPr>
        <p:spPr bwMode="auto">
          <a:xfrm>
            <a:off x="35258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8" name="AutoShape 12"/>
          <p:cNvCxnSpPr>
            <a:cxnSpLocks noChangeShapeType="1"/>
            <a:stCxn id="510983" idx="3"/>
            <a:endCxn id="510981" idx="0"/>
          </p:cNvCxnSpPr>
          <p:nvPr/>
        </p:nvCxnSpPr>
        <p:spPr bwMode="auto">
          <a:xfrm flipH="1">
            <a:off x="7239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89" name="AutoShape 13"/>
          <p:cNvCxnSpPr>
            <a:cxnSpLocks noChangeShapeType="1"/>
            <a:stCxn id="510983" idx="5"/>
            <a:endCxn id="510980" idx="0"/>
          </p:cNvCxnSpPr>
          <p:nvPr/>
        </p:nvCxnSpPr>
        <p:spPr bwMode="auto">
          <a:xfrm>
            <a:off x="13922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0" name="Oval 14"/>
          <p:cNvSpPr>
            <a:spLocks noChangeAspect="1" noChangeArrowheads="1"/>
          </p:cNvSpPr>
          <p:nvPr/>
        </p:nvSpPr>
        <p:spPr bwMode="auto">
          <a:xfrm>
            <a:off x="40005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510991" name="Oval 15"/>
          <p:cNvSpPr>
            <a:spLocks noChangeAspect="1" noChangeArrowheads="1"/>
          </p:cNvSpPr>
          <p:nvPr/>
        </p:nvSpPr>
        <p:spPr bwMode="auto">
          <a:xfrm>
            <a:off x="3390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510992" name="AutoShape 16"/>
          <p:cNvCxnSpPr>
            <a:cxnSpLocks noChangeShapeType="1"/>
            <a:stCxn id="510979" idx="3"/>
            <a:endCxn id="510991" idx="0"/>
          </p:cNvCxnSpPr>
          <p:nvPr/>
        </p:nvCxnSpPr>
        <p:spPr bwMode="auto">
          <a:xfrm flipH="1">
            <a:off x="35814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0993" name="AutoShape 17"/>
          <p:cNvCxnSpPr>
            <a:cxnSpLocks noChangeShapeType="1"/>
            <a:stCxn id="510979" idx="5"/>
            <a:endCxn id="510990" idx="0"/>
          </p:cNvCxnSpPr>
          <p:nvPr/>
        </p:nvCxnSpPr>
        <p:spPr bwMode="auto">
          <a:xfrm>
            <a:off x="40592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4" name="Oval 18"/>
          <p:cNvSpPr>
            <a:spLocks noChangeAspect="1" noChangeArrowheads="1"/>
          </p:cNvSpPr>
          <p:nvPr/>
        </p:nvSpPr>
        <p:spPr bwMode="auto">
          <a:xfrm>
            <a:off x="78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0995" name="AutoShape 19"/>
          <p:cNvCxnSpPr>
            <a:cxnSpLocks noChangeShapeType="1"/>
            <a:stCxn id="510981" idx="5"/>
            <a:endCxn id="510994" idx="0"/>
          </p:cNvCxnSpPr>
          <p:nvPr/>
        </p:nvCxnSpPr>
        <p:spPr bwMode="auto">
          <a:xfrm>
            <a:off x="8588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0996" name="Oval 20"/>
          <p:cNvSpPr>
            <a:spLocks noChangeAspect="1" noChangeArrowheads="1"/>
          </p:cNvSpPr>
          <p:nvPr/>
        </p:nvSpPr>
        <p:spPr bwMode="auto">
          <a:xfrm>
            <a:off x="26749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0997" name="AutoShape 21"/>
          <p:cNvCxnSpPr>
            <a:cxnSpLocks noChangeShapeType="1"/>
            <a:stCxn id="510982" idx="3"/>
            <a:endCxn id="510996" idx="0"/>
          </p:cNvCxnSpPr>
          <p:nvPr/>
        </p:nvCxnSpPr>
        <p:spPr bwMode="auto">
          <a:xfrm flipH="1">
            <a:off x="28654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0998" name="Group 22"/>
          <p:cNvGrpSpPr>
            <a:grpSpLocks/>
          </p:cNvGrpSpPr>
          <p:nvPr/>
        </p:nvGrpSpPr>
        <p:grpSpPr bwMode="auto">
          <a:xfrm>
            <a:off x="381000" y="1828800"/>
            <a:ext cx="4114800" cy="3082925"/>
            <a:chOff x="1632" y="1152"/>
            <a:chExt cx="2592" cy="1942"/>
          </a:xfrm>
        </p:grpSpPr>
        <p:sp>
          <p:nvSpPr>
            <p:cNvPr id="510999" name="Text Box 23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0" name="Text Box 24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1" name="Text Box 25"/>
            <p:cNvSpPr txBox="1">
              <a:spLocks noChangeArrowheads="1"/>
            </p:cNvSpPr>
            <p:nvPr/>
          </p:nvSpPr>
          <p:spPr bwMode="auto">
            <a:xfrm>
              <a:off x="3353" y="284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2" name="Text Box 26"/>
            <p:cNvSpPr txBox="1">
              <a:spLocks noChangeArrowheads="1"/>
            </p:cNvSpPr>
            <p:nvPr/>
          </p:nvSpPr>
          <p:spPr bwMode="auto">
            <a:xfrm>
              <a:off x="3840" y="2266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1003" name="Text Box 27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4" name="Text Box 28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5" name="Text Box 29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6" name="Text Box 30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07" name="Text Box 31"/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09" name="Text Box 33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1010" name="AutoShape 34"/>
          <p:cNvSpPr>
            <a:spLocks noChangeAspect="1" noChangeArrowheads="1"/>
          </p:cNvSpPr>
          <p:nvPr/>
        </p:nvSpPr>
        <p:spPr bwMode="auto">
          <a:xfrm>
            <a:off x="3178968" y="3484707"/>
            <a:ext cx="804863" cy="1447800"/>
          </a:xfrm>
          <a:custGeom>
            <a:avLst/>
            <a:gdLst>
              <a:gd name="G0" fmla="+- -9539620 0 0"/>
              <a:gd name="G1" fmla="+- 7878576 0 0"/>
              <a:gd name="G2" fmla="+- -9539620 0 7878576"/>
              <a:gd name="G3" fmla="+- 10800 0 0"/>
              <a:gd name="G4" fmla="+- 0 0 -953962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00 0 0"/>
              <a:gd name="G9" fmla="+- 0 0 7878576"/>
              <a:gd name="G10" fmla="+- 8000 0 2700"/>
              <a:gd name="G11" fmla="cos G10 -9539620"/>
              <a:gd name="G12" fmla="sin G10 -9539620"/>
              <a:gd name="G13" fmla="cos 13500 -9539620"/>
              <a:gd name="G14" fmla="sin 13500 -9539620"/>
              <a:gd name="G15" fmla="+- G11 10800 0"/>
              <a:gd name="G16" fmla="+- G12 10800 0"/>
              <a:gd name="G17" fmla="+- G13 10800 0"/>
              <a:gd name="G18" fmla="+- G14 10800 0"/>
              <a:gd name="G19" fmla="*/ 8000 1 2"/>
              <a:gd name="G20" fmla="+- G19 5400 0"/>
              <a:gd name="G21" fmla="cos G20 -9539620"/>
              <a:gd name="G22" fmla="sin G20 -9539620"/>
              <a:gd name="G23" fmla="+- G21 10800 0"/>
              <a:gd name="G24" fmla="+- G12 G23 G22"/>
              <a:gd name="G25" fmla="+- G22 G23 G11"/>
              <a:gd name="G26" fmla="cos 10800 -9539620"/>
              <a:gd name="G27" fmla="sin 10800 -9539620"/>
              <a:gd name="G28" fmla="cos 8000 -9539620"/>
              <a:gd name="G29" fmla="sin 8000 -953962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7878576"/>
              <a:gd name="G36" fmla="sin G34 7878576"/>
              <a:gd name="G37" fmla="+/ 7878576 -953962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00 G39"/>
              <a:gd name="G43" fmla="sin 80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63 w 21600"/>
              <a:gd name="T5" fmla="*/ 13169 h 21600"/>
              <a:gd name="T6" fmla="*/ 6069 w 21600"/>
              <a:gd name="T7" fmla="*/ 18922 h 21600"/>
              <a:gd name="T8" fmla="*/ 2994 w 21600"/>
              <a:gd name="T9" fmla="*/ 12555 h 21600"/>
              <a:gd name="T10" fmla="*/ -335 w 21600"/>
              <a:gd name="T11" fmla="*/ 3165 h 21600"/>
              <a:gd name="T12" fmla="*/ 5365 w 21600"/>
              <a:gd name="T13" fmla="*/ 2103 h 21600"/>
              <a:gd name="T14" fmla="*/ 6428 w 21600"/>
              <a:gd name="T15" fmla="*/ 780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02" y="6276"/>
                </a:moveTo>
                <a:cubicBezTo>
                  <a:pt x="3288" y="7607"/>
                  <a:pt x="2800" y="9185"/>
                  <a:pt x="2800" y="10799"/>
                </a:cubicBezTo>
                <a:cubicBezTo>
                  <a:pt x="2799" y="13647"/>
                  <a:pt x="4313" y="16279"/>
                  <a:pt x="6773" y="17712"/>
                </a:cubicBezTo>
                <a:lnTo>
                  <a:pt x="5364" y="20132"/>
                </a:lnTo>
                <a:cubicBezTo>
                  <a:pt x="2043" y="18197"/>
                  <a:pt x="0" y="14643"/>
                  <a:pt x="0" y="10800"/>
                </a:cubicBezTo>
                <a:cubicBezTo>
                  <a:pt x="-1" y="8619"/>
                  <a:pt x="659" y="6490"/>
                  <a:pt x="1892" y="4692"/>
                </a:cubicBezTo>
                <a:lnTo>
                  <a:pt x="-335" y="3165"/>
                </a:lnTo>
                <a:lnTo>
                  <a:pt x="5365" y="2103"/>
                </a:lnTo>
                <a:lnTo>
                  <a:pt x="6428" y="7802"/>
                </a:lnTo>
                <a:lnTo>
                  <a:pt x="4202" y="627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11" name="AutoShape 35"/>
          <p:cNvSpPr>
            <a:spLocks noChangeAspect="1" noChangeArrowheads="1"/>
          </p:cNvSpPr>
          <p:nvPr/>
        </p:nvSpPr>
        <p:spPr bwMode="auto">
          <a:xfrm>
            <a:off x="4191000" y="2362200"/>
            <a:ext cx="812800" cy="288925"/>
          </a:xfrm>
          <a:prstGeom prst="rightArrow">
            <a:avLst>
              <a:gd name="adj1" fmla="val 50000"/>
              <a:gd name="adj2" fmla="val 703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12" name="Oval 36"/>
          <p:cNvSpPr>
            <a:spLocks noChangeAspect="1"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1013" name="AutoShape 37"/>
          <p:cNvCxnSpPr>
            <a:cxnSpLocks noChangeShapeType="1"/>
            <a:stCxn id="510991" idx="5"/>
            <a:endCxn id="511012" idx="0"/>
          </p:cNvCxnSpPr>
          <p:nvPr/>
        </p:nvCxnSpPr>
        <p:spPr bwMode="auto">
          <a:xfrm>
            <a:off x="3716338" y="5145088"/>
            <a:ext cx="555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14" name="Text Box 38"/>
          <p:cNvSpPr txBox="1">
            <a:spLocks noChangeArrowheads="1"/>
          </p:cNvSpPr>
          <p:nvPr/>
        </p:nvSpPr>
        <p:spPr bwMode="auto">
          <a:xfrm>
            <a:off x="381000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1015" name="Oval 39"/>
          <p:cNvSpPr>
            <a:spLocks noChangeAspect="1" noChangeArrowheads="1"/>
          </p:cNvSpPr>
          <p:nvPr/>
        </p:nvSpPr>
        <p:spPr bwMode="auto">
          <a:xfrm>
            <a:off x="80772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511016" name="Oval 40"/>
          <p:cNvSpPr>
            <a:spLocks noChangeAspect="1" noChangeArrowheads="1"/>
          </p:cNvSpPr>
          <p:nvPr/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1017" name="Oval 41"/>
          <p:cNvSpPr>
            <a:spLocks noChangeAspect="1" noChangeArrowheads="1"/>
          </p:cNvSpPr>
          <p:nvPr/>
        </p:nvSpPr>
        <p:spPr bwMode="auto">
          <a:xfrm>
            <a:off x="48768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1018" name="Oval 42"/>
          <p:cNvSpPr>
            <a:spLocks noChangeAspect="1" noChangeArrowheads="1"/>
          </p:cNvSpPr>
          <p:nvPr/>
        </p:nvSpPr>
        <p:spPr bwMode="auto">
          <a:xfrm>
            <a:off x="75438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1019" name="Oval 43"/>
          <p:cNvSpPr>
            <a:spLocks noChangeAspect="1" noChangeArrowheads="1"/>
          </p:cNvSpPr>
          <p:nvPr/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1020" name="Oval 44"/>
          <p:cNvSpPr>
            <a:spLocks noChangeAspect="1" noChangeArrowheads="1"/>
          </p:cNvSpPr>
          <p:nvPr/>
        </p:nvSpPr>
        <p:spPr bwMode="auto">
          <a:xfrm>
            <a:off x="64770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1021" name="AutoShape 45"/>
          <p:cNvCxnSpPr>
            <a:cxnSpLocks noChangeShapeType="1"/>
            <a:stCxn id="511020" idx="3"/>
            <a:endCxn id="511019" idx="0"/>
          </p:cNvCxnSpPr>
          <p:nvPr/>
        </p:nvCxnSpPr>
        <p:spPr bwMode="auto">
          <a:xfrm flipH="1">
            <a:off x="56007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22" name="AutoShape 46"/>
          <p:cNvCxnSpPr>
            <a:cxnSpLocks noChangeShapeType="1"/>
            <a:stCxn id="511020" idx="5"/>
            <a:endCxn id="511018" idx="0"/>
          </p:cNvCxnSpPr>
          <p:nvPr/>
        </p:nvCxnSpPr>
        <p:spPr bwMode="auto">
          <a:xfrm>
            <a:off x="68024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23" name="AutoShape 47"/>
          <p:cNvCxnSpPr>
            <a:cxnSpLocks noChangeShapeType="1"/>
            <a:stCxn id="511018" idx="5"/>
            <a:endCxn id="511015" idx="0"/>
          </p:cNvCxnSpPr>
          <p:nvPr/>
        </p:nvCxnSpPr>
        <p:spPr bwMode="auto">
          <a:xfrm>
            <a:off x="78692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24" name="AutoShape 48"/>
          <p:cNvCxnSpPr>
            <a:cxnSpLocks noChangeShapeType="1"/>
            <a:stCxn id="511019" idx="3"/>
            <a:endCxn id="511017" idx="0"/>
          </p:cNvCxnSpPr>
          <p:nvPr/>
        </p:nvCxnSpPr>
        <p:spPr bwMode="auto">
          <a:xfrm flipH="1">
            <a:off x="50673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25" name="AutoShape 49"/>
          <p:cNvCxnSpPr>
            <a:cxnSpLocks noChangeShapeType="1"/>
            <a:stCxn id="511019" idx="5"/>
            <a:endCxn id="511016" idx="0"/>
          </p:cNvCxnSpPr>
          <p:nvPr/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26" name="Oval 50"/>
          <p:cNvSpPr>
            <a:spLocks noChangeAspect="1" noChangeArrowheads="1"/>
          </p:cNvSpPr>
          <p:nvPr/>
        </p:nvSpPr>
        <p:spPr bwMode="auto">
          <a:xfrm>
            <a:off x="8343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cxnSp>
        <p:nvCxnSpPr>
          <p:cNvPr id="511027" name="AutoShape 51"/>
          <p:cNvCxnSpPr>
            <a:cxnSpLocks noChangeShapeType="1"/>
            <a:stCxn id="511015" idx="5"/>
            <a:endCxn id="511026" idx="0"/>
          </p:cNvCxnSpPr>
          <p:nvPr/>
        </p:nvCxnSpPr>
        <p:spPr bwMode="auto">
          <a:xfrm>
            <a:off x="84026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28" name="Oval 52"/>
          <p:cNvSpPr>
            <a:spLocks noChangeAspect="1" noChangeArrowheads="1"/>
          </p:cNvSpPr>
          <p:nvPr/>
        </p:nvSpPr>
        <p:spPr bwMode="auto">
          <a:xfrm>
            <a:off x="51308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1029" name="AutoShape 53"/>
          <p:cNvCxnSpPr>
            <a:cxnSpLocks noChangeShapeType="1"/>
            <a:stCxn id="511017" idx="5"/>
            <a:endCxn id="511028" idx="0"/>
          </p:cNvCxnSpPr>
          <p:nvPr/>
        </p:nvCxnSpPr>
        <p:spPr bwMode="auto">
          <a:xfrm>
            <a:off x="52022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30" name="Oval 54"/>
          <p:cNvSpPr>
            <a:spLocks noChangeAspect="1" noChangeArrowheads="1"/>
          </p:cNvSpPr>
          <p:nvPr/>
        </p:nvSpPr>
        <p:spPr bwMode="auto">
          <a:xfrm>
            <a:off x="70183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1031" name="AutoShape 55"/>
          <p:cNvCxnSpPr>
            <a:cxnSpLocks noChangeShapeType="1"/>
            <a:stCxn id="511018" idx="3"/>
            <a:endCxn id="511030" idx="0"/>
          </p:cNvCxnSpPr>
          <p:nvPr/>
        </p:nvCxnSpPr>
        <p:spPr bwMode="auto">
          <a:xfrm flipH="1">
            <a:off x="72088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1032" name="Group 56"/>
          <p:cNvGrpSpPr>
            <a:grpSpLocks/>
          </p:cNvGrpSpPr>
          <p:nvPr/>
        </p:nvGrpSpPr>
        <p:grpSpPr bwMode="auto">
          <a:xfrm>
            <a:off x="4724400" y="1828800"/>
            <a:ext cx="4114800" cy="3079750"/>
            <a:chOff x="1632" y="1152"/>
            <a:chExt cx="2592" cy="1940"/>
          </a:xfrm>
        </p:grpSpPr>
        <p:sp>
          <p:nvSpPr>
            <p:cNvPr id="511033" name="Text Box 57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34" name="Text Box 58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35" name="Text Box 59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36" name="Text Box 60"/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1037" name="Text Box 61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38" name="Text Box 62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1039" name="Text Box 63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40" name="Text Box 64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41" name="Text Box 65"/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511042" name="Text Box 66"/>
            <p:cNvSpPr txBox="1">
              <a:spLocks noChangeArrowheads="1"/>
            </p:cNvSpPr>
            <p:nvPr/>
          </p:nvSpPr>
          <p:spPr bwMode="auto">
            <a:xfrm>
              <a:off x="4027" y="2840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1043" name="Text Box 67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1044" name="Oval 68"/>
          <p:cNvSpPr>
            <a:spLocks noChangeAspect="1" noChangeArrowheads="1"/>
          </p:cNvSpPr>
          <p:nvPr/>
        </p:nvSpPr>
        <p:spPr bwMode="auto">
          <a:xfrm>
            <a:off x="86106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511045" name="AutoShape 69"/>
          <p:cNvCxnSpPr>
            <a:cxnSpLocks noChangeShapeType="1"/>
            <a:stCxn id="511026" idx="5"/>
            <a:endCxn id="511044" idx="0"/>
          </p:cNvCxnSpPr>
          <p:nvPr/>
        </p:nvCxnSpPr>
        <p:spPr bwMode="auto">
          <a:xfrm>
            <a:off x="8669338" y="5145088"/>
            <a:ext cx="1317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46" name="Text Box 70"/>
          <p:cNvSpPr txBox="1">
            <a:spLocks noChangeArrowheads="1"/>
          </p:cNvSpPr>
          <p:nvPr/>
        </p:nvSpPr>
        <p:spPr bwMode="auto">
          <a:xfrm>
            <a:off x="883285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1048" name="Oval 72"/>
          <p:cNvSpPr>
            <a:spLocks noChangeAspect="1" noChangeArrowheads="1"/>
          </p:cNvSpPr>
          <p:nvPr/>
        </p:nvSpPr>
        <p:spPr bwMode="auto">
          <a:xfrm>
            <a:off x="80010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1049" name="AutoShape 73"/>
          <p:cNvCxnSpPr>
            <a:cxnSpLocks noChangeShapeType="1"/>
            <a:stCxn id="511026" idx="3"/>
            <a:endCxn id="511048" idx="0"/>
          </p:cNvCxnSpPr>
          <p:nvPr/>
        </p:nvCxnSpPr>
        <p:spPr bwMode="auto">
          <a:xfrm flipH="1">
            <a:off x="8191500" y="5145088"/>
            <a:ext cx="2079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50" name="Text Box 74"/>
          <p:cNvSpPr txBox="1">
            <a:spLocks noChangeArrowheads="1"/>
          </p:cNvSpPr>
          <p:nvPr/>
        </p:nvSpPr>
        <p:spPr bwMode="auto">
          <a:xfrm>
            <a:off x="784860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366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AVL Trees</a:t>
            </a:r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 326 Autumn 2001				</a:t>
            </a:r>
            <a:fld id="{526D56B8-150E-4F11-B76E-5B381E9B9B0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58938" y="4572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Double Rotation (Step #2)</a:t>
            </a:r>
          </a:p>
        </p:txBody>
      </p:sp>
      <p:sp>
        <p:nvSpPr>
          <p:cNvPr id="513027" name="Oval 3"/>
          <p:cNvSpPr>
            <a:spLocks noChangeAspect="1" noChangeArrowheads="1"/>
          </p:cNvSpPr>
          <p:nvPr/>
        </p:nvSpPr>
        <p:spPr bwMode="auto">
          <a:xfrm>
            <a:off x="36576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513028" name="Oval 4"/>
          <p:cNvSpPr>
            <a:spLocks noChangeAspect="1" noChangeArrowheads="1"/>
          </p:cNvSpPr>
          <p:nvPr/>
        </p:nvSpPr>
        <p:spPr bwMode="auto">
          <a:xfrm>
            <a:off x="1524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3029" name="Oval 5"/>
          <p:cNvSpPr>
            <a:spLocks noChangeAspect="1" noChangeArrowheads="1"/>
          </p:cNvSpPr>
          <p:nvPr/>
        </p:nvSpPr>
        <p:spPr bwMode="auto">
          <a:xfrm>
            <a:off x="457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3030" name="Oval 6"/>
          <p:cNvSpPr>
            <a:spLocks noChangeAspect="1" noChangeArrowheads="1"/>
          </p:cNvSpPr>
          <p:nvPr/>
        </p:nvSpPr>
        <p:spPr bwMode="auto">
          <a:xfrm>
            <a:off x="31242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rgbClr val="FF0000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513031" name="Oval 7"/>
          <p:cNvSpPr>
            <a:spLocks noChangeAspect="1" noChangeArrowheads="1"/>
          </p:cNvSpPr>
          <p:nvPr/>
        </p:nvSpPr>
        <p:spPr bwMode="auto">
          <a:xfrm>
            <a:off x="990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3032" name="Oval 8"/>
          <p:cNvSpPr>
            <a:spLocks noChangeAspect="1" noChangeArrowheads="1"/>
          </p:cNvSpPr>
          <p:nvPr/>
        </p:nvSpPr>
        <p:spPr bwMode="auto">
          <a:xfrm>
            <a:off x="2057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3033" name="AutoShape 9"/>
          <p:cNvCxnSpPr>
            <a:cxnSpLocks noChangeShapeType="1"/>
            <a:stCxn id="513032" idx="3"/>
            <a:endCxn id="513031" idx="0"/>
          </p:cNvCxnSpPr>
          <p:nvPr/>
        </p:nvCxnSpPr>
        <p:spPr bwMode="auto">
          <a:xfrm flipH="1">
            <a:off x="1181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34" name="AutoShape 10"/>
          <p:cNvCxnSpPr>
            <a:cxnSpLocks noChangeShapeType="1"/>
            <a:stCxn id="513032" idx="5"/>
            <a:endCxn id="513030" idx="0"/>
          </p:cNvCxnSpPr>
          <p:nvPr/>
        </p:nvCxnSpPr>
        <p:spPr bwMode="auto">
          <a:xfrm>
            <a:off x="2382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35" name="AutoShape 11"/>
          <p:cNvCxnSpPr>
            <a:cxnSpLocks noChangeShapeType="1"/>
            <a:stCxn id="513030" idx="5"/>
            <a:endCxn id="513027" idx="0"/>
          </p:cNvCxnSpPr>
          <p:nvPr/>
        </p:nvCxnSpPr>
        <p:spPr bwMode="auto">
          <a:xfrm>
            <a:off x="34496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36" name="AutoShape 12"/>
          <p:cNvCxnSpPr>
            <a:cxnSpLocks noChangeShapeType="1"/>
            <a:stCxn id="513031" idx="3"/>
            <a:endCxn id="513029" idx="0"/>
          </p:cNvCxnSpPr>
          <p:nvPr/>
        </p:nvCxnSpPr>
        <p:spPr bwMode="auto">
          <a:xfrm flipH="1">
            <a:off x="647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37" name="AutoShape 13"/>
          <p:cNvCxnSpPr>
            <a:cxnSpLocks noChangeShapeType="1"/>
            <a:stCxn id="513031" idx="5"/>
            <a:endCxn id="513028" idx="0"/>
          </p:cNvCxnSpPr>
          <p:nvPr/>
        </p:nvCxnSpPr>
        <p:spPr bwMode="auto">
          <a:xfrm>
            <a:off x="1316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38" name="Oval 14"/>
          <p:cNvSpPr>
            <a:spLocks noChangeAspect="1" noChangeArrowheads="1"/>
          </p:cNvSpPr>
          <p:nvPr/>
        </p:nvSpPr>
        <p:spPr bwMode="auto">
          <a:xfrm>
            <a:off x="3924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cxnSp>
        <p:nvCxnSpPr>
          <p:cNvPr id="513039" name="AutoShape 15"/>
          <p:cNvCxnSpPr>
            <a:cxnSpLocks noChangeShapeType="1"/>
            <a:stCxn id="513027" idx="5"/>
            <a:endCxn id="513038" idx="0"/>
          </p:cNvCxnSpPr>
          <p:nvPr/>
        </p:nvCxnSpPr>
        <p:spPr bwMode="auto">
          <a:xfrm>
            <a:off x="3983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40" name="Oval 16"/>
          <p:cNvSpPr>
            <a:spLocks noChangeAspect="1" noChangeArrowheads="1"/>
          </p:cNvSpPr>
          <p:nvPr/>
        </p:nvSpPr>
        <p:spPr bwMode="auto">
          <a:xfrm>
            <a:off x="711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3041" name="AutoShape 17"/>
          <p:cNvCxnSpPr>
            <a:cxnSpLocks noChangeShapeType="1"/>
            <a:stCxn id="513029" idx="5"/>
            <a:endCxn id="513040" idx="0"/>
          </p:cNvCxnSpPr>
          <p:nvPr/>
        </p:nvCxnSpPr>
        <p:spPr bwMode="auto">
          <a:xfrm>
            <a:off x="782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42" name="Oval 18"/>
          <p:cNvSpPr>
            <a:spLocks noChangeAspect="1" noChangeArrowheads="1"/>
          </p:cNvSpPr>
          <p:nvPr/>
        </p:nvSpPr>
        <p:spPr bwMode="auto">
          <a:xfrm>
            <a:off x="2598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3043" name="AutoShape 19"/>
          <p:cNvCxnSpPr>
            <a:cxnSpLocks noChangeShapeType="1"/>
            <a:stCxn id="513030" idx="3"/>
            <a:endCxn id="513042" idx="0"/>
          </p:cNvCxnSpPr>
          <p:nvPr/>
        </p:nvCxnSpPr>
        <p:spPr bwMode="auto">
          <a:xfrm flipH="1">
            <a:off x="2789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044" name="Group 20"/>
          <p:cNvGrpSpPr>
            <a:grpSpLocks/>
          </p:cNvGrpSpPr>
          <p:nvPr/>
        </p:nvGrpSpPr>
        <p:grpSpPr bwMode="auto">
          <a:xfrm>
            <a:off x="304800" y="1828800"/>
            <a:ext cx="4114800" cy="3079750"/>
            <a:chOff x="1632" y="1152"/>
            <a:chExt cx="2592" cy="1940"/>
          </a:xfrm>
        </p:grpSpPr>
        <p:sp>
          <p:nvSpPr>
            <p:cNvPr id="513045" name="Text Box 21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46" name="Text Box 22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47" name="Text Box 23"/>
            <p:cNvSpPr txBox="1">
              <a:spLocks noChangeArrowheads="1"/>
            </p:cNvSpPr>
            <p:nvPr/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48" name="Text Box 24"/>
            <p:cNvSpPr txBox="1">
              <a:spLocks noChangeArrowheads="1"/>
            </p:cNvSpPr>
            <p:nvPr/>
          </p:nvSpPr>
          <p:spPr bwMode="auto">
            <a:xfrm>
              <a:off x="3840" y="226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FF0000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3049" name="Text Box 25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050" name="Text Box 26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051" name="Text Box 27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52" name="Text Box 28"/>
            <p:cNvSpPr txBox="1">
              <a:spLocks noChangeArrowheads="1"/>
            </p:cNvSpPr>
            <p:nvPr/>
          </p:nvSpPr>
          <p:spPr bwMode="auto">
            <a:xfrm>
              <a:off x="3552" y="173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-2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53" name="Text Box 29"/>
            <p:cNvSpPr txBox="1">
              <a:spLocks noChangeArrowheads="1"/>
            </p:cNvSpPr>
            <p:nvPr/>
          </p:nvSpPr>
          <p:spPr bwMode="auto">
            <a:xfrm>
              <a:off x="2644" y="1152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chemeClr val="bg2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513054" name="Text Box 30"/>
            <p:cNvSpPr txBox="1">
              <a:spLocks noChangeArrowheads="1"/>
            </p:cNvSpPr>
            <p:nvPr/>
          </p:nvSpPr>
          <p:spPr bwMode="auto">
            <a:xfrm>
              <a:off x="4027" y="2840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55" name="Text Box 31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3056" name="Oval 32"/>
          <p:cNvSpPr>
            <a:spLocks noChangeAspect="1" noChangeArrowheads="1"/>
          </p:cNvSpPr>
          <p:nvPr/>
        </p:nvSpPr>
        <p:spPr bwMode="auto">
          <a:xfrm>
            <a:off x="41910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513057" name="AutoShape 33"/>
          <p:cNvCxnSpPr>
            <a:cxnSpLocks noChangeShapeType="1"/>
            <a:stCxn id="513038" idx="5"/>
            <a:endCxn id="513056" idx="0"/>
          </p:cNvCxnSpPr>
          <p:nvPr/>
        </p:nvCxnSpPr>
        <p:spPr bwMode="auto">
          <a:xfrm>
            <a:off x="4249738" y="5145088"/>
            <a:ext cx="1317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58" name="Text Box 34"/>
          <p:cNvSpPr txBox="1">
            <a:spLocks noChangeArrowheads="1"/>
          </p:cNvSpPr>
          <p:nvPr/>
        </p:nvSpPr>
        <p:spPr bwMode="auto">
          <a:xfrm>
            <a:off x="441325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3059" name="Oval 35"/>
          <p:cNvSpPr>
            <a:spLocks noChangeAspect="1"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3060" name="AutoShape 36"/>
          <p:cNvCxnSpPr>
            <a:cxnSpLocks noChangeShapeType="1"/>
            <a:stCxn id="513038" idx="3"/>
            <a:endCxn id="513059" idx="0"/>
          </p:cNvCxnSpPr>
          <p:nvPr/>
        </p:nvCxnSpPr>
        <p:spPr bwMode="auto">
          <a:xfrm flipH="1">
            <a:off x="3771900" y="5145088"/>
            <a:ext cx="2079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61" name="Text Box 37"/>
          <p:cNvSpPr txBox="1">
            <a:spLocks noChangeArrowheads="1"/>
          </p:cNvSpPr>
          <p:nvPr/>
        </p:nvSpPr>
        <p:spPr bwMode="auto">
          <a:xfrm>
            <a:off x="342900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3062" name="AutoShape 38"/>
          <p:cNvSpPr>
            <a:spLocks noChangeAspect="1" noChangeArrowheads="1"/>
          </p:cNvSpPr>
          <p:nvPr/>
        </p:nvSpPr>
        <p:spPr bwMode="auto">
          <a:xfrm flipH="1">
            <a:off x="3505200" y="2743200"/>
            <a:ext cx="804863" cy="1447800"/>
          </a:xfrm>
          <a:custGeom>
            <a:avLst/>
            <a:gdLst>
              <a:gd name="G0" fmla="+- -9539620 0 0"/>
              <a:gd name="G1" fmla="+- 7878576 0 0"/>
              <a:gd name="G2" fmla="+- -9539620 0 7878576"/>
              <a:gd name="G3" fmla="+- 10800 0 0"/>
              <a:gd name="G4" fmla="+- 0 0 -953962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000 0 0"/>
              <a:gd name="G9" fmla="+- 0 0 7878576"/>
              <a:gd name="G10" fmla="+- 8000 0 2700"/>
              <a:gd name="G11" fmla="cos G10 -9539620"/>
              <a:gd name="G12" fmla="sin G10 -9539620"/>
              <a:gd name="G13" fmla="cos 13500 -9539620"/>
              <a:gd name="G14" fmla="sin 13500 -9539620"/>
              <a:gd name="G15" fmla="+- G11 10800 0"/>
              <a:gd name="G16" fmla="+- G12 10800 0"/>
              <a:gd name="G17" fmla="+- G13 10800 0"/>
              <a:gd name="G18" fmla="+- G14 10800 0"/>
              <a:gd name="G19" fmla="*/ 8000 1 2"/>
              <a:gd name="G20" fmla="+- G19 5400 0"/>
              <a:gd name="G21" fmla="cos G20 -9539620"/>
              <a:gd name="G22" fmla="sin G20 -9539620"/>
              <a:gd name="G23" fmla="+- G21 10800 0"/>
              <a:gd name="G24" fmla="+- G12 G23 G22"/>
              <a:gd name="G25" fmla="+- G22 G23 G11"/>
              <a:gd name="G26" fmla="cos 10800 -9539620"/>
              <a:gd name="G27" fmla="sin 10800 -9539620"/>
              <a:gd name="G28" fmla="cos 8000 -9539620"/>
              <a:gd name="G29" fmla="sin 8000 -953962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7878576"/>
              <a:gd name="G36" fmla="sin G34 7878576"/>
              <a:gd name="G37" fmla="+/ 7878576 -953962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000 G39"/>
              <a:gd name="G43" fmla="sin 80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63 w 21600"/>
              <a:gd name="T5" fmla="*/ 13169 h 21600"/>
              <a:gd name="T6" fmla="*/ 6069 w 21600"/>
              <a:gd name="T7" fmla="*/ 18922 h 21600"/>
              <a:gd name="T8" fmla="*/ 2994 w 21600"/>
              <a:gd name="T9" fmla="*/ 12555 h 21600"/>
              <a:gd name="T10" fmla="*/ -335 w 21600"/>
              <a:gd name="T11" fmla="*/ 3165 h 21600"/>
              <a:gd name="T12" fmla="*/ 5365 w 21600"/>
              <a:gd name="T13" fmla="*/ 2103 h 21600"/>
              <a:gd name="T14" fmla="*/ 6428 w 21600"/>
              <a:gd name="T15" fmla="*/ 780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02" y="6276"/>
                </a:moveTo>
                <a:cubicBezTo>
                  <a:pt x="3288" y="7607"/>
                  <a:pt x="2800" y="9185"/>
                  <a:pt x="2800" y="10799"/>
                </a:cubicBezTo>
                <a:cubicBezTo>
                  <a:pt x="2799" y="13647"/>
                  <a:pt x="4313" y="16279"/>
                  <a:pt x="6773" y="17712"/>
                </a:cubicBezTo>
                <a:lnTo>
                  <a:pt x="5364" y="20132"/>
                </a:lnTo>
                <a:cubicBezTo>
                  <a:pt x="2043" y="18197"/>
                  <a:pt x="0" y="14643"/>
                  <a:pt x="0" y="10800"/>
                </a:cubicBezTo>
                <a:cubicBezTo>
                  <a:pt x="-1" y="8619"/>
                  <a:pt x="659" y="6490"/>
                  <a:pt x="1892" y="4692"/>
                </a:cubicBezTo>
                <a:lnTo>
                  <a:pt x="-335" y="3165"/>
                </a:lnTo>
                <a:lnTo>
                  <a:pt x="5365" y="2103"/>
                </a:lnTo>
                <a:lnTo>
                  <a:pt x="6428" y="7802"/>
                </a:lnTo>
                <a:lnTo>
                  <a:pt x="4202" y="627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63" name="Oval 39"/>
          <p:cNvSpPr>
            <a:spLocks noChangeAspect="1" noChangeArrowheads="1"/>
          </p:cNvSpPr>
          <p:nvPr/>
        </p:nvSpPr>
        <p:spPr bwMode="auto">
          <a:xfrm>
            <a:off x="8229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513064" name="Oval 40"/>
          <p:cNvSpPr>
            <a:spLocks noChangeAspect="1" noChangeArrowheads="1"/>
          </p:cNvSpPr>
          <p:nvPr/>
        </p:nvSpPr>
        <p:spPr bwMode="auto">
          <a:xfrm>
            <a:off x="6096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3065" name="Oval 41"/>
          <p:cNvSpPr>
            <a:spLocks noChangeAspect="1" noChangeArrowheads="1"/>
          </p:cNvSpPr>
          <p:nvPr/>
        </p:nvSpPr>
        <p:spPr bwMode="auto">
          <a:xfrm>
            <a:off x="5029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3066" name="Oval 42"/>
          <p:cNvSpPr>
            <a:spLocks noChangeAspect="1" noChangeArrowheads="1"/>
          </p:cNvSpPr>
          <p:nvPr/>
        </p:nvSpPr>
        <p:spPr bwMode="auto">
          <a:xfrm>
            <a:off x="7696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513067" name="Oval 43"/>
          <p:cNvSpPr>
            <a:spLocks noChangeAspect="1" noChangeArrowheads="1"/>
          </p:cNvSpPr>
          <p:nvPr/>
        </p:nvSpPr>
        <p:spPr bwMode="auto">
          <a:xfrm>
            <a:off x="5562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3068" name="Oval 44"/>
          <p:cNvSpPr>
            <a:spLocks noChangeAspect="1" noChangeArrowheads="1"/>
          </p:cNvSpPr>
          <p:nvPr/>
        </p:nvSpPr>
        <p:spPr bwMode="auto">
          <a:xfrm>
            <a:off x="6629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513069" name="AutoShape 45"/>
          <p:cNvCxnSpPr>
            <a:cxnSpLocks noChangeShapeType="1"/>
            <a:stCxn id="513068" idx="3"/>
            <a:endCxn id="513067" idx="0"/>
          </p:cNvCxnSpPr>
          <p:nvPr/>
        </p:nvCxnSpPr>
        <p:spPr bwMode="auto">
          <a:xfrm flipH="1">
            <a:off x="5753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70" name="AutoShape 46"/>
          <p:cNvCxnSpPr>
            <a:cxnSpLocks noChangeShapeType="1"/>
            <a:stCxn id="513068" idx="5"/>
            <a:endCxn id="513066" idx="0"/>
          </p:cNvCxnSpPr>
          <p:nvPr/>
        </p:nvCxnSpPr>
        <p:spPr bwMode="auto">
          <a:xfrm>
            <a:off x="6954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71" name="AutoShape 47"/>
          <p:cNvCxnSpPr>
            <a:cxnSpLocks noChangeShapeType="1"/>
            <a:stCxn id="513066" idx="5"/>
            <a:endCxn id="513063" idx="0"/>
          </p:cNvCxnSpPr>
          <p:nvPr/>
        </p:nvCxnSpPr>
        <p:spPr bwMode="auto">
          <a:xfrm>
            <a:off x="8021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72" name="AutoShape 48"/>
          <p:cNvCxnSpPr>
            <a:cxnSpLocks noChangeShapeType="1"/>
            <a:stCxn id="513067" idx="3"/>
            <a:endCxn id="513065" idx="0"/>
          </p:cNvCxnSpPr>
          <p:nvPr/>
        </p:nvCxnSpPr>
        <p:spPr bwMode="auto">
          <a:xfrm flipH="1">
            <a:off x="5219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73" name="AutoShape 49"/>
          <p:cNvCxnSpPr>
            <a:cxnSpLocks noChangeShapeType="1"/>
            <a:stCxn id="513067" idx="5"/>
            <a:endCxn id="513064" idx="0"/>
          </p:cNvCxnSpPr>
          <p:nvPr/>
        </p:nvCxnSpPr>
        <p:spPr bwMode="auto">
          <a:xfrm>
            <a:off x="5888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74" name="Oval 50"/>
          <p:cNvSpPr>
            <a:spLocks noChangeAspect="1" noChangeArrowheads="1"/>
          </p:cNvSpPr>
          <p:nvPr/>
        </p:nvSpPr>
        <p:spPr bwMode="auto">
          <a:xfrm>
            <a:off x="8496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513075" name="AutoShape 51"/>
          <p:cNvCxnSpPr>
            <a:cxnSpLocks noChangeShapeType="1"/>
            <a:stCxn id="513063" idx="5"/>
            <a:endCxn id="513074" idx="0"/>
          </p:cNvCxnSpPr>
          <p:nvPr/>
        </p:nvCxnSpPr>
        <p:spPr bwMode="auto">
          <a:xfrm>
            <a:off x="8555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76" name="Oval 52"/>
          <p:cNvSpPr>
            <a:spLocks noChangeAspect="1" noChangeArrowheads="1"/>
          </p:cNvSpPr>
          <p:nvPr/>
        </p:nvSpPr>
        <p:spPr bwMode="auto">
          <a:xfrm>
            <a:off x="5283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513077" name="AutoShape 53"/>
          <p:cNvCxnSpPr>
            <a:cxnSpLocks noChangeShapeType="1"/>
            <a:stCxn id="513065" idx="5"/>
            <a:endCxn id="513076" idx="0"/>
          </p:cNvCxnSpPr>
          <p:nvPr/>
        </p:nvCxnSpPr>
        <p:spPr bwMode="auto">
          <a:xfrm>
            <a:off x="5354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78" name="Oval 54"/>
          <p:cNvSpPr>
            <a:spLocks noChangeAspect="1" noChangeArrowheads="1"/>
          </p:cNvSpPr>
          <p:nvPr/>
        </p:nvSpPr>
        <p:spPr bwMode="auto">
          <a:xfrm>
            <a:off x="7170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cxnSp>
        <p:nvCxnSpPr>
          <p:cNvPr id="513079" name="AutoShape 55"/>
          <p:cNvCxnSpPr>
            <a:cxnSpLocks noChangeShapeType="1"/>
            <a:stCxn id="513066" idx="3"/>
            <a:endCxn id="513078" idx="0"/>
          </p:cNvCxnSpPr>
          <p:nvPr/>
        </p:nvCxnSpPr>
        <p:spPr bwMode="auto">
          <a:xfrm flipH="1">
            <a:off x="7361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080" name="Group 56"/>
          <p:cNvGrpSpPr>
            <a:grpSpLocks/>
          </p:cNvGrpSpPr>
          <p:nvPr/>
        </p:nvGrpSpPr>
        <p:grpSpPr bwMode="auto">
          <a:xfrm>
            <a:off x="4876800" y="1828800"/>
            <a:ext cx="4114800" cy="3079750"/>
            <a:chOff x="1632" y="1152"/>
            <a:chExt cx="2592" cy="1940"/>
          </a:xfrm>
        </p:grpSpPr>
        <p:sp>
          <p:nvSpPr>
            <p:cNvPr id="513081" name="Text Box 57"/>
            <p:cNvSpPr txBox="1">
              <a:spLocks noChangeArrowheads="1"/>
            </p:cNvSpPr>
            <p:nvPr/>
          </p:nvSpPr>
          <p:spPr bwMode="auto">
            <a:xfrm>
              <a:off x="1632" y="2256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-1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2" name="Text Box 58"/>
            <p:cNvSpPr txBox="1">
              <a:spLocks noChangeArrowheads="1"/>
            </p:cNvSpPr>
            <p:nvPr/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3" name="Text Box 59"/>
            <p:cNvSpPr txBox="1">
              <a:spLocks noChangeArrowheads="1"/>
            </p:cNvSpPr>
            <p:nvPr/>
          </p:nvSpPr>
          <p:spPr bwMode="auto">
            <a:xfrm>
              <a:off x="3248" y="28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     0</a:t>
              </a:r>
            </a:p>
          </p:txBody>
        </p:sp>
        <p:sp>
          <p:nvSpPr>
            <p:cNvPr id="513084" name="Text Box 60"/>
            <p:cNvSpPr txBox="1">
              <a:spLocks noChangeArrowheads="1"/>
            </p:cNvSpPr>
            <p:nvPr/>
          </p:nvSpPr>
          <p:spPr bwMode="auto">
            <a:xfrm>
              <a:off x="3840" y="2266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5" name="Text Box 61"/>
            <p:cNvSpPr txBox="1">
              <a:spLocks noChangeArrowheads="1"/>
            </p:cNvSpPr>
            <p:nvPr/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3086" name="Text Box 62"/>
            <p:cNvSpPr txBox="1">
              <a:spLocks noChangeArrowheads="1"/>
            </p:cNvSpPr>
            <p:nvPr/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087" name="Text Box 63"/>
            <p:cNvSpPr txBox="1">
              <a:spLocks noChangeArrowheads="1"/>
            </p:cNvSpPr>
            <p:nvPr/>
          </p:nvSpPr>
          <p:spPr bwMode="auto">
            <a:xfrm>
              <a:off x="1920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8" name="Text Box 64"/>
            <p:cNvSpPr txBox="1">
              <a:spLocks noChangeArrowheads="1"/>
            </p:cNvSpPr>
            <p:nvPr/>
          </p:nvSpPr>
          <p:spPr bwMode="auto">
            <a:xfrm>
              <a:off x="3552" y="173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89" name="Text Box 65"/>
            <p:cNvSpPr txBox="1">
              <a:spLocks noChangeArrowheads="1"/>
            </p:cNvSpPr>
            <p:nvPr/>
          </p:nvSpPr>
          <p:spPr bwMode="auto">
            <a:xfrm>
              <a:off x="2644" y="115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en-US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3090" name="Text Box 66"/>
            <p:cNvSpPr txBox="1">
              <a:spLocks noChangeArrowheads="1"/>
            </p:cNvSpPr>
            <p:nvPr/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091" name="Text Box 67"/>
            <p:cNvSpPr txBox="1">
              <a:spLocks noChangeArrowheads="1"/>
            </p:cNvSpPr>
            <p:nvPr/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13092" name="Oval 68"/>
          <p:cNvSpPr>
            <a:spLocks noChangeAspect="1" noChangeArrowheads="1"/>
          </p:cNvSpPr>
          <p:nvPr/>
        </p:nvSpPr>
        <p:spPr bwMode="auto">
          <a:xfrm>
            <a:off x="682625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cxnSp>
        <p:nvCxnSpPr>
          <p:cNvPr id="513093" name="AutoShape 69"/>
          <p:cNvCxnSpPr>
            <a:cxnSpLocks noChangeShapeType="1"/>
            <a:stCxn id="513078" idx="3"/>
            <a:endCxn id="513092" idx="0"/>
          </p:cNvCxnSpPr>
          <p:nvPr/>
        </p:nvCxnSpPr>
        <p:spPr bwMode="auto">
          <a:xfrm flipH="1">
            <a:off x="7016750" y="4254500"/>
            <a:ext cx="209550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94" name="Text Box 70"/>
          <p:cNvSpPr txBox="1">
            <a:spLocks noChangeArrowheads="1"/>
          </p:cNvSpPr>
          <p:nvPr/>
        </p:nvSpPr>
        <p:spPr bwMode="auto">
          <a:xfrm>
            <a:off x="6635750" y="45085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3095" name="Oval 71"/>
          <p:cNvSpPr>
            <a:spLocks noChangeAspect="1" noChangeArrowheads="1"/>
          </p:cNvSpPr>
          <p:nvPr/>
        </p:nvSpPr>
        <p:spPr bwMode="auto">
          <a:xfrm>
            <a:off x="796290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18</a:t>
            </a:r>
          </a:p>
        </p:txBody>
      </p:sp>
      <p:cxnSp>
        <p:nvCxnSpPr>
          <p:cNvPr id="513096" name="AutoShape 72"/>
          <p:cNvCxnSpPr>
            <a:cxnSpLocks noChangeShapeType="1"/>
            <a:stCxn id="513063" idx="3"/>
            <a:endCxn id="513095" idx="0"/>
          </p:cNvCxnSpPr>
          <p:nvPr/>
        </p:nvCxnSpPr>
        <p:spPr bwMode="auto">
          <a:xfrm flipH="1">
            <a:off x="8153400" y="4256088"/>
            <a:ext cx="131763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097" name="AutoShape 73"/>
          <p:cNvSpPr>
            <a:spLocks noChangeAspect="1" noChangeArrowheads="1"/>
          </p:cNvSpPr>
          <p:nvPr/>
        </p:nvSpPr>
        <p:spPr bwMode="auto">
          <a:xfrm>
            <a:off x="4445000" y="3063875"/>
            <a:ext cx="812800" cy="288925"/>
          </a:xfrm>
          <a:prstGeom prst="rightArrow">
            <a:avLst>
              <a:gd name="adj1" fmla="val 50000"/>
              <a:gd name="adj2" fmla="val 703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Insert 6, Maintain Balanced Factor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26289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6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 smtClean="0"/>
              <a:t>Insert 6, Maintain Balanced Factor </a:t>
            </a:r>
            <a:br>
              <a:rPr lang="en-US" sz="2000" b="1" dirty="0" smtClean="0"/>
            </a:br>
            <a:r>
              <a:rPr lang="en-US" sz="2000" b="1" dirty="0" smtClean="0"/>
              <a:t>Left to Left Rotation</a:t>
            </a:r>
            <a:br>
              <a:rPr lang="en-US" sz="2000" b="1" dirty="0" smtClean="0"/>
            </a:br>
            <a:r>
              <a:rPr lang="en-US" sz="2000" b="1" dirty="0" smtClean="0"/>
              <a:t>Pivot Node =8</a:t>
            </a:r>
            <a:br>
              <a:rPr lang="en-US" sz="2000" b="1" dirty="0" smtClean="0"/>
            </a:br>
            <a:r>
              <a:rPr lang="en-US" sz="2000" b="1" dirty="0" smtClean="0"/>
              <a:t>Clockwise Rotation about Pivot Node</a:t>
            </a:r>
            <a:endParaRPr lang="en-US" sz="2000" b="1" dirty="0"/>
          </a:p>
        </p:txBody>
      </p:sp>
      <p:pic>
        <p:nvPicPr>
          <p:cNvPr id="4" name="Picture 4" descr="D:\courses\COP4530spring2007\supplements\weiss_ppt_files\ch04\ch04gif\fig04_3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14380"/>
            <a:ext cx="6777037" cy="272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rved Down Arrow 2"/>
          <p:cNvSpPr/>
          <p:nvPr/>
        </p:nvSpPr>
        <p:spPr>
          <a:xfrm>
            <a:off x="3352800" y="3962400"/>
            <a:ext cx="6096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8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206DF65-C74B-4C72-8F66-626675246879}" type="slidenum">
              <a:rPr lang="en-US" altLang="en-US" sz="1400">
                <a:latin typeface="Arial" pitchFamily="34" charset="0"/>
              </a:rPr>
              <a:pPr eaLnBrk="1" hangingPunct="1"/>
              <a:t>4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Inserting 3, 2, 1, and then 4 ,5,6,7 sequentially into empty AVL tree</a:t>
            </a:r>
          </a:p>
        </p:txBody>
      </p:sp>
    </p:spTree>
    <p:extLst>
      <p:ext uri="{BB962C8B-B14F-4D97-AF65-F5344CB8AC3E}">
        <p14:creationId xmlns:p14="http://schemas.microsoft.com/office/powerpoint/2010/main" val="40029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206DF65-C74B-4C72-8F66-626675246879}" type="slidenum">
              <a:rPr lang="en-US" altLang="en-US" sz="1400">
                <a:latin typeface="Arial" pitchFamily="34" charset="0"/>
              </a:rPr>
              <a:pPr eaLnBrk="1" hangingPunct="1"/>
              <a:t>5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Inserting 3, 2, 1, and then 4 ,5,6,7 sequentially into empty AVL tree</a:t>
            </a:r>
          </a:p>
        </p:txBody>
      </p:sp>
      <p:sp>
        <p:nvSpPr>
          <p:cNvPr id="41988" name="Oval 1028"/>
          <p:cNvSpPr>
            <a:spLocks noChangeArrowheads="1"/>
          </p:cNvSpPr>
          <p:nvPr/>
        </p:nvSpPr>
        <p:spPr bwMode="auto">
          <a:xfrm>
            <a:off x="28194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1989" name="Oval 1030"/>
          <p:cNvSpPr>
            <a:spLocks noChangeArrowheads="1"/>
          </p:cNvSpPr>
          <p:nvPr/>
        </p:nvSpPr>
        <p:spPr bwMode="auto">
          <a:xfrm>
            <a:off x="1981200" y="4038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1990" name="Oval 1031"/>
          <p:cNvSpPr>
            <a:spLocks noChangeArrowheads="1"/>
          </p:cNvSpPr>
          <p:nvPr/>
        </p:nvSpPr>
        <p:spPr bwMode="auto">
          <a:xfrm>
            <a:off x="2362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1991" name="Line 1032"/>
          <p:cNvSpPr>
            <a:spLocks noChangeShapeType="1"/>
          </p:cNvSpPr>
          <p:nvPr/>
        </p:nvSpPr>
        <p:spPr bwMode="auto">
          <a:xfrm flipH="1">
            <a:off x="27432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2" name="Line 1033"/>
          <p:cNvSpPr>
            <a:spLocks noChangeShapeType="1"/>
          </p:cNvSpPr>
          <p:nvPr/>
        </p:nvSpPr>
        <p:spPr bwMode="auto">
          <a:xfrm flipH="1">
            <a:off x="2286000" y="3810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3" name="Line 1034"/>
          <p:cNvSpPr>
            <a:spLocks noChangeShapeType="1"/>
          </p:cNvSpPr>
          <p:nvPr/>
        </p:nvSpPr>
        <p:spPr bwMode="auto">
          <a:xfrm>
            <a:off x="34290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4" name="Oval 1035"/>
          <p:cNvSpPr>
            <a:spLocks noChangeArrowheads="1"/>
          </p:cNvSpPr>
          <p:nvPr/>
        </p:nvSpPr>
        <p:spPr bwMode="auto">
          <a:xfrm>
            <a:off x="6400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1995" name="Oval 1036"/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1996" name="Oval 1037"/>
          <p:cNvSpPr>
            <a:spLocks noChangeArrowheads="1"/>
          </p:cNvSpPr>
          <p:nvPr/>
        </p:nvSpPr>
        <p:spPr bwMode="auto">
          <a:xfrm>
            <a:off x="4953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1997" name="Line 1038"/>
          <p:cNvSpPr>
            <a:spLocks noChangeShapeType="1"/>
          </p:cNvSpPr>
          <p:nvPr/>
        </p:nvSpPr>
        <p:spPr bwMode="auto">
          <a:xfrm flipH="1">
            <a:off x="53340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8" name="Line 1039"/>
          <p:cNvSpPr>
            <a:spLocks noChangeShapeType="1"/>
          </p:cNvSpPr>
          <p:nvPr/>
        </p:nvSpPr>
        <p:spPr bwMode="auto">
          <a:xfrm>
            <a:off x="60198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14400" y="48768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/>
              <a:t>Insert 1, </a:t>
            </a:r>
          </a:p>
          <a:p>
            <a:r>
              <a:rPr lang="en-US" sz="2000" b="1" dirty="0" smtClean="0"/>
              <a:t>Left to Left Rotation</a:t>
            </a:r>
            <a:br>
              <a:rPr lang="en-US" sz="2000" b="1" dirty="0" smtClean="0"/>
            </a:br>
            <a:r>
              <a:rPr lang="en-US" sz="2000" b="1" dirty="0" smtClean="0"/>
              <a:t>Pivot Node =3</a:t>
            </a:r>
            <a:br>
              <a:rPr lang="en-US" sz="2000" b="1" dirty="0" smtClean="0"/>
            </a:br>
            <a:r>
              <a:rPr lang="en-US" sz="2000" b="1" dirty="0" smtClean="0"/>
              <a:t>Clockwise Rotation about Pivot Node</a:t>
            </a:r>
            <a:endParaRPr lang="en-US" sz="2000" b="1" dirty="0"/>
          </a:p>
        </p:txBody>
      </p:sp>
      <p:sp>
        <p:nvSpPr>
          <p:cNvPr id="18" name="Curved Down Arrow 17"/>
          <p:cNvSpPr/>
          <p:nvPr/>
        </p:nvSpPr>
        <p:spPr>
          <a:xfrm>
            <a:off x="2895600" y="3352800"/>
            <a:ext cx="6096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9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889C3BCE-EFCA-4F12-844C-CEAB65CCE44F}" type="slidenum">
              <a:rPr lang="en-US" altLang="en-US" sz="1400">
                <a:latin typeface="Arial" pitchFamily="34" charset="0"/>
              </a:rPr>
              <a:pPr eaLnBrk="1" hangingPunct="1"/>
              <a:t>6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5328" y="609600"/>
            <a:ext cx="7024744" cy="5725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d)</a:t>
            </a:r>
            <a:endParaRPr lang="en-US" altLang="en-US" sz="2800" dirty="0" smtClean="0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356" y="1253523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Inserting 4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Inserting 5</a:t>
            </a:r>
          </a:p>
        </p:txBody>
      </p:sp>
      <p:sp>
        <p:nvSpPr>
          <p:cNvPr id="44036" name="Oval 1028"/>
          <p:cNvSpPr>
            <a:spLocks noChangeArrowheads="1"/>
          </p:cNvSpPr>
          <p:nvPr/>
        </p:nvSpPr>
        <p:spPr bwMode="auto">
          <a:xfrm>
            <a:off x="42672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37" name="Oval 1029"/>
          <p:cNvSpPr>
            <a:spLocks noChangeArrowheads="1"/>
          </p:cNvSpPr>
          <p:nvPr/>
        </p:nvSpPr>
        <p:spPr bwMode="auto">
          <a:xfrm>
            <a:off x="35052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4038" name="Oval 1030"/>
          <p:cNvSpPr>
            <a:spLocks noChangeArrowheads="1"/>
          </p:cNvSpPr>
          <p:nvPr/>
        </p:nvSpPr>
        <p:spPr bwMode="auto">
          <a:xfrm>
            <a:off x="2819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44039" name="Line 1031"/>
          <p:cNvSpPr>
            <a:spLocks noChangeShapeType="1"/>
          </p:cNvSpPr>
          <p:nvPr/>
        </p:nvSpPr>
        <p:spPr bwMode="auto">
          <a:xfrm flipH="1">
            <a:off x="3200400" y="205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0" name="Line 1032"/>
          <p:cNvSpPr>
            <a:spLocks noChangeShapeType="1"/>
          </p:cNvSpPr>
          <p:nvPr/>
        </p:nvSpPr>
        <p:spPr bwMode="auto">
          <a:xfrm>
            <a:off x="38862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1" name="Oval 1033"/>
          <p:cNvSpPr>
            <a:spLocks noChangeArrowheads="1"/>
          </p:cNvSpPr>
          <p:nvPr/>
        </p:nvSpPr>
        <p:spPr bwMode="auto">
          <a:xfrm>
            <a:off x="48768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42" name="Line 1034"/>
          <p:cNvSpPr>
            <a:spLocks noChangeShapeType="1"/>
          </p:cNvSpPr>
          <p:nvPr/>
        </p:nvSpPr>
        <p:spPr bwMode="auto">
          <a:xfrm>
            <a:off x="45720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3" name="Oval 1035"/>
          <p:cNvSpPr>
            <a:spLocks noChangeArrowheads="1"/>
          </p:cNvSpPr>
          <p:nvPr/>
        </p:nvSpPr>
        <p:spPr bwMode="auto">
          <a:xfrm>
            <a:off x="2895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44" name="Oval 1036"/>
          <p:cNvSpPr>
            <a:spLocks noChangeArrowheads="1"/>
          </p:cNvSpPr>
          <p:nvPr/>
        </p:nvSpPr>
        <p:spPr bwMode="auto">
          <a:xfrm>
            <a:off x="2133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4045" name="Oval 1037"/>
          <p:cNvSpPr>
            <a:spLocks noChangeArrowheads="1"/>
          </p:cNvSpPr>
          <p:nvPr/>
        </p:nvSpPr>
        <p:spPr bwMode="auto">
          <a:xfrm>
            <a:off x="14478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4046" name="Line 1038"/>
          <p:cNvSpPr>
            <a:spLocks noChangeShapeType="1"/>
          </p:cNvSpPr>
          <p:nvPr/>
        </p:nvSpPr>
        <p:spPr bwMode="auto">
          <a:xfrm flipH="1">
            <a:off x="18288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7" name="Line 1039"/>
          <p:cNvSpPr>
            <a:spLocks noChangeShapeType="1"/>
          </p:cNvSpPr>
          <p:nvPr/>
        </p:nvSpPr>
        <p:spPr bwMode="auto">
          <a:xfrm>
            <a:off x="2514600" y="449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8" name="Oval 1040"/>
          <p:cNvSpPr>
            <a:spLocks noChangeArrowheads="1"/>
          </p:cNvSpPr>
          <p:nvPr/>
        </p:nvSpPr>
        <p:spPr bwMode="auto">
          <a:xfrm>
            <a:off x="35052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49" name="Line 1041"/>
          <p:cNvSpPr>
            <a:spLocks noChangeShapeType="1"/>
          </p:cNvSpPr>
          <p:nvPr/>
        </p:nvSpPr>
        <p:spPr bwMode="auto">
          <a:xfrm>
            <a:off x="3200400" y="510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0" name="Oval 1042"/>
          <p:cNvSpPr>
            <a:spLocks noChangeArrowheads="1"/>
          </p:cNvSpPr>
          <p:nvPr/>
        </p:nvSpPr>
        <p:spPr bwMode="auto">
          <a:xfrm>
            <a:off x="40386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4051" name="Line 1043"/>
          <p:cNvSpPr>
            <a:spLocks noChangeShapeType="1"/>
          </p:cNvSpPr>
          <p:nvPr/>
        </p:nvSpPr>
        <p:spPr bwMode="auto">
          <a:xfrm>
            <a:off x="3810000" y="579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2" name="Line 1044"/>
          <p:cNvSpPr>
            <a:spLocks noChangeShapeType="1"/>
          </p:cNvSpPr>
          <p:nvPr/>
        </p:nvSpPr>
        <p:spPr bwMode="auto">
          <a:xfrm>
            <a:off x="39624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3" name="Oval 1045"/>
          <p:cNvSpPr>
            <a:spLocks noChangeArrowheads="1"/>
          </p:cNvSpPr>
          <p:nvPr/>
        </p:nvSpPr>
        <p:spPr bwMode="auto">
          <a:xfrm>
            <a:off x="6400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54" name="Oval 1046"/>
          <p:cNvSpPr>
            <a:spLocks noChangeArrowheads="1"/>
          </p:cNvSpPr>
          <p:nvPr/>
        </p:nvSpPr>
        <p:spPr bwMode="auto">
          <a:xfrm>
            <a:off x="6172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4055" name="Oval 1047"/>
          <p:cNvSpPr>
            <a:spLocks noChangeArrowheads="1"/>
          </p:cNvSpPr>
          <p:nvPr/>
        </p:nvSpPr>
        <p:spPr bwMode="auto">
          <a:xfrm>
            <a:off x="54864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4056" name="Line 1048"/>
          <p:cNvSpPr>
            <a:spLocks noChangeShapeType="1"/>
          </p:cNvSpPr>
          <p:nvPr/>
        </p:nvSpPr>
        <p:spPr bwMode="auto">
          <a:xfrm flipH="1">
            <a:off x="58674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7" name="Line 1049"/>
          <p:cNvSpPr>
            <a:spLocks noChangeShapeType="1"/>
          </p:cNvSpPr>
          <p:nvPr/>
        </p:nvSpPr>
        <p:spPr bwMode="auto">
          <a:xfrm>
            <a:off x="65532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8" name="Oval 1050"/>
          <p:cNvSpPr>
            <a:spLocks noChangeArrowheads="1"/>
          </p:cNvSpPr>
          <p:nvPr/>
        </p:nvSpPr>
        <p:spPr bwMode="auto">
          <a:xfrm>
            <a:off x="6934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59" name="Line 1051"/>
          <p:cNvSpPr>
            <a:spLocks noChangeShapeType="1"/>
          </p:cNvSpPr>
          <p:nvPr/>
        </p:nvSpPr>
        <p:spPr bwMode="auto">
          <a:xfrm>
            <a:off x="72390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0" name="Oval 1052"/>
          <p:cNvSpPr>
            <a:spLocks noChangeArrowheads="1"/>
          </p:cNvSpPr>
          <p:nvPr/>
        </p:nvSpPr>
        <p:spPr bwMode="auto">
          <a:xfrm>
            <a:off x="74676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4061" name="Line 1053"/>
          <p:cNvSpPr>
            <a:spLocks noChangeShapeType="1"/>
          </p:cNvSpPr>
          <p:nvPr/>
        </p:nvSpPr>
        <p:spPr bwMode="auto">
          <a:xfrm flipH="1">
            <a:off x="67056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486400" y="2971800"/>
            <a:ext cx="35123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/>
              <a:t>Insert 5, </a:t>
            </a:r>
          </a:p>
          <a:p>
            <a:r>
              <a:rPr lang="en-US" sz="2000" b="1" dirty="0" smtClean="0"/>
              <a:t>Right to Right Rotation</a:t>
            </a:r>
            <a:br>
              <a:rPr lang="en-US" sz="2000" b="1" dirty="0" smtClean="0"/>
            </a:br>
            <a:r>
              <a:rPr lang="en-US" sz="2000" b="1" dirty="0" smtClean="0"/>
              <a:t>Pivot Node =3</a:t>
            </a:r>
            <a:br>
              <a:rPr lang="en-US" sz="2000" b="1" dirty="0" smtClean="0"/>
            </a:br>
            <a:r>
              <a:rPr lang="en-US" sz="2000" b="1" dirty="0" smtClean="0"/>
              <a:t>Anticlockwise Rotation about Pivot Node</a:t>
            </a:r>
            <a:endParaRPr lang="en-US" sz="2000" b="1" dirty="0"/>
          </a:p>
        </p:txBody>
      </p:sp>
      <p:sp>
        <p:nvSpPr>
          <p:cNvPr id="32" name="Curved Down Arrow 31"/>
          <p:cNvSpPr/>
          <p:nvPr/>
        </p:nvSpPr>
        <p:spPr>
          <a:xfrm flipH="1">
            <a:off x="2725882" y="5334000"/>
            <a:ext cx="6477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7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314A0E4-5C59-420E-91F0-A7AB347F92A8}" type="slidenum">
              <a:rPr lang="en-US" altLang="en-US" sz="1400">
                <a:latin typeface="Arial" pitchFamily="34" charset="0"/>
              </a:rPr>
              <a:pPr eaLnBrk="1" hangingPunct="1"/>
              <a:t>7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7228" y="762000"/>
            <a:ext cx="7024744" cy="4201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Example (</a:t>
            </a:r>
            <a:r>
              <a:rPr lang="en-US" altLang="en-US" sz="2800" dirty="0" err="1" smtClean="0"/>
              <a:t>Cont</a:t>
            </a:r>
            <a:r>
              <a:rPr lang="en-US" altLang="ja-JP" sz="2800" dirty="0" err="1" smtClean="0"/>
              <a:t>d</a:t>
            </a:r>
            <a:r>
              <a:rPr lang="en-US" altLang="ja-JP" sz="2800" dirty="0" smtClean="0"/>
              <a:t>)</a:t>
            </a:r>
            <a:endParaRPr lang="en-US" altLang="en-US" sz="2800" dirty="0" smtClean="0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30941" y="1179211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Inserting 6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Inserting 7</a:t>
            </a:r>
          </a:p>
        </p:txBody>
      </p:sp>
      <p:sp>
        <p:nvSpPr>
          <p:cNvPr id="46084" name="Oval 1028"/>
          <p:cNvSpPr>
            <a:spLocks noChangeArrowheads="1"/>
          </p:cNvSpPr>
          <p:nvPr/>
        </p:nvSpPr>
        <p:spPr bwMode="auto">
          <a:xfrm>
            <a:off x="3276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085" name="Oval 1029"/>
          <p:cNvSpPr>
            <a:spLocks noChangeArrowheads="1"/>
          </p:cNvSpPr>
          <p:nvPr/>
        </p:nvSpPr>
        <p:spPr bwMode="auto">
          <a:xfrm>
            <a:off x="30480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086" name="Oval 1030"/>
          <p:cNvSpPr>
            <a:spLocks noChangeArrowheads="1"/>
          </p:cNvSpPr>
          <p:nvPr/>
        </p:nvSpPr>
        <p:spPr bwMode="auto">
          <a:xfrm>
            <a:off x="23622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087" name="Line 1031"/>
          <p:cNvSpPr>
            <a:spLocks noChangeShapeType="1"/>
          </p:cNvSpPr>
          <p:nvPr/>
        </p:nvSpPr>
        <p:spPr bwMode="auto">
          <a:xfrm flipH="1">
            <a:off x="2743200" y="205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8" name="Line 1032"/>
          <p:cNvSpPr>
            <a:spLocks noChangeShapeType="1"/>
          </p:cNvSpPr>
          <p:nvPr/>
        </p:nvSpPr>
        <p:spPr bwMode="auto">
          <a:xfrm>
            <a:off x="34290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9" name="Oval 1033"/>
          <p:cNvSpPr>
            <a:spLocks noChangeArrowheads="1"/>
          </p:cNvSpPr>
          <p:nvPr/>
        </p:nvSpPr>
        <p:spPr bwMode="auto">
          <a:xfrm>
            <a:off x="3810000" y="228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090" name="Line 1034"/>
          <p:cNvSpPr>
            <a:spLocks noChangeShapeType="1"/>
          </p:cNvSpPr>
          <p:nvPr/>
        </p:nvSpPr>
        <p:spPr bwMode="auto">
          <a:xfrm>
            <a:off x="41148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1" name="Oval 1035"/>
          <p:cNvSpPr>
            <a:spLocks noChangeArrowheads="1"/>
          </p:cNvSpPr>
          <p:nvPr/>
        </p:nvSpPr>
        <p:spPr bwMode="auto">
          <a:xfrm>
            <a:off x="43434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092" name="Line 1036"/>
          <p:cNvSpPr>
            <a:spLocks noChangeShapeType="1"/>
          </p:cNvSpPr>
          <p:nvPr/>
        </p:nvSpPr>
        <p:spPr bwMode="auto">
          <a:xfrm flipH="1">
            <a:off x="3581400" y="2590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3" name="Oval 1046"/>
          <p:cNvSpPr>
            <a:spLocks noChangeArrowheads="1"/>
          </p:cNvSpPr>
          <p:nvPr/>
        </p:nvSpPr>
        <p:spPr bwMode="auto">
          <a:xfrm>
            <a:off x="48768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094" name="Line 1047"/>
          <p:cNvSpPr>
            <a:spLocks noChangeShapeType="1"/>
          </p:cNvSpPr>
          <p:nvPr/>
        </p:nvSpPr>
        <p:spPr bwMode="auto">
          <a:xfrm>
            <a:off x="464820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5" name="Oval 1048"/>
          <p:cNvSpPr>
            <a:spLocks noChangeArrowheads="1"/>
          </p:cNvSpPr>
          <p:nvPr/>
        </p:nvSpPr>
        <p:spPr bwMode="auto">
          <a:xfrm>
            <a:off x="6019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096" name="Oval 1049"/>
          <p:cNvSpPr>
            <a:spLocks noChangeArrowheads="1"/>
          </p:cNvSpPr>
          <p:nvPr/>
        </p:nvSpPr>
        <p:spPr bwMode="auto">
          <a:xfrm>
            <a:off x="54864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097" name="Oval 1050"/>
          <p:cNvSpPr>
            <a:spLocks noChangeArrowheads="1"/>
          </p:cNvSpPr>
          <p:nvPr/>
        </p:nvSpPr>
        <p:spPr bwMode="auto">
          <a:xfrm>
            <a:off x="5181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098" name="Line 1051"/>
          <p:cNvSpPr>
            <a:spLocks noChangeShapeType="1"/>
          </p:cNvSpPr>
          <p:nvPr/>
        </p:nvSpPr>
        <p:spPr bwMode="auto">
          <a:xfrm flipH="1">
            <a:off x="5638800" y="167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9" name="Line 1052"/>
          <p:cNvSpPr>
            <a:spLocks noChangeShapeType="1"/>
          </p:cNvSpPr>
          <p:nvPr/>
        </p:nvSpPr>
        <p:spPr bwMode="auto">
          <a:xfrm>
            <a:off x="64008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0" name="Oval 1053"/>
          <p:cNvSpPr>
            <a:spLocks noChangeArrowheads="1"/>
          </p:cNvSpPr>
          <p:nvPr/>
        </p:nvSpPr>
        <p:spPr bwMode="auto">
          <a:xfrm>
            <a:off x="60198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101" name="Line 1054"/>
          <p:cNvSpPr>
            <a:spLocks noChangeShapeType="1"/>
          </p:cNvSpPr>
          <p:nvPr/>
        </p:nvSpPr>
        <p:spPr bwMode="auto">
          <a:xfrm>
            <a:off x="7086600" y="236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2" name="Oval 1055"/>
          <p:cNvSpPr>
            <a:spLocks noChangeArrowheads="1"/>
          </p:cNvSpPr>
          <p:nvPr/>
        </p:nvSpPr>
        <p:spPr bwMode="auto">
          <a:xfrm>
            <a:off x="67818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103" name="Line 1056"/>
          <p:cNvSpPr>
            <a:spLocks noChangeShapeType="1"/>
          </p:cNvSpPr>
          <p:nvPr/>
        </p:nvSpPr>
        <p:spPr bwMode="auto">
          <a:xfrm flipH="1">
            <a:off x="5257800" y="2362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4" name="Oval 1057"/>
          <p:cNvSpPr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105" name="Line 1058"/>
          <p:cNvSpPr>
            <a:spLocks noChangeShapeType="1"/>
          </p:cNvSpPr>
          <p:nvPr/>
        </p:nvSpPr>
        <p:spPr bwMode="auto">
          <a:xfrm>
            <a:off x="5867400" y="2438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6" name="Line 1059"/>
          <p:cNvSpPr>
            <a:spLocks noChangeShapeType="1"/>
          </p:cNvSpPr>
          <p:nvPr/>
        </p:nvSpPr>
        <p:spPr bwMode="auto">
          <a:xfrm>
            <a:off x="45720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7" name="Oval 1060"/>
          <p:cNvSpPr>
            <a:spLocks noChangeArrowheads="1"/>
          </p:cNvSpPr>
          <p:nvPr/>
        </p:nvSpPr>
        <p:spPr bwMode="auto">
          <a:xfrm>
            <a:off x="1905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108" name="Oval 1061"/>
          <p:cNvSpPr>
            <a:spLocks noChangeArrowheads="1"/>
          </p:cNvSpPr>
          <p:nvPr/>
        </p:nvSpPr>
        <p:spPr bwMode="auto">
          <a:xfrm>
            <a:off x="13716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109" name="Oval 1062"/>
          <p:cNvSpPr>
            <a:spLocks noChangeArrowheads="1"/>
          </p:cNvSpPr>
          <p:nvPr/>
        </p:nvSpPr>
        <p:spPr bwMode="auto">
          <a:xfrm>
            <a:off x="1066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110" name="Line 1063"/>
          <p:cNvSpPr>
            <a:spLocks noChangeShapeType="1"/>
          </p:cNvSpPr>
          <p:nvPr/>
        </p:nvSpPr>
        <p:spPr bwMode="auto">
          <a:xfrm flipH="1">
            <a:off x="15240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1" name="Line 1064"/>
          <p:cNvSpPr>
            <a:spLocks noChangeShapeType="1"/>
          </p:cNvSpPr>
          <p:nvPr/>
        </p:nvSpPr>
        <p:spPr bwMode="auto">
          <a:xfrm>
            <a:off x="2286000" y="4572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2" name="Oval 1065"/>
          <p:cNvSpPr>
            <a:spLocks noChangeArrowheads="1"/>
          </p:cNvSpPr>
          <p:nvPr/>
        </p:nvSpPr>
        <p:spPr bwMode="auto">
          <a:xfrm>
            <a:off x="19050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113" name="Line 1066"/>
          <p:cNvSpPr>
            <a:spLocks noChangeShapeType="1"/>
          </p:cNvSpPr>
          <p:nvPr/>
        </p:nvSpPr>
        <p:spPr bwMode="auto">
          <a:xfrm>
            <a:off x="29718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4" name="Oval 1067"/>
          <p:cNvSpPr>
            <a:spLocks noChangeArrowheads="1"/>
          </p:cNvSpPr>
          <p:nvPr/>
        </p:nvSpPr>
        <p:spPr bwMode="auto">
          <a:xfrm>
            <a:off x="26670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115" name="Line 1068"/>
          <p:cNvSpPr>
            <a:spLocks noChangeShapeType="1"/>
          </p:cNvSpPr>
          <p:nvPr/>
        </p:nvSpPr>
        <p:spPr bwMode="auto">
          <a:xfrm flipH="1">
            <a:off x="1143000" y="5181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6" name="Oval 1069"/>
          <p:cNvSpPr>
            <a:spLocks noChangeArrowheads="1"/>
          </p:cNvSpPr>
          <p:nvPr/>
        </p:nvSpPr>
        <p:spPr bwMode="auto">
          <a:xfrm>
            <a:off x="3200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117" name="Line 1070"/>
          <p:cNvSpPr>
            <a:spLocks noChangeShapeType="1"/>
          </p:cNvSpPr>
          <p:nvPr/>
        </p:nvSpPr>
        <p:spPr bwMode="auto">
          <a:xfrm>
            <a:off x="17526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8" name="Oval 1071"/>
          <p:cNvSpPr>
            <a:spLocks noChangeArrowheads="1"/>
          </p:cNvSpPr>
          <p:nvPr/>
        </p:nvSpPr>
        <p:spPr bwMode="auto">
          <a:xfrm>
            <a:off x="3733800" y="6096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6119" name="Line 1072"/>
          <p:cNvSpPr>
            <a:spLocks noChangeShapeType="1"/>
          </p:cNvSpPr>
          <p:nvPr/>
        </p:nvSpPr>
        <p:spPr bwMode="auto">
          <a:xfrm>
            <a:off x="3505200" y="579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0" name="Oval 1073"/>
          <p:cNvSpPr>
            <a:spLocks noChangeArrowheads="1"/>
          </p:cNvSpPr>
          <p:nvPr/>
        </p:nvSpPr>
        <p:spPr bwMode="auto">
          <a:xfrm>
            <a:off x="5562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121" name="Oval 1074"/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46122" name="Oval 1075"/>
          <p:cNvSpPr>
            <a:spLocks noChangeArrowheads="1"/>
          </p:cNvSpPr>
          <p:nvPr/>
        </p:nvSpPr>
        <p:spPr bwMode="auto">
          <a:xfrm>
            <a:off x="47244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123" name="Line 1076"/>
          <p:cNvSpPr>
            <a:spLocks noChangeShapeType="1"/>
          </p:cNvSpPr>
          <p:nvPr/>
        </p:nvSpPr>
        <p:spPr bwMode="auto">
          <a:xfrm flipH="1">
            <a:off x="51816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4" name="Line 1077"/>
          <p:cNvSpPr>
            <a:spLocks noChangeShapeType="1"/>
          </p:cNvSpPr>
          <p:nvPr/>
        </p:nvSpPr>
        <p:spPr bwMode="auto">
          <a:xfrm>
            <a:off x="5943600" y="4419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5" name="Oval 1078"/>
          <p:cNvSpPr>
            <a:spLocks noChangeArrowheads="1"/>
          </p:cNvSpPr>
          <p:nvPr/>
        </p:nvSpPr>
        <p:spPr bwMode="auto">
          <a:xfrm>
            <a:off x="55626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126" name="Line 1079"/>
          <p:cNvSpPr>
            <a:spLocks noChangeShapeType="1"/>
          </p:cNvSpPr>
          <p:nvPr/>
        </p:nvSpPr>
        <p:spPr bwMode="auto">
          <a:xfrm>
            <a:off x="66294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7" name="Oval 1080"/>
          <p:cNvSpPr>
            <a:spLocks noChangeArrowheads="1"/>
          </p:cNvSpPr>
          <p:nvPr/>
        </p:nvSpPr>
        <p:spPr bwMode="auto">
          <a:xfrm>
            <a:off x="6324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46128" name="Line 1081"/>
          <p:cNvSpPr>
            <a:spLocks noChangeShapeType="1"/>
          </p:cNvSpPr>
          <p:nvPr/>
        </p:nvSpPr>
        <p:spPr bwMode="auto">
          <a:xfrm flipH="1">
            <a:off x="48006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9" name="Oval 1082"/>
          <p:cNvSpPr>
            <a:spLocks noChangeArrowheads="1"/>
          </p:cNvSpPr>
          <p:nvPr/>
        </p:nvSpPr>
        <p:spPr bwMode="auto">
          <a:xfrm>
            <a:off x="6858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6130" name="Line 1083"/>
          <p:cNvSpPr>
            <a:spLocks noChangeShapeType="1"/>
          </p:cNvSpPr>
          <p:nvPr/>
        </p:nvSpPr>
        <p:spPr bwMode="auto">
          <a:xfrm>
            <a:off x="54102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1" name="Oval 1084"/>
          <p:cNvSpPr>
            <a:spLocks noChangeArrowheads="1"/>
          </p:cNvSpPr>
          <p:nvPr/>
        </p:nvSpPr>
        <p:spPr bwMode="auto">
          <a:xfrm>
            <a:off x="60960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46132" name="Line 1085"/>
          <p:cNvSpPr>
            <a:spLocks noChangeShapeType="1"/>
          </p:cNvSpPr>
          <p:nvPr/>
        </p:nvSpPr>
        <p:spPr bwMode="auto">
          <a:xfrm flipH="1">
            <a:off x="63246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3" name="Line 1086"/>
          <p:cNvSpPr>
            <a:spLocks noChangeShapeType="1"/>
          </p:cNvSpPr>
          <p:nvPr/>
        </p:nvSpPr>
        <p:spPr bwMode="auto">
          <a:xfrm>
            <a:off x="35814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038600" y="491837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6, </a:t>
            </a:r>
          </a:p>
          <a:p>
            <a:r>
              <a:rPr lang="en-US" sz="1600" b="1" dirty="0" smtClean="0"/>
              <a:t>Right to Right Rotation</a:t>
            </a:r>
            <a:br>
              <a:rPr lang="en-US" sz="1600" b="1" dirty="0" smtClean="0"/>
            </a:br>
            <a:r>
              <a:rPr lang="en-US" sz="1600" b="1" dirty="0" smtClean="0"/>
              <a:t>Pivot Node =2</a:t>
            </a:r>
            <a:br>
              <a:rPr lang="en-US" sz="1600" b="1" dirty="0" smtClean="0"/>
            </a:br>
            <a:r>
              <a:rPr lang="en-US" sz="1600" b="1" dirty="0" smtClean="0"/>
              <a:t>Anticlockwise Rotation about Pivot Node</a:t>
            </a:r>
            <a:endParaRPr lang="en-US" sz="1600" b="1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5943600" y="3172692"/>
            <a:ext cx="28609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7, </a:t>
            </a:r>
          </a:p>
          <a:p>
            <a:r>
              <a:rPr lang="en-US" sz="1600" b="1" dirty="0" smtClean="0"/>
              <a:t>Right to Right Rotation</a:t>
            </a:r>
            <a:br>
              <a:rPr lang="en-US" sz="1600" b="1" dirty="0" smtClean="0"/>
            </a:br>
            <a:r>
              <a:rPr lang="en-US" sz="1600" b="1" dirty="0" smtClean="0"/>
              <a:t>Pivot Node =5</a:t>
            </a:r>
            <a:br>
              <a:rPr lang="en-US" sz="1600" b="1" dirty="0" smtClean="0"/>
            </a:br>
            <a:r>
              <a:rPr lang="en-US" sz="1600" b="1" dirty="0" smtClean="0"/>
              <a:t>Anticlockwise Rotation about Pivot Node</a:t>
            </a:r>
            <a:endParaRPr lang="en-US" sz="1600" b="1" dirty="0"/>
          </a:p>
        </p:txBody>
      </p:sp>
      <p:sp>
        <p:nvSpPr>
          <p:cNvPr id="57" name="Curved Down Arrow 56"/>
          <p:cNvSpPr/>
          <p:nvPr/>
        </p:nvSpPr>
        <p:spPr>
          <a:xfrm flipH="1">
            <a:off x="2933700" y="2133600"/>
            <a:ext cx="6477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 flipH="1">
            <a:off x="2476500" y="5334000"/>
            <a:ext cx="6477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7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1528" y="609600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8547" y="1063023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Continuing the previous example by inserting</a:t>
            </a:r>
          </a:p>
          <a:p>
            <a:pPr lvl="1" eaLnBrk="1" hangingPunct="1"/>
            <a:r>
              <a:rPr lang="en-US" altLang="en-US" sz="2000" dirty="0" smtClean="0"/>
              <a:t>16 down to 10, and then 8 and 9</a:t>
            </a:r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76463"/>
            <a:ext cx="3810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2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F9E44356-EDC5-42D4-9CEB-D65EF8671C30}" type="slidenum">
              <a:rPr lang="en-US" altLang="en-US" sz="1400">
                <a:latin typeface="Arial" pitchFamily="34" charset="0"/>
              </a:rPr>
              <a:pPr algn="r" eaLnBrk="1" hangingPunct="1"/>
              <a:t>9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1528" y="609600"/>
            <a:ext cx="7024744" cy="420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8547" y="1063023"/>
            <a:ext cx="6777317" cy="35089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Inserting 16 and 15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362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828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1524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19812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743200" y="3429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362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429000" y="403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3124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6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>
            <a:off x="1600200" y="4038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657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2098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895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3124200" y="4114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3657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15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962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3962400" y="525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118754" y="1866900"/>
            <a:ext cx="69757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/>
              <a:t>Insert 15, </a:t>
            </a:r>
          </a:p>
          <a:p>
            <a:r>
              <a:rPr lang="en-US" sz="1600" b="1" dirty="0" smtClean="0"/>
              <a:t>Right to Left Rotation</a:t>
            </a:r>
            <a:br>
              <a:rPr lang="en-US" sz="1600" b="1" dirty="0" smtClean="0"/>
            </a:br>
            <a:r>
              <a:rPr lang="en-US" sz="1600" b="1" dirty="0" smtClean="0"/>
              <a:t>Pivot Node =7</a:t>
            </a:r>
            <a:br>
              <a:rPr lang="en-US" sz="1600" b="1" dirty="0" smtClean="0"/>
            </a:br>
            <a:r>
              <a:rPr lang="en-US" sz="1600" b="1" dirty="0" smtClean="0"/>
              <a:t>First </a:t>
            </a:r>
            <a:r>
              <a:rPr lang="en-US" sz="1600" b="1" dirty="0"/>
              <a:t>Perform Left to Left Rotation around node A=&gt;Clockwise</a:t>
            </a:r>
            <a:endParaRPr lang="en-US" sz="1600" dirty="0"/>
          </a:p>
          <a:p>
            <a:r>
              <a:rPr lang="en-US" sz="1600" b="1" dirty="0" smtClean="0"/>
              <a:t>Then </a:t>
            </a:r>
            <a:r>
              <a:rPr lang="en-US" sz="1600" b="1" dirty="0"/>
              <a:t>Right to Right rotation around pivot node P=&gt;Anti-Clockwise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99709" y="48062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70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258</TotalTime>
  <Words>682</Words>
  <Application>Microsoft Office PowerPoint</Application>
  <PresentationFormat>On-screen Show (4:3)</PresentationFormat>
  <Paragraphs>426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AVL Examples</vt:lpstr>
      <vt:lpstr>Insert 6, Maintain Balanced Factor </vt:lpstr>
      <vt:lpstr>Insert 6, Maintain Balanced Factor  Left to Left Rotation Pivot Node =8 Clockwise Rotation about Pivot Node</vt:lpstr>
      <vt:lpstr>Example</vt:lpstr>
      <vt:lpstr>Example</vt:lpstr>
      <vt:lpstr>Example (Cont’d)</vt:lpstr>
      <vt:lpstr>Example (Contd)</vt:lpstr>
      <vt:lpstr>Example</vt:lpstr>
      <vt:lpstr>Example</vt:lpstr>
      <vt:lpstr>Example</vt:lpstr>
      <vt:lpstr>Example</vt:lpstr>
      <vt:lpstr>Example (Contd)</vt:lpstr>
      <vt:lpstr>Example (Contd)</vt:lpstr>
      <vt:lpstr>Example (Contd)</vt:lpstr>
      <vt:lpstr>Double Rotation</vt:lpstr>
      <vt:lpstr>Double Rotation</vt:lpstr>
      <vt:lpstr>Double Rotation (Step #1)</vt:lpstr>
      <vt:lpstr>Double Rotation (Step #2)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2020-10-20T14:50:55Z</dcterms:created>
  <dcterms:modified xsi:type="dcterms:W3CDTF">2020-10-21T04:46:41Z</dcterms:modified>
</cp:coreProperties>
</file>