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F0CF-1E5B-4551-8C7E-AA4FA98BA04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AF30-2AC4-411C-931F-D1966257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8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F0CF-1E5B-4551-8C7E-AA4FA98BA04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AF30-2AC4-411C-931F-D1966257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0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F0CF-1E5B-4551-8C7E-AA4FA98BA04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AF30-2AC4-411C-931F-D1966257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4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60BF10D-5F54-48B2-A409-8708D985565A}" type="datetime1">
              <a:rPr lang="en-IN" smtClean="0"/>
              <a:pPr/>
              <a:t>31-10-2020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7A3CC8D-E113-4CE2-A069-D67E01579EBB}" type="slidenum">
              <a:rPr lang="en-IN" smtClean="0">
                <a:solidFill>
                  <a:srgbClr val="94C600"/>
                </a:solidFill>
              </a:rPr>
              <a:pPr/>
              <a:t>‹#›</a:t>
            </a:fld>
            <a:endParaRPr lang="en-IN">
              <a:solidFill>
                <a:srgbClr val="94C6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19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8CA6-EC71-4037-B0B6-39FEE189483A}" type="datetime1">
              <a:rPr lang="en-IN" smtClean="0"/>
              <a:pPr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CC8D-E113-4CE2-A069-D67E01579E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408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1E3D-23E3-481D-8D34-64BA2EFCB3D1}" type="datetime1">
              <a:rPr lang="en-IN" smtClean="0"/>
              <a:pPr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CC8D-E113-4CE2-A069-D67E01579E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070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DF70-0685-4D71-A7B2-7051B4B33A00}" type="datetime1">
              <a:rPr lang="en-IN" smtClean="0"/>
              <a:pPr/>
              <a:t>31-10-2020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CC8D-E113-4CE2-A069-D67E01579EB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00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0EA1-7DE5-489A-AA2B-1771443B6C58}" type="datetime1">
              <a:rPr lang="en-IN" smtClean="0"/>
              <a:pPr/>
              <a:t>31-10-2020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CC8D-E113-4CE2-A069-D67E01579E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850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D9F6-4269-40FD-A3CC-2B7A85A40218}" type="datetime1">
              <a:rPr lang="en-IN" smtClean="0"/>
              <a:pPr/>
              <a:t>31-10-2020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CC8D-E113-4CE2-A069-D67E01579E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606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0C42-BFD8-43A4-952E-EC03B1D051C7}" type="datetime1">
              <a:rPr lang="en-IN" smtClean="0"/>
              <a:pPr/>
              <a:t>31-10-2020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CC8D-E113-4CE2-A069-D67E01579E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964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D464-3E2C-488E-9221-40A61AC22CB6}" type="datetime1">
              <a:rPr lang="en-IN" smtClean="0"/>
              <a:pPr/>
              <a:t>31-10-2020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CC8D-E113-4CE2-A069-D67E01579EB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460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F0CF-1E5B-4551-8C7E-AA4FA98BA04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AF30-2AC4-411C-931F-D1966257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4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C2BA-B0DC-4E05-9575-287C91394DC3}" type="datetime1">
              <a:rPr lang="en-IN" smtClean="0"/>
              <a:pPr/>
              <a:t>31-10-2020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CC8D-E113-4CE2-A069-D67E01579E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998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9317-2CD8-4286-B3D4-797ED25A8BAF}" type="datetime1">
              <a:rPr lang="en-IN" smtClean="0"/>
              <a:pPr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CC8D-E113-4CE2-A069-D67E01579E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1746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1D0E-128D-469A-8196-35746F089965}" type="datetime1">
              <a:rPr lang="en-IN" smtClean="0"/>
              <a:pPr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CC8D-E113-4CE2-A069-D67E01579E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5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F0CF-1E5B-4551-8C7E-AA4FA98BA04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AF30-2AC4-411C-931F-D1966257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9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F0CF-1E5B-4551-8C7E-AA4FA98BA04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AF30-2AC4-411C-931F-D1966257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7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F0CF-1E5B-4551-8C7E-AA4FA98BA04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AF30-2AC4-411C-931F-D1966257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F0CF-1E5B-4551-8C7E-AA4FA98BA04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AF30-2AC4-411C-931F-D1966257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9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F0CF-1E5B-4551-8C7E-AA4FA98BA04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AF30-2AC4-411C-931F-D1966257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3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F0CF-1E5B-4551-8C7E-AA4FA98BA04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AF30-2AC4-411C-931F-D1966257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6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F0CF-1E5B-4551-8C7E-AA4FA98BA04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AF30-2AC4-411C-931F-D1966257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9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1F0CF-1E5B-4551-8C7E-AA4FA98BA04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EAF30-2AC4-411C-931F-D1966257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0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5DC7ED0-F0B4-4A63-8C36-3F1A91162C99}" type="datetime1">
              <a:rPr lang="en-IN" smtClean="0"/>
              <a:pPr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7A3CC8D-E113-4CE2-A069-D67E01579E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43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MCQs on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1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68760"/>
            <a:ext cx="6777317" cy="456386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800" dirty="0" smtClean="0"/>
              <a:t>Q)Suppose </a:t>
            </a:r>
            <a:r>
              <a:rPr lang="en-US" sz="1800" dirty="0"/>
              <a:t>the numbers 7, 5, 1, 8, 3, 6, 0, 9, 4, 2 are inserted in that order into an initially empty binary search tree. The binary search tree uses the usual ordering on natural numbers. What is the in-order traversal sequence of the resultant tree?</a:t>
            </a:r>
            <a:br>
              <a:rPr lang="en-US" sz="1800" dirty="0"/>
            </a:br>
            <a:endParaRPr lang="en-US" sz="1800" dirty="0" smtClean="0"/>
          </a:p>
          <a:p>
            <a:pPr marL="68580" indent="0">
              <a:buNone/>
            </a:pPr>
            <a:r>
              <a:rPr lang="en-US" sz="1800" b="1" dirty="0" smtClean="0"/>
              <a:t>(</a:t>
            </a:r>
            <a:r>
              <a:rPr lang="en-US" sz="1800" b="1" dirty="0"/>
              <a:t>A)</a:t>
            </a:r>
            <a:r>
              <a:rPr lang="en-US" sz="1800" dirty="0"/>
              <a:t> 7 5 1 0 3 2 4 6 8 9</a:t>
            </a:r>
            <a:br>
              <a:rPr lang="en-US" sz="1800" dirty="0"/>
            </a:br>
            <a:r>
              <a:rPr lang="en-US" sz="1800" b="1" dirty="0"/>
              <a:t>(B)</a:t>
            </a:r>
            <a:r>
              <a:rPr lang="en-US" sz="1800" dirty="0"/>
              <a:t> 0 2 4 3 1 6 5 9 8 7</a:t>
            </a:r>
            <a:br>
              <a:rPr lang="en-US" sz="1800" dirty="0"/>
            </a:br>
            <a:r>
              <a:rPr lang="en-US" sz="1800" b="1" dirty="0"/>
              <a:t>(C)</a:t>
            </a:r>
            <a:r>
              <a:rPr lang="en-US" sz="1800" dirty="0"/>
              <a:t> 0 1 2 3 4 5 6 7 8 9</a:t>
            </a:r>
            <a:br>
              <a:rPr lang="en-US" sz="1800" dirty="0"/>
            </a:br>
            <a:r>
              <a:rPr lang="en-US" sz="1800" b="1" dirty="0"/>
              <a:t>(D)</a:t>
            </a:r>
            <a:r>
              <a:rPr lang="en-US" sz="1800" dirty="0"/>
              <a:t> 9 8 6 4 2 3 0 1 5 7</a:t>
            </a:r>
            <a:br>
              <a:rPr lang="en-US" sz="18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ECFE-0F53-4C72-8759-EFF5191F14E2}" type="datetime1">
              <a:rPr lang="en-IN" smtClean="0"/>
              <a:pPr/>
              <a:t>31-10-2020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CC8D-E113-4CE2-A069-D67E01579EBB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63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68760"/>
            <a:ext cx="6777317" cy="456386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800" dirty="0" smtClean="0"/>
              <a:t>Q)Suppose </a:t>
            </a:r>
            <a:r>
              <a:rPr lang="en-US" sz="1800" dirty="0"/>
              <a:t>the numbers 7, 5, 1, 8, 3, 6, 0, 9, 4, 2 are inserted in that order into an initially empty binary search tree. The binary search tree uses the usual ordering on natural numbers. What is the in-order traversal sequence of the resultant tree?</a:t>
            </a:r>
            <a:br>
              <a:rPr lang="en-US" sz="1800" dirty="0"/>
            </a:br>
            <a:endParaRPr lang="en-US" sz="1800" dirty="0" smtClean="0"/>
          </a:p>
          <a:p>
            <a:pPr marL="68580" indent="0">
              <a:buNone/>
            </a:pPr>
            <a:r>
              <a:rPr lang="en-US" sz="1800" b="1" dirty="0" smtClean="0"/>
              <a:t>(</a:t>
            </a:r>
            <a:r>
              <a:rPr lang="en-US" sz="1800" b="1" dirty="0"/>
              <a:t>A)</a:t>
            </a:r>
            <a:r>
              <a:rPr lang="en-US" sz="1800" dirty="0"/>
              <a:t> 7 5 1 0 3 2 4 6 8 9</a:t>
            </a:r>
            <a:br>
              <a:rPr lang="en-US" sz="1800" dirty="0"/>
            </a:br>
            <a:r>
              <a:rPr lang="en-US" sz="1800" b="1" dirty="0"/>
              <a:t>(B)</a:t>
            </a:r>
            <a:r>
              <a:rPr lang="en-US" sz="1800" dirty="0"/>
              <a:t> 0 2 4 3 1 6 5 9 8 7</a:t>
            </a:r>
            <a:br>
              <a:rPr lang="en-US" sz="1800" dirty="0"/>
            </a:br>
            <a:r>
              <a:rPr lang="en-US" sz="1800" b="1" dirty="0"/>
              <a:t>(C)</a:t>
            </a:r>
            <a:r>
              <a:rPr lang="en-US" sz="1800" dirty="0"/>
              <a:t> 0 1 2 3 4 5 6 7 8 9</a:t>
            </a:r>
            <a:br>
              <a:rPr lang="en-US" sz="1800" dirty="0"/>
            </a:br>
            <a:r>
              <a:rPr lang="en-US" sz="1800" b="1" dirty="0"/>
              <a:t>(D)</a:t>
            </a:r>
            <a:r>
              <a:rPr lang="en-US" sz="1800" dirty="0"/>
              <a:t> 9 8 6 4 2 3 0 1 5 7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Answer:</a:t>
            </a:r>
            <a:r>
              <a:rPr lang="en-US" sz="1800" dirty="0"/>
              <a:t> </a:t>
            </a:r>
            <a:r>
              <a:rPr lang="en-US" sz="1800" b="1" dirty="0"/>
              <a:t>(C)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Explanation:</a:t>
            </a:r>
            <a:r>
              <a:rPr lang="en-US" sz="1800" dirty="0"/>
              <a:t> In-order traversal of a BST gives elements in increasing order. So answer c is correct without any doubt.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44D9-CBDC-4677-A487-706C685F8415}" type="datetime1">
              <a:rPr lang="en-IN" smtClean="0"/>
              <a:pPr/>
              <a:t>31-10-2020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CC8D-E113-4CE2-A069-D67E01579EBB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2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24744"/>
            <a:ext cx="6777317" cy="470788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800" dirty="0" smtClean="0"/>
              <a:t>Q)The </a:t>
            </a:r>
            <a:r>
              <a:rPr lang="en-US" sz="1800" dirty="0"/>
              <a:t>preorder traversal sequence of a binary search tree is 30, 20, 10, 15, 25, 23, 39, 35, 42. Which one of the following is the </a:t>
            </a:r>
            <a:r>
              <a:rPr lang="en-US" sz="1800" dirty="0" err="1"/>
              <a:t>postorder</a:t>
            </a:r>
            <a:r>
              <a:rPr lang="en-US" sz="1800" dirty="0"/>
              <a:t> traversal sequence of the same tree?</a:t>
            </a:r>
            <a:br>
              <a:rPr lang="en-US" sz="1800" dirty="0"/>
            </a:br>
            <a:r>
              <a:rPr lang="en-US" sz="1800" b="1" dirty="0"/>
              <a:t>(A)</a:t>
            </a:r>
            <a:r>
              <a:rPr lang="en-US" sz="1800" dirty="0"/>
              <a:t> 10, 20, 15, 23, 25, 35, 42, 39, 30</a:t>
            </a:r>
            <a:br>
              <a:rPr lang="en-US" sz="1800" dirty="0"/>
            </a:br>
            <a:r>
              <a:rPr lang="en-US" sz="1800" b="1" dirty="0"/>
              <a:t>(B)</a:t>
            </a:r>
            <a:r>
              <a:rPr lang="en-US" sz="1800" dirty="0"/>
              <a:t> 15, 10, 25, 23, 20, 42, 35, 39, 30</a:t>
            </a:r>
            <a:br>
              <a:rPr lang="en-US" sz="1800" dirty="0"/>
            </a:br>
            <a:r>
              <a:rPr lang="en-US" sz="1800" b="1" dirty="0"/>
              <a:t>(C)</a:t>
            </a:r>
            <a:r>
              <a:rPr lang="en-US" sz="1800" dirty="0"/>
              <a:t> 15, 20, 10, 23, 25, 42, 35, 39, 30</a:t>
            </a:r>
            <a:br>
              <a:rPr lang="en-US" sz="1800" dirty="0"/>
            </a:br>
            <a:r>
              <a:rPr lang="en-US" sz="1800" b="1" dirty="0"/>
              <a:t>(D)</a:t>
            </a:r>
            <a:r>
              <a:rPr lang="en-US" sz="1800" dirty="0"/>
              <a:t> 15, 10, 23, 25, 20, 35, 42, 39, 30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CC07-C18F-463B-9DDB-4A35E4133790}" type="datetime1">
              <a:rPr lang="en-IN" smtClean="0"/>
              <a:t>31-10-2020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CC8D-E113-4CE2-A069-D67E01579EB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29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24744"/>
            <a:ext cx="6777317" cy="470788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800" dirty="0" smtClean="0"/>
              <a:t>Q)The </a:t>
            </a:r>
            <a:r>
              <a:rPr lang="en-US" sz="1800" dirty="0"/>
              <a:t>preorder traversal sequence of a binary search tree is 30, 20, 10, 15, 25, 23, 39, 35, 42. Which one of the following is the </a:t>
            </a:r>
            <a:r>
              <a:rPr lang="en-US" sz="1800" dirty="0" err="1"/>
              <a:t>postorder</a:t>
            </a:r>
            <a:r>
              <a:rPr lang="en-US" sz="1800" dirty="0"/>
              <a:t> traversal sequence of the same tree?</a:t>
            </a:r>
            <a:br>
              <a:rPr lang="en-US" sz="1800" dirty="0"/>
            </a:br>
            <a:r>
              <a:rPr lang="en-US" sz="1800" b="1" dirty="0"/>
              <a:t>(A)</a:t>
            </a:r>
            <a:r>
              <a:rPr lang="en-US" sz="1800" dirty="0"/>
              <a:t> 10, 20, 15, 23, 25, 35, 42, 39, 30</a:t>
            </a:r>
            <a:br>
              <a:rPr lang="en-US" sz="1800" dirty="0"/>
            </a:br>
            <a:r>
              <a:rPr lang="en-US" sz="1800" b="1" dirty="0"/>
              <a:t>(B)</a:t>
            </a:r>
            <a:r>
              <a:rPr lang="en-US" sz="1800" dirty="0"/>
              <a:t> 15, 10, 25, 23, 20, 42, 35, 39, 30</a:t>
            </a:r>
            <a:br>
              <a:rPr lang="en-US" sz="1800" dirty="0"/>
            </a:br>
            <a:r>
              <a:rPr lang="en-US" sz="1800" b="1" dirty="0"/>
              <a:t>(C)</a:t>
            </a:r>
            <a:r>
              <a:rPr lang="en-US" sz="1800" dirty="0"/>
              <a:t> 15, 20, 10, 23, 25, 42, 35, 39, 30</a:t>
            </a:r>
            <a:br>
              <a:rPr lang="en-US" sz="1800" dirty="0"/>
            </a:br>
            <a:r>
              <a:rPr lang="en-US" sz="1800" b="1" dirty="0"/>
              <a:t>(D)</a:t>
            </a:r>
            <a:r>
              <a:rPr lang="en-US" sz="1800" dirty="0"/>
              <a:t> 15, 10, 23, 25, 20, 35, 42, 39, 30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 smtClean="0"/>
              <a:t>Answer</a:t>
            </a:r>
            <a:r>
              <a:rPr lang="en-US" sz="1800" b="1" dirty="0"/>
              <a:t>:</a:t>
            </a:r>
            <a:r>
              <a:rPr lang="en-US" sz="1800" dirty="0"/>
              <a:t> </a:t>
            </a:r>
            <a:r>
              <a:rPr lang="en-US" sz="1800" b="1" dirty="0"/>
              <a:t>(D)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 smtClean="0"/>
              <a:t>Explanation:</a:t>
            </a:r>
            <a:endParaRPr lang="en-US" sz="1800" dirty="0"/>
          </a:p>
          <a:p>
            <a:pPr marL="68580" indent="0">
              <a:buNone/>
            </a:pPr>
            <a:r>
              <a:rPr lang="en-US" sz="1800" dirty="0" smtClean="0"/>
              <a:t>Sort the preorder to get the </a:t>
            </a:r>
            <a:r>
              <a:rPr lang="en-US" sz="1800" dirty="0" err="1" smtClean="0"/>
              <a:t>Inorder</a:t>
            </a:r>
            <a:r>
              <a:rPr lang="en-US" sz="1800" dirty="0" smtClean="0"/>
              <a:t> Traversal, then construct the tree</a:t>
            </a:r>
          </a:p>
          <a:p>
            <a:pPr marL="6858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following is the constructed tree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653136"/>
            <a:ext cx="273630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4538-3B92-493A-BCC6-18E3901CB4D1}" type="datetime1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CC8D-E113-4CE2-A069-D67E01579EB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15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24744"/>
            <a:ext cx="6777317" cy="4707885"/>
          </a:xfrm>
        </p:spPr>
        <p:txBody>
          <a:bodyPr>
            <a:normAutofit/>
          </a:bodyPr>
          <a:lstStyle/>
          <a:p>
            <a:pPr marL="68580" indent="0" fontAlgn="base">
              <a:buNone/>
            </a:pPr>
            <a:r>
              <a:rPr lang="en-US" sz="1800" dirty="0"/>
              <a:t>ISRO | ISRO CS 2014 | Question 41</a:t>
            </a:r>
          </a:p>
          <a:p>
            <a:pPr marL="68580" indent="0" fontAlgn="base">
              <a:buNone/>
            </a:pPr>
            <a:r>
              <a:rPr lang="en-US" sz="1800" dirty="0" smtClean="0"/>
              <a:t>Consider </a:t>
            </a:r>
            <a:r>
              <a:rPr lang="en-US" sz="1800" dirty="0"/>
              <a:t>the following binary search tree T given below:</a:t>
            </a:r>
            <a:br>
              <a:rPr lang="en-US" sz="1800" dirty="0"/>
            </a:br>
            <a:r>
              <a:rPr lang="en-US" sz="1800" dirty="0"/>
              <a:t>Which node contains the fourth smallest element in T?</a:t>
            </a:r>
          </a:p>
          <a:p>
            <a:pPr marL="68580" indent="0" fontAlgn="base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(A)</a:t>
            </a:r>
            <a:r>
              <a:rPr lang="en-US" sz="1800" dirty="0"/>
              <a:t> Q</a:t>
            </a:r>
            <a:br>
              <a:rPr lang="en-US" sz="1800" dirty="0"/>
            </a:br>
            <a:r>
              <a:rPr lang="en-US" sz="1800" b="1" dirty="0"/>
              <a:t>(B)</a:t>
            </a:r>
            <a:r>
              <a:rPr lang="en-US" sz="1800" dirty="0"/>
              <a:t> V</a:t>
            </a:r>
            <a:br>
              <a:rPr lang="en-US" sz="1800" dirty="0"/>
            </a:br>
            <a:r>
              <a:rPr lang="en-US" sz="1800" b="1" dirty="0"/>
              <a:t>(C)</a:t>
            </a:r>
            <a:r>
              <a:rPr lang="en-US" sz="1800" dirty="0"/>
              <a:t> W</a:t>
            </a:r>
            <a:br>
              <a:rPr lang="en-US" sz="1800" dirty="0"/>
            </a:br>
            <a:r>
              <a:rPr lang="en-US" sz="1800" b="1" dirty="0"/>
              <a:t>(D)</a:t>
            </a:r>
            <a:r>
              <a:rPr lang="en-US" sz="1800" dirty="0"/>
              <a:t> X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68580" indent="0">
              <a:buNone/>
            </a:pP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162175"/>
            <a:ext cx="2664295" cy="220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A821-69F0-4DD3-8FAF-D56270D719D1}" type="datetime1">
              <a:rPr lang="en-IN" smtClean="0"/>
              <a:t>31-10-2020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CC8D-E113-4CE2-A069-D67E01579EB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08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24744"/>
            <a:ext cx="6777317" cy="4707885"/>
          </a:xfrm>
        </p:spPr>
        <p:txBody>
          <a:bodyPr>
            <a:normAutofit/>
          </a:bodyPr>
          <a:lstStyle/>
          <a:p>
            <a:pPr marL="68580" indent="0" fontAlgn="base">
              <a:buNone/>
            </a:pPr>
            <a:r>
              <a:rPr lang="en-US" sz="1800" dirty="0"/>
              <a:t>ISRO | ISRO CS 2014 | Question 41</a:t>
            </a:r>
          </a:p>
          <a:p>
            <a:pPr marL="68580" indent="0" fontAlgn="base">
              <a:buNone/>
            </a:pPr>
            <a:r>
              <a:rPr lang="en-US" sz="1800" dirty="0" smtClean="0"/>
              <a:t>Consider </a:t>
            </a:r>
            <a:r>
              <a:rPr lang="en-US" sz="1800" dirty="0"/>
              <a:t>the following binary search tree T given below:</a:t>
            </a:r>
            <a:br>
              <a:rPr lang="en-US" sz="1800" dirty="0"/>
            </a:br>
            <a:r>
              <a:rPr lang="en-US" sz="1800" dirty="0"/>
              <a:t>Which node contains the fourth smallest element in T?</a:t>
            </a:r>
          </a:p>
          <a:p>
            <a:pPr marL="68580" indent="0" fontAlgn="base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(A)</a:t>
            </a:r>
            <a:r>
              <a:rPr lang="en-US" sz="1800" dirty="0"/>
              <a:t> Q</a:t>
            </a:r>
            <a:br>
              <a:rPr lang="en-US" sz="1800" dirty="0"/>
            </a:br>
            <a:r>
              <a:rPr lang="en-US" sz="1800" b="1" dirty="0"/>
              <a:t>(B)</a:t>
            </a:r>
            <a:r>
              <a:rPr lang="en-US" sz="1800" dirty="0"/>
              <a:t> V</a:t>
            </a:r>
            <a:br>
              <a:rPr lang="en-US" sz="1800" dirty="0"/>
            </a:br>
            <a:r>
              <a:rPr lang="en-US" sz="1800" b="1" dirty="0"/>
              <a:t>(C)</a:t>
            </a:r>
            <a:r>
              <a:rPr lang="en-US" sz="1800" dirty="0"/>
              <a:t> W</a:t>
            </a:r>
            <a:br>
              <a:rPr lang="en-US" sz="1800" dirty="0"/>
            </a:br>
            <a:r>
              <a:rPr lang="en-US" sz="1800" b="1" dirty="0"/>
              <a:t>(D)</a:t>
            </a:r>
            <a:r>
              <a:rPr lang="en-US" sz="1800" dirty="0"/>
              <a:t> X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Answer:</a:t>
            </a:r>
            <a:r>
              <a:rPr lang="en-US" sz="1800" dirty="0"/>
              <a:t> </a:t>
            </a:r>
            <a:r>
              <a:rPr lang="en-US" sz="1800" b="1" dirty="0"/>
              <a:t>(</a:t>
            </a:r>
            <a:r>
              <a:rPr lang="en-US" sz="1800" b="1" dirty="0" smtClean="0"/>
              <a:t>C)</a:t>
            </a:r>
          </a:p>
          <a:p>
            <a:pPr marL="68580" indent="0" fontAlgn="base">
              <a:buNone/>
            </a:pPr>
            <a:r>
              <a:rPr lang="en-US" sz="1800" b="1" dirty="0" err="1" smtClean="0"/>
              <a:t>Inorder</a:t>
            </a:r>
            <a:r>
              <a:rPr lang="en-US" sz="1800" b="1" dirty="0" smtClean="0"/>
              <a:t> Traversal=UQXWPVZY</a:t>
            </a:r>
          </a:p>
          <a:p>
            <a:pPr marL="68580" indent="0" fontAlgn="base">
              <a:buNone/>
            </a:pPr>
            <a:r>
              <a:rPr lang="en-US" sz="1800" b="1" dirty="0" smtClean="0"/>
              <a:t>Is in sorted order , so </a:t>
            </a:r>
            <a:r>
              <a:rPr lang="en-US" sz="1800" b="1" dirty="0" err="1" smtClean="0"/>
              <a:t>ans</a:t>
            </a:r>
            <a:r>
              <a:rPr lang="en-US" sz="1800" b="1" dirty="0" smtClean="0"/>
              <a:t>=W</a:t>
            </a:r>
          </a:p>
          <a:p>
            <a:pPr marL="68580" indent="0" fontAlgn="base"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68580" indent="0">
              <a:buNone/>
            </a:pP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162175"/>
            <a:ext cx="2664295" cy="191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E8DF-46F3-4C46-96DE-E14D938DD171}" type="datetime1">
              <a:rPr lang="en-IN" smtClean="0"/>
              <a:t>31-10-2020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CC8D-E113-4CE2-A069-D67E01579EB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64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24744"/>
            <a:ext cx="6777317" cy="5040560"/>
          </a:xfrm>
        </p:spPr>
        <p:txBody>
          <a:bodyPr>
            <a:normAutofit/>
          </a:bodyPr>
          <a:lstStyle/>
          <a:p>
            <a:pPr marL="68580" indent="0" fontAlgn="base">
              <a:buNone/>
            </a:pPr>
            <a:r>
              <a:rPr lang="en-US" sz="1800" dirty="0"/>
              <a:t>ISRO | ISRO CS 2009 | Question 26</a:t>
            </a:r>
          </a:p>
          <a:p>
            <a:pPr marL="68580" indent="0" fontAlgn="base">
              <a:buNone/>
            </a:pPr>
            <a:r>
              <a:rPr lang="en-US" sz="1800" dirty="0" smtClean="0"/>
              <a:t>The </a:t>
            </a:r>
            <a:r>
              <a:rPr lang="en-US" sz="1800" dirty="0"/>
              <a:t>following numbers are inserted into an empty binary search tree in the given order: 10, 1, 3, 5, 15, 12, 16. What is the height of the binary search tree (the height is the maximum distance of a leaf node from the root)?</a:t>
            </a:r>
            <a:br>
              <a:rPr lang="en-US" sz="1800" dirty="0"/>
            </a:br>
            <a:r>
              <a:rPr lang="en-US" sz="1800" b="1" dirty="0"/>
              <a:t>(A)</a:t>
            </a:r>
            <a:r>
              <a:rPr lang="en-US" sz="1800" dirty="0"/>
              <a:t> 2</a:t>
            </a:r>
            <a:br>
              <a:rPr lang="en-US" sz="1800" dirty="0"/>
            </a:br>
            <a:r>
              <a:rPr lang="en-US" sz="1800" b="1" dirty="0"/>
              <a:t>(B)</a:t>
            </a:r>
            <a:r>
              <a:rPr lang="en-US" sz="1800" dirty="0"/>
              <a:t> 3</a:t>
            </a:r>
            <a:br>
              <a:rPr lang="en-US" sz="1800" dirty="0"/>
            </a:br>
            <a:r>
              <a:rPr lang="en-US" sz="1800" b="1" dirty="0"/>
              <a:t>(C)</a:t>
            </a:r>
            <a:r>
              <a:rPr lang="en-US" sz="1800" dirty="0"/>
              <a:t> 4</a:t>
            </a:r>
            <a:br>
              <a:rPr lang="en-US" sz="1800" dirty="0"/>
            </a:br>
            <a:r>
              <a:rPr lang="en-US" sz="1800" b="1" dirty="0"/>
              <a:t>(D)</a:t>
            </a:r>
            <a:r>
              <a:rPr lang="en-US" sz="1800" dirty="0"/>
              <a:t> 6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  <a:p>
            <a:pPr marL="68580" indent="0" fontAlgn="base">
              <a:buNone/>
            </a:pPr>
            <a:endParaRPr lang="en-US" sz="1800" b="1" dirty="0"/>
          </a:p>
          <a:p>
            <a:pPr marL="68580" indent="0">
              <a:buNone/>
            </a:pP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1C2-50DB-491E-9959-C5933BF0BE87}" type="datetime1">
              <a:rPr lang="en-IN" smtClean="0"/>
              <a:t>31-10-2020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CC8D-E113-4CE2-A069-D67E01579EB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39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24744"/>
            <a:ext cx="6777317" cy="5040560"/>
          </a:xfrm>
        </p:spPr>
        <p:txBody>
          <a:bodyPr>
            <a:normAutofit fontScale="92500" lnSpcReduction="10000"/>
          </a:bodyPr>
          <a:lstStyle/>
          <a:p>
            <a:pPr marL="68580" indent="0" fontAlgn="base">
              <a:buNone/>
            </a:pPr>
            <a:r>
              <a:rPr lang="en-US" sz="1800" dirty="0"/>
              <a:t>ISRO | ISRO CS 2009 | Question 26</a:t>
            </a:r>
          </a:p>
          <a:p>
            <a:pPr marL="68580" indent="0" fontAlgn="base">
              <a:buNone/>
            </a:pPr>
            <a:r>
              <a:rPr lang="en-US" sz="1800" dirty="0" smtClean="0"/>
              <a:t>The </a:t>
            </a:r>
            <a:r>
              <a:rPr lang="en-US" sz="1800" dirty="0"/>
              <a:t>following numbers are inserted into an empty binary search tree in the given order: 10, 1, 3, 5, 15, 12, 16. What is the height of the binary search tree (the height is the maximum distance of a leaf node from the root)?</a:t>
            </a:r>
            <a:br>
              <a:rPr lang="en-US" sz="1800" dirty="0"/>
            </a:br>
            <a:r>
              <a:rPr lang="en-US" sz="1800" b="1" dirty="0"/>
              <a:t>(A)</a:t>
            </a:r>
            <a:r>
              <a:rPr lang="en-US" sz="1800" dirty="0"/>
              <a:t> 2</a:t>
            </a:r>
            <a:br>
              <a:rPr lang="en-US" sz="1800" dirty="0"/>
            </a:br>
            <a:r>
              <a:rPr lang="en-US" sz="1800" b="1" dirty="0"/>
              <a:t>(B)</a:t>
            </a:r>
            <a:r>
              <a:rPr lang="en-US" sz="1800" dirty="0"/>
              <a:t> 3</a:t>
            </a:r>
            <a:br>
              <a:rPr lang="en-US" sz="1800" dirty="0"/>
            </a:br>
            <a:r>
              <a:rPr lang="en-US" sz="1800" b="1" dirty="0"/>
              <a:t>(C)</a:t>
            </a:r>
            <a:r>
              <a:rPr lang="en-US" sz="1800" dirty="0"/>
              <a:t> 4</a:t>
            </a:r>
            <a:br>
              <a:rPr lang="en-US" sz="1800" dirty="0"/>
            </a:br>
            <a:r>
              <a:rPr lang="en-US" sz="1800" b="1" dirty="0"/>
              <a:t>(D)</a:t>
            </a:r>
            <a:r>
              <a:rPr lang="en-US" sz="1800" dirty="0"/>
              <a:t> 6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  <a:p>
            <a:pPr marL="68580" indent="0" fontAlgn="base">
              <a:buNone/>
            </a:pPr>
            <a:endParaRPr lang="en-US" sz="1800" b="1" dirty="0"/>
          </a:p>
          <a:p>
            <a:pPr marL="68580" indent="0" fontAlgn="base">
              <a:buNone/>
            </a:pPr>
            <a:r>
              <a:rPr lang="en-US" sz="1800" b="1" dirty="0" smtClean="0"/>
              <a:t>Answer</a:t>
            </a:r>
            <a:r>
              <a:rPr lang="en-US" sz="1800" b="1" dirty="0"/>
              <a:t>:</a:t>
            </a:r>
            <a:r>
              <a:rPr lang="en-US" sz="1800" dirty="0"/>
              <a:t> </a:t>
            </a:r>
            <a:r>
              <a:rPr lang="en-US" sz="1800" b="1" dirty="0"/>
              <a:t>(B)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Explanation:</a:t>
            </a:r>
            <a:endParaRPr lang="en-US" sz="1800" dirty="0"/>
          </a:p>
          <a:p>
            <a:pPr marL="68580" indent="0" fontAlgn="base">
              <a:buNone/>
            </a:pPr>
            <a:r>
              <a:rPr lang="en-US" sz="1800" dirty="0"/>
              <a:t>So, height of the tree is 3, option (B) is correct.</a:t>
            </a:r>
          </a:p>
          <a:p>
            <a:pPr marL="68580" indent="0" fontAlgn="base"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68580" indent="0">
              <a:buNone/>
            </a:pP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636912"/>
            <a:ext cx="345638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863-2E73-48CA-97DB-C6E2F5FD7B35}" type="datetime1">
              <a:rPr lang="en-IN" smtClean="0"/>
              <a:t>31-10-2020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CC8D-E113-4CE2-A069-D67E01579EB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98728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421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Austin</vt:lpstr>
      <vt:lpstr>MCQs 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MCQs on Tree</dc:title>
  <dc:creator>Admin</dc:creator>
  <cp:lastModifiedBy>Admin</cp:lastModifiedBy>
  <cp:revision>2</cp:revision>
  <dcterms:created xsi:type="dcterms:W3CDTF">2020-10-31T07:33:29Z</dcterms:created>
  <dcterms:modified xsi:type="dcterms:W3CDTF">2020-10-31T07:43:21Z</dcterms:modified>
</cp:coreProperties>
</file>