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57" r:id="rId9"/>
    <p:sldId id="258" r:id="rId10"/>
    <p:sldId id="259" r:id="rId11"/>
    <p:sldId id="26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3B877AB-B6E9-4D1C-B995-B6A219F58B8E}"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416420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B877AB-B6E9-4D1C-B995-B6A219F58B8E}"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2959880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B877AB-B6E9-4D1C-B995-B6A219F58B8E}"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123979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B877AB-B6E9-4D1C-B995-B6A219F58B8E}"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52735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B877AB-B6E9-4D1C-B995-B6A219F58B8E}"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415638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3B877AB-B6E9-4D1C-B995-B6A219F58B8E}"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28201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3B877AB-B6E9-4D1C-B995-B6A219F58B8E}" type="datetimeFigureOut">
              <a:rPr lang="en-IN" smtClean="0"/>
              <a:t>31-10-2020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178119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3B877AB-B6E9-4D1C-B995-B6A219F58B8E}" type="datetimeFigureOut">
              <a:rPr lang="en-IN" smtClean="0"/>
              <a:t>31-10-2020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44779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877AB-B6E9-4D1C-B995-B6A219F58B8E}" type="datetimeFigureOut">
              <a:rPr lang="en-IN" smtClean="0"/>
              <a:t>31-10-2020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1782238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B877AB-B6E9-4D1C-B995-B6A219F58B8E}"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151986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B877AB-B6E9-4D1C-B995-B6A219F58B8E}"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4275715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877AB-B6E9-4D1C-B995-B6A219F58B8E}" type="datetimeFigureOut">
              <a:rPr lang="en-IN" smtClean="0"/>
              <a:t>31-10-2020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C2469-5880-4D57-BE5E-21C3FFA02C15}" type="slidenum">
              <a:rPr lang="en-IN" smtClean="0"/>
              <a:t>‹#›</a:t>
            </a:fld>
            <a:endParaRPr lang="en-IN"/>
          </a:p>
        </p:txBody>
      </p:sp>
    </p:spTree>
    <p:extLst>
      <p:ext uri="{BB962C8B-B14F-4D97-AF65-F5344CB8AC3E}">
        <p14:creationId xmlns:p14="http://schemas.microsoft.com/office/powerpoint/2010/main" val="3977809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Queue MCQs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27527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124744"/>
            <a:ext cx="6777317" cy="4707885"/>
          </a:xfrm>
        </p:spPr>
        <p:txBody>
          <a:bodyPr>
            <a:normAutofit lnSpcReduction="10000"/>
          </a:bodyPr>
          <a:lstStyle/>
          <a:p>
            <a:pPr marL="68580" indent="0">
              <a:buNone/>
            </a:pPr>
            <a:r>
              <a:rPr lang="en-IN" b="1" dirty="0"/>
              <a:t>ISRO | ISRO CS 2017 | Question 53</a:t>
            </a:r>
          </a:p>
          <a:p>
            <a:pPr marL="68580" indent="0">
              <a:buNone/>
            </a:pPr>
            <a:r>
              <a:rPr lang="en-IN" dirty="0" smtClean="0"/>
              <a:t>The </a:t>
            </a:r>
            <a:r>
              <a:rPr lang="en-IN" dirty="0"/>
              <a:t>minimum number of stacks needed to implement a queue is</a:t>
            </a:r>
            <a:br>
              <a:rPr lang="en-IN" dirty="0"/>
            </a:br>
            <a:r>
              <a:rPr lang="en-IN" b="1" dirty="0"/>
              <a:t>(A)</a:t>
            </a:r>
            <a:r>
              <a:rPr lang="en-IN" dirty="0"/>
              <a:t> 3</a:t>
            </a:r>
            <a:br>
              <a:rPr lang="en-IN" dirty="0"/>
            </a:br>
            <a:r>
              <a:rPr lang="en-IN" b="1" dirty="0"/>
              <a:t>(B)</a:t>
            </a:r>
            <a:r>
              <a:rPr lang="en-IN" dirty="0"/>
              <a:t> 1</a:t>
            </a:r>
            <a:br>
              <a:rPr lang="en-IN" dirty="0"/>
            </a:br>
            <a:r>
              <a:rPr lang="en-IN" b="1" dirty="0"/>
              <a:t>(C)</a:t>
            </a:r>
            <a:r>
              <a:rPr lang="en-IN" dirty="0"/>
              <a:t> 2</a:t>
            </a:r>
            <a:br>
              <a:rPr lang="en-IN" dirty="0"/>
            </a:br>
            <a:r>
              <a:rPr lang="en-IN" b="1" dirty="0"/>
              <a:t>(D)</a:t>
            </a:r>
            <a:r>
              <a:rPr lang="en-IN" dirty="0"/>
              <a:t> 4</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4055521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124744"/>
            <a:ext cx="6777317" cy="4707885"/>
          </a:xfrm>
        </p:spPr>
        <p:txBody>
          <a:bodyPr>
            <a:normAutofit fontScale="62500" lnSpcReduction="20000"/>
          </a:bodyPr>
          <a:lstStyle/>
          <a:p>
            <a:pPr marL="68580" indent="0">
              <a:buNone/>
            </a:pPr>
            <a:r>
              <a:rPr lang="en-IN" b="1" dirty="0"/>
              <a:t>ISRO | ISRO CS 2017 | Question 53</a:t>
            </a:r>
          </a:p>
          <a:p>
            <a:pPr marL="68580" indent="0">
              <a:buNone/>
            </a:pPr>
            <a:r>
              <a:rPr lang="en-IN" dirty="0" smtClean="0"/>
              <a:t>The </a:t>
            </a:r>
            <a:r>
              <a:rPr lang="en-IN" dirty="0"/>
              <a:t>minimum number of stacks needed to implement a queue is</a:t>
            </a:r>
            <a:br>
              <a:rPr lang="en-IN" dirty="0"/>
            </a:br>
            <a:r>
              <a:rPr lang="en-IN" b="1" dirty="0"/>
              <a:t>(A)</a:t>
            </a:r>
            <a:r>
              <a:rPr lang="en-IN" dirty="0"/>
              <a:t> 3</a:t>
            </a:r>
            <a:br>
              <a:rPr lang="en-IN" dirty="0"/>
            </a:br>
            <a:r>
              <a:rPr lang="en-IN" b="1" dirty="0"/>
              <a:t>(B)</a:t>
            </a:r>
            <a:r>
              <a:rPr lang="en-IN" dirty="0"/>
              <a:t> 1</a:t>
            </a:r>
            <a:br>
              <a:rPr lang="en-IN" dirty="0"/>
            </a:br>
            <a:r>
              <a:rPr lang="en-IN" b="1" dirty="0"/>
              <a:t>(C)</a:t>
            </a:r>
            <a:r>
              <a:rPr lang="en-IN" dirty="0"/>
              <a:t> 2</a:t>
            </a:r>
            <a:br>
              <a:rPr lang="en-IN" dirty="0"/>
            </a:br>
            <a:r>
              <a:rPr lang="en-IN" b="1" dirty="0"/>
              <a:t>(D)</a:t>
            </a:r>
            <a:r>
              <a:rPr lang="en-IN" dirty="0"/>
              <a:t> 4</a:t>
            </a:r>
            <a:br>
              <a:rPr lang="en-IN" dirty="0"/>
            </a:br>
            <a:r>
              <a:rPr lang="en-IN" dirty="0"/>
              <a:t/>
            </a:r>
            <a:br>
              <a:rPr lang="en-IN" dirty="0"/>
            </a:br>
            <a:r>
              <a:rPr lang="en-IN" dirty="0"/>
              <a:t/>
            </a:r>
            <a:br>
              <a:rPr lang="en-IN" dirty="0"/>
            </a:br>
            <a:r>
              <a:rPr lang="en-IN" b="1" dirty="0"/>
              <a:t>Answer:</a:t>
            </a:r>
            <a:r>
              <a:rPr lang="en-IN" dirty="0"/>
              <a:t> </a:t>
            </a:r>
            <a:r>
              <a:rPr lang="en-IN" b="1" dirty="0"/>
              <a:t>(C)</a:t>
            </a:r>
            <a:endParaRPr lang="en-IN" dirty="0"/>
          </a:p>
          <a:p>
            <a:pPr marL="68580" indent="0">
              <a:buNone/>
            </a:pPr>
            <a:r>
              <a:rPr lang="en-IN" dirty="0" smtClean="0"/>
              <a:t>Keep </a:t>
            </a:r>
            <a:r>
              <a:rPr lang="en-IN" dirty="0"/>
              <a:t>2 stacks, let's call them inbox and outbox.</a:t>
            </a:r>
          </a:p>
          <a:p>
            <a:pPr marL="68580" indent="0">
              <a:buNone/>
            </a:pPr>
            <a:r>
              <a:rPr lang="en-IN" b="1" dirty="0" err="1"/>
              <a:t>Enqueue</a:t>
            </a:r>
            <a:r>
              <a:rPr lang="en-IN" dirty="0"/>
              <a:t>:</a:t>
            </a:r>
          </a:p>
          <a:p>
            <a:pPr marL="68580" indent="0">
              <a:buNone/>
            </a:pPr>
            <a:r>
              <a:rPr lang="en-IN" dirty="0"/>
              <a:t>Push the new element onto inbox</a:t>
            </a:r>
          </a:p>
          <a:p>
            <a:pPr marL="68580" indent="0">
              <a:buNone/>
            </a:pPr>
            <a:r>
              <a:rPr lang="en-IN" b="1" dirty="0" err="1"/>
              <a:t>Dequeue</a:t>
            </a:r>
            <a:r>
              <a:rPr lang="en-IN" dirty="0"/>
              <a:t>:</a:t>
            </a:r>
          </a:p>
          <a:p>
            <a:pPr marL="68580" indent="0">
              <a:buNone/>
            </a:pPr>
            <a:r>
              <a:rPr lang="en-IN" dirty="0"/>
              <a:t>If outbox is empty, refill it by popping each element from inbox and pushing it onto outbox</a:t>
            </a:r>
          </a:p>
          <a:p>
            <a:pPr marL="68580" indent="0">
              <a:buNone/>
            </a:pPr>
            <a:r>
              <a:rPr lang="en-IN" dirty="0"/>
              <a:t>Pop and return the top element from outbox</a:t>
            </a:r>
          </a:p>
          <a:p>
            <a:endParaRPr lang="en-IN" dirty="0"/>
          </a:p>
        </p:txBody>
      </p:sp>
    </p:spTree>
    <p:extLst>
      <p:ext uri="{BB962C8B-B14F-4D97-AF65-F5344CB8AC3E}">
        <p14:creationId xmlns:p14="http://schemas.microsoft.com/office/powerpoint/2010/main" val="3522859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IN" sz="2400" b="1" dirty="0" smtClean="0"/>
              <a:t>ISRO | ISRO CS 2014 | Question 36</a:t>
            </a:r>
          </a:p>
          <a:p>
            <a:pPr marL="0" indent="0">
              <a:buNone/>
            </a:pPr>
            <a:r>
              <a:rPr lang="en-IN" sz="2400" dirty="0" smtClean="0"/>
              <a:t>Consider a standard Circular Queue ‘q’ implementation whose size is 11 and the elements of the queue are q[0], q[1], q[2]…..,q[10].</a:t>
            </a:r>
            <a:br>
              <a:rPr lang="en-IN" sz="2400" dirty="0" smtClean="0"/>
            </a:br>
            <a:r>
              <a:rPr lang="en-IN" sz="2400" dirty="0" smtClean="0"/>
              <a:t>The front and rear pointers are initialized to point at q[2] . </a:t>
            </a:r>
          </a:p>
          <a:p>
            <a:pPr marL="0" indent="0">
              <a:buNone/>
            </a:pPr>
            <a:r>
              <a:rPr lang="en-IN" sz="2400" dirty="0" smtClean="0"/>
              <a:t>In which position will the ninth element be added?</a:t>
            </a:r>
            <a:br>
              <a:rPr lang="en-IN" sz="2400" dirty="0" smtClean="0"/>
            </a:br>
            <a:r>
              <a:rPr lang="en-IN" sz="2400" b="1" dirty="0" smtClean="0"/>
              <a:t>(A)</a:t>
            </a:r>
            <a:r>
              <a:rPr lang="en-IN" sz="2400" dirty="0" smtClean="0"/>
              <a:t> q[0]</a:t>
            </a:r>
            <a:br>
              <a:rPr lang="en-IN" sz="2400" dirty="0" smtClean="0"/>
            </a:br>
            <a:r>
              <a:rPr lang="en-IN" sz="2400" b="1" dirty="0" smtClean="0"/>
              <a:t>(B)</a:t>
            </a:r>
            <a:r>
              <a:rPr lang="en-IN" sz="2400" dirty="0" smtClean="0"/>
              <a:t> q[1]</a:t>
            </a:r>
            <a:br>
              <a:rPr lang="en-IN" sz="2400" dirty="0" smtClean="0"/>
            </a:br>
            <a:r>
              <a:rPr lang="en-IN" sz="2400" b="1" dirty="0" smtClean="0"/>
              <a:t>(C)</a:t>
            </a:r>
            <a:r>
              <a:rPr lang="en-IN" sz="2400" dirty="0" smtClean="0"/>
              <a:t> q[9]</a:t>
            </a:r>
            <a:br>
              <a:rPr lang="en-IN" sz="2400" dirty="0" smtClean="0"/>
            </a:br>
            <a:r>
              <a:rPr lang="en-IN" sz="2400" b="1" dirty="0" smtClean="0"/>
              <a:t>(D)</a:t>
            </a:r>
            <a:r>
              <a:rPr lang="en-IN" sz="2400" dirty="0" smtClean="0"/>
              <a:t> q[10]</a:t>
            </a:r>
          </a:p>
          <a:p>
            <a:pPr marL="0" indent="0">
              <a:buNone/>
            </a:pPr>
            <a:endParaRPr lang="en-IN" sz="2400" dirty="0"/>
          </a:p>
        </p:txBody>
      </p:sp>
    </p:spTree>
    <p:extLst>
      <p:ext uri="{BB962C8B-B14F-4D97-AF65-F5344CB8AC3E}">
        <p14:creationId xmlns:p14="http://schemas.microsoft.com/office/powerpoint/2010/main" val="421628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lnSpcReduction="10000"/>
          </a:bodyPr>
          <a:lstStyle/>
          <a:p>
            <a:pPr marL="0" indent="0">
              <a:buNone/>
            </a:pPr>
            <a:r>
              <a:rPr lang="en-IN" sz="1800" b="1" dirty="0" smtClean="0"/>
              <a:t>ISRO | ISRO CS 2014 | Question 36</a:t>
            </a:r>
          </a:p>
          <a:p>
            <a:pPr marL="0" indent="0">
              <a:buNone/>
            </a:pPr>
            <a:r>
              <a:rPr lang="en-IN" sz="1800" dirty="0" smtClean="0"/>
              <a:t>Consider a standard Circular Queue ‘q’ implementation whose size is 11 and the elements of the queue are q[0], q[1], q[2]…..,q[10].</a:t>
            </a:r>
            <a:br>
              <a:rPr lang="en-IN" sz="1800" dirty="0" smtClean="0"/>
            </a:br>
            <a:r>
              <a:rPr lang="en-IN" sz="1800" dirty="0" smtClean="0"/>
              <a:t>The front and rear pointers are initialized to point at q[2] . </a:t>
            </a:r>
          </a:p>
          <a:p>
            <a:pPr marL="0" indent="0">
              <a:buNone/>
            </a:pPr>
            <a:r>
              <a:rPr lang="en-IN" sz="1800" dirty="0" smtClean="0"/>
              <a:t>In which position will the ninth element be added?</a:t>
            </a:r>
            <a:br>
              <a:rPr lang="en-IN" sz="1800" dirty="0" smtClean="0"/>
            </a:br>
            <a:r>
              <a:rPr lang="en-IN" sz="1800" b="1" dirty="0" smtClean="0"/>
              <a:t>(A)</a:t>
            </a:r>
            <a:r>
              <a:rPr lang="en-IN" sz="1800" dirty="0" smtClean="0"/>
              <a:t> q[0]</a:t>
            </a:r>
            <a:br>
              <a:rPr lang="en-IN" sz="1800" dirty="0" smtClean="0"/>
            </a:br>
            <a:r>
              <a:rPr lang="en-IN" sz="1800" b="1" dirty="0" smtClean="0"/>
              <a:t>(B)</a:t>
            </a:r>
            <a:r>
              <a:rPr lang="en-IN" sz="1800" dirty="0" smtClean="0"/>
              <a:t> q[1]</a:t>
            </a:r>
            <a:br>
              <a:rPr lang="en-IN" sz="1800" dirty="0" smtClean="0"/>
            </a:br>
            <a:r>
              <a:rPr lang="en-IN" sz="1800" b="1" dirty="0" smtClean="0"/>
              <a:t>(C)</a:t>
            </a:r>
            <a:r>
              <a:rPr lang="en-IN" sz="1800" dirty="0" smtClean="0"/>
              <a:t> q[9]</a:t>
            </a:r>
            <a:br>
              <a:rPr lang="en-IN" sz="1800" dirty="0" smtClean="0"/>
            </a:br>
            <a:r>
              <a:rPr lang="en-IN" sz="1800" b="1" dirty="0" smtClean="0"/>
              <a:t>(D)</a:t>
            </a:r>
            <a:r>
              <a:rPr lang="en-IN" sz="1800" dirty="0" smtClean="0"/>
              <a:t> q[10]</a:t>
            </a:r>
          </a:p>
          <a:p>
            <a:pPr marL="0" indent="0">
              <a:buNone/>
            </a:pPr>
            <a:endParaRPr lang="en-IN" sz="2400" b="1" dirty="0" smtClean="0"/>
          </a:p>
          <a:p>
            <a:pPr marL="0" indent="0">
              <a:buNone/>
            </a:pPr>
            <a:endParaRPr lang="en-IN" sz="2400" b="1" dirty="0" smtClean="0"/>
          </a:p>
          <a:p>
            <a:pPr marL="0" indent="0">
              <a:buNone/>
            </a:pPr>
            <a:endParaRPr lang="en-IN" sz="2400" b="1" dirty="0"/>
          </a:p>
          <a:p>
            <a:pPr marL="0" indent="0">
              <a:buNone/>
            </a:pPr>
            <a:endParaRPr lang="en-IN" sz="2400" b="1" dirty="0" smtClean="0"/>
          </a:p>
          <a:p>
            <a:pPr marL="0" indent="0">
              <a:buNone/>
            </a:pPr>
            <a:r>
              <a:rPr lang="en-IN" sz="2400" b="1" dirty="0" smtClean="0"/>
              <a:t>Answer:</a:t>
            </a:r>
            <a:r>
              <a:rPr lang="en-IN" sz="2400" dirty="0" smtClean="0"/>
              <a:t> </a:t>
            </a:r>
            <a:r>
              <a:rPr lang="en-IN" sz="2400" b="1" dirty="0" smtClean="0"/>
              <a:t>(A)</a:t>
            </a:r>
            <a:r>
              <a:rPr lang="en-IN" sz="2400" dirty="0" smtClean="0"/>
              <a:t> </a:t>
            </a:r>
            <a:br>
              <a:rPr lang="en-IN" sz="2400" dirty="0" smtClean="0"/>
            </a:br>
            <a:r>
              <a:rPr lang="en-IN" sz="2400" b="1" dirty="0" smtClean="0"/>
              <a:t>Explanation:</a:t>
            </a:r>
            <a:r>
              <a:rPr lang="en-IN" sz="2400" dirty="0" smtClean="0"/>
              <a:t> Circular queue whose total size is 11, front and rear pointers are initialized to point at q[2]:</a:t>
            </a:r>
          </a:p>
          <a:p>
            <a:pPr marL="0" indent="0">
              <a:buNone/>
            </a:pPr>
            <a:r>
              <a:rPr lang="en-IN" sz="2400" dirty="0" smtClean="0"/>
              <a:t>Therefore, 9th element will be added at pointer q[0].</a:t>
            </a:r>
          </a:p>
          <a:p>
            <a:pPr marL="0" indent="0">
              <a:buNone/>
            </a:pPr>
            <a:r>
              <a:rPr lang="en-IN" sz="2400" dirty="0" smtClean="0"/>
              <a:t>So, option (A) is correct.</a:t>
            </a:r>
          </a:p>
          <a:p>
            <a:pPr marL="0" indent="0">
              <a:buNone/>
            </a:pPr>
            <a:endParaRPr lang="en-IN" sz="2400" dirty="0" smtClean="0"/>
          </a:p>
          <a:p>
            <a:pPr marL="0" indent="0">
              <a:buNone/>
            </a:pPr>
            <a:endParaRPr lang="en-IN"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940" y="2266950"/>
            <a:ext cx="628650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04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7500" lnSpcReduction="20000"/>
          </a:bodyPr>
          <a:lstStyle/>
          <a:p>
            <a:pPr marL="0" indent="0">
              <a:buNone/>
            </a:pPr>
            <a:r>
              <a:rPr lang="en-IN" sz="2600" b="1" dirty="0" smtClean="0"/>
              <a:t>GATE | GATE-CS-2014-(Set-2) | Question 51</a:t>
            </a:r>
          </a:p>
          <a:p>
            <a:pPr marL="0" indent="0">
              <a:buNone/>
            </a:pPr>
            <a:r>
              <a:rPr lang="en-IN" sz="2600" dirty="0" smtClean="0"/>
              <a:t>Suppose implementation supports an instruction REVERSE, which reverses the order of elements on the stack, in addition to the PUSH and POP instructions. Which one of the following statements is TRUE with respect to this modified stack?</a:t>
            </a:r>
          </a:p>
          <a:p>
            <a:pPr marL="0" indent="0">
              <a:buNone/>
            </a:pPr>
            <a:endParaRPr lang="en-IN" sz="2600" b="1" dirty="0" smtClean="0"/>
          </a:p>
          <a:p>
            <a:pPr marL="514350" indent="-514350">
              <a:buAutoNum type="alphaUcParenBoth"/>
            </a:pPr>
            <a:r>
              <a:rPr lang="en-IN" sz="2600" dirty="0" smtClean="0"/>
              <a:t>A queue cannot be implemented using this stack.</a:t>
            </a:r>
            <a:br>
              <a:rPr lang="en-IN" sz="2600" dirty="0" smtClean="0"/>
            </a:br>
            <a:endParaRPr lang="en-IN" sz="2600" dirty="0" smtClean="0"/>
          </a:p>
          <a:p>
            <a:pPr marL="514350" indent="-514350">
              <a:buAutoNum type="alphaUcParenBoth"/>
            </a:pPr>
            <a:r>
              <a:rPr lang="en-IN" sz="2600" dirty="0" smtClean="0"/>
              <a:t>A queue can be implemented where ENQUEUE takes a single instruction and DEQUEUE takes a sequence of two instructions.</a:t>
            </a:r>
          </a:p>
          <a:p>
            <a:pPr marL="0" indent="0">
              <a:buNone/>
            </a:pPr>
            <a:endParaRPr lang="en-IN" sz="2600" b="1" dirty="0" smtClean="0"/>
          </a:p>
          <a:p>
            <a:pPr marL="0" indent="0">
              <a:buNone/>
            </a:pPr>
            <a:r>
              <a:rPr lang="en-IN" sz="2600" b="1" dirty="0" smtClean="0"/>
              <a:t>(C)</a:t>
            </a:r>
            <a:r>
              <a:rPr lang="en-IN" sz="2600" dirty="0" smtClean="0"/>
              <a:t> A queue can be implemented where ENQUEUE takes a sequence of three instructions and DEQUEUE takes a single instruction.</a:t>
            </a:r>
          </a:p>
          <a:p>
            <a:pPr marL="0" indent="0">
              <a:buNone/>
            </a:pPr>
            <a:endParaRPr lang="en-IN" sz="2600" b="1" dirty="0" smtClean="0"/>
          </a:p>
          <a:p>
            <a:pPr marL="0" indent="0">
              <a:buNone/>
            </a:pPr>
            <a:r>
              <a:rPr lang="en-IN" sz="2600" b="1" dirty="0" smtClean="0"/>
              <a:t>(D)</a:t>
            </a:r>
            <a:r>
              <a:rPr lang="en-IN" sz="2600" dirty="0" smtClean="0"/>
              <a:t> A queue can be implemented where both ENQUEUE and DEQUEUE take a single instruction each.</a:t>
            </a:r>
            <a:br>
              <a:rPr lang="en-IN" sz="2600" dirty="0" smtClean="0"/>
            </a:br>
            <a:r>
              <a:rPr lang="en-IN" sz="2600" dirty="0" smtClean="0"/>
              <a:t/>
            </a:r>
            <a:br>
              <a:rPr lang="en-IN" sz="2600" dirty="0" smtClean="0"/>
            </a:br>
            <a:r>
              <a:rPr lang="en-IN" dirty="0" smtClean="0"/>
              <a:t/>
            </a:r>
            <a:br>
              <a:rPr lang="en-IN" dirty="0" smtClean="0"/>
            </a:br>
            <a:endParaRPr lang="en-IN" dirty="0"/>
          </a:p>
        </p:txBody>
      </p:sp>
    </p:spTree>
    <p:extLst>
      <p:ext uri="{BB962C8B-B14F-4D97-AF65-F5344CB8AC3E}">
        <p14:creationId xmlns:p14="http://schemas.microsoft.com/office/powerpoint/2010/main" val="122687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62500" lnSpcReduction="20000"/>
          </a:bodyPr>
          <a:lstStyle/>
          <a:p>
            <a:pPr marL="0" indent="0">
              <a:buNone/>
            </a:pPr>
            <a:r>
              <a:rPr lang="en-IN" b="1" dirty="0" smtClean="0"/>
              <a:t>GATE | GATE-CS-2014-(Set-2) | Question 51</a:t>
            </a:r>
          </a:p>
          <a:p>
            <a:pPr marL="0" indent="0">
              <a:buNone/>
            </a:pPr>
            <a:r>
              <a:rPr lang="en-IN" dirty="0" smtClean="0"/>
              <a:t>Suppose implementation supports an instruction REVERSE, which reverses the order of elements on the stack, in addition to the PUSH and POP instructions. Which one of the following statements is TRUE with respect to this modified stack?</a:t>
            </a:r>
          </a:p>
          <a:p>
            <a:pPr marL="0" indent="0">
              <a:buNone/>
            </a:pPr>
            <a:r>
              <a:rPr lang="en-IN" b="1" dirty="0" smtClean="0"/>
              <a:t>(A)</a:t>
            </a:r>
            <a:r>
              <a:rPr lang="en-IN" dirty="0" smtClean="0"/>
              <a:t> A queue cannot be implemented using this stack.</a:t>
            </a:r>
            <a:br>
              <a:rPr lang="en-IN" dirty="0" smtClean="0"/>
            </a:br>
            <a:r>
              <a:rPr lang="en-IN" b="1" dirty="0" smtClean="0"/>
              <a:t>(B)</a:t>
            </a:r>
            <a:r>
              <a:rPr lang="en-IN" dirty="0" smtClean="0"/>
              <a:t> A queue can be implemented where ENQUEUE takes a single instruction and DEQUEUE takes a sequence of two instructions.</a:t>
            </a:r>
          </a:p>
          <a:p>
            <a:pPr marL="0" indent="0">
              <a:buNone/>
            </a:pPr>
            <a:r>
              <a:rPr lang="en-IN" b="1" dirty="0" smtClean="0"/>
              <a:t>(C)</a:t>
            </a:r>
            <a:r>
              <a:rPr lang="en-IN" dirty="0" smtClean="0"/>
              <a:t> A queue can be implemented where ENQUEUE takes a sequence of three instructions and DEQUEUE takes a single instruction.</a:t>
            </a:r>
          </a:p>
          <a:p>
            <a:pPr marL="0" indent="0">
              <a:buNone/>
            </a:pPr>
            <a:r>
              <a:rPr lang="en-IN" b="1" dirty="0" smtClean="0"/>
              <a:t>(D)</a:t>
            </a:r>
            <a:r>
              <a:rPr lang="en-IN" dirty="0" smtClean="0"/>
              <a:t> A queue can be implemented where both ENQUEUE and DEQUEUE take a single instruction each.</a:t>
            </a:r>
            <a:br>
              <a:rPr lang="en-IN" dirty="0" smtClean="0"/>
            </a:br>
            <a:r>
              <a:rPr lang="en-IN" dirty="0" smtClean="0"/>
              <a:t/>
            </a:r>
            <a:br>
              <a:rPr lang="en-IN" dirty="0" smtClean="0"/>
            </a:br>
            <a:r>
              <a:rPr lang="en-IN" dirty="0" smtClean="0"/>
              <a:t/>
            </a:r>
            <a:br>
              <a:rPr lang="en-IN" dirty="0" smtClean="0"/>
            </a:br>
            <a:r>
              <a:rPr lang="en-IN" b="1" dirty="0" smtClean="0"/>
              <a:t>Answer:</a:t>
            </a:r>
            <a:r>
              <a:rPr lang="en-IN" dirty="0" smtClean="0"/>
              <a:t> </a:t>
            </a:r>
            <a:r>
              <a:rPr lang="en-IN" b="1" dirty="0" smtClean="0"/>
              <a:t>(C)</a:t>
            </a:r>
            <a:r>
              <a:rPr lang="en-IN" dirty="0" smtClean="0"/>
              <a:t> </a:t>
            </a:r>
            <a:br>
              <a:rPr lang="en-IN" dirty="0" smtClean="0"/>
            </a:br>
            <a:r>
              <a:rPr lang="en-IN" dirty="0" smtClean="0"/>
              <a:t/>
            </a:r>
            <a:br>
              <a:rPr lang="en-IN" dirty="0" smtClean="0"/>
            </a:br>
            <a:r>
              <a:rPr lang="en-IN" b="1" dirty="0" smtClean="0"/>
              <a:t>Explanation:</a:t>
            </a:r>
            <a:r>
              <a:rPr lang="en-IN" dirty="0" smtClean="0"/>
              <a:t> To DEQUEUE an item, simply POP.</a:t>
            </a:r>
          </a:p>
          <a:p>
            <a:pPr marL="0" indent="0">
              <a:buNone/>
            </a:pPr>
            <a:r>
              <a:rPr lang="en-IN" dirty="0" smtClean="0"/>
              <a:t>To ENQUEUE an item, we can do following 3 operations</a:t>
            </a:r>
            <a:br>
              <a:rPr lang="en-IN" dirty="0" smtClean="0"/>
            </a:br>
            <a:r>
              <a:rPr lang="en-IN" dirty="0" smtClean="0"/>
              <a:t>1) REVERSE</a:t>
            </a:r>
            <a:br>
              <a:rPr lang="en-IN" dirty="0" smtClean="0"/>
            </a:br>
            <a:r>
              <a:rPr lang="en-IN" dirty="0" smtClean="0"/>
              <a:t>2) PUSH</a:t>
            </a:r>
            <a:br>
              <a:rPr lang="en-IN" dirty="0" smtClean="0"/>
            </a:br>
            <a:r>
              <a:rPr lang="en-IN" dirty="0" smtClean="0"/>
              <a:t>3) REVERSE</a:t>
            </a:r>
          </a:p>
          <a:p>
            <a:pPr marL="0" indent="0">
              <a:buNone/>
            </a:pPr>
            <a:endParaRPr lang="en-IN" dirty="0"/>
          </a:p>
        </p:txBody>
      </p:sp>
    </p:spTree>
    <p:extLst>
      <p:ext uri="{BB962C8B-B14F-4D97-AF65-F5344CB8AC3E}">
        <p14:creationId xmlns:p14="http://schemas.microsoft.com/office/powerpoint/2010/main" val="376985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904656"/>
          </a:xfrm>
        </p:spPr>
        <p:txBody>
          <a:bodyPr>
            <a:normAutofit fontScale="70000" lnSpcReduction="20000"/>
          </a:bodyPr>
          <a:lstStyle/>
          <a:p>
            <a:pPr marL="0" indent="0">
              <a:buNone/>
            </a:pPr>
            <a:r>
              <a:rPr lang="en-IN" b="1" dirty="0" smtClean="0"/>
              <a:t>GATE | GATE CS 1996 | Question 12</a:t>
            </a:r>
          </a:p>
          <a:p>
            <a:pPr marL="0" indent="0">
              <a:buNone/>
            </a:pPr>
            <a:r>
              <a:rPr lang="en-IN" dirty="0" smtClean="0"/>
              <a:t>Consider the following statements:</a:t>
            </a:r>
          </a:p>
          <a:p>
            <a:pPr marL="571500" indent="-571500">
              <a:buAutoNum type="romanLcPeriod"/>
            </a:pPr>
            <a:r>
              <a:rPr lang="en-IN" dirty="0" smtClean="0"/>
              <a:t>First-in-first out types of computations are efficiently supported by STACKS. </a:t>
            </a:r>
          </a:p>
          <a:p>
            <a:pPr marL="571500" indent="-571500">
              <a:buAutoNum type="romanLcPeriod"/>
            </a:pPr>
            <a:r>
              <a:rPr lang="en-IN" dirty="0" smtClean="0"/>
              <a:t>Implementing LISTS on linked lists is more efficient than implementing LISTS on an array for almost all the basic LIST operations. </a:t>
            </a:r>
          </a:p>
          <a:p>
            <a:pPr marL="571500" indent="-571500">
              <a:buAutoNum type="romanLcPeriod"/>
            </a:pPr>
            <a:r>
              <a:rPr lang="en-IN" dirty="0" smtClean="0"/>
              <a:t>Implementing QUEUES on a circular array is more efficient than implementing QUEUES on a linear array with two indices. </a:t>
            </a:r>
          </a:p>
          <a:p>
            <a:pPr marL="571500" indent="-571500">
              <a:buAutoNum type="romanLcPeriod"/>
            </a:pPr>
            <a:r>
              <a:rPr lang="en-IN" dirty="0" smtClean="0"/>
              <a:t>Last-in-first-out type of computations are efficiently supported by QUEUES. Which of the following is correct?</a:t>
            </a:r>
          </a:p>
          <a:p>
            <a:pPr marL="0" indent="0">
              <a:buNone/>
            </a:pPr>
            <a:r>
              <a:rPr lang="en-IN" b="1" dirty="0" smtClean="0"/>
              <a:t>(A)</a:t>
            </a:r>
            <a:r>
              <a:rPr lang="en-IN" dirty="0" smtClean="0"/>
              <a:t> (ii) and (iii) are true</a:t>
            </a:r>
            <a:br>
              <a:rPr lang="en-IN" dirty="0" smtClean="0"/>
            </a:br>
            <a:r>
              <a:rPr lang="en-IN" b="1" dirty="0" smtClean="0"/>
              <a:t>(B)</a:t>
            </a:r>
            <a:r>
              <a:rPr lang="en-IN" dirty="0" smtClean="0"/>
              <a:t> (</a:t>
            </a:r>
            <a:r>
              <a:rPr lang="en-IN" dirty="0" err="1" smtClean="0"/>
              <a:t>i</a:t>
            </a:r>
            <a:r>
              <a:rPr lang="en-IN" dirty="0" smtClean="0"/>
              <a:t>) and (ii) are true</a:t>
            </a:r>
            <a:br>
              <a:rPr lang="en-IN" dirty="0" smtClean="0"/>
            </a:br>
            <a:r>
              <a:rPr lang="en-IN" b="1" dirty="0" smtClean="0"/>
              <a:t>(C)</a:t>
            </a:r>
            <a:r>
              <a:rPr lang="en-IN" dirty="0" smtClean="0"/>
              <a:t> (iii) and (iv) are true</a:t>
            </a:r>
            <a:br>
              <a:rPr lang="en-IN" dirty="0" smtClean="0"/>
            </a:br>
            <a:r>
              <a:rPr lang="en-IN" b="1" dirty="0" smtClean="0"/>
              <a:t>(D)</a:t>
            </a:r>
            <a:r>
              <a:rPr lang="en-IN" dirty="0" smtClean="0"/>
              <a:t> (ii) and (iv) are true</a:t>
            </a:r>
            <a:br>
              <a:rPr lang="en-IN" dirty="0" smtClean="0"/>
            </a:br>
            <a:r>
              <a:rPr lang="en-IN" dirty="0" smtClean="0"/>
              <a:t/>
            </a:r>
            <a:br>
              <a:rPr lang="en-IN" dirty="0" smtClean="0"/>
            </a:br>
            <a:r>
              <a:rPr lang="en-IN" dirty="0" smtClean="0"/>
              <a:t/>
            </a:r>
            <a:br>
              <a:rPr lang="en-IN" dirty="0" smtClean="0"/>
            </a:br>
            <a:endParaRPr lang="en-IN" dirty="0"/>
          </a:p>
        </p:txBody>
      </p:sp>
    </p:spTree>
    <p:extLst>
      <p:ext uri="{BB962C8B-B14F-4D97-AF65-F5344CB8AC3E}">
        <p14:creationId xmlns:p14="http://schemas.microsoft.com/office/powerpoint/2010/main" val="349455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904656"/>
          </a:xfrm>
        </p:spPr>
        <p:txBody>
          <a:bodyPr>
            <a:normAutofit fontScale="47500" lnSpcReduction="20000"/>
          </a:bodyPr>
          <a:lstStyle/>
          <a:p>
            <a:pPr marL="0" indent="0">
              <a:buNone/>
            </a:pPr>
            <a:r>
              <a:rPr lang="en-IN" b="1" dirty="0" smtClean="0"/>
              <a:t>GATE | GATE CS 1996 | Question 12</a:t>
            </a:r>
          </a:p>
          <a:p>
            <a:pPr marL="0" indent="0">
              <a:buNone/>
            </a:pPr>
            <a:r>
              <a:rPr lang="en-IN" dirty="0" smtClean="0"/>
              <a:t>Consider the following statements:</a:t>
            </a:r>
          </a:p>
          <a:p>
            <a:pPr marL="571500" indent="-571500">
              <a:buAutoNum type="romanLcPeriod"/>
            </a:pPr>
            <a:r>
              <a:rPr lang="en-IN" dirty="0" smtClean="0"/>
              <a:t>First-in-first out types of computations are efficiently supported by STACKS. </a:t>
            </a:r>
          </a:p>
          <a:p>
            <a:pPr marL="571500" indent="-571500">
              <a:buAutoNum type="romanLcPeriod"/>
            </a:pPr>
            <a:r>
              <a:rPr lang="en-IN" dirty="0" smtClean="0"/>
              <a:t>Implementing LISTS on linked lists is more efficient than implementing LISTS on an array for almost all the basic LIST operations. </a:t>
            </a:r>
          </a:p>
          <a:p>
            <a:pPr marL="571500" indent="-571500">
              <a:buAutoNum type="romanLcPeriod"/>
            </a:pPr>
            <a:r>
              <a:rPr lang="en-IN" dirty="0" smtClean="0"/>
              <a:t>Implementing QUEUES on a circular array is more efficient than implementing QUEUES on a linear array with two indices. </a:t>
            </a:r>
          </a:p>
          <a:p>
            <a:pPr marL="571500" indent="-571500">
              <a:buAutoNum type="romanLcPeriod"/>
            </a:pPr>
            <a:r>
              <a:rPr lang="en-IN" dirty="0" smtClean="0"/>
              <a:t>Last-in-first-out type of computations are efficiently supported by QUEUES. Which of the following is correct?</a:t>
            </a:r>
          </a:p>
          <a:p>
            <a:pPr marL="0" indent="0">
              <a:buNone/>
            </a:pPr>
            <a:r>
              <a:rPr lang="en-IN" b="1" dirty="0" smtClean="0"/>
              <a:t>(A)</a:t>
            </a:r>
            <a:r>
              <a:rPr lang="en-IN" dirty="0" smtClean="0"/>
              <a:t> (ii) and (iii) are true</a:t>
            </a:r>
            <a:br>
              <a:rPr lang="en-IN" dirty="0" smtClean="0"/>
            </a:br>
            <a:r>
              <a:rPr lang="en-IN" b="1" dirty="0" smtClean="0"/>
              <a:t>(B)</a:t>
            </a:r>
            <a:r>
              <a:rPr lang="en-IN" dirty="0" smtClean="0"/>
              <a:t> (</a:t>
            </a:r>
            <a:r>
              <a:rPr lang="en-IN" dirty="0" err="1" smtClean="0"/>
              <a:t>i</a:t>
            </a:r>
            <a:r>
              <a:rPr lang="en-IN" dirty="0" smtClean="0"/>
              <a:t>) and (ii) are true</a:t>
            </a:r>
            <a:br>
              <a:rPr lang="en-IN" dirty="0" smtClean="0"/>
            </a:br>
            <a:r>
              <a:rPr lang="en-IN" b="1" dirty="0" smtClean="0"/>
              <a:t>(C)</a:t>
            </a:r>
            <a:r>
              <a:rPr lang="en-IN" dirty="0" smtClean="0"/>
              <a:t> (iii) and (iv) are true</a:t>
            </a:r>
            <a:br>
              <a:rPr lang="en-IN" dirty="0" smtClean="0"/>
            </a:br>
            <a:r>
              <a:rPr lang="en-IN" b="1" dirty="0" smtClean="0"/>
              <a:t>(D)</a:t>
            </a:r>
            <a:r>
              <a:rPr lang="en-IN" dirty="0" smtClean="0"/>
              <a:t> (ii) and (iv) are true</a:t>
            </a:r>
            <a:br>
              <a:rPr lang="en-IN" dirty="0" smtClean="0"/>
            </a:br>
            <a:r>
              <a:rPr lang="en-IN" dirty="0" smtClean="0"/>
              <a:t/>
            </a:r>
            <a:br>
              <a:rPr lang="en-IN" dirty="0" smtClean="0"/>
            </a:br>
            <a:r>
              <a:rPr lang="en-IN" dirty="0" smtClean="0"/>
              <a:t/>
            </a:r>
            <a:br>
              <a:rPr lang="en-IN" dirty="0" smtClean="0"/>
            </a:br>
            <a:r>
              <a:rPr lang="en-IN" b="1" dirty="0" smtClean="0"/>
              <a:t>Answer:</a:t>
            </a:r>
            <a:r>
              <a:rPr lang="en-IN" dirty="0" smtClean="0"/>
              <a:t> </a:t>
            </a:r>
            <a:r>
              <a:rPr lang="en-IN" b="1" dirty="0" smtClean="0"/>
              <a:t>(A)</a:t>
            </a:r>
            <a:r>
              <a:rPr lang="en-IN" dirty="0" smtClean="0"/>
              <a:t> </a:t>
            </a:r>
            <a:br>
              <a:rPr lang="en-IN" dirty="0" smtClean="0"/>
            </a:br>
            <a:r>
              <a:rPr lang="en-IN" dirty="0" smtClean="0"/>
              <a:t/>
            </a:r>
            <a:br>
              <a:rPr lang="en-IN" dirty="0" smtClean="0"/>
            </a:br>
            <a:r>
              <a:rPr lang="en-IN" b="1" dirty="0" smtClean="0"/>
              <a:t>Explanation:</a:t>
            </a:r>
            <a:r>
              <a:rPr lang="en-IN" dirty="0" smtClean="0"/>
              <a:t> </a:t>
            </a:r>
            <a:r>
              <a:rPr lang="en-IN" dirty="0" err="1" smtClean="0"/>
              <a:t>i</a:t>
            </a:r>
            <a:r>
              <a:rPr lang="en-IN" dirty="0" smtClean="0"/>
              <a:t> -STACK is the data structure that follows Last In First Out (LIFO) or First In Last Out (FILO) order, in which the element which is inserted at last is removed out first. </a:t>
            </a:r>
          </a:p>
          <a:p>
            <a:pPr marL="0" indent="0">
              <a:buNone/>
            </a:pPr>
            <a:r>
              <a:rPr lang="en-IN" dirty="0" smtClean="0"/>
              <a:t>ii – Implementing LISTS on linked lists is more efficient than implementing it on an array for almost all the basic LIST operations because the insertion and deletion of elements can be done in O(1) in Linked List but it takes O(N) time in Arrays. </a:t>
            </a:r>
          </a:p>
          <a:p>
            <a:pPr marL="0" indent="0">
              <a:buNone/>
            </a:pPr>
            <a:r>
              <a:rPr lang="en-IN" dirty="0" smtClean="0"/>
              <a:t>iii- Implementing QUEUES on a circular array is more efficient than implementing it on a linear array with two indices because using circular arrays, it takes less space and can reuse it again. </a:t>
            </a:r>
          </a:p>
          <a:p>
            <a:pPr marL="0" indent="0">
              <a:buNone/>
            </a:pPr>
            <a:r>
              <a:rPr lang="en-IN" dirty="0" smtClean="0"/>
              <a:t>iv – QUEUE is the data structure that follows First In First Out (FIFO) or Last In Last Out (LILO) order, in which the element which is inserted first is removed first.</a:t>
            </a:r>
          </a:p>
          <a:p>
            <a:pPr marL="0" indent="0">
              <a:buNone/>
            </a:pPr>
            <a:r>
              <a:rPr lang="en-IN" dirty="0" smtClean="0"/>
              <a:t>only (ii) and (iii) are TRUE.</a:t>
            </a:r>
            <a:br>
              <a:rPr lang="en-IN" dirty="0" smtClean="0"/>
            </a:br>
            <a:r>
              <a:rPr lang="en-IN" dirty="0" smtClean="0"/>
              <a:t>Option (A) is correct.</a:t>
            </a:r>
          </a:p>
          <a:p>
            <a:pPr marL="0" indent="0">
              <a:buNone/>
            </a:pPr>
            <a:endParaRPr lang="en-IN" dirty="0"/>
          </a:p>
        </p:txBody>
      </p:sp>
    </p:spTree>
    <p:extLst>
      <p:ext uri="{BB962C8B-B14F-4D97-AF65-F5344CB8AC3E}">
        <p14:creationId xmlns:p14="http://schemas.microsoft.com/office/powerpoint/2010/main" val="165099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052736"/>
            <a:ext cx="6777317" cy="4779893"/>
          </a:xfrm>
        </p:spPr>
        <p:txBody>
          <a:bodyPr>
            <a:normAutofit fontScale="92500" lnSpcReduction="10000"/>
          </a:bodyPr>
          <a:lstStyle/>
          <a:p>
            <a:pPr marL="68580" indent="0">
              <a:buNone/>
            </a:pPr>
            <a:r>
              <a:rPr lang="en-IN" sz="2100" b="1" dirty="0"/>
              <a:t>GATE | GATE-CS-2016 (Set 1) | Question 20</a:t>
            </a:r>
          </a:p>
          <a:p>
            <a:pPr marL="68580" indent="0">
              <a:buNone/>
            </a:pPr>
            <a:r>
              <a:rPr lang="en-IN" sz="2100" dirty="0" smtClean="0"/>
              <a:t>A </a:t>
            </a:r>
            <a:r>
              <a:rPr lang="en-IN" sz="2100" dirty="0"/>
              <a:t>queue is implemented using an array such that ENQUEUE and DEQUEUE operations are performed efficiently. Which one of the following statements is CORRECT (n refers to the number of items in the queue</a:t>
            </a:r>
            <a:r>
              <a:rPr lang="en-IN" sz="2100" dirty="0" smtClean="0"/>
              <a:t>)?</a:t>
            </a:r>
          </a:p>
          <a:p>
            <a:pPr marL="68580" indent="0">
              <a:buNone/>
            </a:pPr>
            <a:endParaRPr lang="en-IN" sz="2100" dirty="0"/>
          </a:p>
          <a:p>
            <a:pPr marL="68580" indent="0">
              <a:buNone/>
            </a:pPr>
            <a:r>
              <a:rPr lang="en-IN" sz="2100" b="1" dirty="0"/>
              <a:t>(A)</a:t>
            </a:r>
            <a:r>
              <a:rPr lang="en-IN" sz="2100" dirty="0"/>
              <a:t> Both operations can be performed in O(1) time</a:t>
            </a:r>
            <a:br>
              <a:rPr lang="en-IN" sz="2100" dirty="0"/>
            </a:br>
            <a:r>
              <a:rPr lang="en-IN" sz="2100" b="1" dirty="0"/>
              <a:t>(B)</a:t>
            </a:r>
            <a:r>
              <a:rPr lang="en-IN" sz="2100" dirty="0"/>
              <a:t> At most one operation can be performed in O(1) time but the worst case time for the other operation will be Ω(n)</a:t>
            </a:r>
            <a:br>
              <a:rPr lang="en-IN" sz="2100" dirty="0"/>
            </a:br>
            <a:r>
              <a:rPr lang="en-IN" sz="2100" b="1" dirty="0"/>
              <a:t>(C)</a:t>
            </a:r>
            <a:r>
              <a:rPr lang="en-IN" sz="2100" dirty="0"/>
              <a:t> The worst case time complexity for both operations will be Ω(n)</a:t>
            </a:r>
            <a:br>
              <a:rPr lang="en-IN" sz="2100" dirty="0"/>
            </a:br>
            <a:r>
              <a:rPr lang="en-IN" sz="2100" b="1" dirty="0"/>
              <a:t>(D)</a:t>
            </a:r>
            <a:r>
              <a:rPr lang="en-IN" sz="2100" dirty="0"/>
              <a:t> Worst case time complexity for both operations will be Ω(log n)</a:t>
            </a:r>
            <a:br>
              <a:rPr lang="en-IN" sz="2100" dirty="0"/>
            </a:br>
            <a:r>
              <a:rPr lang="en-IN" sz="2100" dirty="0"/>
              <a:t/>
            </a:r>
            <a:br>
              <a:rPr lang="en-IN" sz="2100" dirty="0"/>
            </a:br>
            <a:r>
              <a:rPr lang="en-IN" sz="2100" dirty="0"/>
              <a:t/>
            </a:r>
            <a:br>
              <a:rPr lang="en-IN" sz="2100" dirty="0"/>
            </a:br>
            <a:endParaRPr lang="en-IN" dirty="0"/>
          </a:p>
        </p:txBody>
      </p:sp>
    </p:spTree>
    <p:extLst>
      <p:ext uri="{BB962C8B-B14F-4D97-AF65-F5344CB8AC3E}">
        <p14:creationId xmlns:p14="http://schemas.microsoft.com/office/powerpoint/2010/main" val="631754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052736"/>
            <a:ext cx="6777317" cy="4779893"/>
          </a:xfrm>
        </p:spPr>
        <p:txBody>
          <a:bodyPr>
            <a:normAutofit fontScale="92500" lnSpcReduction="10000"/>
          </a:bodyPr>
          <a:lstStyle/>
          <a:p>
            <a:pPr marL="68580" indent="0">
              <a:buNone/>
            </a:pPr>
            <a:r>
              <a:rPr lang="en-IN" sz="2100" b="1" dirty="0"/>
              <a:t>GATE | GATE-CS-2016 (Set 1) | Question 20</a:t>
            </a:r>
          </a:p>
          <a:p>
            <a:pPr marL="68580" indent="0">
              <a:buNone/>
            </a:pPr>
            <a:r>
              <a:rPr lang="en-IN" sz="2100" dirty="0" smtClean="0"/>
              <a:t>A </a:t>
            </a:r>
            <a:r>
              <a:rPr lang="en-IN" sz="2100" dirty="0"/>
              <a:t>queue is implemented using an array such that ENQUEUE and DEQUEUE operations are performed efficiently. Which one of the following statements is CORRECT (n refers to the number of items in the queue</a:t>
            </a:r>
            <a:r>
              <a:rPr lang="en-IN" sz="2100" dirty="0" smtClean="0"/>
              <a:t>)?</a:t>
            </a:r>
          </a:p>
          <a:p>
            <a:pPr marL="68580" indent="0">
              <a:buNone/>
            </a:pPr>
            <a:endParaRPr lang="en-IN" sz="2100" dirty="0"/>
          </a:p>
          <a:p>
            <a:pPr marL="68580" indent="0">
              <a:buNone/>
            </a:pPr>
            <a:r>
              <a:rPr lang="en-IN" sz="2100" b="1" dirty="0"/>
              <a:t>(A)</a:t>
            </a:r>
            <a:r>
              <a:rPr lang="en-IN" sz="2100" dirty="0"/>
              <a:t> Both operations can be performed in O(1) time</a:t>
            </a:r>
            <a:br>
              <a:rPr lang="en-IN" sz="2100" dirty="0"/>
            </a:br>
            <a:r>
              <a:rPr lang="en-IN" sz="2100" b="1" dirty="0"/>
              <a:t>(B)</a:t>
            </a:r>
            <a:r>
              <a:rPr lang="en-IN" sz="2100" dirty="0"/>
              <a:t> At most one operation can be performed in O(1) time but the worst case time for the other operation will be Ω(n)</a:t>
            </a:r>
            <a:br>
              <a:rPr lang="en-IN" sz="2100" dirty="0"/>
            </a:br>
            <a:r>
              <a:rPr lang="en-IN" sz="2100" b="1" dirty="0"/>
              <a:t>(C)</a:t>
            </a:r>
            <a:r>
              <a:rPr lang="en-IN" sz="2100" dirty="0"/>
              <a:t> The worst case time complexity for both operations will be Ω(n)</a:t>
            </a:r>
            <a:br>
              <a:rPr lang="en-IN" sz="2100" dirty="0"/>
            </a:br>
            <a:r>
              <a:rPr lang="en-IN" sz="2100" b="1" dirty="0"/>
              <a:t>(D)</a:t>
            </a:r>
            <a:r>
              <a:rPr lang="en-IN" sz="2100" dirty="0"/>
              <a:t> Worst case time complexity for both operations will be Ω(log n)</a:t>
            </a:r>
            <a:br>
              <a:rPr lang="en-IN" sz="2100" dirty="0"/>
            </a:br>
            <a:r>
              <a:rPr lang="en-IN" sz="2100" dirty="0"/>
              <a:t/>
            </a:r>
            <a:br>
              <a:rPr lang="en-IN" sz="2100" dirty="0"/>
            </a:br>
            <a:r>
              <a:rPr lang="en-IN" sz="2100" dirty="0"/>
              <a:t/>
            </a:r>
            <a:br>
              <a:rPr lang="en-IN" sz="2100" dirty="0"/>
            </a:br>
            <a:r>
              <a:rPr lang="en-IN" sz="2100" b="1" dirty="0"/>
              <a:t>Answer:</a:t>
            </a:r>
            <a:r>
              <a:rPr lang="en-IN" sz="2100" dirty="0"/>
              <a:t> </a:t>
            </a:r>
            <a:r>
              <a:rPr lang="en-IN" sz="2100" b="1" dirty="0"/>
              <a:t>(A)</a:t>
            </a:r>
            <a:endParaRPr lang="en-IN" sz="2100" dirty="0"/>
          </a:p>
          <a:p>
            <a:pPr marL="68580" indent="0">
              <a:buNone/>
            </a:pPr>
            <a:endParaRPr lang="en-IN" dirty="0"/>
          </a:p>
        </p:txBody>
      </p:sp>
    </p:spTree>
    <p:extLst>
      <p:ext uri="{BB962C8B-B14F-4D97-AF65-F5344CB8AC3E}">
        <p14:creationId xmlns:p14="http://schemas.microsoft.com/office/powerpoint/2010/main" val="1566808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541</Words>
  <Application>Microsoft Office PowerPoint</Application>
  <PresentationFormat>On-screen Show (4:3)</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Queue MCQs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 MCQs</dc:title>
  <dc:creator>Admin</dc:creator>
  <cp:lastModifiedBy>Admin</cp:lastModifiedBy>
  <cp:revision>3</cp:revision>
  <dcterms:created xsi:type="dcterms:W3CDTF">2020-09-19T15:22:54Z</dcterms:created>
  <dcterms:modified xsi:type="dcterms:W3CDTF">2020-10-31T07:09:30Z</dcterms:modified>
</cp:coreProperties>
</file>