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70" r:id="rId7"/>
    <p:sldId id="271" r:id="rId8"/>
    <p:sldId id="261" r:id="rId9"/>
    <p:sldId id="263" r:id="rId10"/>
    <p:sldId id="264" r:id="rId11"/>
    <p:sldId id="265" r:id="rId12"/>
    <p:sldId id="272" r:id="rId13"/>
    <p:sldId id="273" r:id="rId14"/>
    <p:sldId id="266" r:id="rId15"/>
    <p:sldId id="267" r:id="rId16"/>
    <p:sldId id="268" r:id="rId17"/>
    <p:sldId id="269" r:id="rId18"/>
    <p:sldId id="275" r:id="rId19"/>
    <p:sldId id="274"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ADB43-E7F1-440D-9C1A-CF0929624AE0}" type="datetimeFigureOut">
              <a:rPr lang="en-US" smtClean="0"/>
              <a:t>10/29/2020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EC2671-FAAE-4640-B09F-3886DE90EAF0}" type="slidenum">
              <a:rPr lang="en-US" smtClean="0"/>
              <a:t>‹#›</a:t>
            </a:fld>
            <a:endParaRPr lang="en-US"/>
          </a:p>
        </p:txBody>
      </p:sp>
    </p:spTree>
    <p:extLst>
      <p:ext uri="{BB962C8B-B14F-4D97-AF65-F5344CB8AC3E}">
        <p14:creationId xmlns:p14="http://schemas.microsoft.com/office/powerpoint/2010/main" val="122973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92F83B-45D5-4395-B6C9-38D1394DA43C}"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336843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97D83B-2A3E-46EC-9976-DF01CB23E57D}"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263292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4D5D3E-B613-461B-952E-8379CF486A07}"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15360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593881-DE7D-45AD-9E48-9514772159DD}"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384029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3BE30-AE51-42DA-9B4A-D84F10C52BE2}"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245835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26ACAA-F5FE-4ADA-9FF8-AAEAF66C442A}" type="datetime1">
              <a:rPr lang="en-IN" smtClean="0"/>
              <a:t>29-10-2020</a:t>
            </a:fld>
            <a:endParaRPr lang="en-IN"/>
          </a:p>
        </p:txBody>
      </p:sp>
      <p:sp>
        <p:nvSpPr>
          <p:cNvPr id="6" name="Footer Placeholder 5"/>
          <p:cNvSpPr>
            <a:spLocks noGrp="1"/>
          </p:cNvSpPr>
          <p:nvPr>
            <p:ph type="ftr" sz="quarter" idx="11"/>
          </p:nvPr>
        </p:nvSpPr>
        <p:spPr/>
        <p:txBody>
          <a:bodyPr/>
          <a:lstStyle/>
          <a:p>
            <a:r>
              <a:rPr lang="en-IN" smtClean="0"/>
              <a:t>Pprof. Shweta Dhawan Chachra</a:t>
            </a:r>
            <a:endParaRPr lang="en-IN"/>
          </a:p>
        </p:txBody>
      </p:sp>
      <p:sp>
        <p:nvSpPr>
          <p:cNvPr id="7" name="Slide Number Placeholder 6"/>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5808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B3C1B4-B395-409C-9E62-843EBED36DAE}" type="datetime1">
              <a:rPr lang="en-IN" smtClean="0"/>
              <a:t>29-10-2020</a:t>
            </a:fld>
            <a:endParaRPr lang="en-IN"/>
          </a:p>
        </p:txBody>
      </p:sp>
      <p:sp>
        <p:nvSpPr>
          <p:cNvPr id="8" name="Footer Placeholder 7"/>
          <p:cNvSpPr>
            <a:spLocks noGrp="1"/>
          </p:cNvSpPr>
          <p:nvPr>
            <p:ph type="ftr" sz="quarter" idx="11"/>
          </p:nvPr>
        </p:nvSpPr>
        <p:spPr/>
        <p:txBody>
          <a:bodyPr/>
          <a:lstStyle/>
          <a:p>
            <a:r>
              <a:rPr lang="en-IN" smtClean="0"/>
              <a:t>Pprof. Shweta Dhawan Chachra</a:t>
            </a:r>
            <a:endParaRPr lang="en-IN"/>
          </a:p>
        </p:txBody>
      </p:sp>
      <p:sp>
        <p:nvSpPr>
          <p:cNvPr id="9" name="Slide Number Placeholder 8"/>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8525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6A48E2-6F90-4C0A-936B-3CBD08CF63DA}"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12969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B3AD8-FA18-4FC8-AAC0-27E2B1BA4ABE}" type="datetime1">
              <a:rPr lang="en-IN" smtClean="0"/>
              <a:t>29-10-2020</a:t>
            </a:fld>
            <a:endParaRPr lang="en-IN"/>
          </a:p>
        </p:txBody>
      </p:sp>
      <p:sp>
        <p:nvSpPr>
          <p:cNvPr id="3" name="Footer Placeholder 2"/>
          <p:cNvSpPr>
            <a:spLocks noGrp="1"/>
          </p:cNvSpPr>
          <p:nvPr>
            <p:ph type="ftr" sz="quarter" idx="11"/>
          </p:nvPr>
        </p:nvSpPr>
        <p:spPr/>
        <p:txBody>
          <a:bodyPr/>
          <a:lstStyle/>
          <a:p>
            <a:r>
              <a:rPr lang="en-IN" smtClean="0"/>
              <a:t>Pprof. Shweta Dhawan Chachra</a:t>
            </a:r>
            <a:endParaRPr lang="en-IN"/>
          </a:p>
        </p:txBody>
      </p:sp>
      <p:sp>
        <p:nvSpPr>
          <p:cNvPr id="4" name="Slide Number Placeholder 3"/>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76282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EF11C-8EE5-41B3-8ED7-5022607F4A75}" type="datetime1">
              <a:rPr lang="en-IN" smtClean="0"/>
              <a:t>29-10-2020</a:t>
            </a:fld>
            <a:endParaRPr lang="en-IN"/>
          </a:p>
        </p:txBody>
      </p:sp>
      <p:sp>
        <p:nvSpPr>
          <p:cNvPr id="6" name="Footer Placeholder 5"/>
          <p:cNvSpPr>
            <a:spLocks noGrp="1"/>
          </p:cNvSpPr>
          <p:nvPr>
            <p:ph type="ftr" sz="quarter" idx="11"/>
          </p:nvPr>
        </p:nvSpPr>
        <p:spPr/>
        <p:txBody>
          <a:bodyPr/>
          <a:lstStyle/>
          <a:p>
            <a:r>
              <a:rPr lang="en-IN" smtClean="0"/>
              <a:t>Pprof. Shweta Dhawan Chachra</a:t>
            </a:r>
            <a:endParaRPr lang="en-IN"/>
          </a:p>
        </p:txBody>
      </p:sp>
      <p:sp>
        <p:nvSpPr>
          <p:cNvPr id="7" name="Slide Number Placeholder 6"/>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0440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A8B3D-D10F-4B2C-9678-97B841348E68}" type="datetime1">
              <a:rPr lang="en-IN" smtClean="0"/>
              <a:t>29-10-2020</a:t>
            </a:fld>
            <a:endParaRPr lang="en-IN"/>
          </a:p>
        </p:txBody>
      </p:sp>
      <p:sp>
        <p:nvSpPr>
          <p:cNvPr id="6" name="Footer Placeholder 5"/>
          <p:cNvSpPr>
            <a:spLocks noGrp="1"/>
          </p:cNvSpPr>
          <p:nvPr>
            <p:ph type="ftr" sz="quarter" idx="11"/>
          </p:nvPr>
        </p:nvSpPr>
        <p:spPr/>
        <p:txBody>
          <a:bodyPr/>
          <a:lstStyle/>
          <a:p>
            <a:r>
              <a:rPr lang="en-IN" smtClean="0"/>
              <a:t>Pprof. Shweta Dhawan Chachra</a:t>
            </a:r>
            <a:endParaRPr lang="en-IN"/>
          </a:p>
        </p:txBody>
      </p:sp>
      <p:sp>
        <p:nvSpPr>
          <p:cNvPr id="7" name="Slide Number Placeholder 6"/>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69465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1FC85-9A9A-428C-8AEF-9A3338C69CA8}" type="datetime1">
              <a:rPr lang="en-IN" smtClean="0"/>
              <a:t>29-10-2020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Pprof. Shweta Dhawan Chachra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8998-F06E-4CCD-B591-483AC8DB11D3}" type="slidenum">
              <a:rPr lang="en-IN" smtClean="0"/>
              <a:t>‹#›</a:t>
            </a:fld>
            <a:endParaRPr lang="en-IN"/>
          </a:p>
        </p:txBody>
      </p:sp>
    </p:spTree>
    <p:extLst>
      <p:ext uri="{BB962C8B-B14F-4D97-AF65-F5344CB8AC3E}">
        <p14:creationId xmlns:p14="http://schemas.microsoft.com/office/powerpoint/2010/main" val="103434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Stack MCQs</a:t>
            </a:r>
            <a:endParaRPr lang="en-IN" dirty="0"/>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sz="half" idx="10"/>
          </p:nvPr>
        </p:nvSpPr>
        <p:spPr/>
        <p:txBody>
          <a:bodyPr/>
          <a:lstStyle/>
          <a:p>
            <a:fld id="{21638D96-253F-42BC-8D4D-AE00F39B0749}"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a:t>
            </a:fld>
            <a:endParaRPr lang="en-IN"/>
          </a:p>
        </p:txBody>
      </p:sp>
    </p:spTree>
    <p:extLst>
      <p:ext uri="{BB962C8B-B14F-4D97-AF65-F5344CB8AC3E}">
        <p14:creationId xmlns:p14="http://schemas.microsoft.com/office/powerpoint/2010/main" val="348364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10000"/>
          </a:bodyPr>
          <a:lstStyle/>
          <a:p>
            <a:pPr marL="0" indent="0">
              <a:buNone/>
            </a:pPr>
            <a:r>
              <a:rPr lang="en-IN" b="1" dirty="0" smtClean="0"/>
              <a:t>ISRO | ISRO CS 2015 | Question 11</a:t>
            </a:r>
          </a:p>
          <a:p>
            <a:pPr marL="0" indent="0">
              <a:buNone/>
            </a:pPr>
            <a:r>
              <a:rPr lang="en-IN" dirty="0" smtClean="0"/>
              <a:t>If the sequence of operations – push (1), push (2), pop, push (1), push (2), pop, pop, pop, push (2), pop are performed on a stack, the sequence of popped out values</a:t>
            </a:r>
            <a:br>
              <a:rPr lang="en-IN" dirty="0" smtClean="0"/>
            </a:br>
            <a:r>
              <a:rPr lang="en-IN" b="1" dirty="0" smtClean="0"/>
              <a:t>(A)</a:t>
            </a:r>
            <a:r>
              <a:rPr lang="en-IN" dirty="0" smtClean="0"/>
              <a:t> 2,2,1,1,2</a:t>
            </a:r>
            <a:br>
              <a:rPr lang="en-IN" dirty="0" smtClean="0"/>
            </a:br>
            <a:r>
              <a:rPr lang="en-IN" b="1" dirty="0" smtClean="0"/>
              <a:t>(B)</a:t>
            </a:r>
            <a:r>
              <a:rPr lang="en-IN" dirty="0" smtClean="0"/>
              <a:t> 2,2,1,2,2</a:t>
            </a:r>
            <a:br>
              <a:rPr lang="en-IN" dirty="0" smtClean="0"/>
            </a:br>
            <a:r>
              <a:rPr lang="en-IN" b="1" dirty="0" smtClean="0"/>
              <a:t>(C)</a:t>
            </a:r>
            <a:r>
              <a:rPr lang="en-IN" dirty="0" smtClean="0"/>
              <a:t> 2,1,2,2,1</a:t>
            </a:r>
            <a:br>
              <a:rPr lang="en-IN" dirty="0" smtClean="0"/>
            </a:br>
            <a:r>
              <a:rPr lang="en-IN" b="1" dirty="0" smtClean="0"/>
              <a:t>(D)</a:t>
            </a:r>
            <a:r>
              <a:rPr lang="en-IN" dirty="0" smtClean="0"/>
              <a:t> 2,1,2,2,2</a:t>
            </a:r>
            <a:br>
              <a:rPr lang="en-IN" dirty="0" smtClean="0"/>
            </a:br>
            <a:r>
              <a:rPr lang="en-IN" dirty="0" smtClean="0"/>
              <a:t/>
            </a:r>
            <a:br>
              <a:rPr lang="en-IN" dirty="0" smtClean="0"/>
            </a:br>
            <a:r>
              <a:rPr lang="en-IN" dirty="0" smtClean="0"/>
              <a:t/>
            </a:r>
            <a:br>
              <a:rPr lang="en-IN" dirty="0" smtClean="0"/>
            </a:br>
            <a:endParaRPr lang="en-IN" dirty="0"/>
          </a:p>
        </p:txBody>
      </p:sp>
      <p:sp>
        <p:nvSpPr>
          <p:cNvPr id="2" name="Date Placeholder 1"/>
          <p:cNvSpPr>
            <a:spLocks noGrp="1"/>
          </p:cNvSpPr>
          <p:nvPr>
            <p:ph type="dt" sz="half" idx="10"/>
          </p:nvPr>
        </p:nvSpPr>
        <p:spPr/>
        <p:txBody>
          <a:bodyPr/>
          <a:lstStyle/>
          <a:p>
            <a:fld id="{F5A71CED-E0C8-41AA-AE69-9DD6421805A4}"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10</a:t>
            </a:fld>
            <a:endParaRPr lang="en-IN"/>
          </a:p>
        </p:txBody>
      </p:sp>
    </p:spTree>
    <p:extLst>
      <p:ext uri="{BB962C8B-B14F-4D97-AF65-F5344CB8AC3E}">
        <p14:creationId xmlns:p14="http://schemas.microsoft.com/office/powerpoint/2010/main" val="855405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20000"/>
          </a:bodyPr>
          <a:lstStyle/>
          <a:p>
            <a:pPr marL="0" indent="0">
              <a:buNone/>
            </a:pPr>
            <a:r>
              <a:rPr lang="en-IN" b="1" dirty="0" smtClean="0"/>
              <a:t>ISRO | ISRO CS 2015 | Question 11</a:t>
            </a:r>
          </a:p>
          <a:p>
            <a:pPr marL="0" indent="0">
              <a:buNone/>
            </a:pPr>
            <a:r>
              <a:rPr lang="en-IN" dirty="0" smtClean="0"/>
              <a:t>If the sequence of operations – push (1), push (2), pop, push (1), push (2), pop, pop, pop, push (2), pop are performed on a stack, the sequence of popped out values</a:t>
            </a:r>
            <a:br>
              <a:rPr lang="en-IN" dirty="0" smtClean="0"/>
            </a:br>
            <a:r>
              <a:rPr lang="en-IN" b="1" dirty="0" smtClean="0"/>
              <a:t>(A)</a:t>
            </a:r>
            <a:r>
              <a:rPr lang="en-IN" dirty="0" smtClean="0"/>
              <a:t> 2,2,1,1,2</a:t>
            </a:r>
            <a:br>
              <a:rPr lang="en-IN" dirty="0" smtClean="0"/>
            </a:br>
            <a:r>
              <a:rPr lang="en-IN" b="1" dirty="0" smtClean="0"/>
              <a:t>(B)</a:t>
            </a:r>
            <a:r>
              <a:rPr lang="en-IN" dirty="0" smtClean="0"/>
              <a:t> 2,2,1,2,2</a:t>
            </a:r>
            <a:br>
              <a:rPr lang="en-IN" dirty="0" smtClean="0"/>
            </a:br>
            <a:r>
              <a:rPr lang="en-IN" b="1" dirty="0" smtClean="0"/>
              <a:t>(C)</a:t>
            </a:r>
            <a:r>
              <a:rPr lang="en-IN" dirty="0" smtClean="0"/>
              <a:t> 2,1,2,2,1</a:t>
            </a:r>
            <a:br>
              <a:rPr lang="en-IN" dirty="0" smtClean="0"/>
            </a:br>
            <a:r>
              <a:rPr lang="en-IN" b="1" dirty="0" smtClean="0"/>
              <a:t>(D)</a:t>
            </a:r>
            <a:r>
              <a:rPr lang="en-IN" dirty="0" smtClean="0"/>
              <a:t> 2,1,2,2,2</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(A)</a:t>
            </a:r>
            <a:r>
              <a:rPr lang="en-IN" dirty="0" smtClean="0"/>
              <a:t> </a:t>
            </a:r>
            <a:br>
              <a:rPr lang="en-IN" dirty="0" smtClean="0"/>
            </a:br>
            <a:r>
              <a:rPr lang="en-IN" b="1" dirty="0" smtClean="0"/>
              <a:t>Explanation:</a:t>
            </a:r>
            <a:r>
              <a:rPr lang="en-IN" dirty="0" smtClean="0"/>
              <a:t> The pop sequence can be seen from the following table: </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336" y="2996952"/>
            <a:ext cx="5508104" cy="2017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B2DD66D3-7FD9-43ED-AC11-AA87B7D6AE7B}"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11</a:t>
            </a:fld>
            <a:endParaRPr lang="en-IN"/>
          </a:p>
        </p:txBody>
      </p:sp>
    </p:spTree>
    <p:extLst>
      <p:ext uri="{BB962C8B-B14F-4D97-AF65-F5344CB8AC3E}">
        <p14:creationId xmlns:p14="http://schemas.microsoft.com/office/powerpoint/2010/main" val="856804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buNone/>
            </a:pPr>
            <a:r>
              <a:rPr lang="en-IN" sz="2400" b="1" dirty="0"/>
              <a:t>ISRO | ISRO CS 2017 | Question 47</a:t>
            </a:r>
          </a:p>
          <a:p>
            <a:pPr marL="0" indent="0">
              <a:buNone/>
            </a:pPr>
            <a:r>
              <a:rPr lang="en-IN" sz="2400" dirty="0" smtClean="0"/>
              <a:t>Which </a:t>
            </a:r>
            <a:r>
              <a:rPr lang="en-IN" sz="2400" dirty="0"/>
              <a:t>of the following permutation can be obtained in the same order using a stack assuming that input is the sequence 5, 6, 7, 8, 9 in that order?</a:t>
            </a:r>
            <a:br>
              <a:rPr lang="en-IN" sz="2400" dirty="0"/>
            </a:br>
            <a:r>
              <a:rPr lang="en-IN" sz="2400" b="1" dirty="0"/>
              <a:t>(A)</a:t>
            </a:r>
            <a:r>
              <a:rPr lang="en-IN" sz="2400" dirty="0"/>
              <a:t> 7, 8, 9, 5, 6</a:t>
            </a:r>
            <a:br>
              <a:rPr lang="en-IN" sz="2400" dirty="0"/>
            </a:br>
            <a:r>
              <a:rPr lang="en-IN" sz="2400" b="1" dirty="0"/>
              <a:t>(B)</a:t>
            </a:r>
            <a:r>
              <a:rPr lang="en-IN" sz="2400" dirty="0"/>
              <a:t> 5, 9, 6, 7, 8</a:t>
            </a:r>
            <a:br>
              <a:rPr lang="en-IN" sz="2400" dirty="0"/>
            </a:br>
            <a:r>
              <a:rPr lang="en-IN" sz="2400" b="1" dirty="0"/>
              <a:t>(C)</a:t>
            </a:r>
            <a:r>
              <a:rPr lang="en-IN" sz="2400" dirty="0"/>
              <a:t> 7, 8, 9, 6, 5</a:t>
            </a:r>
            <a:br>
              <a:rPr lang="en-IN" sz="2400" dirty="0"/>
            </a:br>
            <a:r>
              <a:rPr lang="en-IN" sz="2400" b="1" dirty="0"/>
              <a:t>(D)</a:t>
            </a:r>
            <a:r>
              <a:rPr lang="en-IN" sz="2400" dirty="0"/>
              <a:t> 9, 8, 7, 5, 6</a:t>
            </a:r>
            <a:br>
              <a:rPr lang="en-IN" sz="2400" dirty="0"/>
            </a:br>
            <a:r>
              <a:rPr lang="en-IN" sz="2400" dirty="0"/>
              <a:t/>
            </a:r>
            <a:br>
              <a:rPr lang="en-IN" sz="2400" dirty="0"/>
            </a:br>
            <a:r>
              <a:rPr lang="en-IN" sz="4000" dirty="0"/>
              <a:t/>
            </a:r>
            <a:br>
              <a:rPr lang="en-IN" sz="4000" dirty="0"/>
            </a:br>
            <a:endParaRPr lang="en-IN" dirty="0"/>
          </a:p>
        </p:txBody>
      </p:sp>
      <p:sp>
        <p:nvSpPr>
          <p:cNvPr id="2" name="Date Placeholder 1"/>
          <p:cNvSpPr>
            <a:spLocks noGrp="1"/>
          </p:cNvSpPr>
          <p:nvPr>
            <p:ph type="dt" sz="half" idx="10"/>
          </p:nvPr>
        </p:nvSpPr>
        <p:spPr/>
        <p:txBody>
          <a:bodyPr/>
          <a:lstStyle/>
          <a:p>
            <a:fld id="{B4C8E571-9CD4-429C-8728-50E8FFB4F018}"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12</a:t>
            </a:fld>
            <a:endParaRPr lang="en-IN"/>
          </a:p>
        </p:txBody>
      </p:sp>
    </p:spTree>
    <p:extLst>
      <p:ext uri="{BB962C8B-B14F-4D97-AF65-F5344CB8AC3E}">
        <p14:creationId xmlns:p14="http://schemas.microsoft.com/office/powerpoint/2010/main" val="3340519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229600" cy="5904656"/>
          </a:xfrm>
        </p:spPr>
        <p:txBody>
          <a:bodyPr>
            <a:noAutofit/>
          </a:bodyPr>
          <a:lstStyle/>
          <a:p>
            <a:pPr marL="0" indent="0">
              <a:buNone/>
            </a:pPr>
            <a:r>
              <a:rPr lang="en-IN" sz="1800" b="1" dirty="0"/>
              <a:t>ISRO | ISRO CS 2017 | Question 47</a:t>
            </a:r>
          </a:p>
          <a:p>
            <a:pPr marL="0" indent="0">
              <a:buNone/>
            </a:pPr>
            <a:r>
              <a:rPr lang="en-IN" sz="1800" dirty="0" smtClean="0"/>
              <a:t>Which </a:t>
            </a:r>
            <a:r>
              <a:rPr lang="en-IN" sz="1800" dirty="0"/>
              <a:t>of the following permutation can be obtained in the same order using a stack assuming that input is the sequence 5, 6, 7, 8, 9 in that order?</a:t>
            </a:r>
            <a:br>
              <a:rPr lang="en-IN" sz="1800" dirty="0"/>
            </a:br>
            <a:r>
              <a:rPr lang="en-IN" sz="1800" b="1" dirty="0"/>
              <a:t>(A)</a:t>
            </a:r>
            <a:r>
              <a:rPr lang="en-IN" sz="1800" dirty="0"/>
              <a:t> 7, 8, 9, 5, 6</a:t>
            </a:r>
            <a:br>
              <a:rPr lang="en-IN" sz="1800" dirty="0"/>
            </a:br>
            <a:r>
              <a:rPr lang="en-IN" sz="1800" b="1" dirty="0"/>
              <a:t>(B)</a:t>
            </a:r>
            <a:r>
              <a:rPr lang="en-IN" sz="1800" dirty="0"/>
              <a:t> 5, 9, 6, 7, 8</a:t>
            </a:r>
            <a:br>
              <a:rPr lang="en-IN" sz="1800" dirty="0"/>
            </a:br>
            <a:r>
              <a:rPr lang="en-IN" sz="1800" b="1" dirty="0"/>
              <a:t>(C)</a:t>
            </a:r>
            <a:r>
              <a:rPr lang="en-IN" sz="1800" dirty="0"/>
              <a:t> 7, 8, 9, 6, 5</a:t>
            </a:r>
            <a:br>
              <a:rPr lang="en-IN" sz="1800" dirty="0"/>
            </a:br>
            <a:r>
              <a:rPr lang="en-IN" sz="1800" b="1" dirty="0"/>
              <a:t>(D)</a:t>
            </a:r>
            <a:r>
              <a:rPr lang="en-IN" sz="1800" dirty="0"/>
              <a:t> 9, 8, 7, 5, 6</a:t>
            </a:r>
            <a:br>
              <a:rPr lang="en-IN" sz="1800" dirty="0"/>
            </a:br>
            <a:r>
              <a:rPr lang="en-IN" sz="1800" dirty="0"/>
              <a:t/>
            </a:r>
            <a:br>
              <a:rPr lang="en-IN" sz="1800" dirty="0"/>
            </a:br>
            <a:r>
              <a:rPr lang="en-IN" sz="1800" dirty="0"/>
              <a:t/>
            </a:r>
            <a:br>
              <a:rPr lang="en-IN" sz="1800" dirty="0"/>
            </a:br>
            <a:r>
              <a:rPr lang="en-IN" sz="1800" b="1" dirty="0"/>
              <a:t>Answer:</a:t>
            </a:r>
            <a:r>
              <a:rPr lang="en-IN" sz="1800" dirty="0"/>
              <a:t> </a:t>
            </a:r>
            <a:r>
              <a:rPr lang="en-IN" sz="1800" b="1" dirty="0"/>
              <a:t>(C)</a:t>
            </a:r>
            <a:r>
              <a:rPr lang="en-IN" sz="1800" dirty="0"/>
              <a:t> </a:t>
            </a:r>
            <a:br>
              <a:rPr lang="en-IN" sz="1800" dirty="0"/>
            </a:br>
            <a:r>
              <a:rPr lang="en-IN" sz="1800" b="1" dirty="0" smtClean="0"/>
              <a:t>Explanation</a:t>
            </a:r>
            <a:r>
              <a:rPr lang="en-IN" sz="1800" b="1" dirty="0"/>
              <a:t>:</a:t>
            </a:r>
            <a:r>
              <a:rPr lang="en-IN" sz="1800" dirty="0"/>
              <a:t> The sequence given in option (C) is one of the only possible sequence which can be obtained.</a:t>
            </a:r>
            <a:br>
              <a:rPr lang="en-IN" sz="1800" dirty="0"/>
            </a:br>
            <a:r>
              <a:rPr lang="en-IN" sz="1800" dirty="0"/>
              <a:t>We can obtain the sequence by performing operations in the manner:</a:t>
            </a:r>
            <a:br>
              <a:rPr lang="en-IN" sz="1800" dirty="0"/>
            </a:br>
            <a:r>
              <a:rPr lang="en-IN" sz="1800" dirty="0"/>
              <a:t>Push 5</a:t>
            </a:r>
            <a:br>
              <a:rPr lang="en-IN" sz="1800" dirty="0"/>
            </a:br>
            <a:r>
              <a:rPr lang="en-IN" sz="1800" dirty="0"/>
              <a:t>Push 6</a:t>
            </a:r>
            <a:br>
              <a:rPr lang="en-IN" sz="1800" dirty="0"/>
            </a:br>
            <a:r>
              <a:rPr lang="en-IN" sz="1800" dirty="0"/>
              <a:t>Push 7</a:t>
            </a:r>
            <a:br>
              <a:rPr lang="en-IN" sz="1800" dirty="0"/>
            </a:br>
            <a:r>
              <a:rPr lang="en-IN" sz="1800" dirty="0"/>
              <a:t>Pop 7</a:t>
            </a:r>
            <a:br>
              <a:rPr lang="en-IN" sz="1800" dirty="0"/>
            </a:br>
            <a:r>
              <a:rPr lang="en-IN" sz="1800" dirty="0"/>
              <a:t>Push 8</a:t>
            </a:r>
            <a:br>
              <a:rPr lang="en-IN" sz="1800" dirty="0"/>
            </a:br>
            <a:r>
              <a:rPr lang="en-IN" sz="1800" dirty="0"/>
              <a:t>Pop 8</a:t>
            </a:r>
            <a:br>
              <a:rPr lang="en-IN" sz="1800" dirty="0"/>
            </a:br>
            <a:r>
              <a:rPr lang="en-IN" sz="1800" dirty="0"/>
              <a:t>Push 9</a:t>
            </a:r>
            <a:br>
              <a:rPr lang="en-IN" sz="1800" dirty="0"/>
            </a:br>
            <a:r>
              <a:rPr lang="en-IN" sz="1800" dirty="0"/>
              <a:t>Pop 9</a:t>
            </a:r>
            <a:br>
              <a:rPr lang="en-IN" sz="1800" dirty="0"/>
            </a:br>
            <a:r>
              <a:rPr lang="en-IN" sz="1800" dirty="0"/>
              <a:t>Pop 6</a:t>
            </a:r>
            <a:br>
              <a:rPr lang="en-IN" sz="1800" dirty="0"/>
            </a:br>
            <a:r>
              <a:rPr lang="en-IN" sz="1800" dirty="0"/>
              <a:t>Pop 5.</a:t>
            </a:r>
            <a:br>
              <a:rPr lang="en-IN" sz="1800" dirty="0"/>
            </a:br>
            <a:r>
              <a:rPr lang="en-IN" sz="1800" dirty="0"/>
              <a:t>hence the sequence will be 7,8,9,6,5. </a:t>
            </a:r>
          </a:p>
          <a:p>
            <a:endParaRPr lang="en-IN" sz="1400" dirty="0"/>
          </a:p>
        </p:txBody>
      </p:sp>
      <p:sp>
        <p:nvSpPr>
          <p:cNvPr id="2" name="Date Placeholder 1"/>
          <p:cNvSpPr>
            <a:spLocks noGrp="1"/>
          </p:cNvSpPr>
          <p:nvPr>
            <p:ph type="dt" sz="half" idx="10"/>
          </p:nvPr>
        </p:nvSpPr>
        <p:spPr/>
        <p:txBody>
          <a:bodyPr/>
          <a:lstStyle/>
          <a:p>
            <a:fld id="{20CE27DA-D095-4C04-9466-7414A5BA6EC7}"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13</a:t>
            </a:fld>
            <a:endParaRPr lang="en-IN"/>
          </a:p>
        </p:txBody>
      </p:sp>
    </p:spTree>
    <p:extLst>
      <p:ext uri="{BB962C8B-B14F-4D97-AF65-F5344CB8AC3E}">
        <p14:creationId xmlns:p14="http://schemas.microsoft.com/office/powerpoint/2010/main" val="2071844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lnSpcReduction="10000"/>
          </a:bodyPr>
          <a:lstStyle/>
          <a:p>
            <a:pPr marL="0" indent="0">
              <a:buNone/>
            </a:pPr>
            <a:r>
              <a:rPr lang="en-IN" b="1" dirty="0" smtClean="0"/>
              <a:t>UGC-NET | UGC NET CS 2016 July – II | Question 22</a:t>
            </a:r>
          </a:p>
          <a:p>
            <a:pPr marL="0" indent="0">
              <a:buNone/>
            </a:pPr>
            <a:r>
              <a:rPr lang="en-IN" sz="2600" dirty="0" smtClean="0"/>
              <a:t>Consider the following operations performed on a stack of size 5 :</a:t>
            </a:r>
            <a:br>
              <a:rPr lang="en-IN" sz="2600" dirty="0" smtClean="0"/>
            </a:br>
            <a:r>
              <a:rPr lang="en-IN" sz="2600" dirty="0" smtClean="0"/>
              <a:t>Push (a); Pop() ; Push(b); Push(c); Pop();</a:t>
            </a:r>
            <a:br>
              <a:rPr lang="en-IN" sz="2600" dirty="0" smtClean="0"/>
            </a:br>
            <a:r>
              <a:rPr lang="en-IN" sz="2600" dirty="0" smtClean="0"/>
              <a:t>Push(d); Pop();Pop(); Push (e)</a:t>
            </a:r>
            <a:br>
              <a:rPr lang="en-IN" sz="2600" dirty="0" smtClean="0"/>
            </a:br>
            <a:r>
              <a:rPr lang="en-IN" sz="2600" dirty="0" smtClean="0"/>
              <a:t>Which of the following statements is correct?</a:t>
            </a:r>
            <a:br>
              <a:rPr lang="en-IN" sz="2600" dirty="0" smtClean="0"/>
            </a:br>
            <a:r>
              <a:rPr lang="en-IN" sz="2600" b="1" dirty="0" smtClean="0"/>
              <a:t>(A)</a:t>
            </a:r>
            <a:r>
              <a:rPr lang="en-IN" sz="2600" dirty="0" smtClean="0"/>
              <a:t> Underflow occurs</a:t>
            </a:r>
            <a:br>
              <a:rPr lang="en-IN" sz="2600" dirty="0" smtClean="0"/>
            </a:br>
            <a:r>
              <a:rPr lang="en-IN" sz="2600" b="1" dirty="0" smtClean="0"/>
              <a:t>(B)</a:t>
            </a:r>
            <a:r>
              <a:rPr lang="en-IN" sz="2600" dirty="0" smtClean="0"/>
              <a:t> Stack operations are performed smoothly</a:t>
            </a:r>
            <a:br>
              <a:rPr lang="en-IN" sz="2600" dirty="0" smtClean="0"/>
            </a:br>
            <a:r>
              <a:rPr lang="en-IN" sz="2600" b="1" dirty="0" smtClean="0"/>
              <a:t>(C)</a:t>
            </a:r>
            <a:r>
              <a:rPr lang="en-IN" sz="2600" dirty="0" smtClean="0"/>
              <a:t> Overflow occurs</a:t>
            </a:r>
            <a:br>
              <a:rPr lang="en-IN" sz="2600" dirty="0" smtClean="0"/>
            </a:br>
            <a:r>
              <a:rPr lang="en-IN" sz="2600" b="1" dirty="0" smtClean="0"/>
              <a:t>(D)</a:t>
            </a:r>
            <a:r>
              <a:rPr lang="en-IN" sz="2600" dirty="0" smtClean="0"/>
              <a:t> None of the above</a:t>
            </a:r>
            <a:br>
              <a:rPr lang="en-IN" sz="2600" dirty="0" smtClean="0"/>
            </a:br>
            <a:r>
              <a:rPr lang="en-IN" sz="2600" dirty="0" smtClean="0"/>
              <a:t/>
            </a:r>
            <a:br>
              <a:rPr lang="en-IN" sz="2600" dirty="0" smtClean="0"/>
            </a:br>
            <a:r>
              <a:rPr lang="en-IN" sz="2600" dirty="0" smtClean="0"/>
              <a:t/>
            </a:r>
            <a:br>
              <a:rPr lang="en-IN" sz="2600" dirty="0" smtClean="0"/>
            </a:br>
            <a:endParaRPr lang="en-IN" sz="2600" dirty="0" smtClean="0"/>
          </a:p>
          <a:p>
            <a:endParaRPr lang="en-IN" dirty="0"/>
          </a:p>
        </p:txBody>
      </p:sp>
      <p:sp>
        <p:nvSpPr>
          <p:cNvPr id="2" name="Date Placeholder 1"/>
          <p:cNvSpPr>
            <a:spLocks noGrp="1"/>
          </p:cNvSpPr>
          <p:nvPr>
            <p:ph type="dt" sz="half" idx="10"/>
          </p:nvPr>
        </p:nvSpPr>
        <p:spPr/>
        <p:txBody>
          <a:bodyPr/>
          <a:lstStyle/>
          <a:p>
            <a:fld id="{58022769-625D-4C90-818A-8F170954BB37}"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14</a:t>
            </a:fld>
            <a:endParaRPr lang="en-IN"/>
          </a:p>
        </p:txBody>
      </p:sp>
    </p:spTree>
    <p:extLst>
      <p:ext uri="{BB962C8B-B14F-4D97-AF65-F5344CB8AC3E}">
        <p14:creationId xmlns:p14="http://schemas.microsoft.com/office/powerpoint/2010/main" val="2573917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pPr marL="0" indent="0">
              <a:buNone/>
            </a:pPr>
            <a:r>
              <a:rPr lang="en-IN" b="1" dirty="0" smtClean="0"/>
              <a:t>UGC-NET | UGC NET CS 2016 July – II | Question 22</a:t>
            </a:r>
          </a:p>
          <a:p>
            <a:pPr marL="0" indent="0">
              <a:buNone/>
            </a:pPr>
            <a:r>
              <a:rPr lang="en-IN" sz="2600" dirty="0" smtClean="0"/>
              <a:t>Consider the following operations performed on a stack of size 5 :</a:t>
            </a:r>
            <a:br>
              <a:rPr lang="en-IN" sz="2600" dirty="0" smtClean="0"/>
            </a:br>
            <a:r>
              <a:rPr lang="en-IN" sz="2600" dirty="0" smtClean="0"/>
              <a:t>Push (a); Pop() ; Push(b); Push(c); Pop();</a:t>
            </a:r>
            <a:br>
              <a:rPr lang="en-IN" sz="2600" dirty="0" smtClean="0"/>
            </a:br>
            <a:r>
              <a:rPr lang="en-IN" sz="2600" dirty="0" smtClean="0"/>
              <a:t>Push(d); Pop();Pop(); Push (e)</a:t>
            </a:r>
            <a:br>
              <a:rPr lang="en-IN" sz="2600" dirty="0" smtClean="0"/>
            </a:br>
            <a:r>
              <a:rPr lang="en-IN" sz="2600" dirty="0" smtClean="0"/>
              <a:t>Which of the following statements is correct?</a:t>
            </a:r>
            <a:br>
              <a:rPr lang="en-IN" sz="2600" dirty="0" smtClean="0"/>
            </a:br>
            <a:r>
              <a:rPr lang="en-IN" sz="2600" b="1" dirty="0" smtClean="0"/>
              <a:t>(A)</a:t>
            </a:r>
            <a:r>
              <a:rPr lang="en-IN" sz="2600" dirty="0" smtClean="0"/>
              <a:t> Underflow occurs</a:t>
            </a:r>
            <a:br>
              <a:rPr lang="en-IN" sz="2600" dirty="0" smtClean="0"/>
            </a:br>
            <a:r>
              <a:rPr lang="en-IN" sz="2600" b="1" dirty="0" smtClean="0"/>
              <a:t>(B)</a:t>
            </a:r>
            <a:r>
              <a:rPr lang="en-IN" sz="2600" dirty="0" smtClean="0"/>
              <a:t> Stack operations are performed smoothly</a:t>
            </a:r>
            <a:br>
              <a:rPr lang="en-IN" sz="2600" dirty="0" smtClean="0"/>
            </a:br>
            <a:r>
              <a:rPr lang="en-IN" sz="2600" b="1" dirty="0" smtClean="0"/>
              <a:t>(C)</a:t>
            </a:r>
            <a:r>
              <a:rPr lang="en-IN" sz="2600" dirty="0" smtClean="0"/>
              <a:t> Overflow occurs</a:t>
            </a:r>
            <a:br>
              <a:rPr lang="en-IN" sz="2600" dirty="0" smtClean="0"/>
            </a:br>
            <a:r>
              <a:rPr lang="en-IN" sz="2600" b="1" dirty="0" smtClean="0"/>
              <a:t>(D)</a:t>
            </a:r>
            <a:r>
              <a:rPr lang="en-IN" sz="2600" dirty="0" smtClean="0"/>
              <a:t> None of the above</a:t>
            </a:r>
            <a:br>
              <a:rPr lang="en-IN" sz="2600"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(B)</a:t>
            </a:r>
            <a:endParaRPr lang="en-IN" dirty="0" smtClean="0"/>
          </a:p>
          <a:p>
            <a:endParaRPr lang="en-IN" dirty="0"/>
          </a:p>
        </p:txBody>
      </p:sp>
      <p:sp>
        <p:nvSpPr>
          <p:cNvPr id="2" name="Date Placeholder 1"/>
          <p:cNvSpPr>
            <a:spLocks noGrp="1"/>
          </p:cNvSpPr>
          <p:nvPr>
            <p:ph type="dt" sz="half" idx="10"/>
          </p:nvPr>
        </p:nvSpPr>
        <p:spPr/>
        <p:txBody>
          <a:bodyPr/>
          <a:lstStyle/>
          <a:p>
            <a:fld id="{78F7B6A1-93DA-4162-8D1B-B726CCB0B511}"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15</a:t>
            </a:fld>
            <a:endParaRPr lang="en-IN"/>
          </a:p>
        </p:txBody>
      </p:sp>
    </p:spTree>
    <p:extLst>
      <p:ext uri="{BB962C8B-B14F-4D97-AF65-F5344CB8AC3E}">
        <p14:creationId xmlns:p14="http://schemas.microsoft.com/office/powerpoint/2010/main" val="3688876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pPr marL="0" indent="0">
              <a:buNone/>
            </a:pPr>
            <a:r>
              <a:rPr lang="en-IN" sz="2800" b="1" dirty="0" smtClean="0"/>
              <a:t>UGC-NET | UGC NET CS 2016 July – II | Question 24</a:t>
            </a:r>
          </a:p>
          <a:p>
            <a:pPr marL="0" indent="0">
              <a:buNone/>
            </a:pPr>
            <a:r>
              <a:rPr lang="en-IN" sz="2800" dirty="0" smtClean="0"/>
              <a:t>Which of the following is not an inherent application of stack?</a:t>
            </a:r>
            <a:br>
              <a:rPr lang="en-IN" sz="2800" dirty="0" smtClean="0"/>
            </a:br>
            <a:r>
              <a:rPr lang="en-IN" sz="2800" b="1" dirty="0" smtClean="0"/>
              <a:t>(A)</a:t>
            </a:r>
            <a:r>
              <a:rPr lang="en-IN" sz="2800" dirty="0" smtClean="0"/>
              <a:t> Implementation of recursion</a:t>
            </a:r>
            <a:br>
              <a:rPr lang="en-IN" sz="2800" dirty="0" smtClean="0"/>
            </a:br>
            <a:r>
              <a:rPr lang="en-IN" sz="2800" b="1" dirty="0" smtClean="0"/>
              <a:t>(B)</a:t>
            </a:r>
            <a:r>
              <a:rPr lang="en-IN" sz="2800" dirty="0" smtClean="0"/>
              <a:t> Evaluation of a postfix expression</a:t>
            </a:r>
            <a:br>
              <a:rPr lang="en-IN" sz="2800" dirty="0" smtClean="0"/>
            </a:br>
            <a:r>
              <a:rPr lang="en-IN" sz="2800" b="1" dirty="0" smtClean="0"/>
              <a:t>(C)</a:t>
            </a:r>
            <a:r>
              <a:rPr lang="en-IN" sz="2800" dirty="0" smtClean="0"/>
              <a:t> Job scheduling</a:t>
            </a:r>
            <a:br>
              <a:rPr lang="en-IN" sz="2800" dirty="0" smtClean="0"/>
            </a:br>
            <a:r>
              <a:rPr lang="en-IN" sz="2800" b="1" dirty="0" smtClean="0"/>
              <a:t>(D)</a:t>
            </a:r>
            <a:r>
              <a:rPr lang="en-IN" sz="2800" dirty="0" smtClean="0"/>
              <a:t> Reverse a string</a:t>
            </a:r>
            <a:br>
              <a:rPr lang="en-IN" sz="2800" dirty="0" smtClean="0"/>
            </a:br>
            <a:r>
              <a:rPr lang="en-IN" dirty="0" smtClean="0"/>
              <a:t/>
            </a:r>
            <a:br>
              <a:rPr lang="en-IN" dirty="0" smtClean="0"/>
            </a:br>
            <a:endParaRPr lang="en-IN" dirty="0" smtClean="0"/>
          </a:p>
          <a:p>
            <a:endParaRPr lang="en-IN" dirty="0"/>
          </a:p>
        </p:txBody>
      </p:sp>
      <p:sp>
        <p:nvSpPr>
          <p:cNvPr id="2" name="Date Placeholder 1"/>
          <p:cNvSpPr>
            <a:spLocks noGrp="1"/>
          </p:cNvSpPr>
          <p:nvPr>
            <p:ph type="dt" sz="half" idx="10"/>
          </p:nvPr>
        </p:nvSpPr>
        <p:spPr/>
        <p:txBody>
          <a:bodyPr/>
          <a:lstStyle/>
          <a:p>
            <a:fld id="{1F305A94-2B9C-4453-BA56-30288B6A0498}"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16</a:t>
            </a:fld>
            <a:endParaRPr lang="en-IN"/>
          </a:p>
        </p:txBody>
      </p:sp>
    </p:spTree>
    <p:extLst>
      <p:ext uri="{BB962C8B-B14F-4D97-AF65-F5344CB8AC3E}">
        <p14:creationId xmlns:p14="http://schemas.microsoft.com/office/powerpoint/2010/main" val="2503006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229600" cy="4525963"/>
          </a:xfrm>
        </p:spPr>
        <p:txBody>
          <a:bodyPr>
            <a:noAutofit/>
          </a:bodyPr>
          <a:lstStyle/>
          <a:p>
            <a:pPr marL="0" indent="0">
              <a:buNone/>
            </a:pPr>
            <a:r>
              <a:rPr lang="en-IN" sz="2400" b="1" dirty="0" smtClean="0"/>
              <a:t>UGC-NET | UGC NET CS 2016 July – II | Question 24</a:t>
            </a:r>
          </a:p>
          <a:p>
            <a:pPr marL="0" indent="0">
              <a:buNone/>
            </a:pPr>
            <a:r>
              <a:rPr lang="en-IN" sz="2400" dirty="0" smtClean="0"/>
              <a:t>Which of the following is not an inherent application of stack?</a:t>
            </a:r>
            <a:br>
              <a:rPr lang="en-IN" sz="2400" dirty="0" smtClean="0"/>
            </a:br>
            <a:r>
              <a:rPr lang="en-IN" sz="2400" b="1" dirty="0" smtClean="0"/>
              <a:t>(A)</a:t>
            </a:r>
            <a:r>
              <a:rPr lang="en-IN" sz="2400" dirty="0" smtClean="0"/>
              <a:t> Implementation of recursion</a:t>
            </a:r>
            <a:br>
              <a:rPr lang="en-IN" sz="2400" dirty="0" smtClean="0"/>
            </a:br>
            <a:r>
              <a:rPr lang="en-IN" sz="2400" b="1" dirty="0" smtClean="0"/>
              <a:t>(B)</a:t>
            </a:r>
            <a:r>
              <a:rPr lang="en-IN" sz="2400" dirty="0" smtClean="0"/>
              <a:t> Evaluation of a postfix expression</a:t>
            </a:r>
            <a:br>
              <a:rPr lang="en-IN" sz="2400" dirty="0" smtClean="0"/>
            </a:br>
            <a:r>
              <a:rPr lang="en-IN" sz="2400" b="1" dirty="0" smtClean="0"/>
              <a:t>(C)</a:t>
            </a:r>
            <a:r>
              <a:rPr lang="en-IN" sz="2400" dirty="0" smtClean="0"/>
              <a:t> Job scheduling</a:t>
            </a:r>
            <a:br>
              <a:rPr lang="en-IN" sz="2400" dirty="0" smtClean="0"/>
            </a:br>
            <a:r>
              <a:rPr lang="en-IN" sz="2400" b="1" dirty="0" smtClean="0"/>
              <a:t>(D)</a:t>
            </a:r>
            <a:r>
              <a:rPr lang="en-IN" sz="2400" dirty="0" smtClean="0"/>
              <a:t> Reverse a string</a:t>
            </a:r>
            <a:br>
              <a:rPr lang="en-IN" sz="2400" dirty="0" smtClean="0"/>
            </a:br>
            <a:r>
              <a:rPr lang="en-IN" sz="2400" dirty="0" smtClean="0"/>
              <a:t/>
            </a:r>
            <a:br>
              <a:rPr lang="en-IN" sz="2400" dirty="0" smtClean="0"/>
            </a:br>
            <a:r>
              <a:rPr lang="en-IN" sz="2400" dirty="0" smtClean="0"/>
              <a:t/>
            </a:r>
            <a:br>
              <a:rPr lang="en-IN" sz="2400" dirty="0" smtClean="0"/>
            </a:br>
            <a:r>
              <a:rPr lang="en-IN" sz="2400" b="1" dirty="0" smtClean="0"/>
              <a:t>Answer:</a:t>
            </a:r>
            <a:r>
              <a:rPr lang="en-IN" sz="2400" dirty="0" smtClean="0"/>
              <a:t> </a:t>
            </a:r>
            <a:r>
              <a:rPr lang="en-IN" sz="2400" b="1" dirty="0" smtClean="0"/>
              <a:t>(C)</a:t>
            </a:r>
            <a:r>
              <a:rPr lang="en-IN" sz="2400" dirty="0" smtClean="0"/>
              <a:t> </a:t>
            </a:r>
            <a:br>
              <a:rPr lang="en-IN" sz="2400" dirty="0" smtClean="0"/>
            </a:br>
            <a:r>
              <a:rPr lang="en-IN" sz="2400" dirty="0" smtClean="0"/>
              <a:t/>
            </a:r>
            <a:br>
              <a:rPr lang="en-IN" sz="2400" dirty="0" smtClean="0"/>
            </a:br>
            <a:r>
              <a:rPr lang="en-IN" sz="2400" b="1" dirty="0" smtClean="0"/>
              <a:t>Explanation:</a:t>
            </a:r>
            <a:r>
              <a:rPr lang="en-IN" sz="2400" dirty="0" smtClean="0"/>
              <a:t> We can use stack for string reversal, evaluation of postfix expression and most important is implementation of recursion but job scheduling is not done by stack.</a:t>
            </a:r>
            <a:br>
              <a:rPr lang="en-IN" sz="2400" dirty="0" smtClean="0"/>
            </a:br>
            <a:r>
              <a:rPr lang="en-IN" sz="2400" dirty="0" smtClean="0"/>
              <a:t>So, option (C) is correct.</a:t>
            </a:r>
            <a:br>
              <a:rPr lang="en-IN" sz="2400" dirty="0" smtClean="0"/>
            </a:br>
            <a:endParaRPr lang="en-IN" sz="2400" dirty="0" smtClean="0"/>
          </a:p>
          <a:p>
            <a:pPr marL="0" indent="0">
              <a:buNone/>
            </a:pPr>
            <a:endParaRPr lang="en-IN" sz="2400" dirty="0"/>
          </a:p>
        </p:txBody>
      </p:sp>
      <p:sp>
        <p:nvSpPr>
          <p:cNvPr id="2" name="Date Placeholder 1"/>
          <p:cNvSpPr>
            <a:spLocks noGrp="1"/>
          </p:cNvSpPr>
          <p:nvPr>
            <p:ph type="dt" sz="half" idx="10"/>
          </p:nvPr>
        </p:nvSpPr>
        <p:spPr/>
        <p:txBody>
          <a:bodyPr/>
          <a:lstStyle/>
          <a:p>
            <a:fld id="{3C6467B2-4590-4127-B834-35ACECB18403}"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17</a:t>
            </a:fld>
            <a:endParaRPr lang="en-IN"/>
          </a:p>
        </p:txBody>
      </p:sp>
    </p:spTree>
    <p:extLst>
      <p:ext uri="{BB962C8B-B14F-4D97-AF65-F5344CB8AC3E}">
        <p14:creationId xmlns:p14="http://schemas.microsoft.com/office/powerpoint/2010/main" val="3762691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136904" cy="5937523"/>
          </a:xfrm>
        </p:spPr>
        <p:txBody>
          <a:bodyPr>
            <a:normAutofit/>
          </a:bodyPr>
          <a:lstStyle/>
          <a:p>
            <a:endParaRPr lang="en-IN" dirty="0"/>
          </a:p>
          <a:p>
            <a:pPr marL="0" indent="0">
              <a:buNone/>
            </a:pPr>
            <a:r>
              <a:rPr lang="en-IN" sz="2400" dirty="0"/>
              <a:t>ISRO | ISRO CS 2008 | Question 67</a:t>
            </a:r>
          </a:p>
          <a:p>
            <a:pPr marL="0" indent="0">
              <a:buNone/>
            </a:pPr>
            <a:r>
              <a:rPr lang="en-IN" sz="2400" dirty="0" smtClean="0"/>
              <a:t>Stack A has the entries a, b, c (with a on top). Stack B is empty. An entry popped out of stack A can be printed immediately or pushed to stack B. An entry popped out of the stack B can be only be printed. In this arrangement, which of the following permutations of a, b, c are not possible?</a:t>
            </a:r>
          </a:p>
          <a:p>
            <a:pPr marL="0" indent="0">
              <a:buNone/>
            </a:pPr>
            <a:r>
              <a:rPr lang="en-IN" sz="2400" dirty="0" smtClean="0"/>
              <a:t>(</a:t>
            </a:r>
            <a:r>
              <a:rPr lang="en-IN" sz="2400" dirty="0"/>
              <a:t>A) b a c</a:t>
            </a:r>
          </a:p>
          <a:p>
            <a:pPr marL="0" indent="0">
              <a:buNone/>
            </a:pPr>
            <a:r>
              <a:rPr lang="en-IN" sz="2400" dirty="0"/>
              <a:t>(B) b c a</a:t>
            </a:r>
          </a:p>
          <a:p>
            <a:pPr marL="0" indent="0">
              <a:buNone/>
            </a:pPr>
            <a:r>
              <a:rPr lang="en-IN" sz="2400" dirty="0"/>
              <a:t>(C) c a b</a:t>
            </a:r>
          </a:p>
          <a:p>
            <a:pPr marL="0" indent="0">
              <a:buNone/>
            </a:pPr>
            <a:r>
              <a:rPr lang="en-IN" sz="2400" dirty="0" smtClean="0"/>
              <a:t>(</a:t>
            </a:r>
            <a:r>
              <a:rPr lang="en-IN" sz="2400" dirty="0"/>
              <a:t>D) a b c</a:t>
            </a:r>
          </a:p>
          <a:p>
            <a:pPr marL="0" indent="0">
              <a:buNone/>
            </a:pPr>
            <a:endParaRPr lang="en-IN" sz="2400" dirty="0"/>
          </a:p>
          <a:p>
            <a:pPr marL="0" indent="0">
              <a:buNone/>
            </a:pPr>
            <a:endParaRPr lang="en-IN" sz="4200" dirty="0"/>
          </a:p>
          <a:p>
            <a:pPr marL="0" indent="0">
              <a:buNone/>
            </a:pPr>
            <a:endParaRPr lang="en-IN" sz="4400" dirty="0"/>
          </a:p>
        </p:txBody>
      </p:sp>
      <p:sp>
        <p:nvSpPr>
          <p:cNvPr id="2" name="Date Placeholder 1"/>
          <p:cNvSpPr>
            <a:spLocks noGrp="1"/>
          </p:cNvSpPr>
          <p:nvPr>
            <p:ph type="dt" sz="half" idx="10"/>
          </p:nvPr>
        </p:nvSpPr>
        <p:spPr/>
        <p:txBody>
          <a:bodyPr/>
          <a:lstStyle/>
          <a:p>
            <a:fld id="{FB13B87F-9DAE-49B5-A577-4A584617929A}"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18</a:t>
            </a:fld>
            <a:endParaRPr lang="en-IN"/>
          </a:p>
        </p:txBody>
      </p:sp>
    </p:spTree>
    <p:extLst>
      <p:ext uri="{BB962C8B-B14F-4D97-AF65-F5344CB8AC3E}">
        <p14:creationId xmlns:p14="http://schemas.microsoft.com/office/powerpoint/2010/main" val="47335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4186808" cy="5937523"/>
          </a:xfrm>
        </p:spPr>
        <p:txBody>
          <a:bodyPr>
            <a:normAutofit fontScale="47500" lnSpcReduction="20000"/>
          </a:bodyPr>
          <a:lstStyle/>
          <a:p>
            <a:endParaRPr lang="en-IN" dirty="0"/>
          </a:p>
          <a:p>
            <a:pPr marL="0" indent="0">
              <a:buNone/>
            </a:pPr>
            <a:r>
              <a:rPr lang="en-IN" sz="4200" dirty="0"/>
              <a:t>ISRO | ISRO CS 2008 | Question 67</a:t>
            </a:r>
          </a:p>
          <a:p>
            <a:pPr marL="0" indent="0">
              <a:buNone/>
            </a:pPr>
            <a:r>
              <a:rPr lang="en-IN" sz="4200" dirty="0" smtClean="0"/>
              <a:t>Stack A has the entries a, b, c (with a on top). Stack B is empty. An entry popped out of stack A can be printed immediately or pushed to stack B. An entry popped out of the stack B can be only be printed. In this arrangement, which of the following permutations of a, b, c are not possible?</a:t>
            </a:r>
          </a:p>
          <a:p>
            <a:pPr marL="0" indent="0">
              <a:buNone/>
            </a:pPr>
            <a:r>
              <a:rPr lang="en-IN" sz="4200" dirty="0" smtClean="0"/>
              <a:t>(</a:t>
            </a:r>
            <a:r>
              <a:rPr lang="en-IN" sz="4200" dirty="0"/>
              <a:t>A) b a c</a:t>
            </a:r>
          </a:p>
          <a:p>
            <a:pPr marL="0" indent="0">
              <a:buNone/>
            </a:pPr>
            <a:r>
              <a:rPr lang="en-IN" sz="4200" dirty="0"/>
              <a:t>(B) b c a</a:t>
            </a:r>
          </a:p>
          <a:p>
            <a:pPr marL="0" indent="0">
              <a:buNone/>
            </a:pPr>
            <a:r>
              <a:rPr lang="en-IN" sz="4200" dirty="0"/>
              <a:t>(C) c a b</a:t>
            </a:r>
          </a:p>
          <a:p>
            <a:pPr marL="0" indent="0">
              <a:buNone/>
            </a:pPr>
            <a:r>
              <a:rPr lang="en-IN" sz="4200" dirty="0" smtClean="0"/>
              <a:t>(</a:t>
            </a:r>
            <a:r>
              <a:rPr lang="en-IN" sz="4200" dirty="0"/>
              <a:t>D) a b c</a:t>
            </a:r>
          </a:p>
          <a:p>
            <a:pPr marL="0" indent="0">
              <a:buNone/>
            </a:pPr>
            <a:endParaRPr lang="en-IN" sz="4200" dirty="0"/>
          </a:p>
          <a:p>
            <a:pPr marL="0" indent="0">
              <a:buNone/>
            </a:pPr>
            <a:endParaRPr lang="en-IN" sz="4200" dirty="0"/>
          </a:p>
          <a:p>
            <a:pPr marL="0" indent="0">
              <a:buNone/>
            </a:pPr>
            <a:r>
              <a:rPr lang="en-IN" sz="4200" dirty="0"/>
              <a:t>Answer: (C)</a:t>
            </a:r>
          </a:p>
          <a:p>
            <a:pPr marL="0" indent="0">
              <a:buNone/>
            </a:pPr>
            <a:endParaRPr lang="en-IN" sz="4400" dirty="0"/>
          </a:p>
        </p:txBody>
      </p:sp>
      <p:sp>
        <p:nvSpPr>
          <p:cNvPr id="4" name="Content Placeholder 2"/>
          <p:cNvSpPr txBox="1">
            <a:spLocks/>
          </p:cNvSpPr>
          <p:nvPr/>
        </p:nvSpPr>
        <p:spPr>
          <a:xfrm>
            <a:off x="4812998" y="341040"/>
            <a:ext cx="4186808" cy="6256312"/>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smtClean="0"/>
          </a:p>
          <a:p>
            <a:pPr marL="0" indent="0">
              <a:buFont typeface="Arial" panose="020B0604020202020204" pitchFamily="34" charset="0"/>
              <a:buNone/>
            </a:pPr>
            <a:r>
              <a:rPr lang="en-IN" sz="6400" dirty="0" smtClean="0"/>
              <a:t>Explanation:</a:t>
            </a:r>
          </a:p>
          <a:p>
            <a:pPr marL="0" indent="0">
              <a:buFont typeface="Arial" panose="020B0604020202020204" pitchFamily="34" charset="0"/>
              <a:buNone/>
            </a:pPr>
            <a:endParaRPr lang="en-IN" sz="6400" dirty="0" smtClean="0"/>
          </a:p>
          <a:p>
            <a:pPr marL="0" indent="0">
              <a:buFont typeface="Arial" panose="020B0604020202020204" pitchFamily="34" charset="0"/>
              <a:buNone/>
            </a:pPr>
            <a:r>
              <a:rPr lang="en-IN" sz="6400" dirty="0" smtClean="0"/>
              <a:t>Option (A):</a:t>
            </a:r>
          </a:p>
          <a:p>
            <a:pPr marL="0" indent="0">
              <a:buFont typeface="Arial" panose="020B0604020202020204" pitchFamily="34" charset="0"/>
              <a:buNone/>
            </a:pPr>
            <a:r>
              <a:rPr lang="en-IN" sz="6400" dirty="0" smtClean="0"/>
              <a:t>Pop a from stack A</a:t>
            </a:r>
          </a:p>
          <a:p>
            <a:pPr marL="0" indent="0">
              <a:buFont typeface="Arial" panose="020B0604020202020204" pitchFamily="34" charset="0"/>
              <a:buNone/>
            </a:pPr>
            <a:r>
              <a:rPr lang="en-IN" sz="6400" dirty="0" smtClean="0"/>
              <a:t>Push a to stack B</a:t>
            </a:r>
          </a:p>
          <a:p>
            <a:pPr marL="0" indent="0">
              <a:buFont typeface="Arial" panose="020B0604020202020204" pitchFamily="34" charset="0"/>
              <a:buNone/>
            </a:pPr>
            <a:r>
              <a:rPr lang="en-IN" sz="6400" dirty="0" smtClean="0"/>
              <a:t>Print b</a:t>
            </a:r>
          </a:p>
          <a:p>
            <a:pPr marL="0" indent="0">
              <a:buFont typeface="Arial" panose="020B0604020202020204" pitchFamily="34" charset="0"/>
              <a:buNone/>
            </a:pPr>
            <a:r>
              <a:rPr lang="en-IN" sz="6400" dirty="0" smtClean="0"/>
              <a:t>Print a from stack B</a:t>
            </a:r>
          </a:p>
          <a:p>
            <a:pPr marL="0" indent="0">
              <a:buFont typeface="Arial" panose="020B0604020202020204" pitchFamily="34" charset="0"/>
              <a:buNone/>
            </a:pPr>
            <a:r>
              <a:rPr lang="en-IN" sz="6400" dirty="0" smtClean="0"/>
              <a:t>Print c from stack A</a:t>
            </a:r>
          </a:p>
          <a:p>
            <a:pPr marL="0" indent="0">
              <a:buFont typeface="Arial" panose="020B0604020202020204" pitchFamily="34" charset="0"/>
              <a:buNone/>
            </a:pPr>
            <a:r>
              <a:rPr lang="en-IN" sz="6400" dirty="0" smtClean="0"/>
              <a:t>Order = b a c</a:t>
            </a:r>
          </a:p>
          <a:p>
            <a:pPr marL="0" indent="0">
              <a:buFont typeface="Arial" panose="020B0604020202020204" pitchFamily="34" charset="0"/>
              <a:buNone/>
            </a:pPr>
            <a:endParaRPr lang="en-IN" sz="6400" dirty="0" smtClean="0"/>
          </a:p>
          <a:p>
            <a:pPr marL="0" indent="0">
              <a:buFont typeface="Arial" panose="020B0604020202020204" pitchFamily="34" charset="0"/>
              <a:buNone/>
            </a:pPr>
            <a:r>
              <a:rPr lang="en-IN" sz="6400" dirty="0" smtClean="0"/>
              <a:t>Option (B):</a:t>
            </a:r>
          </a:p>
          <a:p>
            <a:pPr marL="0" indent="0">
              <a:buFont typeface="Arial" panose="020B0604020202020204" pitchFamily="34" charset="0"/>
              <a:buNone/>
            </a:pPr>
            <a:r>
              <a:rPr lang="en-IN" sz="6400" dirty="0" smtClean="0"/>
              <a:t>Pop a from stack A</a:t>
            </a:r>
          </a:p>
          <a:p>
            <a:pPr marL="0" indent="0">
              <a:buFont typeface="Arial" panose="020B0604020202020204" pitchFamily="34" charset="0"/>
              <a:buNone/>
            </a:pPr>
            <a:r>
              <a:rPr lang="en-IN" sz="6400" dirty="0" smtClean="0"/>
              <a:t>Push a to stack B</a:t>
            </a:r>
          </a:p>
          <a:p>
            <a:pPr marL="0" indent="0">
              <a:buFont typeface="Arial" panose="020B0604020202020204" pitchFamily="34" charset="0"/>
              <a:buNone/>
            </a:pPr>
            <a:r>
              <a:rPr lang="en-IN" sz="6400" dirty="0" smtClean="0"/>
              <a:t>Print b from stack A</a:t>
            </a:r>
          </a:p>
          <a:p>
            <a:pPr marL="0" indent="0">
              <a:buFont typeface="Arial" panose="020B0604020202020204" pitchFamily="34" charset="0"/>
              <a:buNone/>
            </a:pPr>
            <a:r>
              <a:rPr lang="en-IN" sz="6400" dirty="0" smtClean="0"/>
              <a:t>Print c from stack A</a:t>
            </a:r>
          </a:p>
          <a:p>
            <a:pPr marL="0" indent="0">
              <a:buFont typeface="Arial" panose="020B0604020202020204" pitchFamily="34" charset="0"/>
              <a:buNone/>
            </a:pPr>
            <a:r>
              <a:rPr lang="en-IN" sz="6400" dirty="0" smtClean="0"/>
              <a:t>Print a from stack A</a:t>
            </a:r>
          </a:p>
          <a:p>
            <a:pPr marL="0" indent="0">
              <a:buFont typeface="Arial" panose="020B0604020202020204" pitchFamily="34" charset="0"/>
              <a:buNone/>
            </a:pPr>
            <a:r>
              <a:rPr lang="en-IN" sz="6400" dirty="0" smtClean="0"/>
              <a:t>Order = b c a</a:t>
            </a:r>
          </a:p>
          <a:p>
            <a:pPr marL="0" indent="0">
              <a:buFont typeface="Arial" panose="020B0604020202020204" pitchFamily="34" charset="0"/>
              <a:buNone/>
            </a:pPr>
            <a:endParaRPr lang="en-IN" sz="6400" dirty="0" smtClean="0"/>
          </a:p>
          <a:p>
            <a:pPr marL="0" indent="0">
              <a:buFont typeface="Arial" panose="020B0604020202020204" pitchFamily="34" charset="0"/>
              <a:buNone/>
            </a:pPr>
            <a:r>
              <a:rPr lang="en-IN" sz="6400" dirty="0" smtClean="0"/>
              <a:t>Option (C):</a:t>
            </a:r>
          </a:p>
          <a:p>
            <a:pPr marL="0" indent="0">
              <a:buFont typeface="Arial" panose="020B0604020202020204" pitchFamily="34" charset="0"/>
              <a:buNone/>
            </a:pPr>
            <a:r>
              <a:rPr lang="en-IN" sz="6400" dirty="0" smtClean="0"/>
              <a:t>Pop a from stack A</a:t>
            </a:r>
          </a:p>
          <a:p>
            <a:pPr marL="0" indent="0">
              <a:buFont typeface="Arial" panose="020B0604020202020204" pitchFamily="34" charset="0"/>
              <a:buNone/>
            </a:pPr>
            <a:r>
              <a:rPr lang="en-IN" sz="6400" dirty="0" smtClean="0"/>
              <a:t>Push a to stack B</a:t>
            </a:r>
          </a:p>
          <a:p>
            <a:pPr marL="0" indent="0">
              <a:buFont typeface="Arial" panose="020B0604020202020204" pitchFamily="34" charset="0"/>
              <a:buNone/>
            </a:pPr>
            <a:r>
              <a:rPr lang="en-IN" sz="6400" dirty="0" smtClean="0"/>
              <a:t>Pop b from stack A</a:t>
            </a:r>
          </a:p>
          <a:p>
            <a:pPr marL="0" indent="0">
              <a:buFont typeface="Arial" panose="020B0604020202020204" pitchFamily="34" charset="0"/>
              <a:buNone/>
            </a:pPr>
            <a:r>
              <a:rPr lang="en-IN" sz="6400" dirty="0" smtClean="0"/>
              <a:t>Push b to stack B</a:t>
            </a:r>
          </a:p>
          <a:p>
            <a:pPr marL="0" indent="0">
              <a:buFont typeface="Arial" panose="020B0604020202020204" pitchFamily="34" charset="0"/>
              <a:buNone/>
            </a:pPr>
            <a:r>
              <a:rPr lang="en-IN" sz="6400" dirty="0" smtClean="0"/>
              <a:t>Print c from stack A</a:t>
            </a:r>
          </a:p>
          <a:p>
            <a:pPr marL="0" indent="0">
              <a:buFont typeface="Arial" panose="020B0604020202020204" pitchFamily="34" charset="0"/>
              <a:buNone/>
            </a:pPr>
            <a:r>
              <a:rPr lang="en-IN" sz="6400" dirty="0" smtClean="0"/>
              <a:t>Now, printing a will not be possible.</a:t>
            </a:r>
          </a:p>
        </p:txBody>
      </p:sp>
      <p:sp>
        <p:nvSpPr>
          <p:cNvPr id="2" name="Date Placeholder 1"/>
          <p:cNvSpPr>
            <a:spLocks noGrp="1"/>
          </p:cNvSpPr>
          <p:nvPr>
            <p:ph type="dt" sz="half" idx="10"/>
          </p:nvPr>
        </p:nvSpPr>
        <p:spPr/>
        <p:txBody>
          <a:bodyPr/>
          <a:lstStyle/>
          <a:p>
            <a:fld id="{7792B4BC-5554-413B-92E1-88B099CF9D20}"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19</a:t>
            </a:fld>
            <a:endParaRPr lang="en-IN"/>
          </a:p>
        </p:txBody>
      </p:sp>
    </p:spTree>
    <p:extLst>
      <p:ext uri="{BB962C8B-B14F-4D97-AF65-F5344CB8AC3E}">
        <p14:creationId xmlns:p14="http://schemas.microsoft.com/office/powerpoint/2010/main" val="886029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lnSpcReduction="10000"/>
          </a:bodyPr>
          <a:lstStyle/>
          <a:p>
            <a:pPr marL="0" indent="0">
              <a:buNone/>
            </a:pPr>
            <a:r>
              <a:rPr lang="en-IN" sz="3000" dirty="0" smtClean="0"/>
              <a:t>Suppose a stack is to be implemented with a linked list instead of an array. What would be the effect on the time complexity of the push and pop operations of the stack implemented using linked list (Assuming stack is implemented efficiently)?</a:t>
            </a:r>
          </a:p>
          <a:p>
            <a:pPr marL="0" indent="0">
              <a:buNone/>
            </a:pPr>
            <a:r>
              <a:rPr lang="en-IN" sz="3000" b="1" dirty="0" smtClean="0"/>
              <a:t>(A)</a:t>
            </a:r>
            <a:r>
              <a:rPr lang="en-IN" sz="3000" dirty="0" smtClean="0"/>
              <a:t> O(1) for insertion and O(n) for deletion</a:t>
            </a:r>
            <a:br>
              <a:rPr lang="en-IN" sz="3000" dirty="0" smtClean="0"/>
            </a:br>
            <a:r>
              <a:rPr lang="en-IN" sz="3000" b="1" dirty="0" smtClean="0"/>
              <a:t>(B)</a:t>
            </a:r>
            <a:r>
              <a:rPr lang="en-IN" sz="3000" dirty="0" smtClean="0"/>
              <a:t> O(1) for insertion and O(1) for deletion</a:t>
            </a:r>
          </a:p>
          <a:p>
            <a:pPr marL="0" indent="0">
              <a:buNone/>
            </a:pPr>
            <a:r>
              <a:rPr lang="en-IN" sz="3000" b="1" dirty="0" smtClean="0"/>
              <a:t>(C)</a:t>
            </a:r>
            <a:r>
              <a:rPr lang="en-IN" sz="3000" dirty="0" smtClean="0"/>
              <a:t> O(n) for insertion and O(1) for deletion</a:t>
            </a:r>
          </a:p>
          <a:p>
            <a:pPr marL="0" indent="0">
              <a:buNone/>
            </a:pPr>
            <a:r>
              <a:rPr lang="en-IN" sz="3000" b="1" dirty="0" smtClean="0"/>
              <a:t>(D)</a:t>
            </a:r>
            <a:r>
              <a:rPr lang="en-IN" sz="3000" dirty="0" smtClean="0"/>
              <a:t> O(n) for insertion and O(n) for deletion</a:t>
            </a:r>
          </a:p>
          <a:p>
            <a:pPr marL="0" indent="0">
              <a:buNone/>
            </a:pPr>
            <a:r>
              <a:rPr lang="en-IN" dirty="0" smtClean="0"/>
              <a:t/>
            </a:r>
            <a:br>
              <a:rPr lang="en-IN" dirty="0" smtClean="0"/>
            </a:br>
            <a:endParaRPr lang="en-IN" dirty="0"/>
          </a:p>
        </p:txBody>
      </p:sp>
      <p:sp>
        <p:nvSpPr>
          <p:cNvPr id="2" name="Date Placeholder 1"/>
          <p:cNvSpPr>
            <a:spLocks noGrp="1"/>
          </p:cNvSpPr>
          <p:nvPr>
            <p:ph type="dt" sz="half" idx="10"/>
          </p:nvPr>
        </p:nvSpPr>
        <p:spPr/>
        <p:txBody>
          <a:bodyPr/>
          <a:lstStyle/>
          <a:p>
            <a:fld id="{B2F079BE-5839-40A0-A541-2204F2498D16}"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a:t>
            </a:fld>
            <a:endParaRPr lang="en-IN"/>
          </a:p>
        </p:txBody>
      </p:sp>
    </p:spTree>
    <p:extLst>
      <p:ext uri="{BB962C8B-B14F-4D97-AF65-F5344CB8AC3E}">
        <p14:creationId xmlns:p14="http://schemas.microsoft.com/office/powerpoint/2010/main" val="2199336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lnSpcReduction="10000"/>
          </a:bodyPr>
          <a:lstStyle/>
          <a:p>
            <a:pPr marL="0" indent="0">
              <a:buNone/>
            </a:pPr>
            <a:r>
              <a:rPr lang="en-IN" b="1" dirty="0"/>
              <a:t>GATE | GATE-CS-2002 | Question 44</a:t>
            </a:r>
          </a:p>
          <a:p>
            <a:pPr marL="0" indent="0">
              <a:buNone/>
            </a:pPr>
            <a:r>
              <a:rPr lang="en-IN" dirty="0" smtClean="0"/>
              <a:t>To </a:t>
            </a:r>
            <a:r>
              <a:rPr lang="en-IN" dirty="0"/>
              <a:t>evaluate an expression without any embedded function calls:</a:t>
            </a:r>
            <a:br>
              <a:rPr lang="en-IN" dirty="0"/>
            </a:br>
            <a:r>
              <a:rPr lang="en-IN" b="1" dirty="0"/>
              <a:t>(A)</a:t>
            </a:r>
            <a:r>
              <a:rPr lang="en-IN" dirty="0"/>
              <a:t> One stack is enough</a:t>
            </a:r>
            <a:br>
              <a:rPr lang="en-IN" dirty="0"/>
            </a:br>
            <a:r>
              <a:rPr lang="en-IN" b="1" dirty="0"/>
              <a:t>(B)</a:t>
            </a:r>
            <a:r>
              <a:rPr lang="en-IN" dirty="0"/>
              <a:t> Two stacks are needed</a:t>
            </a:r>
            <a:br>
              <a:rPr lang="en-IN" dirty="0"/>
            </a:br>
            <a:r>
              <a:rPr lang="en-IN" b="1" dirty="0"/>
              <a:t>(C)</a:t>
            </a:r>
            <a:r>
              <a:rPr lang="en-IN" dirty="0"/>
              <a:t> As many stacks as the height of the expression tree are needed</a:t>
            </a:r>
            <a:br>
              <a:rPr lang="en-IN" dirty="0"/>
            </a:br>
            <a:r>
              <a:rPr lang="en-IN" b="1" dirty="0"/>
              <a:t>(D)</a:t>
            </a:r>
            <a:r>
              <a:rPr lang="en-IN" dirty="0"/>
              <a:t> A Turing machine is needed in the general case</a:t>
            </a:r>
            <a:br>
              <a:rPr lang="en-IN" dirty="0"/>
            </a:br>
            <a:r>
              <a:rPr lang="en-IN" dirty="0"/>
              <a:t/>
            </a:r>
            <a:br>
              <a:rPr lang="en-IN" dirty="0"/>
            </a:br>
            <a:r>
              <a:rPr lang="en-IN" dirty="0"/>
              <a:t/>
            </a:r>
            <a:br>
              <a:rPr lang="en-IN" dirty="0"/>
            </a:br>
            <a:endParaRPr lang="en-IN" dirty="0"/>
          </a:p>
        </p:txBody>
      </p:sp>
      <p:sp>
        <p:nvSpPr>
          <p:cNvPr id="2" name="Date Placeholder 1"/>
          <p:cNvSpPr>
            <a:spLocks noGrp="1"/>
          </p:cNvSpPr>
          <p:nvPr>
            <p:ph type="dt" sz="half" idx="10"/>
          </p:nvPr>
        </p:nvSpPr>
        <p:spPr/>
        <p:txBody>
          <a:bodyPr/>
          <a:lstStyle/>
          <a:p>
            <a:fld id="{0026C65D-07C3-45A8-BD6D-3E668501FC1C}"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20</a:t>
            </a:fld>
            <a:endParaRPr lang="en-IN"/>
          </a:p>
        </p:txBody>
      </p:sp>
    </p:spTree>
    <p:extLst>
      <p:ext uri="{BB962C8B-B14F-4D97-AF65-F5344CB8AC3E}">
        <p14:creationId xmlns:p14="http://schemas.microsoft.com/office/powerpoint/2010/main" val="1966135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7500" lnSpcReduction="20000"/>
          </a:bodyPr>
          <a:lstStyle/>
          <a:p>
            <a:pPr marL="0" indent="0">
              <a:buNone/>
            </a:pPr>
            <a:r>
              <a:rPr lang="en-IN" b="1" dirty="0"/>
              <a:t>GATE | GATE-CS-2002 | Question 44</a:t>
            </a:r>
          </a:p>
          <a:p>
            <a:pPr marL="0" indent="0">
              <a:buNone/>
            </a:pPr>
            <a:r>
              <a:rPr lang="en-IN" dirty="0" smtClean="0"/>
              <a:t>To </a:t>
            </a:r>
            <a:r>
              <a:rPr lang="en-IN" dirty="0"/>
              <a:t>evaluate an expression without any embedded function calls:</a:t>
            </a:r>
            <a:br>
              <a:rPr lang="en-IN" dirty="0"/>
            </a:br>
            <a:r>
              <a:rPr lang="en-IN" b="1" dirty="0"/>
              <a:t>(A)</a:t>
            </a:r>
            <a:r>
              <a:rPr lang="en-IN" dirty="0"/>
              <a:t> One stack is enough</a:t>
            </a:r>
            <a:br>
              <a:rPr lang="en-IN" dirty="0"/>
            </a:br>
            <a:r>
              <a:rPr lang="en-IN" b="1" dirty="0"/>
              <a:t>(B)</a:t>
            </a:r>
            <a:r>
              <a:rPr lang="en-IN" dirty="0"/>
              <a:t> Two stacks are needed</a:t>
            </a:r>
            <a:br>
              <a:rPr lang="en-IN" dirty="0"/>
            </a:br>
            <a:r>
              <a:rPr lang="en-IN" b="1" dirty="0"/>
              <a:t>(C)</a:t>
            </a:r>
            <a:r>
              <a:rPr lang="en-IN" dirty="0"/>
              <a:t> As many stacks as the height of the expression tree are needed</a:t>
            </a:r>
            <a:br>
              <a:rPr lang="en-IN" dirty="0"/>
            </a:br>
            <a:r>
              <a:rPr lang="en-IN" b="1" dirty="0"/>
              <a:t>(D)</a:t>
            </a:r>
            <a:r>
              <a:rPr lang="en-IN" dirty="0"/>
              <a:t> A Turing machine is needed in the general case</a:t>
            </a:r>
            <a:br>
              <a:rPr lang="en-IN" dirty="0"/>
            </a:br>
            <a:r>
              <a:rPr lang="en-IN" dirty="0"/>
              <a:t/>
            </a:r>
            <a:br>
              <a:rPr lang="en-IN" dirty="0"/>
            </a:br>
            <a:r>
              <a:rPr lang="en-IN" dirty="0"/>
              <a:t/>
            </a:r>
            <a:br>
              <a:rPr lang="en-IN" dirty="0"/>
            </a:br>
            <a:r>
              <a:rPr lang="en-IN" b="1" dirty="0"/>
              <a:t>Answer:</a:t>
            </a:r>
            <a:r>
              <a:rPr lang="en-IN" dirty="0"/>
              <a:t> </a:t>
            </a:r>
            <a:r>
              <a:rPr lang="en-IN" b="1" dirty="0"/>
              <a:t>(A)</a:t>
            </a:r>
            <a:r>
              <a:rPr lang="en-IN" dirty="0"/>
              <a:t> </a:t>
            </a:r>
            <a:br>
              <a:rPr lang="en-IN" dirty="0"/>
            </a:br>
            <a:r>
              <a:rPr lang="en-IN" dirty="0"/>
              <a:t/>
            </a:r>
            <a:br>
              <a:rPr lang="en-IN" dirty="0"/>
            </a:br>
            <a:r>
              <a:rPr lang="en-IN" b="1" dirty="0"/>
              <a:t>Explanation:</a:t>
            </a:r>
            <a:r>
              <a:rPr lang="en-IN" dirty="0"/>
              <a:t> </a:t>
            </a:r>
            <a:br>
              <a:rPr lang="en-IN" dirty="0"/>
            </a:br>
            <a:r>
              <a:rPr lang="en-IN" dirty="0"/>
              <a:t>Any expression can be converted into Postfix or Prefix form.</a:t>
            </a:r>
            <a:br>
              <a:rPr lang="en-IN" dirty="0"/>
            </a:br>
            <a:r>
              <a:rPr lang="en-IN" dirty="0"/>
              <a:t/>
            </a:r>
            <a:br>
              <a:rPr lang="en-IN" dirty="0"/>
            </a:br>
            <a:r>
              <a:rPr lang="en-IN" dirty="0"/>
              <a:t>Prefix and postfix evaluation can be done using a single stack.</a:t>
            </a:r>
          </a:p>
          <a:p>
            <a:pPr marL="0" indent="0">
              <a:buNone/>
            </a:pPr>
            <a:endParaRPr lang="en-IN" dirty="0"/>
          </a:p>
        </p:txBody>
      </p:sp>
      <p:sp>
        <p:nvSpPr>
          <p:cNvPr id="2" name="Date Placeholder 1"/>
          <p:cNvSpPr>
            <a:spLocks noGrp="1"/>
          </p:cNvSpPr>
          <p:nvPr>
            <p:ph type="dt" sz="half" idx="10"/>
          </p:nvPr>
        </p:nvSpPr>
        <p:spPr/>
        <p:txBody>
          <a:bodyPr/>
          <a:lstStyle/>
          <a:p>
            <a:fld id="{4D074C5A-F5C7-43FF-BDF1-102D21A0FD31}"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21</a:t>
            </a:fld>
            <a:endParaRPr lang="en-IN"/>
          </a:p>
        </p:txBody>
      </p:sp>
    </p:spTree>
    <p:extLst>
      <p:ext uri="{BB962C8B-B14F-4D97-AF65-F5344CB8AC3E}">
        <p14:creationId xmlns:p14="http://schemas.microsoft.com/office/powerpoint/2010/main" val="2786708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7500" lnSpcReduction="20000"/>
          </a:bodyPr>
          <a:lstStyle/>
          <a:p>
            <a:pPr marL="0" indent="0">
              <a:buNone/>
            </a:pPr>
            <a:r>
              <a:rPr lang="en-IN" dirty="0" smtClean="0"/>
              <a:t>Suppose a stack is to be implemented with a linked list instead of an array. What would be the effect on the time complexity of the push and pop operations of the stack implemented using linked list (Assuming stack is implemented efficiently)?</a:t>
            </a:r>
          </a:p>
          <a:p>
            <a:pPr marL="0" indent="0">
              <a:buNone/>
            </a:pPr>
            <a:r>
              <a:rPr lang="en-IN" b="1" dirty="0" smtClean="0"/>
              <a:t>(A)</a:t>
            </a:r>
            <a:r>
              <a:rPr lang="en-IN" dirty="0" smtClean="0"/>
              <a:t> O(1) for insertion and O(n) for deletion</a:t>
            </a:r>
            <a:br>
              <a:rPr lang="en-IN" dirty="0" smtClean="0"/>
            </a:br>
            <a:r>
              <a:rPr lang="en-IN" b="1" dirty="0" smtClean="0"/>
              <a:t>(B)</a:t>
            </a:r>
            <a:r>
              <a:rPr lang="en-IN" dirty="0" smtClean="0"/>
              <a:t> O(1) for insertion and O(1) for deletion</a:t>
            </a:r>
          </a:p>
          <a:p>
            <a:pPr marL="0" indent="0">
              <a:buNone/>
            </a:pPr>
            <a:r>
              <a:rPr lang="en-IN" b="1" dirty="0" smtClean="0"/>
              <a:t>(C)</a:t>
            </a:r>
            <a:r>
              <a:rPr lang="en-IN" dirty="0" smtClean="0"/>
              <a:t> O(n) for insertion and O(1) for deletion</a:t>
            </a:r>
          </a:p>
          <a:p>
            <a:pPr marL="0" indent="0">
              <a:buNone/>
            </a:pPr>
            <a:r>
              <a:rPr lang="en-IN" b="1" dirty="0" smtClean="0"/>
              <a:t>(D)</a:t>
            </a:r>
            <a:r>
              <a:rPr lang="en-IN" dirty="0" smtClean="0"/>
              <a:t> O(n) for insertion and O(n) for deletion</a:t>
            </a:r>
          </a:p>
          <a:p>
            <a:pPr marL="0" indent="0">
              <a:buNone/>
            </a:pPr>
            <a:r>
              <a:rPr lang="en-IN" dirty="0" smtClean="0"/>
              <a:t/>
            </a:r>
            <a:br>
              <a:rPr lang="en-IN" dirty="0" smtClean="0"/>
            </a:br>
            <a:r>
              <a:rPr lang="en-IN" b="1" dirty="0" smtClean="0"/>
              <a:t>Answer:</a:t>
            </a:r>
            <a:r>
              <a:rPr lang="en-IN" dirty="0" smtClean="0"/>
              <a:t> </a:t>
            </a:r>
            <a:r>
              <a:rPr lang="en-IN" b="1" dirty="0" smtClean="0"/>
              <a:t>(B)</a:t>
            </a:r>
            <a:r>
              <a:rPr lang="en-IN" dirty="0" smtClean="0"/>
              <a:t> </a:t>
            </a:r>
            <a:br>
              <a:rPr lang="en-IN" dirty="0" smtClean="0"/>
            </a:br>
            <a:r>
              <a:rPr lang="en-IN" dirty="0" smtClean="0"/>
              <a:t/>
            </a:r>
            <a:br>
              <a:rPr lang="en-IN" dirty="0" smtClean="0"/>
            </a:br>
            <a:r>
              <a:rPr lang="en-IN" b="1" dirty="0" smtClean="0"/>
              <a:t>Explanation:</a:t>
            </a:r>
            <a:r>
              <a:rPr lang="en-IN" dirty="0" smtClean="0"/>
              <a:t> Stack can be implemented using link list having O(1) bounds for both insertion as well as deletion by inserting and deleting the element from the beginning of the list.</a:t>
            </a:r>
          </a:p>
          <a:p>
            <a:endParaRPr lang="en-IN" dirty="0"/>
          </a:p>
        </p:txBody>
      </p:sp>
      <p:sp>
        <p:nvSpPr>
          <p:cNvPr id="2" name="Date Placeholder 1"/>
          <p:cNvSpPr>
            <a:spLocks noGrp="1"/>
          </p:cNvSpPr>
          <p:nvPr>
            <p:ph type="dt" sz="half" idx="10"/>
          </p:nvPr>
        </p:nvSpPr>
        <p:spPr/>
        <p:txBody>
          <a:bodyPr/>
          <a:lstStyle/>
          <a:p>
            <a:fld id="{536EEC79-D5DC-4CFF-B21A-93792E5AB0DD}"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3</a:t>
            </a:fld>
            <a:endParaRPr lang="en-IN"/>
          </a:p>
        </p:txBody>
      </p:sp>
    </p:spTree>
    <p:extLst>
      <p:ext uri="{BB962C8B-B14F-4D97-AF65-F5344CB8AC3E}">
        <p14:creationId xmlns:p14="http://schemas.microsoft.com/office/powerpoint/2010/main" val="349405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IN" b="1" dirty="0" smtClean="0"/>
              <a:t>ISRO | ISRO CS 2017 – May | Question 57</a:t>
            </a:r>
          </a:p>
          <a:p>
            <a:pPr marL="0" indent="0">
              <a:buNone/>
            </a:pPr>
            <a:r>
              <a:rPr lang="en-IN" smtClean="0"/>
              <a:t>The </a:t>
            </a:r>
            <a:r>
              <a:rPr lang="en-IN" dirty="0" smtClean="0"/>
              <a:t>best data structure to check whether an arithmetic expression has balanced parenthesis is a</a:t>
            </a:r>
            <a:br>
              <a:rPr lang="en-IN" dirty="0" smtClean="0"/>
            </a:br>
            <a:r>
              <a:rPr lang="en-IN" b="1" dirty="0" smtClean="0"/>
              <a:t>(A)</a:t>
            </a:r>
            <a:r>
              <a:rPr lang="en-IN" dirty="0" smtClean="0"/>
              <a:t> Queue</a:t>
            </a:r>
            <a:br>
              <a:rPr lang="en-IN" dirty="0" smtClean="0"/>
            </a:br>
            <a:r>
              <a:rPr lang="en-IN" b="1" dirty="0" smtClean="0"/>
              <a:t>(B)</a:t>
            </a:r>
            <a:r>
              <a:rPr lang="en-IN" dirty="0" smtClean="0"/>
              <a:t> Stack</a:t>
            </a:r>
            <a:br>
              <a:rPr lang="en-IN" dirty="0" smtClean="0"/>
            </a:br>
            <a:r>
              <a:rPr lang="en-IN" b="1" dirty="0" smtClean="0"/>
              <a:t>(C)</a:t>
            </a:r>
            <a:r>
              <a:rPr lang="en-IN" dirty="0" smtClean="0"/>
              <a:t> Tree</a:t>
            </a:r>
            <a:br>
              <a:rPr lang="en-IN" dirty="0" smtClean="0"/>
            </a:br>
            <a:r>
              <a:rPr lang="en-IN" b="1" dirty="0" smtClean="0"/>
              <a:t>(D)</a:t>
            </a:r>
            <a:r>
              <a:rPr lang="en-IN" dirty="0" smtClean="0"/>
              <a:t> List</a:t>
            </a:r>
            <a:br>
              <a:rPr lang="en-IN" dirty="0" smtClean="0"/>
            </a:br>
            <a:r>
              <a:rPr lang="en-IN" dirty="0" smtClean="0"/>
              <a:t/>
            </a:r>
            <a:br>
              <a:rPr lang="en-IN" dirty="0" smtClean="0"/>
            </a:br>
            <a:r>
              <a:rPr lang="en-IN" dirty="0" smtClean="0"/>
              <a:t/>
            </a:r>
            <a:br>
              <a:rPr lang="en-IN" dirty="0" smtClean="0"/>
            </a:br>
            <a:endParaRPr lang="en-IN" dirty="0"/>
          </a:p>
        </p:txBody>
      </p:sp>
      <p:sp>
        <p:nvSpPr>
          <p:cNvPr id="2" name="Date Placeholder 1"/>
          <p:cNvSpPr>
            <a:spLocks noGrp="1"/>
          </p:cNvSpPr>
          <p:nvPr>
            <p:ph type="dt" sz="half" idx="10"/>
          </p:nvPr>
        </p:nvSpPr>
        <p:spPr/>
        <p:txBody>
          <a:bodyPr/>
          <a:lstStyle/>
          <a:p>
            <a:fld id="{43A85BA9-C6F9-4417-9484-22CB256E4AD6}"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4</a:t>
            </a:fld>
            <a:endParaRPr lang="en-IN"/>
          </a:p>
        </p:txBody>
      </p:sp>
    </p:spTree>
    <p:extLst>
      <p:ext uri="{BB962C8B-B14F-4D97-AF65-F5344CB8AC3E}">
        <p14:creationId xmlns:p14="http://schemas.microsoft.com/office/powerpoint/2010/main" val="459683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b="1" dirty="0" smtClean="0"/>
              <a:t>ISRO | ISRO CS 2017 – May | Question 57</a:t>
            </a:r>
          </a:p>
          <a:p>
            <a:pPr marL="0" indent="0">
              <a:buNone/>
            </a:pPr>
            <a:r>
              <a:rPr lang="en-IN" dirty="0" smtClean="0"/>
              <a:t>Last Updated: 21-03-2018 The best data structure to check whether an arithmetic expression has balanced parenthesis is a</a:t>
            </a:r>
            <a:br>
              <a:rPr lang="en-IN" dirty="0" smtClean="0"/>
            </a:br>
            <a:r>
              <a:rPr lang="en-IN" b="1" dirty="0" smtClean="0"/>
              <a:t>(A)</a:t>
            </a:r>
            <a:r>
              <a:rPr lang="en-IN" dirty="0" smtClean="0"/>
              <a:t> Queue</a:t>
            </a:r>
            <a:br>
              <a:rPr lang="en-IN" dirty="0" smtClean="0"/>
            </a:br>
            <a:r>
              <a:rPr lang="en-IN" b="1" dirty="0" smtClean="0"/>
              <a:t>(B)</a:t>
            </a:r>
            <a:r>
              <a:rPr lang="en-IN" dirty="0" smtClean="0"/>
              <a:t> Stack</a:t>
            </a:r>
            <a:br>
              <a:rPr lang="en-IN" dirty="0" smtClean="0"/>
            </a:br>
            <a:r>
              <a:rPr lang="en-IN" b="1" dirty="0" smtClean="0"/>
              <a:t>(C)</a:t>
            </a:r>
            <a:r>
              <a:rPr lang="en-IN" dirty="0" smtClean="0"/>
              <a:t> Tree</a:t>
            </a:r>
            <a:br>
              <a:rPr lang="en-IN" dirty="0" smtClean="0"/>
            </a:br>
            <a:r>
              <a:rPr lang="en-IN" b="1" dirty="0" smtClean="0"/>
              <a:t>(D)</a:t>
            </a:r>
            <a:r>
              <a:rPr lang="en-IN" dirty="0" smtClean="0"/>
              <a:t> List</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(B)</a:t>
            </a:r>
            <a:r>
              <a:rPr lang="en-IN" dirty="0" smtClean="0"/>
              <a:t> </a:t>
            </a:r>
            <a:br>
              <a:rPr lang="en-IN" dirty="0" smtClean="0"/>
            </a:br>
            <a:r>
              <a:rPr lang="en-IN" dirty="0" smtClean="0"/>
              <a:t/>
            </a:r>
            <a:br>
              <a:rPr lang="en-IN" dirty="0" smtClean="0"/>
            </a:br>
            <a:r>
              <a:rPr lang="en-IN" b="1" dirty="0" smtClean="0"/>
              <a:t>Explanation:</a:t>
            </a:r>
            <a:r>
              <a:rPr lang="en-IN" dirty="0" smtClean="0"/>
              <a:t> Stacks can check equal pair/ balanced pair of parenthesis efficiently. Whenever we get an opening parenthesis we can push it on the stack and when we get the corresponding closing parenthesis, we can pop it. After performing all push and pop operations, if at the end of the expression stack becomes empty then the expression has a balanced parenthesis. </a:t>
            </a:r>
          </a:p>
          <a:p>
            <a:endParaRPr lang="en-IN" dirty="0"/>
          </a:p>
        </p:txBody>
      </p:sp>
      <p:sp>
        <p:nvSpPr>
          <p:cNvPr id="4" name="Date Placeholder 3"/>
          <p:cNvSpPr>
            <a:spLocks noGrp="1"/>
          </p:cNvSpPr>
          <p:nvPr>
            <p:ph type="dt" sz="half" idx="10"/>
          </p:nvPr>
        </p:nvSpPr>
        <p:spPr/>
        <p:txBody>
          <a:bodyPr/>
          <a:lstStyle/>
          <a:p>
            <a:fld id="{84F2BF32-84CC-4AD1-B1C7-031AE6EB4A44}"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5</a:t>
            </a:fld>
            <a:endParaRPr lang="en-IN"/>
          </a:p>
        </p:txBody>
      </p:sp>
    </p:spTree>
    <p:extLst>
      <p:ext uri="{BB962C8B-B14F-4D97-AF65-F5344CB8AC3E}">
        <p14:creationId xmlns:p14="http://schemas.microsoft.com/office/powerpoint/2010/main" val="1613940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sz="2400" b="1" dirty="0"/>
              <a:t>Data Structures | Stack | Question </a:t>
            </a:r>
            <a:r>
              <a:rPr lang="en-IN" sz="2400" b="1" dirty="0" smtClean="0"/>
              <a:t>8 </a:t>
            </a:r>
            <a:r>
              <a:rPr lang="en-IN" sz="2400" dirty="0"/>
              <a:t>(GATE CS 2004)</a:t>
            </a:r>
          </a:p>
          <a:p>
            <a:pPr marL="0" indent="0">
              <a:buNone/>
            </a:pPr>
            <a:endParaRPr lang="en-IN" sz="2400" b="1" dirty="0"/>
          </a:p>
          <a:p>
            <a:pPr marL="0" indent="0">
              <a:buNone/>
            </a:pPr>
            <a:r>
              <a:rPr lang="en-IN" sz="2400" dirty="0" smtClean="0"/>
              <a:t>A </a:t>
            </a:r>
            <a:r>
              <a:rPr lang="en-IN" sz="2400" dirty="0"/>
              <a:t>single array A[1..MAXSIZE] is used to implement two stacks. The two stacks grow from opposite ends of the array. Variables top1 and top2 (</a:t>
            </a:r>
            <a:r>
              <a:rPr lang="en-IN" sz="2400" dirty="0" err="1"/>
              <a:t>topl</a:t>
            </a:r>
            <a:r>
              <a:rPr lang="en-IN" sz="2400" dirty="0"/>
              <a:t>&lt; top 2) point to the location of the topmost element in each of the stacks. If the space is to be used efficiently, the condition for “stack full” is </a:t>
            </a:r>
            <a:endParaRPr lang="en-IN" sz="2400" dirty="0" smtClean="0"/>
          </a:p>
          <a:p>
            <a:pPr marL="0" indent="0">
              <a:buNone/>
            </a:pPr>
            <a:r>
              <a:rPr lang="en-IN" sz="2400" b="1" dirty="0" smtClean="0"/>
              <a:t>(</a:t>
            </a:r>
            <a:r>
              <a:rPr lang="en-IN" sz="2400" b="1" dirty="0"/>
              <a:t>A)</a:t>
            </a:r>
            <a:r>
              <a:rPr lang="en-IN" sz="2400" dirty="0"/>
              <a:t> (top1 = MAXSIZE/2) and (top2 = MAXSIZE/2+1)</a:t>
            </a:r>
            <a:br>
              <a:rPr lang="en-IN" sz="2400" dirty="0"/>
            </a:br>
            <a:r>
              <a:rPr lang="en-IN" sz="2400" b="1" dirty="0"/>
              <a:t>(B)</a:t>
            </a:r>
            <a:r>
              <a:rPr lang="en-IN" sz="2400" dirty="0"/>
              <a:t> top1 + top2 = MAXSIZE</a:t>
            </a:r>
            <a:br>
              <a:rPr lang="en-IN" sz="2400" dirty="0"/>
            </a:br>
            <a:r>
              <a:rPr lang="en-IN" sz="2400" b="1" dirty="0"/>
              <a:t>(C)</a:t>
            </a:r>
            <a:r>
              <a:rPr lang="en-IN" sz="2400" dirty="0"/>
              <a:t> (top1= MAXSIZE/2) or (top2 = MAXSIZE)</a:t>
            </a:r>
            <a:br>
              <a:rPr lang="en-IN" sz="2400" dirty="0"/>
            </a:br>
            <a:r>
              <a:rPr lang="en-IN" sz="2400" b="1" dirty="0"/>
              <a:t>(D)</a:t>
            </a:r>
            <a:r>
              <a:rPr lang="en-IN" sz="2400" dirty="0"/>
              <a:t> top1= top2 -1</a:t>
            </a:r>
            <a:br>
              <a:rPr lang="en-IN" sz="2400" dirty="0"/>
            </a:br>
            <a:r>
              <a:rPr lang="en-IN" sz="2400" dirty="0"/>
              <a:t/>
            </a:r>
            <a:br>
              <a:rPr lang="en-IN" sz="2400" dirty="0"/>
            </a:br>
            <a:r>
              <a:rPr lang="en-IN" sz="2400" dirty="0"/>
              <a:t/>
            </a:r>
            <a:br>
              <a:rPr lang="en-IN" sz="2400" dirty="0"/>
            </a:br>
            <a:endParaRPr lang="en-IN" sz="2400" dirty="0"/>
          </a:p>
        </p:txBody>
      </p:sp>
      <p:sp>
        <p:nvSpPr>
          <p:cNvPr id="2" name="Date Placeholder 1"/>
          <p:cNvSpPr>
            <a:spLocks noGrp="1"/>
          </p:cNvSpPr>
          <p:nvPr>
            <p:ph type="dt" sz="half" idx="10"/>
          </p:nvPr>
        </p:nvSpPr>
        <p:spPr/>
        <p:txBody>
          <a:bodyPr/>
          <a:lstStyle/>
          <a:p>
            <a:fld id="{F1F25859-1049-43E7-A600-30282F709A95}"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6</a:t>
            </a:fld>
            <a:endParaRPr lang="en-IN"/>
          </a:p>
        </p:txBody>
      </p:sp>
    </p:spTree>
    <p:extLst>
      <p:ext uri="{BB962C8B-B14F-4D97-AF65-F5344CB8AC3E}">
        <p14:creationId xmlns:p14="http://schemas.microsoft.com/office/powerpoint/2010/main" val="1310688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62500" lnSpcReduction="20000"/>
          </a:bodyPr>
          <a:lstStyle/>
          <a:p>
            <a:pPr marL="0" indent="0">
              <a:buNone/>
            </a:pPr>
            <a:r>
              <a:rPr lang="en-IN" b="1" dirty="0"/>
              <a:t>Data Structures | Stack | Question </a:t>
            </a:r>
            <a:r>
              <a:rPr lang="en-IN" b="1" dirty="0" smtClean="0"/>
              <a:t>8 </a:t>
            </a:r>
            <a:r>
              <a:rPr lang="en-IN" dirty="0"/>
              <a:t>(GATE CS 2004)</a:t>
            </a:r>
          </a:p>
          <a:p>
            <a:pPr marL="0" indent="0">
              <a:buNone/>
            </a:pPr>
            <a:endParaRPr lang="en-IN" b="1" dirty="0"/>
          </a:p>
          <a:p>
            <a:pPr marL="0" indent="0">
              <a:buNone/>
            </a:pPr>
            <a:r>
              <a:rPr lang="en-IN" dirty="0" smtClean="0"/>
              <a:t>A </a:t>
            </a:r>
            <a:r>
              <a:rPr lang="en-IN" dirty="0"/>
              <a:t>single array A[1..MAXSIZE] is used to implement two stacks. The two stacks grow from opposite ends of the array. Variables top1 and top2 (</a:t>
            </a:r>
            <a:r>
              <a:rPr lang="en-IN" dirty="0" err="1"/>
              <a:t>topl</a:t>
            </a:r>
            <a:r>
              <a:rPr lang="en-IN" dirty="0"/>
              <a:t>&lt; top 2) point to the location of the topmost element in each of the stacks. If the space is to be used efficiently, the condition for “stack full” is </a:t>
            </a:r>
            <a:endParaRPr lang="en-IN" dirty="0" smtClean="0"/>
          </a:p>
          <a:p>
            <a:pPr marL="0" indent="0">
              <a:buNone/>
            </a:pPr>
            <a:r>
              <a:rPr lang="en-IN" b="1" dirty="0" smtClean="0"/>
              <a:t>(</a:t>
            </a:r>
            <a:r>
              <a:rPr lang="en-IN" b="1" dirty="0"/>
              <a:t>A)</a:t>
            </a:r>
            <a:r>
              <a:rPr lang="en-IN" dirty="0"/>
              <a:t> (top1 = MAXSIZE/2) and (top2 = MAXSIZE/2+1)</a:t>
            </a:r>
            <a:br>
              <a:rPr lang="en-IN" dirty="0"/>
            </a:br>
            <a:r>
              <a:rPr lang="en-IN" b="1" dirty="0"/>
              <a:t>(B)</a:t>
            </a:r>
            <a:r>
              <a:rPr lang="en-IN" dirty="0"/>
              <a:t> top1 + top2 = MAXSIZE</a:t>
            </a:r>
            <a:br>
              <a:rPr lang="en-IN" dirty="0"/>
            </a:br>
            <a:r>
              <a:rPr lang="en-IN" b="1" dirty="0"/>
              <a:t>(C)</a:t>
            </a:r>
            <a:r>
              <a:rPr lang="en-IN" dirty="0"/>
              <a:t> (top1= MAXSIZE/2) or (top2 = MAXSIZE)</a:t>
            </a:r>
            <a:br>
              <a:rPr lang="en-IN" dirty="0"/>
            </a:br>
            <a:r>
              <a:rPr lang="en-IN" b="1" dirty="0"/>
              <a:t>(D)</a:t>
            </a:r>
            <a:r>
              <a:rPr lang="en-IN" dirty="0"/>
              <a:t> top1= top2 -1</a:t>
            </a:r>
            <a:br>
              <a:rPr lang="en-IN" dirty="0"/>
            </a:br>
            <a:r>
              <a:rPr lang="en-IN" dirty="0"/>
              <a:t/>
            </a:r>
            <a:br>
              <a:rPr lang="en-IN" dirty="0"/>
            </a:br>
            <a:r>
              <a:rPr lang="en-IN" dirty="0"/>
              <a:t/>
            </a:r>
            <a:br>
              <a:rPr lang="en-IN" dirty="0"/>
            </a:br>
            <a:r>
              <a:rPr lang="en-IN" b="1" dirty="0"/>
              <a:t>Answer:</a:t>
            </a:r>
            <a:r>
              <a:rPr lang="en-IN" dirty="0"/>
              <a:t> </a:t>
            </a:r>
            <a:r>
              <a:rPr lang="en-IN" b="1" dirty="0"/>
              <a:t>(D)</a:t>
            </a:r>
            <a:r>
              <a:rPr lang="en-IN" dirty="0"/>
              <a:t> </a:t>
            </a:r>
            <a:br>
              <a:rPr lang="en-IN" dirty="0"/>
            </a:br>
            <a:r>
              <a:rPr lang="en-IN" dirty="0"/>
              <a:t/>
            </a:r>
            <a:br>
              <a:rPr lang="en-IN" dirty="0"/>
            </a:br>
            <a:r>
              <a:rPr lang="en-IN" b="1" dirty="0"/>
              <a:t>Explanation:</a:t>
            </a:r>
            <a:r>
              <a:rPr lang="en-IN" dirty="0"/>
              <a:t> If we are to use space efficiently then size of the any stack can be more than MAXSIZE/2.</a:t>
            </a:r>
            <a:br>
              <a:rPr lang="en-IN" dirty="0"/>
            </a:br>
            <a:r>
              <a:rPr lang="en-IN" dirty="0"/>
              <a:t>Both stacks will grow from both ends and if any of the stack top reaches near to the other top then stacks are full. So the condition will be top1 = top2 -1 (given that top1 &lt; top2)</a:t>
            </a:r>
          </a:p>
          <a:p>
            <a:pPr marL="0" indent="0">
              <a:buNone/>
            </a:pPr>
            <a:endParaRPr lang="en-IN" dirty="0"/>
          </a:p>
        </p:txBody>
      </p:sp>
      <p:sp>
        <p:nvSpPr>
          <p:cNvPr id="2" name="Date Placeholder 1"/>
          <p:cNvSpPr>
            <a:spLocks noGrp="1"/>
          </p:cNvSpPr>
          <p:nvPr>
            <p:ph type="dt" sz="half" idx="10"/>
          </p:nvPr>
        </p:nvSpPr>
        <p:spPr/>
        <p:txBody>
          <a:bodyPr/>
          <a:lstStyle/>
          <a:p>
            <a:fld id="{47DAA54F-F698-4344-855A-76E9DBC75995}"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Pprof.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7</a:t>
            </a:fld>
            <a:endParaRPr lang="en-IN"/>
          </a:p>
        </p:txBody>
      </p:sp>
    </p:spTree>
    <p:extLst>
      <p:ext uri="{BB962C8B-B14F-4D97-AF65-F5344CB8AC3E}">
        <p14:creationId xmlns:p14="http://schemas.microsoft.com/office/powerpoint/2010/main" val="3855197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2800" b="1" dirty="0" smtClean="0"/>
              <a:t>UGC-NET | UGC NET CS 2017 Jan – II | Question 22</a:t>
            </a:r>
            <a:endParaRPr lang="en-IN" sz="2800" dirty="0"/>
          </a:p>
        </p:txBody>
      </p:sp>
      <p:sp>
        <p:nvSpPr>
          <p:cNvPr id="3" name="Content Placeholder 2"/>
          <p:cNvSpPr>
            <a:spLocks noGrp="1"/>
          </p:cNvSpPr>
          <p:nvPr>
            <p:ph idx="1"/>
          </p:nvPr>
        </p:nvSpPr>
        <p:spPr/>
        <p:txBody>
          <a:bodyPr>
            <a:normAutofit fontScale="77500" lnSpcReduction="20000"/>
          </a:bodyPr>
          <a:lstStyle/>
          <a:p>
            <a:r>
              <a:rPr lang="en-IN" dirty="0" smtClean="0"/>
              <a:t>The seven elements A, B, C, D, E, F and G are pushed onto a stack in reverse order, i.e., starting from G. The stack is popped five times and each element is inserted into a queue. Two elements are deleted from the queue and pushed back onto the stack. Now, one element is popped from the stack. The popped item is ________.</a:t>
            </a:r>
            <a:br>
              <a:rPr lang="en-IN" dirty="0" smtClean="0"/>
            </a:br>
            <a:r>
              <a:rPr lang="en-IN" b="1" dirty="0" smtClean="0"/>
              <a:t>(A)</a:t>
            </a:r>
            <a:r>
              <a:rPr lang="en-IN" dirty="0" smtClean="0"/>
              <a:t> A</a:t>
            </a:r>
            <a:br>
              <a:rPr lang="en-IN" dirty="0" smtClean="0"/>
            </a:br>
            <a:r>
              <a:rPr lang="en-IN" b="1" dirty="0" smtClean="0"/>
              <a:t>(B)</a:t>
            </a:r>
            <a:r>
              <a:rPr lang="en-IN" dirty="0" smtClean="0"/>
              <a:t> B</a:t>
            </a:r>
            <a:br>
              <a:rPr lang="en-IN" dirty="0" smtClean="0"/>
            </a:br>
            <a:r>
              <a:rPr lang="en-IN" b="1" dirty="0" smtClean="0"/>
              <a:t>(C)</a:t>
            </a:r>
            <a:r>
              <a:rPr lang="en-IN" dirty="0" smtClean="0"/>
              <a:t> F</a:t>
            </a:r>
            <a:br>
              <a:rPr lang="en-IN" dirty="0" smtClean="0"/>
            </a:br>
            <a:r>
              <a:rPr lang="en-IN" b="1" dirty="0" smtClean="0"/>
              <a:t>(D)</a:t>
            </a:r>
            <a:r>
              <a:rPr lang="en-IN" dirty="0" smtClean="0"/>
              <a:t> G</a:t>
            </a:r>
            <a:br>
              <a:rPr lang="en-IN" dirty="0" smtClean="0"/>
            </a:br>
            <a:r>
              <a:rPr lang="en-IN" dirty="0" smtClean="0"/>
              <a:t/>
            </a:r>
            <a:br>
              <a:rPr lang="en-IN" dirty="0" smtClean="0"/>
            </a:br>
            <a:r>
              <a:rPr lang="en-IN" dirty="0" smtClean="0"/>
              <a:t/>
            </a:r>
            <a:br>
              <a:rPr lang="en-IN" dirty="0" smtClean="0"/>
            </a:br>
            <a:endParaRPr lang="en-IN" dirty="0"/>
          </a:p>
        </p:txBody>
      </p:sp>
      <p:sp>
        <p:nvSpPr>
          <p:cNvPr id="4" name="Date Placeholder 3"/>
          <p:cNvSpPr>
            <a:spLocks noGrp="1"/>
          </p:cNvSpPr>
          <p:nvPr>
            <p:ph type="dt" sz="half" idx="10"/>
          </p:nvPr>
        </p:nvSpPr>
        <p:spPr/>
        <p:txBody>
          <a:bodyPr/>
          <a:lstStyle/>
          <a:p>
            <a:fld id="{DD55CD7B-F7B1-48E3-A099-068DA2AA3EE9}"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8</a:t>
            </a:fld>
            <a:endParaRPr lang="en-IN"/>
          </a:p>
        </p:txBody>
      </p:sp>
    </p:spTree>
    <p:extLst>
      <p:ext uri="{BB962C8B-B14F-4D97-AF65-F5344CB8AC3E}">
        <p14:creationId xmlns:p14="http://schemas.microsoft.com/office/powerpoint/2010/main" val="3318941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2800" b="1" dirty="0" smtClean="0"/>
              <a:t>UGC-NET | UGC NET CS 2017 Jan – II | Question 22</a:t>
            </a:r>
            <a:endParaRPr lang="en-IN" sz="2800" dirty="0"/>
          </a:p>
        </p:txBody>
      </p:sp>
      <p:sp>
        <p:nvSpPr>
          <p:cNvPr id="3" name="Content Placeholder 2"/>
          <p:cNvSpPr>
            <a:spLocks noGrp="1"/>
          </p:cNvSpPr>
          <p:nvPr>
            <p:ph idx="1"/>
          </p:nvPr>
        </p:nvSpPr>
        <p:spPr/>
        <p:txBody>
          <a:bodyPr>
            <a:normAutofit fontScale="77500" lnSpcReduction="20000"/>
          </a:bodyPr>
          <a:lstStyle/>
          <a:p>
            <a:r>
              <a:rPr lang="en-IN" dirty="0" smtClean="0"/>
              <a:t>The seven elements A, B, C, D, E, F and G are pushed onto a stack in reverse order, i.e., starting from G. The stack is popped five times and each element is inserted into a queue. Two elements are deleted from the queue and pushed back onto the stack. Now, one element is popped from the stack. The popped item is ________.</a:t>
            </a:r>
            <a:br>
              <a:rPr lang="en-IN" dirty="0" smtClean="0"/>
            </a:br>
            <a:r>
              <a:rPr lang="en-IN" b="1" dirty="0" smtClean="0"/>
              <a:t>(A)</a:t>
            </a:r>
            <a:r>
              <a:rPr lang="en-IN" dirty="0" smtClean="0"/>
              <a:t> A</a:t>
            </a:r>
            <a:br>
              <a:rPr lang="en-IN" dirty="0" smtClean="0"/>
            </a:br>
            <a:r>
              <a:rPr lang="en-IN" b="1" dirty="0" smtClean="0"/>
              <a:t>(B)</a:t>
            </a:r>
            <a:r>
              <a:rPr lang="en-IN" dirty="0" smtClean="0"/>
              <a:t> B</a:t>
            </a:r>
            <a:br>
              <a:rPr lang="en-IN" dirty="0" smtClean="0"/>
            </a:br>
            <a:r>
              <a:rPr lang="en-IN" b="1" dirty="0" smtClean="0"/>
              <a:t>(C)</a:t>
            </a:r>
            <a:r>
              <a:rPr lang="en-IN" dirty="0" smtClean="0"/>
              <a:t> F</a:t>
            </a:r>
            <a:br>
              <a:rPr lang="en-IN" dirty="0" smtClean="0"/>
            </a:br>
            <a:r>
              <a:rPr lang="en-IN" b="1" dirty="0" smtClean="0"/>
              <a:t>(D)</a:t>
            </a:r>
            <a:r>
              <a:rPr lang="en-IN" dirty="0" smtClean="0"/>
              <a:t> G</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(B)</a:t>
            </a:r>
            <a:endParaRPr lang="en-IN" dirty="0" smtClean="0"/>
          </a:p>
          <a:p>
            <a:endParaRPr lang="en-IN" dirty="0"/>
          </a:p>
        </p:txBody>
      </p:sp>
      <p:pic>
        <p:nvPicPr>
          <p:cNvPr id="1026" name="Picture 2" descr="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063" y="3861048"/>
            <a:ext cx="5004842" cy="230425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C7230549-21BF-42A1-AF20-783D2938B00F}"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Pprof.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9</a:t>
            </a:fld>
            <a:endParaRPr lang="en-IN"/>
          </a:p>
        </p:txBody>
      </p:sp>
    </p:spTree>
    <p:extLst>
      <p:ext uri="{BB962C8B-B14F-4D97-AF65-F5344CB8AC3E}">
        <p14:creationId xmlns:p14="http://schemas.microsoft.com/office/powerpoint/2010/main" val="2682186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95</TotalTime>
  <Words>1313</Words>
  <Application>Microsoft Office PowerPoint</Application>
  <PresentationFormat>On-screen Show (4:3)</PresentationFormat>
  <Paragraphs>154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Stack MCQs</vt:lpstr>
      <vt:lpstr>PowerPoint Presentation</vt:lpstr>
      <vt:lpstr>PowerPoint Presentation</vt:lpstr>
      <vt:lpstr>PowerPoint Presentation</vt:lpstr>
      <vt:lpstr>PowerPoint Presentation</vt:lpstr>
      <vt:lpstr>PowerPoint Presentation</vt:lpstr>
      <vt:lpstr>PowerPoint Presentation</vt:lpstr>
      <vt:lpstr>UGC-NET | UGC NET CS 2017 Jan – II | Question 22</vt:lpstr>
      <vt:lpstr>UGC-NET | UGC NET CS 2017 Jan – II | Question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23</cp:revision>
  <dcterms:created xsi:type="dcterms:W3CDTF">2020-09-06T18:00:49Z</dcterms:created>
  <dcterms:modified xsi:type="dcterms:W3CDTF">2020-10-29T05:30:36Z</dcterms:modified>
</cp:coreProperties>
</file>