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2.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3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61" r:id="rId7"/>
    <p:sldMasterId id="2147483663" r:id="rId8"/>
    <p:sldMasterId id="2147483665" r:id="rId9"/>
    <p:sldMasterId id="2147483667" r:id="rId10"/>
    <p:sldMasterId id="2147483669" r:id="rId11"/>
    <p:sldMasterId id="2147483671" r:id="rId12"/>
    <p:sldMasterId id="2147483673" r:id="rId13"/>
    <p:sldMasterId id="2147483675" r:id="rId14"/>
    <p:sldMasterId id="2147483676" r:id="rId15"/>
    <p:sldMasterId id="2147483677"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Lst>
  <p:notesMasterIdLst>
    <p:notesMasterId r:id="rId37"/>
  </p:notes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1" r:id="rId63"/>
    <p:sldId id="282" r:id="rId64"/>
    <p:sldId id="283" r:id="rId65"/>
    <p:sldId id="284" r:id="rId66"/>
    <p:sldId id="285" r:id="rId67"/>
    <p:sldId id="286" r:id="rId68"/>
    <p:sldId id="287" r:id="rId69"/>
    <p:sldId id="288" r:id="rId70"/>
    <p:sldId id="289" r:id="rId71"/>
    <p:sldId id="290" r:id="rId72"/>
    <p:sldId id="291" r:id="rId73"/>
    <p:sldId id="292" r:id="rId74"/>
    <p:sldId id="293" r:id="rId75"/>
    <p:sldId id="294" r:id="rId76"/>
    <p:sldId id="295" r:id="rId77"/>
    <p:sldId id="296" r:id="rId78"/>
    <p:sldId id="297" r:id="rId79"/>
    <p:sldId id="298" r:id="rId80"/>
    <p:sldId id="299" r:id="rId81"/>
    <p:sldId id="300" r:id="rId82"/>
    <p:sldId id="301" r:id="rId83"/>
    <p:sldId id="302" r:id="rId84"/>
    <p:sldId id="303" r:id="rId85"/>
    <p:sldId id="304" r:id="rId86"/>
    <p:sldId id="305" r:id="rId87"/>
    <p:sldId id="306" r:id="rId88"/>
    <p:sldId id="307" r:id="rId89"/>
  </p:sldIdLst>
  <p:sldSz cy="6858000" cx="9144000"/>
  <p:notesSz cx="6992925" cy="9278925"/>
  <p:embeddedFontLst>
    <p:embeddedFont>
      <p:font typeface="Garamond"/>
      <p:regular r:id="rId90"/>
      <p:bold r:id="rId91"/>
      <p:italic r:id="rId92"/>
      <p:boldItalic r:id="rId93"/>
    </p:embeddedFont>
    <p:embeddedFont>
      <p:font typeface="Tahoma"/>
      <p:regular r:id="rId94"/>
      <p:bold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22">
          <p15:clr>
            <a:srgbClr val="000000"/>
          </p15:clr>
        </p15:guide>
        <p15:guide id="2" pos="2202">
          <p15:clr>
            <a:srgbClr val="000000"/>
          </p15:clr>
        </p15:guide>
      </p15:notesGuideLst>
    </p:ext>
    <p:ext uri="http://customooxmlschemas.google.com/">
      <go:slidesCustomData xmlns:go="http://customooxmlschemas.google.com/" r:id="rId96" roundtripDataSignature="AMtx7mj2D2pv43QbsE6hcZQQZvseyVkj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2DB9B8-A96C-4A56-BE45-ACB4B72BA67E}">
  <a:tblStyle styleId="{E12DB9B8-A96C-4A56-BE45-ACB4B72BA6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2" orient="horz"/>
        <p:guide pos="220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xml"/><Relationship Id="rId84" Type="http://schemas.openxmlformats.org/officeDocument/2006/relationships/slide" Target="slides/slide47.xml"/><Relationship Id="rId83" Type="http://schemas.openxmlformats.org/officeDocument/2006/relationships/slide" Target="slides/slide46.xml"/><Relationship Id="rId42" Type="http://schemas.openxmlformats.org/officeDocument/2006/relationships/slide" Target="slides/slide5.xml"/><Relationship Id="rId86" Type="http://schemas.openxmlformats.org/officeDocument/2006/relationships/slide" Target="slides/slide49.xml"/><Relationship Id="rId41" Type="http://schemas.openxmlformats.org/officeDocument/2006/relationships/slide" Target="slides/slide4.xml"/><Relationship Id="rId85" Type="http://schemas.openxmlformats.org/officeDocument/2006/relationships/slide" Target="slides/slide48.xml"/><Relationship Id="rId44" Type="http://schemas.openxmlformats.org/officeDocument/2006/relationships/slide" Target="slides/slide7.xml"/><Relationship Id="rId88" Type="http://schemas.openxmlformats.org/officeDocument/2006/relationships/slide" Target="slides/slide51.xml"/><Relationship Id="rId43" Type="http://schemas.openxmlformats.org/officeDocument/2006/relationships/slide" Target="slides/slide6.xml"/><Relationship Id="rId87" Type="http://schemas.openxmlformats.org/officeDocument/2006/relationships/slide" Target="slides/slide50.xml"/><Relationship Id="rId46" Type="http://schemas.openxmlformats.org/officeDocument/2006/relationships/slide" Target="slides/slide9.xml"/><Relationship Id="rId45" Type="http://schemas.openxmlformats.org/officeDocument/2006/relationships/slide" Target="slides/slide8.xml"/><Relationship Id="rId89" Type="http://schemas.openxmlformats.org/officeDocument/2006/relationships/slide" Target="slides/slide52.xml"/><Relationship Id="rId80" Type="http://schemas.openxmlformats.org/officeDocument/2006/relationships/slide" Target="slides/slide43.xml"/><Relationship Id="rId82" Type="http://schemas.openxmlformats.org/officeDocument/2006/relationships/slide" Target="slides/slide45.xml"/><Relationship Id="rId81" Type="http://schemas.openxmlformats.org/officeDocument/2006/relationships/slide" Target="slides/slide44.xml"/><Relationship Id="rId1" Type="http://schemas.openxmlformats.org/officeDocument/2006/relationships/theme" Target="theme/theme2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11.xml"/><Relationship Id="rId47" Type="http://schemas.openxmlformats.org/officeDocument/2006/relationships/slide" Target="slides/slide10.xml"/><Relationship Id="rId49" Type="http://schemas.openxmlformats.org/officeDocument/2006/relationships/slide" Target="slides/slide1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36.xml"/><Relationship Id="rId72" Type="http://schemas.openxmlformats.org/officeDocument/2006/relationships/slide" Target="slides/slide35.xml"/><Relationship Id="rId31" Type="http://schemas.openxmlformats.org/officeDocument/2006/relationships/slideMaster" Target="slideMasters/slideMaster27.xml"/><Relationship Id="rId75" Type="http://schemas.openxmlformats.org/officeDocument/2006/relationships/slide" Target="slides/slide38.xml"/><Relationship Id="rId30" Type="http://schemas.openxmlformats.org/officeDocument/2006/relationships/slideMaster" Target="slideMasters/slideMaster26.xml"/><Relationship Id="rId74" Type="http://schemas.openxmlformats.org/officeDocument/2006/relationships/slide" Target="slides/slide37.xml"/><Relationship Id="rId33" Type="http://schemas.openxmlformats.org/officeDocument/2006/relationships/slideMaster" Target="slideMasters/slideMaster29.xml"/><Relationship Id="rId77" Type="http://schemas.openxmlformats.org/officeDocument/2006/relationships/slide" Target="slides/slide40.xml"/><Relationship Id="rId32" Type="http://schemas.openxmlformats.org/officeDocument/2006/relationships/slideMaster" Target="slideMasters/slideMaster28.xml"/><Relationship Id="rId76" Type="http://schemas.openxmlformats.org/officeDocument/2006/relationships/slide" Target="slides/slide39.xml"/><Relationship Id="rId35" Type="http://schemas.openxmlformats.org/officeDocument/2006/relationships/slideMaster" Target="slideMasters/slideMaster31.xml"/><Relationship Id="rId79" Type="http://schemas.openxmlformats.org/officeDocument/2006/relationships/slide" Target="slides/slide42.xml"/><Relationship Id="rId34" Type="http://schemas.openxmlformats.org/officeDocument/2006/relationships/slideMaster" Target="slideMasters/slideMaster30.xml"/><Relationship Id="rId78" Type="http://schemas.openxmlformats.org/officeDocument/2006/relationships/slide" Target="slides/slide41.xml"/><Relationship Id="rId71" Type="http://schemas.openxmlformats.org/officeDocument/2006/relationships/slide" Target="slides/slide34.xml"/><Relationship Id="rId70" Type="http://schemas.openxmlformats.org/officeDocument/2006/relationships/slide" Target="slides/slide33.xml"/><Relationship Id="rId37" Type="http://schemas.openxmlformats.org/officeDocument/2006/relationships/notesMaster" Target="notesMasters/notesMaster1.xml"/><Relationship Id="rId36" Type="http://schemas.openxmlformats.org/officeDocument/2006/relationships/slideMaster" Target="slideMasters/slideMaster32.xml"/><Relationship Id="rId39" Type="http://schemas.openxmlformats.org/officeDocument/2006/relationships/slide" Target="slides/slide2.xml"/><Relationship Id="rId38" Type="http://schemas.openxmlformats.org/officeDocument/2006/relationships/slide" Target="slides/slide1.xml"/><Relationship Id="rId62" Type="http://schemas.openxmlformats.org/officeDocument/2006/relationships/slide" Target="slides/slide25.xml"/><Relationship Id="rId61" Type="http://schemas.openxmlformats.org/officeDocument/2006/relationships/slide" Target="slides/slide24.xml"/><Relationship Id="rId20" Type="http://schemas.openxmlformats.org/officeDocument/2006/relationships/slideMaster" Target="slideMasters/slideMaster16.xml"/><Relationship Id="rId64" Type="http://schemas.openxmlformats.org/officeDocument/2006/relationships/slide" Target="slides/slide27.xml"/><Relationship Id="rId63" Type="http://schemas.openxmlformats.org/officeDocument/2006/relationships/slide" Target="slides/slide26.xml"/><Relationship Id="rId22" Type="http://schemas.openxmlformats.org/officeDocument/2006/relationships/slideMaster" Target="slideMasters/slideMaster18.xml"/><Relationship Id="rId66" Type="http://schemas.openxmlformats.org/officeDocument/2006/relationships/slide" Target="slides/slide29.xml"/><Relationship Id="rId21" Type="http://schemas.openxmlformats.org/officeDocument/2006/relationships/slideMaster" Target="slideMasters/slideMaster17.xml"/><Relationship Id="rId65" Type="http://schemas.openxmlformats.org/officeDocument/2006/relationships/slide" Target="slides/slide28.xml"/><Relationship Id="rId24" Type="http://schemas.openxmlformats.org/officeDocument/2006/relationships/slideMaster" Target="slideMasters/slideMaster20.xml"/><Relationship Id="rId68" Type="http://schemas.openxmlformats.org/officeDocument/2006/relationships/slide" Target="slides/slide31.xml"/><Relationship Id="rId23" Type="http://schemas.openxmlformats.org/officeDocument/2006/relationships/slideMaster" Target="slideMasters/slideMaster19.xml"/><Relationship Id="rId67" Type="http://schemas.openxmlformats.org/officeDocument/2006/relationships/slide" Target="slides/slide30.xml"/><Relationship Id="rId60" Type="http://schemas.openxmlformats.org/officeDocument/2006/relationships/slide" Target="slides/slide23.xml"/><Relationship Id="rId26" Type="http://schemas.openxmlformats.org/officeDocument/2006/relationships/slideMaster" Target="slideMasters/slideMaster22.xml"/><Relationship Id="rId25" Type="http://schemas.openxmlformats.org/officeDocument/2006/relationships/slideMaster" Target="slideMasters/slideMaster21.xml"/><Relationship Id="rId69" Type="http://schemas.openxmlformats.org/officeDocument/2006/relationships/slide" Target="slides/slide32.xml"/><Relationship Id="rId28" Type="http://schemas.openxmlformats.org/officeDocument/2006/relationships/slideMaster" Target="slideMasters/slideMaster24.xml"/><Relationship Id="rId27" Type="http://schemas.openxmlformats.org/officeDocument/2006/relationships/slideMaster" Target="slideMasters/slideMaster23.xml"/><Relationship Id="rId29" Type="http://schemas.openxmlformats.org/officeDocument/2006/relationships/slideMaster" Target="slideMasters/slideMaster25.xml"/><Relationship Id="rId51" Type="http://schemas.openxmlformats.org/officeDocument/2006/relationships/slide" Target="slides/slide14.xml"/><Relationship Id="rId95" Type="http://schemas.openxmlformats.org/officeDocument/2006/relationships/font" Target="fonts/Tahoma-bold.fntdata"/><Relationship Id="rId50" Type="http://schemas.openxmlformats.org/officeDocument/2006/relationships/slide" Target="slides/slide13.xml"/><Relationship Id="rId94" Type="http://schemas.openxmlformats.org/officeDocument/2006/relationships/font" Target="fonts/Tahoma-regular.fntdata"/><Relationship Id="rId53" Type="http://schemas.openxmlformats.org/officeDocument/2006/relationships/slide" Target="slides/slide16.xml"/><Relationship Id="rId52" Type="http://schemas.openxmlformats.org/officeDocument/2006/relationships/slide" Target="slides/slide15.xml"/><Relationship Id="rId96" Type="http://customschemas.google.com/relationships/presentationmetadata" Target="metadata"/><Relationship Id="rId11" Type="http://schemas.openxmlformats.org/officeDocument/2006/relationships/slideMaster" Target="slideMasters/slideMaster7.xml"/><Relationship Id="rId55" Type="http://schemas.openxmlformats.org/officeDocument/2006/relationships/slide" Target="slides/slide18.xml"/><Relationship Id="rId10" Type="http://schemas.openxmlformats.org/officeDocument/2006/relationships/slideMaster" Target="slideMasters/slideMaster6.xml"/><Relationship Id="rId54" Type="http://schemas.openxmlformats.org/officeDocument/2006/relationships/slide" Target="slides/slide17.xml"/><Relationship Id="rId13" Type="http://schemas.openxmlformats.org/officeDocument/2006/relationships/slideMaster" Target="slideMasters/slideMaster9.xml"/><Relationship Id="rId57" Type="http://schemas.openxmlformats.org/officeDocument/2006/relationships/slide" Target="slides/slide20.xml"/><Relationship Id="rId12" Type="http://schemas.openxmlformats.org/officeDocument/2006/relationships/slideMaster" Target="slideMasters/slideMaster8.xml"/><Relationship Id="rId56" Type="http://schemas.openxmlformats.org/officeDocument/2006/relationships/slide" Target="slides/slide19.xml"/><Relationship Id="rId91" Type="http://schemas.openxmlformats.org/officeDocument/2006/relationships/font" Target="fonts/Garamond-bold.fntdata"/><Relationship Id="rId90" Type="http://schemas.openxmlformats.org/officeDocument/2006/relationships/font" Target="fonts/Garamond-regular.fntdata"/><Relationship Id="rId93" Type="http://schemas.openxmlformats.org/officeDocument/2006/relationships/font" Target="fonts/Garamond-boldItalic.fntdata"/><Relationship Id="rId92" Type="http://schemas.openxmlformats.org/officeDocument/2006/relationships/font" Target="fonts/Garamond-italic.fntdata"/><Relationship Id="rId15" Type="http://schemas.openxmlformats.org/officeDocument/2006/relationships/slideMaster" Target="slideMasters/slideMaster11.xml"/><Relationship Id="rId59" Type="http://schemas.openxmlformats.org/officeDocument/2006/relationships/slide" Target="slides/slide22.xml"/><Relationship Id="rId14" Type="http://schemas.openxmlformats.org/officeDocument/2006/relationships/slideMaster" Target="slideMasters/slideMaster10.xml"/><Relationship Id="rId58" Type="http://schemas.openxmlformats.org/officeDocument/2006/relationships/slide" Target="slides/slide21.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0537" cy="463550"/>
          </a:xfrm>
          <a:prstGeom prst="rect">
            <a:avLst/>
          </a:prstGeom>
          <a:noFill/>
          <a:ln>
            <a:noFill/>
          </a:ln>
        </p:spPr>
        <p:txBody>
          <a:bodyPr anchorCtr="0" anchor="t" bIns="46475" lIns="92950" spcFirstLastPara="1" rIns="92950" wrap="square" tIns="46475">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4" name="Google Shape;4;n"/>
          <p:cNvSpPr txBox="1"/>
          <p:nvPr>
            <p:ph idx="10" type="dt"/>
          </p:nvPr>
        </p:nvSpPr>
        <p:spPr>
          <a:xfrm>
            <a:off x="3962400" y="0"/>
            <a:ext cx="3030537" cy="463550"/>
          </a:xfrm>
          <a:prstGeom prst="rect">
            <a:avLst/>
          </a:prstGeom>
          <a:noFill/>
          <a:ln>
            <a:noFill/>
          </a:ln>
        </p:spPr>
        <p:txBody>
          <a:bodyPr anchorCtr="0" anchor="t" bIns="46475" lIns="92950" spcFirstLastPara="1" rIns="92950" wrap="square" tIns="46475">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5" name="Google Shape;5;n"/>
          <p:cNvSpPr/>
          <p:nvPr>
            <p:ph idx="3"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15387"/>
            <a:ext cx="3030537" cy="463550"/>
          </a:xfrm>
          <a:prstGeom prst="rect">
            <a:avLst/>
          </a:prstGeom>
          <a:noFill/>
          <a:ln>
            <a:noFill/>
          </a:ln>
        </p:spPr>
        <p:txBody>
          <a:bodyPr anchorCtr="0" anchor="b" bIns="46475" lIns="92950" spcFirstLastPara="1" rIns="92950" wrap="square" tIns="46475">
            <a:noAutofit/>
          </a:bodyPr>
          <a:lstStyle>
            <a:lvl1pPr lvl="0" marR="0" rtl="0" algn="l">
              <a:lnSpc>
                <a:spcPct val="100000"/>
              </a:lnSpc>
              <a:spcBef>
                <a:spcPts val="0"/>
              </a:spcBef>
              <a:spcAft>
                <a:spcPts val="0"/>
              </a:spcAft>
              <a:buSzPts val="1400"/>
              <a:buNone/>
              <a:defRPr b="0" i="0" sz="1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8" name="Google Shape;8;n"/>
          <p:cNvSpPr txBox="1"/>
          <p:nvPr>
            <p:ph idx="12" type="sldNum"/>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pic>
        <p:nvPicPr>
          <p:cNvPr id="9" name="Google Shape;9;n"/>
          <p:cNvPicPr preferRelativeResize="0"/>
          <p:nvPr/>
        </p:nvPicPr>
        <p:blipFill rotWithShape="1">
          <a:blip r:embed="rId2">
            <a:alphaModFix/>
          </a:blip>
          <a:srcRect b="0" l="0" r="0" t="0"/>
          <a:stretch/>
        </p:blipFill>
        <p:spPr>
          <a:xfrm>
            <a:off x="6240462" y="8755062"/>
            <a:ext cx="474662" cy="487362"/>
          </a:xfrm>
          <a:prstGeom prst="rect">
            <a:avLst/>
          </a:prstGeom>
          <a:noFill/>
          <a:ln>
            <a:noFill/>
          </a:ln>
        </p:spPr>
      </p:pic>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46" name="Google Shape;446;p1: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0: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27" name="Google Shape;627;p10: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1: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60" name="Google Shape;660;p11: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12: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67" name="Google Shape;667;p12: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13: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74" name="Google Shape;674;p13: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4: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81" name="Google Shape;681;p14: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5: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87" name="Google Shape;687;p15: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6: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93" name="Google Shape;693;p16: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17: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700" name="Google Shape;700;p17: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18: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708" name="Google Shape;708;p18: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19: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15" name="Google Shape;715;p19: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19: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51" name="Google Shape;451;p2: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20: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31" name="Google Shape;731;p20: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2" name="Google Shape;732;p20: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21: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47" name="Google Shape;747;p21: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8" name="Google Shape;748;p21: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22: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755" name="Google Shape;755;p22: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23: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762" name="Google Shape;762;p23: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24: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767" name="Google Shape;767;p24: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25: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72" name="Google Shape;772;p25: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25: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26: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781" name="Google Shape;781;p26: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27: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790" name="Google Shape;790;p27: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28: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798" name="Google Shape;798;p28: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29: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6" name="Google Shape;806;p29: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7" name="Google Shape;807;p29: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67" name="Google Shape;467;p3: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30: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14" name="Google Shape;814;p30: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5" name="Google Shape;815;p30: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31: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22" name="Google Shape;822;p31: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3" name="Google Shape;823;p31: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32: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40" name="Google Shape;840;p32: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1" name="Google Shape;841;p32: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33: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56" name="Google Shape;856;p33: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7" name="Google Shape;857;p33: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34: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63" name="Google Shape;863;p34: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4" name="Google Shape;864;p34: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35: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71" name="Google Shape;871;p35: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2" name="Google Shape;872;p35: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36: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78" name="Google Shape;878;p36: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9" name="Google Shape;879;p36: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37: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886" name="Google Shape;886;p37: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38: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92" name="Google Shape;892;p38: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3" name="Google Shape;893;p38: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39: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99" name="Google Shape;899;p39: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0" name="Google Shape;900;p39: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00" name="Google Shape;500;p4: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40: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06" name="Google Shape;906;p40: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41: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13" name="Google Shape;913;p41: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42: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20" name="Google Shape;920;p42: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43: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27" name="Google Shape;927;p43: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8" name="Google Shape;928;p43: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44:notes"/>
          <p:cNvSpPr txBox="1"/>
          <p:nvPr/>
        </p:nvSpPr>
        <p:spPr>
          <a:xfrm>
            <a:off x="3962400" y="8815387"/>
            <a:ext cx="3030537"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34" name="Google Shape;934;p44: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5" name="Google Shape;935;p44:notes"/>
          <p:cNvSpPr txBox="1"/>
          <p:nvPr>
            <p:ph idx="1" type="body"/>
          </p:nvPr>
        </p:nvSpPr>
        <p:spPr>
          <a:xfrm>
            <a:off x="931862" y="4406900"/>
            <a:ext cx="5129212" cy="4176712"/>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45: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42" name="Google Shape;942;p45: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46: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48" name="Google Shape;948;p46: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47: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54" name="Google Shape;954;p47: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48: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65" name="Google Shape;965;p48: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49: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75" name="Google Shape;975;p49: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08" name="Google Shape;508;p5: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50: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81" name="Google Shape;981;p50: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51: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86" name="Google Shape;986;p51: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52: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94" name="Google Shape;994;p52: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18" name="Google Shape;518;p6: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7: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44" name="Google Shape;544;p7: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8: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62" name="Google Shape;562;p8: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9:notes"/>
          <p:cNvSpPr txBox="1"/>
          <p:nvPr>
            <p:ph idx="1" type="body"/>
          </p:nvPr>
        </p:nvSpPr>
        <p:spPr>
          <a:xfrm>
            <a:off x="931862" y="4406900"/>
            <a:ext cx="5129212"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92" name="Google Shape;592;p9:notes"/>
          <p:cNvSpPr/>
          <p:nvPr>
            <p:ph idx="2" type="sldImg"/>
          </p:nvPr>
        </p:nvSpPr>
        <p:spPr>
          <a:xfrm>
            <a:off x="1176337" y="695325"/>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5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5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19" name="Google Shape;19;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7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80" name="Google Shape;80;p7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81" name="Google Shape;81;p7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82" name="Google Shape;82;p7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83" name="Google Shape;83;p7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7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7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9" name="Google Shape;89;p7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7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8" name="Shape 98"/>
        <p:cNvGrpSpPr/>
        <p:nvPr/>
      </p:nvGrpSpPr>
      <p:grpSpPr>
        <a:xfrm>
          <a:off x="0" y="0"/>
          <a:ext cx="0" cy="0"/>
          <a:chOff x="0" y="0"/>
          <a:chExt cx="0" cy="0"/>
        </a:xfrm>
      </p:grpSpPr>
      <p:sp>
        <p:nvSpPr>
          <p:cNvPr id="99" name="Google Shape;99;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6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1" name="Google Shape;101;p6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2" name="Google Shape;102;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6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3" name="Shape 123"/>
        <p:cNvGrpSpPr/>
        <p:nvPr/>
      </p:nvGrpSpPr>
      <p:grpSpPr>
        <a:xfrm>
          <a:off x="0" y="0"/>
          <a:ext cx="0" cy="0"/>
          <a:chOff x="0" y="0"/>
          <a:chExt cx="0" cy="0"/>
        </a:xfrm>
      </p:grpSpPr>
      <p:sp>
        <p:nvSpPr>
          <p:cNvPr id="124" name="Google Shape;124;p6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5" name="Google Shape;125;p6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6" name="Google Shape;126;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
        <p:nvSpPr>
          <p:cNvPr id="136" name="Google Shape;136;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7" name="Google Shape;147;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8" name="Google Shape;158;p7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8" name="Shape 168"/>
        <p:cNvGrpSpPr/>
        <p:nvPr/>
      </p:nvGrpSpPr>
      <p:grpSpPr>
        <a:xfrm>
          <a:off x="0" y="0"/>
          <a:ext cx="0" cy="0"/>
          <a:chOff x="0" y="0"/>
          <a:chExt cx="0" cy="0"/>
        </a:xfrm>
      </p:grpSpPr>
      <p:sp>
        <p:nvSpPr>
          <p:cNvPr id="169" name="Google Shape;169;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0" name="Google Shape;170;p7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1" name="Google Shape;171;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8" name="Shape 198"/>
        <p:cNvGrpSpPr/>
        <p:nvPr/>
      </p:nvGrpSpPr>
      <p:grpSpPr>
        <a:xfrm>
          <a:off x="0" y="0"/>
          <a:ext cx="0" cy="0"/>
          <a:chOff x="0" y="0"/>
          <a:chExt cx="0" cy="0"/>
        </a:xfrm>
      </p:grpSpPr>
      <p:sp>
        <p:nvSpPr>
          <p:cNvPr id="199" name="Google Shape;199;p8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0" name="Google Shape;200;p8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01" name="Google Shape;201;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0" name="Shape 210"/>
        <p:cNvGrpSpPr/>
        <p:nvPr/>
      </p:nvGrpSpPr>
      <p:grpSpPr>
        <a:xfrm>
          <a:off x="0" y="0"/>
          <a:ext cx="0" cy="0"/>
          <a:chOff x="0" y="0"/>
          <a:chExt cx="0" cy="0"/>
        </a:xfrm>
      </p:grpSpPr>
      <p:sp>
        <p:nvSpPr>
          <p:cNvPr id="211" name="Google Shape;211;p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2" name="Google Shape;212;p8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13" name="Google Shape;213;p8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14" name="Google Shape;214;p8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15" name="Google Shape;215;p8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16" name="Google Shape;216;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5" name="Shape 225"/>
        <p:cNvGrpSpPr/>
        <p:nvPr/>
      </p:nvGrpSpPr>
      <p:grpSpPr>
        <a:xfrm>
          <a:off x="0" y="0"/>
          <a:ext cx="0" cy="0"/>
          <a:chOff x="0" y="0"/>
          <a:chExt cx="0" cy="0"/>
        </a:xfrm>
      </p:grpSpPr>
      <p:sp>
        <p:nvSpPr>
          <p:cNvPr id="226" name="Google Shape;226;p8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7" name="Google Shape;227;p8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28" name="Google Shape;228;p8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29" name="Google Shape;229;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8" name="Shape 238"/>
        <p:cNvGrpSpPr/>
        <p:nvPr/>
      </p:nvGrpSpPr>
      <p:grpSpPr>
        <a:xfrm>
          <a:off x="0" y="0"/>
          <a:ext cx="0" cy="0"/>
          <a:chOff x="0" y="0"/>
          <a:chExt cx="0" cy="0"/>
        </a:xfrm>
      </p:grpSpPr>
      <p:sp>
        <p:nvSpPr>
          <p:cNvPr id="239" name="Google Shape;239;p9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0" name="Google Shape;240;p9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41" name="Google Shape;241;p9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42" name="Google Shape;242;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1" name="Shape 251"/>
        <p:cNvGrpSpPr/>
        <p:nvPr/>
      </p:nvGrpSpPr>
      <p:grpSpPr>
        <a:xfrm>
          <a:off x="0" y="0"/>
          <a:ext cx="0" cy="0"/>
          <a:chOff x="0" y="0"/>
          <a:chExt cx="0" cy="0"/>
        </a:xfrm>
      </p:grpSpPr>
      <p:sp>
        <p:nvSpPr>
          <p:cNvPr id="252" name="Google Shape;252;p9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3" name="Google Shape;253;p9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4" name="Google Shape;254;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3" name="Shape 263"/>
        <p:cNvGrpSpPr/>
        <p:nvPr/>
      </p:nvGrpSpPr>
      <p:grpSpPr>
        <a:xfrm>
          <a:off x="0" y="0"/>
          <a:ext cx="0" cy="0"/>
          <a:chOff x="0" y="0"/>
          <a:chExt cx="0" cy="0"/>
        </a:xfrm>
      </p:grpSpPr>
      <p:sp>
        <p:nvSpPr>
          <p:cNvPr id="264" name="Google Shape;264;p9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5" name="Google Shape;265;p9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6" name="Google Shape;266;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5" name="Shape 275"/>
        <p:cNvGrpSpPr/>
        <p:nvPr/>
      </p:nvGrpSpPr>
      <p:grpSpPr>
        <a:xfrm>
          <a:off x="0" y="0"/>
          <a:ext cx="0" cy="0"/>
          <a:chOff x="0" y="0"/>
          <a:chExt cx="0" cy="0"/>
        </a:xfrm>
      </p:grpSpPr>
      <p:sp>
        <p:nvSpPr>
          <p:cNvPr id="276" name="Google Shape;276;p9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7" name="Google Shape;277;p9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8" name="Google Shape;278;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7" name="Shape 287"/>
        <p:cNvGrpSpPr/>
        <p:nvPr/>
      </p:nvGrpSpPr>
      <p:grpSpPr>
        <a:xfrm>
          <a:off x="0" y="0"/>
          <a:ext cx="0" cy="0"/>
          <a:chOff x="0" y="0"/>
          <a:chExt cx="0" cy="0"/>
        </a:xfrm>
      </p:grpSpPr>
      <p:sp>
        <p:nvSpPr>
          <p:cNvPr id="288" name="Google Shape;288;p9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9" name="Google Shape;289;p9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90" name="Google Shape;290;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9" name="Shape 299"/>
        <p:cNvGrpSpPr/>
        <p:nvPr/>
      </p:nvGrpSpPr>
      <p:grpSpPr>
        <a:xfrm>
          <a:off x="0" y="0"/>
          <a:ext cx="0" cy="0"/>
          <a:chOff x="0" y="0"/>
          <a:chExt cx="0" cy="0"/>
        </a:xfrm>
      </p:grpSpPr>
      <p:sp>
        <p:nvSpPr>
          <p:cNvPr id="300" name="Google Shape;300;p10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1" name="Google Shape;301;p10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2" name="Google Shape;302;p10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3" name="Google Shape;303;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2" name="Shape 312"/>
        <p:cNvGrpSpPr/>
        <p:nvPr/>
      </p:nvGrpSpPr>
      <p:grpSpPr>
        <a:xfrm>
          <a:off x="0" y="0"/>
          <a:ext cx="0" cy="0"/>
          <a:chOff x="0" y="0"/>
          <a:chExt cx="0" cy="0"/>
        </a:xfrm>
      </p:grpSpPr>
      <p:sp>
        <p:nvSpPr>
          <p:cNvPr id="313" name="Google Shape;313;p10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4" name="Google Shape;314;p10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15" name="Google Shape;315;p10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16" name="Google Shape;316;p10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17" name="Google Shape;317;p10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18" name="Google Shape;318;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7" name="Shape 327"/>
        <p:cNvGrpSpPr/>
        <p:nvPr/>
      </p:nvGrpSpPr>
      <p:grpSpPr>
        <a:xfrm>
          <a:off x="0" y="0"/>
          <a:ext cx="0" cy="0"/>
          <a:chOff x="0" y="0"/>
          <a:chExt cx="0" cy="0"/>
        </a:xfrm>
      </p:grpSpPr>
      <p:sp>
        <p:nvSpPr>
          <p:cNvPr id="328" name="Google Shape;328;p10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9" name="Google Shape;329;p1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8" name="Shape 338"/>
        <p:cNvGrpSpPr/>
        <p:nvPr/>
      </p:nvGrpSpPr>
      <p:grpSpPr>
        <a:xfrm>
          <a:off x="0" y="0"/>
          <a:ext cx="0" cy="0"/>
          <a:chOff x="0" y="0"/>
          <a:chExt cx="0" cy="0"/>
        </a:xfrm>
      </p:grpSpPr>
      <p:sp>
        <p:nvSpPr>
          <p:cNvPr id="339" name="Google Shape;339;p1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p10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48" name="Shape 348"/>
        <p:cNvGrpSpPr/>
        <p:nvPr/>
      </p:nvGrpSpPr>
      <p:grpSpPr>
        <a:xfrm>
          <a:off x="0" y="0"/>
          <a:ext cx="0" cy="0"/>
          <a:chOff x="0" y="0"/>
          <a:chExt cx="0" cy="0"/>
        </a:xfrm>
      </p:grpSpPr>
      <p:sp>
        <p:nvSpPr>
          <p:cNvPr id="349" name="Google Shape;349;p10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0" name="Google Shape;350;p10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51" name="Google Shape;351;p10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52" name="Google Shape;352;p1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1" name="Shape 361"/>
        <p:cNvGrpSpPr/>
        <p:nvPr/>
      </p:nvGrpSpPr>
      <p:grpSpPr>
        <a:xfrm>
          <a:off x="0" y="0"/>
          <a:ext cx="0" cy="0"/>
          <a:chOff x="0" y="0"/>
          <a:chExt cx="0" cy="0"/>
        </a:xfrm>
      </p:grpSpPr>
      <p:sp>
        <p:nvSpPr>
          <p:cNvPr id="362" name="Google Shape;362;p1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3" name="Google Shape;363;p1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64" name="Google Shape;364;p1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65" name="Google Shape;365;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6" name="Google Shape;366;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4" name="Shape 374"/>
        <p:cNvGrpSpPr/>
        <p:nvPr/>
      </p:nvGrpSpPr>
      <p:grpSpPr>
        <a:xfrm>
          <a:off x="0" y="0"/>
          <a:ext cx="0" cy="0"/>
          <a:chOff x="0" y="0"/>
          <a:chExt cx="0" cy="0"/>
        </a:xfrm>
      </p:grpSpPr>
      <p:sp>
        <p:nvSpPr>
          <p:cNvPr id="375" name="Google Shape;375;p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6" name="Google Shape;376;p11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7" name="Google Shape;377;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6" name="Shape 386"/>
        <p:cNvGrpSpPr/>
        <p:nvPr/>
      </p:nvGrpSpPr>
      <p:grpSpPr>
        <a:xfrm>
          <a:off x="0" y="0"/>
          <a:ext cx="0" cy="0"/>
          <a:chOff x="0" y="0"/>
          <a:chExt cx="0" cy="0"/>
        </a:xfrm>
      </p:grpSpPr>
      <p:sp>
        <p:nvSpPr>
          <p:cNvPr id="387" name="Google Shape;387;p11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8" name="Google Shape;388;p11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9" name="Google Shape;389;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0" name="Google Shape;390;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8" name="Shape 398"/>
        <p:cNvGrpSpPr/>
        <p:nvPr/>
      </p:nvGrpSpPr>
      <p:grpSpPr>
        <a:xfrm>
          <a:off x="0" y="0"/>
          <a:ext cx="0" cy="0"/>
          <a:chOff x="0" y="0"/>
          <a:chExt cx="0" cy="0"/>
        </a:xfrm>
      </p:grpSpPr>
      <p:sp>
        <p:nvSpPr>
          <p:cNvPr id="399" name="Google Shape;399;p1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0" name="Google Shape;400;p1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01" name="Google Shape;401;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2" name="Google Shape;402;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3" name="Google Shape;403;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0" name="Shape 410"/>
        <p:cNvGrpSpPr/>
        <p:nvPr/>
      </p:nvGrpSpPr>
      <p:grpSpPr>
        <a:xfrm>
          <a:off x="0" y="0"/>
          <a:ext cx="0" cy="0"/>
          <a:chOff x="0" y="0"/>
          <a:chExt cx="0" cy="0"/>
        </a:xfrm>
      </p:grpSpPr>
      <p:sp>
        <p:nvSpPr>
          <p:cNvPr id="411" name="Google Shape;411;p1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2" name="Google Shape;412;p1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3" name="Google Shape;413;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4" name="Google Shape;414;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5" name="Google Shape;415;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2" name="Shape 422"/>
        <p:cNvGrpSpPr/>
        <p:nvPr/>
      </p:nvGrpSpPr>
      <p:grpSpPr>
        <a:xfrm>
          <a:off x="0" y="0"/>
          <a:ext cx="0" cy="0"/>
          <a:chOff x="0" y="0"/>
          <a:chExt cx="0" cy="0"/>
        </a:xfrm>
      </p:grpSpPr>
      <p:sp>
        <p:nvSpPr>
          <p:cNvPr id="423" name="Google Shape;423;p1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4" name="Google Shape;424;p1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5" name="Google Shape;425;p1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6" name="Google Shape;426;p1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8" name="Google Shape;428;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5" name="Shape 435"/>
        <p:cNvGrpSpPr/>
        <p:nvPr/>
      </p:nvGrpSpPr>
      <p:grpSpPr>
        <a:xfrm>
          <a:off x="0" y="0"/>
          <a:ext cx="0" cy="0"/>
          <a:chOff x="0" y="0"/>
          <a:chExt cx="0" cy="0"/>
        </a:xfrm>
      </p:grpSpPr>
      <p:sp>
        <p:nvSpPr>
          <p:cNvPr id="436" name="Google Shape;436;p1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7" name="Google Shape;437;p1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8" name="Google Shape;438;p1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9" name="Google Shape;439;p1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0" name="Google Shape;440;p1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1" name="Google Shape;441;p1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3" name="Google Shape;443;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3" name="Google Shape;43;p5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4" name="Google Shape;44;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7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7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7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7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7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7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7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2" name="Google Shape;62;p7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3" name="Google Shape;63;p7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7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7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9" name="Google Shape;69;p7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0" name="Google Shape;70;p7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7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8.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30.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2.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31.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4.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3.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19.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23.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6.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20.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22.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10.xml"/></Relationships>
</file>

<file path=ppt/slideMasters/_rels/slideMaster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27.xml"/></Relationships>
</file>

<file path=ppt/slideMasters/_rels/slideMaster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theme" Target="../theme/theme9.xml"/></Relationships>
</file>

<file path=ppt/slideMasters/_rels/slideMaster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13.xml"/></Relationships>
</file>

<file path=ppt/slideMasters/_rels/slideMaster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8.xml"/></Relationships>
</file>

<file path=ppt/slideMasters/_rels/slideMaster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4.xml"/></Relationships>
</file>

<file path=ppt/slideMasters/_rels/slideMaster3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32.xml"/></Relationships>
</file>

<file path=ppt/slideMasters/_rels/slideMaster3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theme" Target="../theme/theme29.xml"/></Relationships>
</file>

<file path=ppt/slideMasters/_rels/slideMaster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2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28.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 name="Google Shape;12;p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4" name="Google Shape;14;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5" name="Google Shape;15;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8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6" name="Google Shape;176;p8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7" name="Google Shape;177;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78" name="Google Shape;178;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79" name="Google Shape;179;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2" name="Google Shape;182;p8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3" name="Google Shape;183;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84" name="Google Shape;184;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85" name="Google Shape;185;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8" name="Google Shape;188;p8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9" name="Google Shape;189;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90" name="Google Shape;190;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91" name="Google Shape;191;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4" name="Google Shape;194;p8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5" name="Google Shape;195;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96" name="Google Shape;196;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97" name="Google Shape;197;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8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6" name="Google Shape;206;p8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7" name="Google Shape;207;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08" name="Google Shape;208;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09" name="Google Shape;209;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8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21" name="Google Shape;221;p8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2" name="Google Shape;222;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23" name="Google Shape;223;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24" name="Google Shape;224;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8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4" name="Google Shape;234;p8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5" name="Google Shape;235;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36" name="Google Shape;236;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37" name="Google Shape;237;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7" name="Google Shape;247;p9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8" name="Google Shape;248;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49" name="Google Shape;249;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50" name="Google Shape;250;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9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9" name="Google Shape;259;p9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0" name="Google Shape;260;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61" name="Google Shape;261;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62" name="Google Shape;262;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9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1" name="Google Shape;271;p9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2" name="Google Shape;272;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73" name="Google Shape;273;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74" name="Google Shape;274;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4" name="Google Shape;24;p5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 name="Google Shape;25;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6" name="Google Shape;26;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7" name="Google Shape;27;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pic>
        <p:nvPicPr>
          <p:cNvPr id="28" name="Google Shape;28;p55"/>
          <p:cNvPicPr preferRelativeResize="0"/>
          <p:nvPr/>
        </p:nvPicPr>
        <p:blipFill rotWithShape="1">
          <a:blip r:embed="rId1">
            <a:alphaModFix/>
          </a:blip>
          <a:srcRect b="0" l="0" r="0" t="0"/>
          <a:stretch/>
        </p:blipFill>
        <p:spPr>
          <a:xfrm>
            <a:off x="8440737" y="6218237"/>
            <a:ext cx="474662" cy="4873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9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3" name="Google Shape;283;p9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4" name="Google Shape;284;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85" name="Google Shape;285;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86" name="Google Shape;286;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9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95" name="Google Shape;295;p9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6" name="Google Shape;296;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97" name="Google Shape;297;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298" name="Google Shape;298;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10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08" name="Google Shape;308;p10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9" name="Google Shape;309;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10" name="Google Shape;310;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11" name="Google Shape;311;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10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23" name="Google Shape;323;p10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4" name="Google Shape;324;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25" name="Google Shape;325;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26" name="Google Shape;326;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10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34" name="Google Shape;334;p10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5" name="Google Shape;335;p1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36" name="Google Shape;336;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37" name="Google Shape;337;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10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44" name="Google Shape;344;p10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45" name="Google Shape;345;p1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46" name="Google Shape;346;p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47" name="Google Shape;347;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10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57" name="Google Shape;357;p10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8" name="Google Shape;358;p1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59" name="Google Shape;359;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60" name="Google Shape;360;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1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0" name="Google Shape;370;p1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71" name="Google Shape;371;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72" name="Google Shape;372;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73" name="Google Shape;373;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p1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2" name="Google Shape;382;p1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3" name="Google Shape;383;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84" name="Google Shape;384;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85" name="Google Shape;385;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1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94" name="Google Shape;394;p1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5" name="Google Shape;395;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96" name="Google Shape;396;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397" name="Google Shape;397;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4" name="Google Shape;94;p5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5" name="Google Shape;9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96" name="Google Shape;9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97" name="Google Shape;9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1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06" name="Google Shape;406;p1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7" name="Google Shape;407;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408" name="Google Shape;408;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409" name="Google Shape;409;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1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18" name="Google Shape;418;p1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19" name="Google Shape;419;p1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420" name="Google Shape;420;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421" name="Google Shape;421;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1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31" name="Google Shape;431;p1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2" name="Google Shape;432;p1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433" name="Google Shape;433;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434" name="Google Shape;434;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7" name="Google Shape;107;p6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8" name="Google Shape;108;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09" name="Google Shape;109;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10" name="Google Shape;110;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9" name="Google Shape;119;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0" name="Google Shape;120;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21" name="Google Shape;121;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22" name="Google Shape;122;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1" name="Google Shape;131;p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Google Shape;132;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33" name="Google Shape;133;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34" name="Google Shape;134;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1" name="Google Shape;141;p6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2" name="Google Shape;142;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43" name="Google Shape;143;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44" name="Google Shape;144;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2" name="Google Shape;152;p6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3" name="Google Shape;153;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54" name="Google Shape;154;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55" name="Google Shape;155;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4" name="Google Shape;164;p7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5" name="Google Shape;165;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66" name="Google Shape;166;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800" u="none">
                <a:solidFill>
                  <a:srgbClr val="003399"/>
                </a:solidFill>
                <a:latin typeface="Verdana"/>
                <a:ea typeface="Verdana"/>
                <a:cs typeface="Verdana"/>
                <a:sym typeface="Verdana"/>
              </a:defRPr>
            </a:lvl1pPr>
            <a:lvl2pPr lvl="1"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2pPr>
            <a:lvl3pPr lvl="2"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3pPr>
            <a:lvl4pPr lvl="3"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4pPr>
            <a:lvl5pPr lvl="4"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5pPr>
            <a:lvl6pPr lvl="5"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6pPr>
            <a:lvl7pPr lvl="6"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7pPr>
            <a:lvl8pPr lvl="7"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8pPr>
            <a:lvl9pPr lvl="8" marR="0" rtl="0" algn="l">
              <a:lnSpc>
                <a:spcPct val="100000"/>
              </a:lnSpc>
              <a:spcBef>
                <a:spcPts val="0"/>
              </a:spcBef>
              <a:spcAft>
                <a:spcPts val="0"/>
              </a:spcAft>
              <a:buSzPts val="1400"/>
              <a:buNone/>
              <a:defRPr b="1" i="0" sz="3800" u="none" cap="none" strike="noStrike">
                <a:solidFill>
                  <a:srgbClr val="003399"/>
                </a:solidFill>
                <a:latin typeface="Verdana"/>
                <a:ea typeface="Verdana"/>
                <a:cs typeface="Verdana"/>
                <a:sym typeface="Verdana"/>
              </a:defRPr>
            </a:lvl9pPr>
          </a:lstStyle>
          <a:p/>
        </p:txBody>
      </p:sp>
      <p:sp>
        <p:nvSpPr>
          <p:cNvPr id="167" name="Google Shape;167;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1200"/>
              <a:buFont typeface="Verdana"/>
              <a:buNone/>
              <a:defRPr b="1" i="0" sz="12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vmlDrawing" Target="../drawings/vmlDrawing1.vml"/><Relationship Id="rId4" Type="http://schemas.openxmlformats.org/officeDocument/2006/relationships/hyperlink" Target="about:blank" TargetMode="External"/><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lide5.x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 Id="rId3" Type="http://schemas.openxmlformats.org/officeDocument/2006/relationships/image" Target="../media/image6.jpg"/><Relationship Id="rId4" Type="http://schemas.openxmlformats.org/officeDocument/2006/relationships/image" Target="../media/image8.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 Id="rId3" Type="http://schemas.openxmlformats.org/officeDocument/2006/relationships/image" Target="../media/image9.jpg"/><Relationship Id="rId4" Type="http://schemas.openxmlformats.org/officeDocument/2006/relationships/image" Target="../media/image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7" name="Shape 447"/>
        <p:cNvGrpSpPr/>
        <p:nvPr/>
      </p:nvGrpSpPr>
      <p:grpSpPr>
        <a:xfrm>
          <a:off x="0" y="0"/>
          <a:ext cx="0" cy="0"/>
          <a:chOff x="0" y="0"/>
          <a:chExt cx="0" cy="0"/>
        </a:xfrm>
      </p:grpSpPr>
      <p:sp>
        <p:nvSpPr>
          <p:cNvPr id="448" name="Google Shape;448;p1"/>
          <p:cNvSpPr txBox="1"/>
          <p:nvPr>
            <p:ph type="ctrTitle"/>
          </p:nvPr>
        </p:nvSpPr>
        <p:spPr>
          <a:xfrm>
            <a:off x="685800" y="2057400"/>
            <a:ext cx="7848600"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Arial"/>
              <a:buNone/>
            </a:pPr>
            <a:r>
              <a:rPr b="0" i="0" lang="en-US" sz="5400" u="none">
                <a:solidFill>
                  <a:schemeClr val="dk2"/>
                </a:solidFill>
                <a:latin typeface="Arial"/>
                <a:ea typeface="Arial"/>
                <a:cs typeface="Arial"/>
                <a:sym typeface="Arial"/>
              </a:rPr>
              <a:t>Binary Addition &amp; Subtraction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30" name="Google Shape;63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Negative / Negative Combination</a:t>
            </a:r>
            <a:endParaRPr/>
          </a:p>
        </p:txBody>
      </p:sp>
      <p:sp>
        <p:nvSpPr>
          <p:cNvPr id="631" name="Google Shape;631;p10"/>
          <p:cNvSpPr txBox="1"/>
          <p:nvPr/>
        </p:nvSpPr>
        <p:spPr>
          <a:xfrm>
            <a:off x="533400" y="3733800"/>
            <a:ext cx="3016250"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2-Negative </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Take 2’s Complement Of </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Both Negative Numbers</a:t>
            </a:r>
            <a:endParaRPr/>
          </a:p>
        </p:txBody>
      </p:sp>
      <p:sp>
        <p:nvSpPr>
          <p:cNvPr id="632" name="Google Shape;632;p10"/>
          <p:cNvSpPr txBox="1"/>
          <p:nvPr/>
        </p:nvSpPr>
        <p:spPr>
          <a:xfrm>
            <a:off x="4724400" y="2209800"/>
            <a:ext cx="2590800" cy="5794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11110111</a:t>
            </a:r>
            <a:endParaRPr/>
          </a:p>
        </p:txBody>
      </p:sp>
      <p:grpSp>
        <p:nvGrpSpPr>
          <p:cNvPr id="633" name="Google Shape;633;p10"/>
          <p:cNvGrpSpPr/>
          <p:nvPr/>
        </p:nvGrpSpPr>
        <p:grpSpPr>
          <a:xfrm>
            <a:off x="2724150" y="2179637"/>
            <a:ext cx="1390650" cy="1676400"/>
            <a:chOff x="742" y="1488"/>
            <a:chExt cx="876" cy="1056"/>
          </a:xfrm>
        </p:grpSpPr>
        <p:sp>
          <p:nvSpPr>
            <p:cNvPr id="634" name="Google Shape;634;p10"/>
            <p:cNvSpPr txBox="1"/>
            <p:nvPr/>
          </p:nvSpPr>
          <p:spPr>
            <a:xfrm>
              <a:off x="742" y="1488"/>
              <a:ext cx="876"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r>
                <a:rPr b="0" i="0" lang="en-US" sz="3200" u="none">
                  <a:solidFill>
                    <a:srgbClr val="000000"/>
                  </a:solidFill>
                  <a:latin typeface="Arial"/>
                  <a:ea typeface="Arial"/>
                  <a:cs typeface="Arial"/>
                  <a:sym typeface="Arial"/>
                </a:rPr>
                <a:t>  (-9) </a:t>
              </a:r>
              <a:endParaRPr/>
            </a:p>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(-5) </a:t>
              </a:r>
              <a:endParaRPr/>
            </a:p>
            <a:p>
              <a:pPr indent="0" lvl="0" marL="0" marR="0" rtl="0" algn="r">
                <a:lnSpc>
                  <a:spcPct val="125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14  </a:t>
              </a:r>
              <a:endParaRPr/>
            </a:p>
          </p:txBody>
        </p:sp>
        <p:cxnSp>
          <p:nvCxnSpPr>
            <p:cNvPr id="635" name="Google Shape;635;p10"/>
            <p:cNvCxnSpPr/>
            <p:nvPr/>
          </p:nvCxnSpPr>
          <p:spPr>
            <a:xfrm>
              <a:off x="1000" y="2160"/>
              <a:ext cx="576" cy="0"/>
            </a:xfrm>
            <a:prstGeom prst="straightConnector1">
              <a:avLst/>
            </a:prstGeom>
            <a:noFill/>
            <a:ln cap="flat" cmpd="sng" w="19050">
              <a:solidFill>
                <a:schemeClr val="dk1"/>
              </a:solidFill>
              <a:prstDash val="solid"/>
              <a:miter lim="800000"/>
              <a:headEnd len="med" w="med" type="none"/>
              <a:tailEnd len="med" w="med" type="none"/>
            </a:ln>
          </p:spPr>
        </p:cxnSp>
      </p:grpSp>
      <p:sp>
        <p:nvSpPr>
          <p:cNvPr id="636" name="Google Shape;636;p10"/>
          <p:cNvSpPr/>
          <p:nvPr/>
        </p:nvSpPr>
        <p:spPr>
          <a:xfrm flipH="1">
            <a:off x="2667000" y="2233612"/>
            <a:ext cx="228600" cy="1524000"/>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37" name="Google Shape;637;p10"/>
          <p:cNvSpPr txBox="1"/>
          <p:nvPr/>
        </p:nvSpPr>
        <p:spPr>
          <a:xfrm>
            <a:off x="4087812" y="2667000"/>
            <a:ext cx="788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a:t>
            </a:r>
            <a:endParaRPr/>
          </a:p>
        </p:txBody>
      </p:sp>
      <p:sp>
        <p:nvSpPr>
          <p:cNvPr id="638" name="Google Shape;638;p10"/>
          <p:cNvSpPr txBox="1"/>
          <p:nvPr/>
        </p:nvSpPr>
        <p:spPr>
          <a:xfrm>
            <a:off x="4724400" y="2667000"/>
            <a:ext cx="2590800" cy="5794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11111011</a:t>
            </a:r>
            <a:endParaRPr/>
          </a:p>
        </p:txBody>
      </p:sp>
      <p:sp>
        <p:nvSpPr>
          <p:cNvPr id="639" name="Google Shape;639;p10"/>
          <p:cNvSpPr txBox="1"/>
          <p:nvPr/>
        </p:nvSpPr>
        <p:spPr>
          <a:xfrm>
            <a:off x="525462" y="2676525"/>
            <a:ext cx="2182812"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Negative / Negative</a:t>
            </a:r>
            <a:endParaRPr/>
          </a:p>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Negative Answer</a:t>
            </a:r>
            <a:endParaRPr/>
          </a:p>
        </p:txBody>
      </p:sp>
      <p:grpSp>
        <p:nvGrpSpPr>
          <p:cNvPr id="640" name="Google Shape;640;p10"/>
          <p:cNvGrpSpPr/>
          <p:nvPr/>
        </p:nvGrpSpPr>
        <p:grpSpPr>
          <a:xfrm>
            <a:off x="1131887" y="4740275"/>
            <a:ext cx="3059112" cy="1736725"/>
            <a:chOff x="713" y="2986"/>
            <a:chExt cx="1927" cy="1094"/>
          </a:xfrm>
        </p:grpSpPr>
        <p:sp>
          <p:nvSpPr>
            <p:cNvPr id="641" name="Google Shape;641;p10"/>
            <p:cNvSpPr txBox="1"/>
            <p:nvPr/>
          </p:nvSpPr>
          <p:spPr>
            <a:xfrm>
              <a:off x="1536" y="2986"/>
              <a:ext cx="1104" cy="109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  11110010</a:t>
              </a:r>
              <a:endParaRPr/>
            </a:p>
            <a:p>
              <a:pPr indent="0" lvl="0" marL="0" marR="0" rtl="0" algn="r">
                <a:lnSpc>
                  <a:spcPct val="100000"/>
                </a:lnSpc>
                <a:spcBef>
                  <a:spcPts val="0"/>
                </a:spcBef>
                <a:spcAft>
                  <a:spcPts val="0"/>
                </a:spcAft>
                <a:buClr>
                  <a:schemeClr val="hlink"/>
                </a:buClr>
                <a:buSzPts val="2000"/>
                <a:buFont typeface="Arial"/>
                <a:buNone/>
              </a:pPr>
              <a:r>
                <a:rPr b="0" i="0" lang="en-US" sz="2000" u="none">
                  <a:solidFill>
                    <a:schemeClr val="hlink"/>
                  </a:solidFill>
                  <a:latin typeface="Arial"/>
                  <a:ea typeface="Arial"/>
                  <a:cs typeface="Arial"/>
                  <a:sym typeface="Arial"/>
                </a:rPr>
                <a:t>↓↓↓↓</a:t>
              </a:r>
              <a:r>
                <a:rPr b="0" i="0" lang="en-US" sz="2000" u="none">
                  <a:solidFill>
                    <a:schemeClr val="hlink"/>
                  </a:solidFill>
                  <a:latin typeface="Tahoma"/>
                  <a:ea typeface="Tahoma"/>
                  <a:cs typeface="Tahoma"/>
                  <a:sym typeface="Tahoma"/>
                </a:rPr>
                <a:t>↓</a:t>
              </a:r>
              <a:r>
                <a:rPr b="0" i="0" lang="en-US" sz="2000" u="none">
                  <a:solidFill>
                    <a:schemeClr val="hlink"/>
                  </a:solidFill>
                  <a:latin typeface="Arial"/>
                  <a:ea typeface="Arial"/>
                  <a:cs typeface="Arial"/>
                  <a:sym typeface="Arial"/>
                </a:rPr>
                <a:t>↓↓↓</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00001101</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00001110</a:t>
              </a:r>
              <a:r>
                <a:rPr b="0" i="0" lang="en-US" sz="1600" u="none">
                  <a:solidFill>
                    <a:srgbClr val="000000"/>
                  </a:solidFill>
                  <a:latin typeface="Arial"/>
                  <a:ea typeface="Arial"/>
                  <a:cs typeface="Arial"/>
                  <a:sym typeface="Arial"/>
                </a:rPr>
                <a:t> </a:t>
              </a:r>
              <a:endParaRPr/>
            </a:p>
          </p:txBody>
        </p:sp>
        <p:cxnSp>
          <p:nvCxnSpPr>
            <p:cNvPr id="642" name="Google Shape;642;p10"/>
            <p:cNvCxnSpPr/>
            <p:nvPr/>
          </p:nvCxnSpPr>
          <p:spPr>
            <a:xfrm>
              <a:off x="1728" y="3875"/>
              <a:ext cx="864" cy="0"/>
            </a:xfrm>
            <a:prstGeom prst="straightConnector1">
              <a:avLst/>
            </a:prstGeom>
            <a:noFill/>
            <a:ln cap="flat" cmpd="sng" w="28575">
              <a:solidFill>
                <a:schemeClr val="dk1"/>
              </a:solidFill>
              <a:prstDash val="solid"/>
              <a:miter lim="800000"/>
              <a:headEnd len="med" w="med" type="none"/>
              <a:tailEnd len="med" w="med" type="none"/>
            </a:ln>
          </p:spPr>
        </p:cxnSp>
        <p:sp>
          <p:nvSpPr>
            <p:cNvPr id="643" name="Google Shape;643;p10"/>
            <p:cNvSpPr/>
            <p:nvPr/>
          </p:nvSpPr>
          <p:spPr>
            <a:xfrm flipH="1">
              <a:off x="1584" y="3039"/>
              <a:ext cx="144" cy="1008"/>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44" name="Google Shape;644;p10"/>
            <p:cNvSpPr txBox="1"/>
            <p:nvPr/>
          </p:nvSpPr>
          <p:spPr>
            <a:xfrm>
              <a:off x="713" y="3278"/>
              <a:ext cx="827"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2’s </a:t>
              </a:r>
              <a:endParaRPr/>
            </a:p>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Complement</a:t>
              </a:r>
              <a:endParaRPr/>
            </a:p>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Process</a:t>
              </a:r>
              <a:endParaRPr/>
            </a:p>
          </p:txBody>
        </p:sp>
      </p:grpSp>
      <p:sp>
        <p:nvSpPr>
          <p:cNvPr id="645" name="Google Shape;645;p10"/>
          <p:cNvSpPr/>
          <p:nvPr/>
        </p:nvSpPr>
        <p:spPr>
          <a:xfrm>
            <a:off x="4191000" y="4572000"/>
            <a:ext cx="1143000" cy="1047750"/>
          </a:xfrm>
          <a:custGeom>
            <a:rect b="b" l="l" r="r" t="t"/>
            <a:pathLst>
              <a:path extrusionOk="0" h="756" w="718">
                <a:moveTo>
                  <a:pt x="718" y="0"/>
                </a:moveTo>
                <a:cubicBezTo>
                  <a:pt x="630" y="16"/>
                  <a:pt x="542" y="32"/>
                  <a:pt x="478" y="48"/>
                </a:cubicBezTo>
                <a:cubicBezTo>
                  <a:pt x="414" y="64"/>
                  <a:pt x="374" y="56"/>
                  <a:pt x="334" y="96"/>
                </a:cubicBezTo>
                <a:cubicBezTo>
                  <a:pt x="294" y="136"/>
                  <a:pt x="254" y="216"/>
                  <a:pt x="238" y="288"/>
                </a:cubicBezTo>
                <a:cubicBezTo>
                  <a:pt x="222" y="360"/>
                  <a:pt x="254" y="456"/>
                  <a:pt x="238" y="528"/>
                </a:cubicBezTo>
                <a:cubicBezTo>
                  <a:pt x="222" y="600"/>
                  <a:pt x="182" y="684"/>
                  <a:pt x="142" y="720"/>
                </a:cubicBezTo>
                <a:cubicBezTo>
                  <a:pt x="102" y="756"/>
                  <a:pt x="30" y="738"/>
                  <a:pt x="0" y="74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46" name="Google Shape;646;p10"/>
          <p:cNvSpPr/>
          <p:nvPr/>
        </p:nvSpPr>
        <p:spPr>
          <a:xfrm>
            <a:off x="4125912" y="3494087"/>
            <a:ext cx="381000" cy="2840037"/>
          </a:xfrm>
          <a:custGeom>
            <a:rect b="b" l="l" r="r" t="t"/>
            <a:pathLst>
              <a:path extrusionOk="0" h="1789" w="240">
                <a:moveTo>
                  <a:pt x="0" y="1783"/>
                </a:moveTo>
                <a:cubicBezTo>
                  <a:pt x="25" y="1776"/>
                  <a:pt x="113" y="1789"/>
                  <a:pt x="148" y="1740"/>
                </a:cubicBezTo>
                <a:cubicBezTo>
                  <a:pt x="183" y="1691"/>
                  <a:pt x="196" y="1620"/>
                  <a:pt x="211" y="1487"/>
                </a:cubicBezTo>
                <a:cubicBezTo>
                  <a:pt x="226" y="1354"/>
                  <a:pt x="238" y="1131"/>
                  <a:pt x="239" y="939"/>
                </a:cubicBezTo>
                <a:cubicBezTo>
                  <a:pt x="240" y="747"/>
                  <a:pt x="234" y="482"/>
                  <a:pt x="218" y="335"/>
                </a:cubicBezTo>
                <a:cubicBezTo>
                  <a:pt x="202" y="188"/>
                  <a:pt x="180" y="110"/>
                  <a:pt x="144" y="55"/>
                </a:cubicBezTo>
                <a:cubicBezTo>
                  <a:pt x="108" y="0"/>
                  <a:pt x="56" y="7"/>
                  <a:pt x="0" y="7"/>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47" name="Google Shape;647;p10"/>
          <p:cNvSpPr txBox="1"/>
          <p:nvPr/>
        </p:nvSpPr>
        <p:spPr>
          <a:xfrm>
            <a:off x="4087812" y="2265362"/>
            <a:ext cx="788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a:t>
            </a:r>
            <a:endParaRPr/>
          </a:p>
        </p:txBody>
      </p:sp>
      <p:grpSp>
        <p:nvGrpSpPr>
          <p:cNvPr id="648" name="Google Shape;648;p10"/>
          <p:cNvGrpSpPr/>
          <p:nvPr/>
        </p:nvGrpSpPr>
        <p:grpSpPr>
          <a:xfrm>
            <a:off x="7315200" y="2273300"/>
            <a:ext cx="1828800" cy="1004887"/>
            <a:chOff x="4608" y="1432"/>
            <a:chExt cx="1152" cy="633"/>
          </a:xfrm>
        </p:grpSpPr>
        <p:sp>
          <p:nvSpPr>
            <p:cNvPr id="649" name="Google Shape;649;p10"/>
            <p:cNvSpPr txBox="1"/>
            <p:nvPr/>
          </p:nvSpPr>
          <p:spPr>
            <a:xfrm>
              <a:off x="4752" y="1432"/>
              <a:ext cx="1008" cy="6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2’s Complement</a:t>
              </a:r>
              <a:endParaRPr/>
            </a:p>
            <a:p>
              <a:pPr indent="0" lvl="0" marL="0" marR="0" rtl="0" algn="l">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Numbers, See </a:t>
              </a:r>
              <a:endParaRPr/>
            </a:p>
            <a:p>
              <a:pPr indent="0" lvl="0" marL="0" marR="0" rtl="0" algn="l">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Conversion Process</a:t>
              </a:r>
              <a:endParaRPr/>
            </a:p>
            <a:p>
              <a:pPr indent="0" lvl="0" marL="0" marR="0" rtl="0" algn="l">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In Previous Slides</a:t>
              </a:r>
              <a:endParaRPr/>
            </a:p>
          </p:txBody>
        </p:sp>
        <p:sp>
          <p:nvSpPr>
            <p:cNvPr id="650" name="Google Shape;650;p10"/>
            <p:cNvSpPr/>
            <p:nvPr/>
          </p:nvSpPr>
          <p:spPr>
            <a:xfrm>
              <a:off x="4608" y="1492"/>
              <a:ext cx="144" cy="513"/>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grpSp>
      <p:grpSp>
        <p:nvGrpSpPr>
          <p:cNvPr id="651" name="Google Shape;651;p10"/>
          <p:cNvGrpSpPr/>
          <p:nvPr/>
        </p:nvGrpSpPr>
        <p:grpSpPr>
          <a:xfrm>
            <a:off x="4932362" y="3241675"/>
            <a:ext cx="2416175" cy="622300"/>
            <a:chOff x="3086" y="2037"/>
            <a:chExt cx="1522" cy="392"/>
          </a:xfrm>
        </p:grpSpPr>
        <p:cxnSp>
          <p:nvCxnSpPr>
            <p:cNvPr id="652" name="Google Shape;652;p10"/>
            <p:cNvCxnSpPr/>
            <p:nvPr/>
          </p:nvCxnSpPr>
          <p:spPr>
            <a:xfrm>
              <a:off x="3086" y="2037"/>
              <a:ext cx="1497" cy="0"/>
            </a:xfrm>
            <a:prstGeom prst="straightConnector1">
              <a:avLst/>
            </a:prstGeom>
            <a:noFill/>
            <a:ln cap="flat" cmpd="sng" w="19050">
              <a:solidFill>
                <a:schemeClr val="dk1"/>
              </a:solidFill>
              <a:prstDash val="solid"/>
              <a:miter lim="800000"/>
              <a:headEnd len="med" w="med" type="none"/>
              <a:tailEnd len="med" w="med" type="none"/>
            </a:ln>
          </p:spPr>
        </p:cxnSp>
        <p:sp>
          <p:nvSpPr>
            <p:cNvPr id="653" name="Google Shape;653;p10"/>
            <p:cNvSpPr txBox="1"/>
            <p:nvPr/>
          </p:nvSpPr>
          <p:spPr>
            <a:xfrm>
              <a:off x="3143" y="2064"/>
              <a:ext cx="1465"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1]11110010</a:t>
              </a:r>
              <a:endParaRPr/>
            </a:p>
          </p:txBody>
        </p:sp>
      </p:grpSp>
      <p:grpSp>
        <p:nvGrpSpPr>
          <p:cNvPr id="654" name="Google Shape;654;p10"/>
          <p:cNvGrpSpPr/>
          <p:nvPr/>
        </p:nvGrpSpPr>
        <p:grpSpPr>
          <a:xfrm>
            <a:off x="5105400" y="3451225"/>
            <a:ext cx="3022600" cy="1257300"/>
            <a:chOff x="3216" y="2174"/>
            <a:chExt cx="1904" cy="792"/>
          </a:xfrm>
        </p:grpSpPr>
        <p:cxnSp>
          <p:nvCxnSpPr>
            <p:cNvPr id="655" name="Google Shape;655;p10"/>
            <p:cNvCxnSpPr/>
            <p:nvPr/>
          </p:nvCxnSpPr>
          <p:spPr>
            <a:xfrm rot="10800000">
              <a:off x="3504" y="2400"/>
              <a:ext cx="96" cy="192"/>
            </a:xfrm>
            <a:prstGeom prst="straightConnector1">
              <a:avLst/>
            </a:prstGeom>
            <a:noFill/>
            <a:ln cap="flat" cmpd="sng" w="9525">
              <a:solidFill>
                <a:schemeClr val="dk1"/>
              </a:solidFill>
              <a:prstDash val="solid"/>
              <a:miter lim="800000"/>
              <a:headEnd len="med" w="med" type="none"/>
              <a:tailEnd len="med" w="med" type="triangle"/>
            </a:ln>
          </p:spPr>
        </p:cxnSp>
        <p:sp>
          <p:nvSpPr>
            <p:cNvPr id="656" name="Google Shape;656;p10"/>
            <p:cNvSpPr txBox="1"/>
            <p:nvPr/>
          </p:nvSpPr>
          <p:spPr>
            <a:xfrm>
              <a:off x="3348" y="2563"/>
              <a:ext cx="1772" cy="40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8</a:t>
              </a:r>
              <a:r>
                <a:rPr b="0" baseline="30000" i="0" lang="en-US" sz="1200" u="none">
                  <a:solidFill>
                    <a:schemeClr val="dk1"/>
                  </a:solidFill>
                  <a:latin typeface="Tahoma"/>
                  <a:ea typeface="Tahoma"/>
                  <a:cs typeface="Tahoma"/>
                  <a:sym typeface="Tahoma"/>
                </a:rPr>
                <a:t>th</a:t>
              </a:r>
              <a:r>
                <a:rPr b="0" i="0" lang="en-US" sz="1200" u="none">
                  <a:solidFill>
                    <a:schemeClr val="dk1"/>
                  </a:solidFill>
                  <a:latin typeface="Tahoma"/>
                  <a:ea typeface="Tahoma"/>
                  <a:cs typeface="Tahoma"/>
                  <a:sym typeface="Tahoma"/>
                </a:rPr>
                <a:t> Bit = 1 : Answer is Negative</a:t>
              </a:r>
              <a:endParaRPr/>
            </a:p>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Disregard 9</a:t>
              </a:r>
              <a:r>
                <a:rPr b="0" baseline="30000" i="0" lang="en-US" sz="1200" u="none">
                  <a:solidFill>
                    <a:schemeClr val="dk1"/>
                  </a:solidFill>
                  <a:latin typeface="Tahoma"/>
                  <a:ea typeface="Tahoma"/>
                  <a:cs typeface="Tahoma"/>
                  <a:sym typeface="Tahoma"/>
                </a:rPr>
                <a:t>th</a:t>
              </a:r>
              <a:r>
                <a:rPr b="0" i="0" lang="en-US" sz="1200" u="none">
                  <a:solidFill>
                    <a:schemeClr val="dk1"/>
                  </a:solidFill>
                  <a:latin typeface="Tahoma"/>
                  <a:ea typeface="Tahoma"/>
                  <a:cs typeface="Tahoma"/>
                  <a:sym typeface="Tahoma"/>
                </a:rPr>
                <a:t> Bit</a:t>
              </a:r>
              <a:endParaRPr/>
            </a:p>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Take 2’s Complement to Check Answer</a:t>
              </a:r>
              <a:endParaRPr/>
            </a:p>
          </p:txBody>
        </p:sp>
        <p:cxnSp>
          <p:nvCxnSpPr>
            <p:cNvPr id="657" name="Google Shape;657;p10"/>
            <p:cNvCxnSpPr/>
            <p:nvPr/>
          </p:nvCxnSpPr>
          <p:spPr>
            <a:xfrm>
              <a:off x="3216" y="2174"/>
              <a:ext cx="144" cy="144"/>
            </a:xfrm>
            <a:prstGeom prst="straightConnector1">
              <a:avLst/>
            </a:prstGeom>
            <a:noFill/>
            <a:ln cap="flat" cmpd="sng" w="28575">
              <a:solidFill>
                <a:srgbClr val="FF0000"/>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xEl>
                                              <p:pRg end="0" st="0"/>
                                            </p:txEl>
                                          </p:spTgt>
                                        </p:tgtEl>
                                        <p:attrNameLst>
                                          <p:attrName>style.visibility</p:attrName>
                                        </p:attrNameLst>
                                      </p:cBhvr>
                                      <p:to>
                                        <p:strVal val="visible"/>
                                      </p:to>
                                    </p:set>
                                    <p:animEffect filter="fade" transition="in">
                                      <p:cBhvr>
                                        <p:cTn dur="500"/>
                                        <p:tgtEl>
                                          <p:spTgt spid="6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7">
                                            <p:txEl>
                                              <p:pRg end="0" st="0"/>
                                            </p:txEl>
                                          </p:spTgt>
                                        </p:tgtEl>
                                        <p:attrNameLst>
                                          <p:attrName>style.visibility</p:attrName>
                                        </p:attrNameLst>
                                      </p:cBhvr>
                                      <p:to>
                                        <p:strVal val="visible"/>
                                      </p:to>
                                    </p:set>
                                    <p:animEffect filter="fade" transition="in">
                                      <p:cBhvr>
                                        <p:cTn dur="500"/>
                                        <p:tgtEl>
                                          <p:spTgt spid="637">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500"/>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63" name="Google Shape;663;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BCD Codes</a:t>
            </a:r>
            <a:endParaRPr/>
          </a:p>
        </p:txBody>
      </p:sp>
      <p:sp>
        <p:nvSpPr>
          <p:cNvPr id="664" name="Google Shape;664;p11"/>
          <p:cNvSpPr txBox="1"/>
          <p:nvPr>
            <p:ph idx="1" type="body"/>
          </p:nvPr>
        </p:nvSpPr>
        <p:spPr>
          <a:xfrm>
            <a:off x="5334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BCD Code (Binary-Coded Decimal):</a:t>
            </a:r>
            <a:r>
              <a:rPr b="0" i="0" lang="en-US" sz="2800" u="none">
                <a:solidFill>
                  <a:schemeClr val="dk1"/>
                </a:solidFill>
                <a:latin typeface="Arial"/>
                <a:ea typeface="Arial"/>
                <a:cs typeface="Arial"/>
                <a:sym typeface="Arial"/>
              </a:rPr>
              <a:t> A code used to represent each decimal digit of a number by a 4-Bit Binary Value.</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Valid Digits for 0 to 9 are 0000 to 1001.</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binary codes 1010 to 1111 are invalid</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Called an 8421 Code due to the decimal weight of each bit position.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70" name="Google Shape;67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BCD Examples</a:t>
            </a:r>
            <a:endParaRPr/>
          </a:p>
        </p:txBody>
      </p:sp>
      <p:sp>
        <p:nvSpPr>
          <p:cNvPr id="671" name="Google Shape;671;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Each digit is a 4-Bit Binary group:</a:t>
            </a:r>
            <a:endParaRPr/>
          </a:p>
          <a:p>
            <a:pPr indent="-342900" lvl="0" marL="342900" rtl="0" algn="ctr">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(84)</a:t>
            </a:r>
            <a:r>
              <a:rPr b="0" baseline="-25000" i="0" lang="en-US" sz="3200" u="none">
                <a:solidFill>
                  <a:schemeClr val="dk1"/>
                </a:solidFill>
                <a:latin typeface="Arial"/>
                <a:ea typeface="Arial"/>
                <a:cs typeface="Arial"/>
                <a:sym typeface="Arial"/>
              </a:rPr>
              <a:t>10</a:t>
            </a:r>
            <a:r>
              <a:rPr b="0" i="0" lang="en-US" sz="3200" u="none">
                <a:solidFill>
                  <a:schemeClr val="dk1"/>
                </a:solidFill>
                <a:latin typeface="Arial"/>
                <a:ea typeface="Arial"/>
                <a:cs typeface="Arial"/>
                <a:sym typeface="Arial"/>
              </a:rPr>
              <a:t> = 1000 0100</a:t>
            </a:r>
            <a:endParaRPr/>
          </a:p>
          <a:p>
            <a:pPr indent="-342900" lvl="0" marL="342900" rtl="0" algn="ctr">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(4987)</a:t>
            </a:r>
            <a:r>
              <a:rPr b="0" baseline="-25000" i="0" lang="en-US" sz="3200" u="none">
                <a:solidFill>
                  <a:schemeClr val="dk1"/>
                </a:solidFill>
                <a:latin typeface="Arial"/>
                <a:ea typeface="Arial"/>
                <a:cs typeface="Arial"/>
                <a:sym typeface="Arial"/>
              </a:rPr>
              <a:t>10</a:t>
            </a:r>
            <a:r>
              <a:rPr b="0" i="0" lang="en-US" sz="3200" u="none">
                <a:solidFill>
                  <a:schemeClr val="dk1"/>
                </a:solidFill>
                <a:latin typeface="Arial"/>
                <a:ea typeface="Arial"/>
                <a:cs typeface="Arial"/>
                <a:sym typeface="Arial"/>
              </a:rPr>
              <a:t> = 0100 1001 1000 0111</a:t>
            </a:r>
            <a:r>
              <a:rPr b="0" baseline="-25000" i="0" lang="en-US" sz="3200" u="none">
                <a:solidFill>
                  <a:schemeClr val="dk1"/>
                </a:solidFill>
                <a:latin typeface="Arial"/>
                <a:ea typeface="Arial"/>
                <a:cs typeface="Arial"/>
                <a:sym typeface="Arial"/>
              </a:rPr>
              <a:t>BCD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77" name="Google Shape;677;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Excess-3 Code</a:t>
            </a:r>
            <a:endParaRPr/>
          </a:p>
        </p:txBody>
      </p:sp>
      <p:sp>
        <p:nvSpPr>
          <p:cNvPr id="678" name="Google Shape;678;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BCD Code formed by adding 3 (0011) to its true 4-bit binary value.</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Excess-3 is a self-complementing code: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negative code equivalent can be found by inverting the binary bits of the positive code</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Inverting the bits of the Excess-3 digit yields 9’s Complement of the decimal equivalent.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Excess-3 BCD Code</a:t>
            </a:r>
            <a:endParaRPr/>
          </a:p>
        </p:txBody>
      </p:sp>
      <p:sp>
        <p:nvSpPr>
          <p:cNvPr id="684" name="Google Shape;684;p14"/>
          <p:cNvSpPr txBox="1"/>
          <p:nvPr>
            <p:ph idx="1" type="body"/>
          </p:nvPr>
        </p:nvSpPr>
        <p:spPr>
          <a:xfrm>
            <a:off x="609600" y="1524000"/>
            <a:ext cx="8272462"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Excess-3 (XS-3) BCD code does not use the principle of positional weights into consideration while converting the decimal numbers to 4-bit BCD system. Therefore, we can say that this code is a non-weighted BCD code.</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function of XS-3 code is to transform the decimal numbers into their corresponding 4-bit BCD code.</a:t>
            </a:r>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this code, the decimal number is transformed to the 4-bit BCD code by first adding 3 to all the digits of the number and then converting the excess digits, so obtained, into their corresponding 8421 BCD code. Therefore, we can say that the XS-3 code is strongly related with 8421 BCD code in its functioning.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Excess-3 BCD Code</a:t>
            </a:r>
            <a:endParaRPr/>
          </a:p>
        </p:txBody>
      </p:sp>
      <p:graphicFrame>
        <p:nvGraphicFramePr>
          <p:cNvPr id="690" name="Google Shape;690;p15"/>
          <p:cNvGraphicFramePr/>
          <p:nvPr/>
        </p:nvGraphicFramePr>
        <p:xfrm>
          <a:off x="1524000" y="2128837"/>
          <a:ext cx="3000000" cy="3000000"/>
        </p:xfrm>
        <a:graphic>
          <a:graphicData uri="http://schemas.openxmlformats.org/drawingml/2006/table">
            <a:tbl>
              <a:tblPr>
                <a:noFill/>
                <a:tableStyleId>{E12DB9B8-A96C-4A56-BE45-ACB4B72BA67E}</a:tableStyleId>
              </a:tblPr>
              <a:tblGrid>
                <a:gridCol w="3048000"/>
                <a:gridCol w="3048000"/>
              </a:tblGrid>
              <a:tr h="3968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Decimal digits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Excess-3 BCD code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0011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0100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0101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0110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0111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1001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1010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1011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1100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Excess-3 BCD Code</a:t>
            </a:r>
            <a:endParaRPr/>
          </a:p>
        </p:txBody>
      </p:sp>
      <p:sp>
        <p:nvSpPr>
          <p:cNvPr id="696" name="Google Shape;696;p16"/>
          <p:cNvSpPr txBox="1"/>
          <p:nvPr>
            <p:ph idx="1" type="body"/>
          </p:nvPr>
        </p:nvSpPr>
        <p:spPr>
          <a:xfrm>
            <a:off x="838200" y="2017712"/>
            <a:ext cx="8116887" cy="7254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Convert the decimal number 85 to XS-3 BCD code.</a:t>
            </a:r>
            <a:endParaRPr/>
          </a:p>
        </p:txBody>
      </p:sp>
      <p:sp>
        <p:nvSpPr>
          <p:cNvPr id="697" name="Google Shape;697;p16"/>
          <p:cNvSpPr txBox="1"/>
          <p:nvPr/>
        </p:nvSpPr>
        <p:spPr>
          <a:xfrm>
            <a:off x="838200" y="3084512"/>
            <a:ext cx="8116887" cy="3316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99"/>
              </a:buClr>
              <a:buSzPts val="2000"/>
              <a:buFont typeface="Verdana"/>
              <a:buNone/>
            </a:pPr>
            <a:r>
              <a:rPr b="1" i="0" lang="en-US" sz="2000" u="none">
                <a:solidFill>
                  <a:srgbClr val="003399"/>
                </a:solidFill>
                <a:latin typeface="Verdana"/>
                <a:ea typeface="Verdana"/>
                <a:cs typeface="Verdana"/>
                <a:sym typeface="Verdana"/>
              </a:rPr>
              <a:t>Add 3 to each digit of the given decimal number as:</a:t>
            </a:r>
            <a:endParaRPr/>
          </a:p>
          <a:p>
            <a:pPr indent="0" lvl="0" marL="0" marR="0" rtl="0" algn="l">
              <a:lnSpc>
                <a:spcPct val="100000"/>
              </a:lnSpc>
              <a:spcBef>
                <a:spcPts val="400"/>
              </a:spcBef>
              <a:spcAft>
                <a:spcPts val="0"/>
              </a:spcAft>
              <a:buClr>
                <a:srgbClr val="003399"/>
              </a:buClr>
              <a:buSzPts val="2000"/>
              <a:buFont typeface="Verdana"/>
              <a:buNone/>
            </a:pPr>
            <a:r>
              <a:rPr b="1" i="0" lang="en-US" sz="2000" u="none">
                <a:solidFill>
                  <a:srgbClr val="003399"/>
                </a:solidFill>
                <a:latin typeface="Verdana"/>
                <a:ea typeface="Verdana"/>
                <a:cs typeface="Verdana"/>
                <a:sym typeface="Verdana"/>
              </a:rPr>
              <a:t>8+3=11</a:t>
            </a:r>
            <a:endParaRPr/>
          </a:p>
          <a:p>
            <a:pPr indent="0" lvl="0" marL="0" marR="0" rtl="0" algn="l">
              <a:lnSpc>
                <a:spcPct val="100000"/>
              </a:lnSpc>
              <a:spcBef>
                <a:spcPts val="400"/>
              </a:spcBef>
              <a:spcAft>
                <a:spcPts val="0"/>
              </a:spcAft>
              <a:buClr>
                <a:srgbClr val="003399"/>
              </a:buClr>
              <a:buSzPts val="2000"/>
              <a:buFont typeface="Verdana"/>
              <a:buNone/>
            </a:pPr>
            <a:r>
              <a:rPr b="1" i="0" lang="en-US" sz="2000" u="none">
                <a:solidFill>
                  <a:srgbClr val="003399"/>
                </a:solidFill>
                <a:latin typeface="Verdana"/>
                <a:ea typeface="Verdana"/>
                <a:cs typeface="Verdana"/>
                <a:sym typeface="Verdana"/>
              </a:rPr>
              <a:t>5+3=8</a:t>
            </a:r>
            <a:endParaRPr/>
          </a:p>
          <a:p>
            <a:pPr indent="0" lvl="0" marL="0" marR="0" rtl="0" algn="l">
              <a:lnSpc>
                <a:spcPct val="100000"/>
              </a:lnSpc>
              <a:spcBef>
                <a:spcPts val="400"/>
              </a:spcBef>
              <a:spcAft>
                <a:spcPts val="0"/>
              </a:spcAft>
              <a:buClr>
                <a:srgbClr val="003399"/>
              </a:buClr>
              <a:buSzPts val="2000"/>
              <a:buFont typeface="Verdana"/>
              <a:buNone/>
            </a:pPr>
            <a:r>
              <a:rPr b="1" i="0" lang="en-US" sz="2000" u="none">
                <a:solidFill>
                  <a:srgbClr val="003399"/>
                </a:solidFill>
                <a:latin typeface="Verdana"/>
                <a:ea typeface="Verdana"/>
                <a:cs typeface="Verdana"/>
                <a:sym typeface="Verdana"/>
              </a:rPr>
              <a:t>The corresponding 4-bit 8421 BCD representation of the decimal digit 11 is 1011.</a:t>
            </a:r>
            <a:endParaRPr/>
          </a:p>
          <a:p>
            <a:pPr indent="0" lvl="0" marL="0" marR="0" rtl="0" algn="l">
              <a:lnSpc>
                <a:spcPct val="100000"/>
              </a:lnSpc>
              <a:spcBef>
                <a:spcPts val="400"/>
              </a:spcBef>
              <a:spcAft>
                <a:spcPts val="0"/>
              </a:spcAft>
              <a:buClr>
                <a:srgbClr val="003399"/>
              </a:buClr>
              <a:buSzPts val="2000"/>
              <a:buFont typeface="Verdana"/>
              <a:buNone/>
            </a:pPr>
            <a:r>
              <a:rPr b="1" i="0" lang="en-US" sz="2000" u="none">
                <a:solidFill>
                  <a:srgbClr val="003399"/>
                </a:solidFill>
                <a:latin typeface="Verdana"/>
                <a:ea typeface="Verdana"/>
                <a:cs typeface="Verdana"/>
                <a:sym typeface="Verdana"/>
              </a:rPr>
              <a:t>The corresponding 4-bit 8421 BCD representation of the decimal digit 8 is 1000.</a:t>
            </a:r>
            <a:endParaRPr/>
          </a:p>
          <a:p>
            <a:pPr indent="0" lvl="0" marL="0" marR="0" rtl="0" algn="l">
              <a:lnSpc>
                <a:spcPct val="100000"/>
              </a:lnSpc>
              <a:spcBef>
                <a:spcPts val="400"/>
              </a:spcBef>
              <a:spcAft>
                <a:spcPts val="0"/>
              </a:spcAft>
              <a:buClr>
                <a:srgbClr val="003399"/>
              </a:buClr>
              <a:buSzPts val="2000"/>
              <a:buFont typeface="Verdana"/>
              <a:buNone/>
            </a:pPr>
            <a:r>
              <a:rPr b="1" i="0" lang="en-US" sz="2000" u="none">
                <a:solidFill>
                  <a:srgbClr val="003399"/>
                </a:solidFill>
                <a:latin typeface="Verdana"/>
                <a:ea typeface="Verdana"/>
                <a:cs typeface="Verdana"/>
                <a:sym typeface="Verdana"/>
              </a:rPr>
              <a:t>Therefore, the XS-3 BCD representation of the decimal number 85 is 1011 1000.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03" name="Google Shape;70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Gray Code</a:t>
            </a:r>
            <a:endParaRPr/>
          </a:p>
        </p:txBody>
      </p:sp>
      <p:sp>
        <p:nvSpPr>
          <p:cNvPr id="704" name="Google Shape;704;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binary code that progresses so that only one bit changes between two successive codes.</a:t>
            </a:r>
            <a:endParaRPr/>
          </a:p>
        </p:txBody>
      </p:sp>
      <p:pic>
        <p:nvPicPr>
          <p:cNvPr id="705" name="Google Shape;705;p17"/>
          <p:cNvPicPr preferRelativeResize="0"/>
          <p:nvPr/>
        </p:nvPicPr>
        <p:blipFill rotWithShape="1">
          <a:blip r:embed="rId3">
            <a:alphaModFix/>
          </a:blip>
          <a:srcRect b="0" l="0" r="0" t="0"/>
          <a:stretch/>
        </p:blipFill>
        <p:spPr>
          <a:xfrm>
            <a:off x="4514850" y="3321050"/>
            <a:ext cx="114300" cy="21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11" name="Google Shape;711;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Gray Code and Binary</a:t>
            </a:r>
            <a:endParaRPr/>
          </a:p>
        </p:txBody>
      </p:sp>
      <p:sp>
        <p:nvSpPr>
          <p:cNvPr id="712" name="Google Shape;712;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Binary: b</a:t>
            </a:r>
            <a:r>
              <a:rPr b="0" baseline="-25000" i="0" lang="en-US" sz="2800" u="none">
                <a:solidFill>
                  <a:schemeClr val="dk1"/>
                </a:solidFill>
                <a:latin typeface="Arial"/>
                <a:ea typeface="Arial"/>
                <a:cs typeface="Arial"/>
                <a:sym typeface="Arial"/>
              </a:rPr>
              <a:t>3</a:t>
            </a:r>
            <a:r>
              <a:rPr b="0" i="0"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0</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Gray: g</a:t>
            </a:r>
            <a:r>
              <a:rPr b="0" baseline="-25000" i="0" lang="en-US" sz="2800" u="none">
                <a:solidFill>
                  <a:schemeClr val="dk1"/>
                </a:solidFill>
                <a:latin typeface="Arial"/>
                <a:ea typeface="Arial"/>
                <a:cs typeface="Arial"/>
                <a:sym typeface="Arial"/>
              </a:rPr>
              <a:t>3</a:t>
            </a:r>
            <a:r>
              <a:rPr b="0" i="0" lang="en-US" sz="2800" u="none">
                <a:solidFill>
                  <a:schemeClr val="dk1"/>
                </a:solidFill>
                <a:latin typeface="Arial"/>
                <a:ea typeface="Arial"/>
                <a:cs typeface="Arial"/>
                <a:sym typeface="Arial"/>
              </a:rPr>
              <a:t>g</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g</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g</a:t>
            </a:r>
            <a:r>
              <a:rPr b="0" baseline="-25000" i="0" lang="en-US" sz="2800" u="none">
                <a:solidFill>
                  <a:schemeClr val="dk1"/>
                </a:solidFill>
                <a:latin typeface="Arial"/>
                <a:ea typeface="Arial"/>
                <a:cs typeface="Arial"/>
                <a:sym typeface="Arial"/>
              </a:rPr>
              <a:t>0</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Gray code bits can be defined as follows:</a:t>
            </a:r>
            <a:endParaRPr/>
          </a:p>
          <a:p>
            <a:pPr indent="-342900" lvl="0" marL="34290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				 g</a:t>
            </a:r>
            <a:r>
              <a:rPr b="0" baseline="-25000" i="0" lang="en-US" sz="2800" u="none">
                <a:solidFill>
                  <a:schemeClr val="dk1"/>
                </a:solidFill>
                <a:latin typeface="Arial"/>
                <a:ea typeface="Arial"/>
                <a:cs typeface="Arial"/>
                <a:sym typeface="Arial"/>
              </a:rPr>
              <a:t>3</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3</a:t>
            </a:r>
            <a:endParaRPr b="0" i="0" sz="2800" u="none">
              <a:solidFill>
                <a:schemeClr val="dk1"/>
              </a:solidFill>
              <a:latin typeface="Arial"/>
              <a:ea typeface="Arial"/>
              <a:cs typeface="Arial"/>
              <a:sym typeface="Arial"/>
            </a:endParaRPr>
          </a:p>
          <a:p>
            <a:pPr indent="-342900" lvl="0" marL="342900" rtl="0" algn="ctr">
              <a:lnSpc>
                <a:spcPct val="100000"/>
              </a:lnSpc>
              <a:spcBef>
                <a:spcPts val="56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g</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3</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2</a:t>
            </a:r>
            <a:endParaRPr b="0" i="0" sz="2800" u="none">
              <a:solidFill>
                <a:schemeClr val="dk1"/>
              </a:solidFill>
              <a:latin typeface="Arial"/>
              <a:ea typeface="Arial"/>
              <a:cs typeface="Arial"/>
              <a:sym typeface="Arial"/>
            </a:endParaRPr>
          </a:p>
          <a:p>
            <a:pPr indent="-342900" lvl="0" marL="342900" rtl="0" algn="ctr">
              <a:lnSpc>
                <a:spcPct val="100000"/>
              </a:lnSpc>
              <a:spcBef>
                <a:spcPts val="56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g</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1</a:t>
            </a:r>
            <a:endParaRPr/>
          </a:p>
          <a:p>
            <a:pPr indent="-342900" lvl="0" marL="342900" rtl="0" algn="ctr">
              <a:lnSpc>
                <a:spcPct val="100000"/>
              </a:lnSpc>
              <a:spcBef>
                <a:spcPts val="56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g</a:t>
            </a:r>
            <a:r>
              <a:rPr b="0" baseline="-25000" i="0" lang="en-US" sz="2800" u="none">
                <a:solidFill>
                  <a:schemeClr val="dk1"/>
                </a:solidFill>
                <a:latin typeface="Arial"/>
                <a:ea typeface="Arial"/>
                <a:cs typeface="Arial"/>
                <a:sym typeface="Arial"/>
              </a:rPr>
              <a:t>0</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baseline="-25000" i="0" lang="en-US" sz="2800" u="none">
                <a:solidFill>
                  <a:schemeClr val="dk1"/>
                </a:solidFill>
                <a:latin typeface="Arial"/>
                <a:ea typeface="Arial"/>
                <a:cs typeface="Arial"/>
                <a:sym typeface="Arial"/>
              </a:rPr>
              <a:t>0</a:t>
            </a: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The Gray Code</a:t>
            </a:r>
            <a:endParaRPr/>
          </a:p>
        </p:txBody>
      </p:sp>
      <p:sp>
        <p:nvSpPr>
          <p:cNvPr id="719" name="Google Shape;719;p19"/>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Binary-to-Gray code conversion</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MSB in the Gray code is the same as corresponding MSB in the binary number.</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Going from left to right, add each adjacent pair of binary code bits to get the next Gray code bit. </a:t>
            </a:r>
            <a:r>
              <a:rPr b="0" i="0" lang="en-US" sz="2800" u="sng">
                <a:solidFill>
                  <a:schemeClr val="dk1"/>
                </a:solidFill>
                <a:latin typeface="Arial"/>
                <a:ea typeface="Arial"/>
                <a:cs typeface="Arial"/>
                <a:sym typeface="Arial"/>
              </a:rPr>
              <a:t>Discard carries</a:t>
            </a:r>
            <a:r>
              <a:rPr b="0" i="0" lang="en-US" sz="2800" u="none">
                <a:solidFill>
                  <a:schemeClr val="dk1"/>
                </a:solidFill>
                <a:latin typeface="Arial"/>
                <a:ea typeface="Arial"/>
                <a:cs typeface="Arial"/>
                <a:sym typeface="Arial"/>
              </a:rPr>
              <a:t>.</a:t>
            </a:r>
            <a:endParaRPr/>
          </a:p>
          <a:p>
            <a:pPr indent="-285750" lvl="1" marL="742950" rtl="0" algn="l">
              <a:lnSpc>
                <a:spcPct val="100000"/>
              </a:lnSpc>
              <a:spcBef>
                <a:spcPts val="560"/>
              </a:spcBef>
              <a:spcAft>
                <a:spcPts val="0"/>
              </a:spcAft>
              <a:buClr>
                <a:srgbClr val="FFFF00"/>
              </a:buClr>
              <a:buSzPts val="2800"/>
              <a:buFont typeface="Arial"/>
              <a:buNone/>
            </a:pPr>
            <a:r>
              <a:rPr b="1" i="0" lang="en-US" sz="2800" u="none">
                <a:solidFill>
                  <a:srgbClr val="FFFF00"/>
                </a:solidFill>
                <a:latin typeface="Arial"/>
                <a:ea typeface="Arial"/>
                <a:cs typeface="Arial"/>
                <a:sym typeface="Arial"/>
              </a:rPr>
              <a:t>ex:</a:t>
            </a:r>
            <a:r>
              <a:rPr b="0" i="0" lang="en-US" sz="2800" u="none">
                <a:solidFill>
                  <a:schemeClr val="dk1"/>
                </a:solidFill>
                <a:latin typeface="Arial"/>
                <a:ea typeface="Arial"/>
                <a:cs typeface="Arial"/>
                <a:sym typeface="Arial"/>
              </a:rPr>
              <a:t>    convert </a:t>
            </a:r>
            <a:r>
              <a:rPr b="0" i="0" lang="en-US" sz="2400" u="none">
                <a:solidFill>
                  <a:schemeClr val="dk1"/>
                </a:solidFill>
                <a:latin typeface="Courier"/>
                <a:ea typeface="Courier"/>
                <a:cs typeface="Courier"/>
                <a:sym typeface="Courier"/>
              </a:rPr>
              <a:t>10110</a:t>
            </a:r>
            <a:r>
              <a:rPr b="0" baseline="-25000" i="0" lang="en-US" sz="2400" u="none">
                <a:solidFill>
                  <a:schemeClr val="dk1"/>
                </a:solidFill>
                <a:latin typeface="Courier"/>
                <a:ea typeface="Courier"/>
                <a:cs typeface="Courier"/>
                <a:sym typeface="Courier"/>
              </a:rPr>
              <a:t>2</a:t>
            </a:r>
            <a:r>
              <a:rPr b="0" i="0" lang="en-US" sz="2400" u="none">
                <a:solidFill>
                  <a:schemeClr val="dk1"/>
                </a:solidFill>
                <a:latin typeface="Courier"/>
                <a:ea typeface="Courier"/>
                <a:cs typeface="Courier"/>
                <a:sym typeface="Courier"/>
              </a:rPr>
              <a:t> to Gray code</a:t>
            </a:r>
            <a:endParaRPr/>
          </a:p>
          <a:p>
            <a:pPr indent="-285750" lvl="1" marL="742950" rtl="0" algn="l">
              <a:lnSpc>
                <a:spcPct val="100000"/>
              </a:lnSpc>
              <a:spcBef>
                <a:spcPts val="48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			</a:t>
            </a:r>
            <a:r>
              <a:rPr b="1" i="0" lang="en-US" sz="2400" u="none">
                <a:solidFill>
                  <a:schemeClr val="dk1"/>
                </a:solidFill>
                <a:latin typeface="Courier"/>
                <a:ea typeface="Courier"/>
                <a:cs typeface="Courier"/>
                <a:sym typeface="Courier"/>
              </a:rPr>
              <a:t>1 </a:t>
            </a:r>
            <a:r>
              <a:rPr b="1" i="0" lang="en-US" sz="2400" u="none">
                <a:solidFill>
                  <a:srgbClr val="FFFF00"/>
                </a:solidFill>
                <a:latin typeface="Courier"/>
                <a:ea typeface="Courier"/>
                <a:cs typeface="Courier"/>
                <a:sym typeface="Courier"/>
              </a:rPr>
              <a:t>+</a:t>
            </a:r>
            <a:r>
              <a:rPr b="1" i="0" lang="en-US" sz="2400" u="none">
                <a:solidFill>
                  <a:schemeClr val="dk1"/>
                </a:solidFill>
                <a:latin typeface="Courier"/>
                <a:ea typeface="Courier"/>
                <a:cs typeface="Courier"/>
                <a:sym typeface="Courier"/>
              </a:rPr>
              <a:t> 0 </a:t>
            </a:r>
            <a:r>
              <a:rPr b="1" i="0" lang="en-US" sz="2400" u="none">
                <a:solidFill>
                  <a:srgbClr val="66FF33"/>
                </a:solidFill>
                <a:latin typeface="Courier"/>
                <a:ea typeface="Courier"/>
                <a:cs typeface="Courier"/>
                <a:sym typeface="Courier"/>
              </a:rPr>
              <a:t>+</a:t>
            </a:r>
            <a:r>
              <a:rPr b="1" i="0" lang="en-US" sz="2400" u="none">
                <a:solidFill>
                  <a:schemeClr val="dk1"/>
                </a:solidFill>
                <a:latin typeface="Courier"/>
                <a:ea typeface="Courier"/>
                <a:cs typeface="Courier"/>
                <a:sym typeface="Courier"/>
              </a:rPr>
              <a:t> 1 </a:t>
            </a:r>
            <a:r>
              <a:rPr b="1" i="0" lang="en-US" sz="2400" u="none">
                <a:solidFill>
                  <a:srgbClr val="FFFF00"/>
                </a:solidFill>
                <a:latin typeface="Courier"/>
                <a:ea typeface="Courier"/>
                <a:cs typeface="Courier"/>
                <a:sym typeface="Courier"/>
              </a:rPr>
              <a:t>+</a:t>
            </a:r>
            <a:r>
              <a:rPr b="1" i="0" lang="en-US" sz="2400" u="none">
                <a:solidFill>
                  <a:schemeClr val="dk1"/>
                </a:solidFill>
                <a:latin typeface="Courier"/>
                <a:ea typeface="Courier"/>
                <a:cs typeface="Courier"/>
                <a:sym typeface="Courier"/>
              </a:rPr>
              <a:t> 1 </a:t>
            </a:r>
            <a:r>
              <a:rPr b="1" i="0" lang="en-US" sz="2400" u="none">
                <a:solidFill>
                  <a:srgbClr val="66FF33"/>
                </a:solidFill>
                <a:latin typeface="Courier"/>
                <a:ea typeface="Courier"/>
                <a:cs typeface="Courier"/>
                <a:sym typeface="Courier"/>
              </a:rPr>
              <a:t>+</a:t>
            </a:r>
            <a:r>
              <a:rPr b="1" i="0" lang="en-US" sz="2400" u="none">
                <a:solidFill>
                  <a:schemeClr val="dk1"/>
                </a:solidFill>
                <a:latin typeface="Courier"/>
                <a:ea typeface="Courier"/>
                <a:cs typeface="Courier"/>
                <a:sym typeface="Courier"/>
              </a:rPr>
              <a:t> 0  binary</a:t>
            </a:r>
            <a:endParaRPr/>
          </a:p>
          <a:p>
            <a:pPr indent="-285750" lvl="1" marL="742950" rtl="0" algn="l">
              <a:lnSpc>
                <a:spcPct val="100000"/>
              </a:lnSpc>
              <a:spcBef>
                <a:spcPts val="480"/>
              </a:spcBef>
              <a:spcAft>
                <a:spcPts val="0"/>
              </a:spcAft>
              <a:buClr>
                <a:schemeClr val="dk1"/>
              </a:buClr>
              <a:buSzPts val="2400"/>
              <a:buFont typeface="Arial"/>
              <a:buNone/>
            </a:pPr>
            <a:r>
              <a:t/>
            </a:r>
            <a:endParaRPr b="1" i="0" sz="2400" u="none">
              <a:solidFill>
                <a:schemeClr val="dk1"/>
              </a:solidFill>
              <a:latin typeface="Courier"/>
              <a:ea typeface="Courier"/>
              <a:cs typeface="Courier"/>
              <a:sym typeface="Courier"/>
            </a:endParaRPr>
          </a:p>
          <a:p>
            <a:pPr indent="-285750" lvl="1" marL="742950" rtl="0" algn="l">
              <a:lnSpc>
                <a:spcPct val="100000"/>
              </a:lnSpc>
              <a:spcBef>
                <a:spcPts val="480"/>
              </a:spcBef>
              <a:spcAft>
                <a:spcPts val="0"/>
              </a:spcAft>
              <a:buClr>
                <a:schemeClr val="dk1"/>
              </a:buClr>
              <a:buSzPts val="2400"/>
              <a:buFont typeface="Arial"/>
              <a:buNone/>
            </a:pPr>
            <a:r>
              <a:rPr b="1" baseline="-25000" i="0" lang="en-US" sz="2400" u="none">
                <a:solidFill>
                  <a:schemeClr val="dk1"/>
                </a:solidFill>
                <a:latin typeface="Arial"/>
                <a:ea typeface="Arial"/>
                <a:cs typeface="Arial"/>
                <a:sym typeface="Arial"/>
              </a:rPr>
              <a:t>			</a:t>
            </a:r>
            <a:r>
              <a:rPr b="1" i="0" lang="en-US" sz="2400" u="none">
                <a:solidFill>
                  <a:schemeClr val="dk1"/>
                </a:solidFill>
                <a:latin typeface="Courier"/>
                <a:ea typeface="Courier"/>
                <a:cs typeface="Courier"/>
                <a:sym typeface="Courier"/>
              </a:rPr>
              <a:t>1   1   1   0   1  Gray</a:t>
            </a:r>
            <a:r>
              <a:rPr b="0" i="0" lang="en-US" sz="2400" u="none">
                <a:solidFill>
                  <a:schemeClr val="dk1"/>
                </a:solidFill>
                <a:latin typeface="Arial"/>
                <a:ea typeface="Arial"/>
                <a:cs typeface="Arial"/>
                <a:sym typeface="Arial"/>
              </a:rPr>
              <a:t> </a:t>
            </a:r>
            <a:r>
              <a:rPr b="0" baseline="-25000" i="0" lang="en-US" sz="2400" u="none">
                <a:solidFill>
                  <a:schemeClr val="dk1"/>
                </a:solidFill>
                <a:latin typeface="Arial"/>
                <a:ea typeface="Arial"/>
                <a:cs typeface="Arial"/>
                <a:sym typeface="Arial"/>
              </a:rPr>
              <a:t> </a:t>
            </a:r>
            <a:endParaRPr/>
          </a:p>
        </p:txBody>
      </p:sp>
      <p:cxnSp>
        <p:nvCxnSpPr>
          <p:cNvPr id="720" name="Google Shape;720;p19"/>
          <p:cNvCxnSpPr/>
          <p:nvPr/>
        </p:nvCxnSpPr>
        <p:spPr>
          <a:xfrm>
            <a:off x="3200400" y="5334000"/>
            <a:ext cx="0" cy="533400"/>
          </a:xfrm>
          <a:prstGeom prst="straightConnector1">
            <a:avLst/>
          </a:prstGeom>
          <a:noFill/>
          <a:ln cap="flat" cmpd="sng" w="38100">
            <a:solidFill>
              <a:srgbClr val="FFFF00"/>
            </a:solidFill>
            <a:prstDash val="solid"/>
            <a:miter lim="800000"/>
            <a:headEnd len="med" w="med" type="none"/>
            <a:tailEnd len="med" w="med" type="triangle"/>
          </a:ln>
        </p:spPr>
      </p:cxnSp>
      <p:cxnSp>
        <p:nvCxnSpPr>
          <p:cNvPr id="721" name="Google Shape;721;p19"/>
          <p:cNvCxnSpPr/>
          <p:nvPr/>
        </p:nvCxnSpPr>
        <p:spPr>
          <a:xfrm>
            <a:off x="4648200" y="5334000"/>
            <a:ext cx="0" cy="533400"/>
          </a:xfrm>
          <a:prstGeom prst="straightConnector1">
            <a:avLst/>
          </a:prstGeom>
          <a:noFill/>
          <a:ln cap="flat" cmpd="sng" w="38100">
            <a:solidFill>
              <a:srgbClr val="FFFF00"/>
            </a:solidFill>
            <a:prstDash val="solid"/>
            <a:miter lim="800000"/>
            <a:headEnd len="med" w="med" type="none"/>
            <a:tailEnd len="med" w="med" type="triangle"/>
          </a:ln>
        </p:spPr>
      </p:cxnSp>
      <p:cxnSp>
        <p:nvCxnSpPr>
          <p:cNvPr id="722" name="Google Shape;722;p19"/>
          <p:cNvCxnSpPr/>
          <p:nvPr/>
        </p:nvCxnSpPr>
        <p:spPr>
          <a:xfrm>
            <a:off x="3962400" y="5334000"/>
            <a:ext cx="0" cy="533400"/>
          </a:xfrm>
          <a:prstGeom prst="straightConnector1">
            <a:avLst/>
          </a:prstGeom>
          <a:noFill/>
          <a:ln cap="flat" cmpd="sng" w="38100">
            <a:solidFill>
              <a:srgbClr val="66FF33"/>
            </a:solidFill>
            <a:prstDash val="solid"/>
            <a:miter lim="800000"/>
            <a:headEnd len="med" w="med" type="none"/>
            <a:tailEnd len="med" w="med" type="triangle"/>
          </a:ln>
        </p:spPr>
      </p:cxnSp>
      <p:cxnSp>
        <p:nvCxnSpPr>
          <p:cNvPr id="723" name="Google Shape;723;p19"/>
          <p:cNvCxnSpPr/>
          <p:nvPr/>
        </p:nvCxnSpPr>
        <p:spPr>
          <a:xfrm>
            <a:off x="5410200" y="5334000"/>
            <a:ext cx="0" cy="533400"/>
          </a:xfrm>
          <a:prstGeom prst="straightConnector1">
            <a:avLst/>
          </a:prstGeom>
          <a:noFill/>
          <a:ln cap="flat" cmpd="sng" w="38100">
            <a:solidFill>
              <a:srgbClr val="66FF33"/>
            </a:solidFill>
            <a:prstDash val="solid"/>
            <a:miter lim="800000"/>
            <a:headEnd len="med" w="med" type="none"/>
            <a:tailEnd len="med" w="med" type="triangle"/>
          </a:ln>
        </p:spPr>
      </p:cxnSp>
      <p:cxnSp>
        <p:nvCxnSpPr>
          <p:cNvPr id="724" name="Google Shape;724;p19"/>
          <p:cNvCxnSpPr/>
          <p:nvPr/>
        </p:nvCxnSpPr>
        <p:spPr>
          <a:xfrm>
            <a:off x="2438400" y="5334000"/>
            <a:ext cx="0" cy="533400"/>
          </a:xfrm>
          <a:prstGeom prst="straightConnector1">
            <a:avLst/>
          </a:prstGeom>
          <a:noFill/>
          <a:ln cap="flat" cmpd="sng" w="38100">
            <a:solidFill>
              <a:srgbClr val="FF3300"/>
            </a:solidFill>
            <a:prstDash val="solid"/>
            <a:miter lim="800000"/>
            <a:headEnd len="med" w="med" type="none"/>
            <a:tailEnd len="med" w="med" type="triangle"/>
          </a:ln>
        </p:spPr>
      </p:cxnSp>
      <p:sp>
        <p:nvSpPr>
          <p:cNvPr id="725" name="Google Shape;725;p19"/>
          <p:cNvSpPr/>
          <p:nvPr/>
        </p:nvSpPr>
        <p:spPr>
          <a:xfrm>
            <a:off x="2514600" y="5410200"/>
            <a:ext cx="533400" cy="152400"/>
          </a:xfrm>
          <a:custGeom>
            <a:rect b="b" l="l" r="r" t="t"/>
            <a:pathLst>
              <a:path extrusionOk="0" h="96" w="336">
                <a:moveTo>
                  <a:pt x="0" y="0"/>
                </a:moveTo>
                <a:cubicBezTo>
                  <a:pt x="68" y="48"/>
                  <a:pt x="136" y="96"/>
                  <a:pt x="192" y="96"/>
                </a:cubicBezTo>
                <a:cubicBezTo>
                  <a:pt x="248" y="96"/>
                  <a:pt x="312" y="16"/>
                  <a:pt x="336" y="0"/>
                </a:cubicBezTo>
              </a:path>
            </a:pathLst>
          </a:custGeom>
          <a:noFill/>
          <a:ln cap="flat" cmpd="sng" w="28575">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726" name="Google Shape;726;p19"/>
          <p:cNvSpPr/>
          <p:nvPr/>
        </p:nvSpPr>
        <p:spPr>
          <a:xfrm>
            <a:off x="4038600" y="5410200"/>
            <a:ext cx="533400" cy="152400"/>
          </a:xfrm>
          <a:custGeom>
            <a:rect b="b" l="l" r="r" t="t"/>
            <a:pathLst>
              <a:path extrusionOk="0" h="96" w="336">
                <a:moveTo>
                  <a:pt x="0" y="0"/>
                </a:moveTo>
                <a:cubicBezTo>
                  <a:pt x="68" y="48"/>
                  <a:pt x="136" y="96"/>
                  <a:pt x="192" y="96"/>
                </a:cubicBezTo>
                <a:cubicBezTo>
                  <a:pt x="248" y="96"/>
                  <a:pt x="312" y="16"/>
                  <a:pt x="336" y="0"/>
                </a:cubicBezTo>
              </a:path>
            </a:pathLst>
          </a:custGeom>
          <a:noFill/>
          <a:ln cap="flat" cmpd="sng" w="28575">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727" name="Google Shape;727;p19"/>
          <p:cNvSpPr/>
          <p:nvPr/>
        </p:nvSpPr>
        <p:spPr>
          <a:xfrm>
            <a:off x="3276600" y="5410200"/>
            <a:ext cx="533400" cy="152400"/>
          </a:xfrm>
          <a:custGeom>
            <a:rect b="b" l="l" r="r" t="t"/>
            <a:pathLst>
              <a:path extrusionOk="0" h="96" w="336">
                <a:moveTo>
                  <a:pt x="0" y="0"/>
                </a:moveTo>
                <a:cubicBezTo>
                  <a:pt x="68" y="48"/>
                  <a:pt x="136" y="96"/>
                  <a:pt x="192" y="96"/>
                </a:cubicBezTo>
                <a:cubicBezTo>
                  <a:pt x="248" y="96"/>
                  <a:pt x="312" y="16"/>
                  <a:pt x="336" y="0"/>
                </a:cubicBezTo>
              </a:path>
            </a:pathLst>
          </a:custGeom>
          <a:noFill/>
          <a:ln cap="flat" cmpd="sng" w="28575">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728" name="Google Shape;728;p19"/>
          <p:cNvSpPr/>
          <p:nvPr/>
        </p:nvSpPr>
        <p:spPr>
          <a:xfrm>
            <a:off x="4800600" y="5410200"/>
            <a:ext cx="533400" cy="152400"/>
          </a:xfrm>
          <a:custGeom>
            <a:rect b="b" l="l" r="r" t="t"/>
            <a:pathLst>
              <a:path extrusionOk="0" h="96" w="336">
                <a:moveTo>
                  <a:pt x="0" y="0"/>
                </a:moveTo>
                <a:cubicBezTo>
                  <a:pt x="68" y="48"/>
                  <a:pt x="136" y="96"/>
                  <a:pt x="192" y="96"/>
                </a:cubicBezTo>
                <a:cubicBezTo>
                  <a:pt x="248" y="96"/>
                  <a:pt x="312" y="16"/>
                  <a:pt x="336" y="0"/>
                </a:cubicBezTo>
              </a:path>
            </a:pathLst>
          </a:custGeom>
          <a:noFill/>
          <a:ln cap="flat" cmpd="sng" w="28575">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
          <p:cNvSpPr txBox="1"/>
          <p:nvPr>
            <p:ph type="title"/>
          </p:nvPr>
        </p:nvSpPr>
        <p:spPr>
          <a:xfrm>
            <a:off x="762000" y="533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400"/>
              <a:buFont typeface="Arial"/>
              <a:buNone/>
            </a:pPr>
            <a:r>
              <a:rPr b="0" i="0" lang="en-US" sz="3400" u="none">
                <a:solidFill>
                  <a:schemeClr val="dk2"/>
                </a:solidFill>
                <a:latin typeface="Arial"/>
                <a:ea typeface="Arial"/>
                <a:cs typeface="Arial"/>
                <a:sym typeface="Arial"/>
              </a:rPr>
              <a:t>Binary Addition, Subtraction (single digit)</a:t>
            </a:r>
            <a:endParaRPr/>
          </a:p>
        </p:txBody>
      </p:sp>
      <p:sp>
        <p:nvSpPr>
          <p:cNvPr id="454" name="Google Shape;454;p2"/>
          <p:cNvSpPr txBox="1"/>
          <p:nvPr/>
        </p:nvSpPr>
        <p:spPr>
          <a:xfrm>
            <a:off x="228600" y="1828800"/>
            <a:ext cx="44196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000"/>
              <a:buFont typeface="Times New Roman"/>
              <a:buNone/>
            </a:pPr>
            <a:r>
              <a:rPr b="1" i="0" lang="en-US" sz="2000" u="none" cap="none" strike="noStrike">
                <a:solidFill>
                  <a:srgbClr val="003399"/>
                </a:solidFill>
                <a:latin typeface="Times New Roman"/>
                <a:ea typeface="Times New Roman"/>
                <a:cs typeface="Times New Roman"/>
                <a:sym typeface="Times New Roman"/>
              </a:rPr>
              <a:t>The rules for binary addition are: </a:t>
            </a:r>
            <a:endParaRPr/>
          </a:p>
        </p:txBody>
      </p:sp>
      <p:sp>
        <p:nvSpPr>
          <p:cNvPr id="455" name="Google Shape;455;p2"/>
          <p:cNvSpPr txBox="1"/>
          <p:nvPr/>
        </p:nvSpPr>
        <p:spPr>
          <a:xfrm>
            <a:off x="838200" y="2438400"/>
            <a:ext cx="2895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0 + 0 =  0,  carry = 0</a:t>
            </a:r>
            <a:endParaRPr/>
          </a:p>
        </p:txBody>
      </p:sp>
      <p:sp>
        <p:nvSpPr>
          <p:cNvPr id="456" name="Google Shape;456;p2"/>
          <p:cNvSpPr txBox="1"/>
          <p:nvPr/>
        </p:nvSpPr>
        <p:spPr>
          <a:xfrm>
            <a:off x="838200" y="2971800"/>
            <a:ext cx="2895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1 + 0 =  1,  carry = 0</a:t>
            </a:r>
            <a:endParaRPr/>
          </a:p>
        </p:txBody>
      </p:sp>
      <p:sp>
        <p:nvSpPr>
          <p:cNvPr id="457" name="Google Shape;457;p2"/>
          <p:cNvSpPr txBox="1"/>
          <p:nvPr/>
        </p:nvSpPr>
        <p:spPr>
          <a:xfrm>
            <a:off x="838200" y="3505200"/>
            <a:ext cx="2895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0 + 1 =  1,  carry = 0</a:t>
            </a:r>
            <a:endParaRPr/>
          </a:p>
        </p:txBody>
      </p:sp>
      <p:sp>
        <p:nvSpPr>
          <p:cNvPr id="458" name="Google Shape;458;p2"/>
          <p:cNvSpPr txBox="1"/>
          <p:nvPr/>
        </p:nvSpPr>
        <p:spPr>
          <a:xfrm>
            <a:off x="838200" y="4114800"/>
            <a:ext cx="2895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1 + 1 =  0,  carry = 1</a:t>
            </a:r>
            <a:endParaRPr/>
          </a:p>
        </p:txBody>
      </p:sp>
      <p:sp>
        <p:nvSpPr>
          <p:cNvPr id="459" name="Google Shape;459;p2"/>
          <p:cNvSpPr txBox="1"/>
          <p:nvPr/>
        </p:nvSpPr>
        <p:spPr>
          <a:xfrm>
            <a:off x="4572000" y="1905000"/>
            <a:ext cx="4572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000"/>
              <a:buFont typeface="Times New Roman"/>
              <a:buNone/>
            </a:pPr>
            <a:r>
              <a:rPr b="1" i="0" lang="en-US" sz="2000" u="none" cap="none" strike="noStrike">
                <a:solidFill>
                  <a:srgbClr val="003399"/>
                </a:solidFill>
                <a:latin typeface="Times New Roman"/>
                <a:ea typeface="Times New Roman"/>
                <a:cs typeface="Times New Roman"/>
                <a:sym typeface="Times New Roman"/>
              </a:rPr>
              <a:t>The rules for binary subtraction are: </a:t>
            </a:r>
            <a:endParaRPr/>
          </a:p>
        </p:txBody>
      </p:sp>
      <p:sp>
        <p:nvSpPr>
          <p:cNvPr id="460" name="Google Shape;460;p2"/>
          <p:cNvSpPr txBox="1"/>
          <p:nvPr/>
        </p:nvSpPr>
        <p:spPr>
          <a:xfrm>
            <a:off x="5257800" y="2514600"/>
            <a:ext cx="31242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0 - 0 =  0,  borrow = 0</a:t>
            </a:r>
            <a:endParaRPr/>
          </a:p>
        </p:txBody>
      </p:sp>
      <p:sp>
        <p:nvSpPr>
          <p:cNvPr id="461" name="Google Shape;461;p2"/>
          <p:cNvSpPr txBox="1"/>
          <p:nvPr/>
        </p:nvSpPr>
        <p:spPr>
          <a:xfrm>
            <a:off x="5257800" y="3048000"/>
            <a:ext cx="31242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1 - 0 =  1,  borrow = 0</a:t>
            </a:r>
            <a:endParaRPr/>
          </a:p>
        </p:txBody>
      </p:sp>
      <p:sp>
        <p:nvSpPr>
          <p:cNvPr id="462" name="Google Shape;462;p2"/>
          <p:cNvSpPr txBox="1"/>
          <p:nvPr/>
        </p:nvSpPr>
        <p:spPr>
          <a:xfrm>
            <a:off x="5257800" y="3581400"/>
            <a:ext cx="31242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0 - 1 =  1,  borrow = 1</a:t>
            </a:r>
            <a:endParaRPr/>
          </a:p>
        </p:txBody>
      </p:sp>
      <p:sp>
        <p:nvSpPr>
          <p:cNvPr id="463" name="Google Shape;463;p2"/>
          <p:cNvSpPr txBox="1"/>
          <p:nvPr/>
        </p:nvSpPr>
        <p:spPr>
          <a:xfrm>
            <a:off x="5257800" y="4191000"/>
            <a:ext cx="31242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1 - 1 =  0,  borrow = 0</a:t>
            </a:r>
            <a:endParaRPr/>
          </a:p>
        </p:txBody>
      </p:sp>
      <p:sp>
        <p:nvSpPr>
          <p:cNvPr id="464" name="Google Shape;464;p2"/>
          <p:cNvSpPr txBox="1"/>
          <p:nvPr/>
        </p:nvSpPr>
        <p:spPr>
          <a:xfrm>
            <a:off x="381000" y="4724400"/>
            <a:ext cx="8763000"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Multiple digits:</a:t>
            </a:r>
            <a:endParaRPr/>
          </a:p>
          <a:p>
            <a:pPr indent="0" lvl="0" marL="0" marR="0" rtl="0" algn="l">
              <a:lnSpc>
                <a:spcPct val="100000"/>
              </a:lnSpc>
              <a:spcBef>
                <a:spcPts val="120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Borrows, Carries from digits to left of current of digit.</a:t>
            </a:r>
            <a:endParaRPr/>
          </a:p>
          <a:p>
            <a:pPr indent="0" lvl="0" marL="0" marR="0" rtl="0" algn="l">
              <a:lnSpc>
                <a:spcPct val="100000"/>
              </a:lnSpc>
              <a:spcBef>
                <a:spcPts val="1200"/>
              </a:spcBef>
              <a:spcAft>
                <a:spcPts val="0"/>
              </a:spcAft>
              <a:buClr>
                <a:srgbClr val="003399"/>
              </a:buClr>
              <a:buSzPts val="2400"/>
              <a:buFont typeface="Times New Roman"/>
              <a:buNone/>
            </a:pPr>
            <a:r>
              <a:rPr b="1" i="0" lang="en-US" sz="2400" u="none" cap="none" strike="noStrike">
                <a:solidFill>
                  <a:srgbClr val="003399"/>
                </a:solidFill>
                <a:latin typeface="Times New Roman"/>
                <a:ea typeface="Times New Roman"/>
                <a:cs typeface="Times New Roman"/>
                <a:sym typeface="Times New Roman"/>
              </a:rPr>
              <a:t>Binary subtraction, addition works just the same as decimal addition, subtraction.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The Gray Code</a:t>
            </a:r>
            <a:endParaRPr/>
          </a:p>
        </p:txBody>
      </p:sp>
      <p:sp>
        <p:nvSpPr>
          <p:cNvPr id="735" name="Google Shape;735;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Gray-to-Binary Conversion</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MSB in the binary code is the same as the corresponding bit in the Gray code.</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Add each binary code bit generated to the Gray code bit in the next adjacent position. </a:t>
            </a:r>
            <a:r>
              <a:rPr b="0" i="0" lang="en-US" sz="2800" u="sng">
                <a:solidFill>
                  <a:schemeClr val="dk1"/>
                </a:solidFill>
                <a:latin typeface="Arial"/>
                <a:ea typeface="Arial"/>
                <a:cs typeface="Arial"/>
                <a:sym typeface="Arial"/>
              </a:rPr>
              <a:t>Discard carries</a:t>
            </a:r>
            <a:r>
              <a:rPr b="0" i="0" lang="en-US" sz="2800" u="none">
                <a:solidFill>
                  <a:schemeClr val="dk1"/>
                </a:solidFill>
                <a:latin typeface="Arial"/>
                <a:ea typeface="Arial"/>
                <a:cs typeface="Arial"/>
                <a:sym typeface="Arial"/>
              </a:rPr>
              <a:t>.</a:t>
            </a:r>
            <a:endParaRPr/>
          </a:p>
          <a:p>
            <a:pPr indent="-285750" lvl="1" marL="742950" rtl="0" algn="l">
              <a:lnSpc>
                <a:spcPct val="100000"/>
              </a:lnSpc>
              <a:spcBef>
                <a:spcPts val="560"/>
              </a:spcBef>
              <a:spcAft>
                <a:spcPts val="0"/>
              </a:spcAft>
              <a:buClr>
                <a:srgbClr val="FFFF00"/>
              </a:buClr>
              <a:buSzPts val="2800"/>
              <a:buFont typeface="Arial"/>
              <a:buNone/>
            </a:pPr>
            <a:r>
              <a:rPr b="1" i="0" lang="en-US" sz="2800" u="none">
                <a:solidFill>
                  <a:srgbClr val="FFFF00"/>
                </a:solidFill>
                <a:latin typeface="Arial"/>
                <a:ea typeface="Arial"/>
                <a:cs typeface="Arial"/>
                <a:sym typeface="Arial"/>
              </a:rPr>
              <a:t>ex:</a:t>
            </a:r>
            <a:r>
              <a:rPr b="0" i="0" lang="en-US" sz="2800" u="none">
                <a:solidFill>
                  <a:schemeClr val="dk1"/>
                </a:solidFill>
                <a:latin typeface="Arial"/>
                <a:ea typeface="Arial"/>
                <a:cs typeface="Arial"/>
                <a:sym typeface="Arial"/>
              </a:rPr>
              <a:t> convert the Gray code word </a:t>
            </a:r>
            <a:r>
              <a:rPr b="0" i="0" lang="en-US" sz="2400" u="none">
                <a:solidFill>
                  <a:schemeClr val="dk1"/>
                </a:solidFill>
                <a:latin typeface="Courier"/>
                <a:ea typeface="Courier"/>
                <a:cs typeface="Courier"/>
                <a:sym typeface="Courier"/>
              </a:rPr>
              <a:t>11011 to binary</a:t>
            </a:r>
            <a:endParaRPr/>
          </a:p>
          <a:p>
            <a:pPr indent="-285750" lvl="1" marL="742950" rtl="0" algn="l">
              <a:lnSpc>
                <a:spcPct val="100000"/>
              </a:lnSpc>
              <a:spcBef>
                <a:spcPts val="480"/>
              </a:spcBef>
              <a:spcAft>
                <a:spcPts val="0"/>
              </a:spcAft>
              <a:buClr>
                <a:schemeClr val="dk1"/>
              </a:buClr>
              <a:buSzPts val="2400"/>
              <a:buFont typeface="Courier"/>
              <a:buNone/>
            </a:pPr>
            <a:r>
              <a:rPr b="1" i="0" lang="en-US" sz="2400" u="none">
                <a:solidFill>
                  <a:schemeClr val="dk1"/>
                </a:solidFill>
                <a:latin typeface="Courier"/>
                <a:ea typeface="Courier"/>
                <a:cs typeface="Courier"/>
                <a:sym typeface="Courier"/>
              </a:rPr>
              <a:t>			1 </a:t>
            </a:r>
            <a:r>
              <a:rPr b="1" i="0" lang="en-US" sz="2400" u="none">
                <a:solidFill>
                  <a:srgbClr val="FFFF00"/>
                </a:solidFill>
                <a:latin typeface="Courier"/>
                <a:ea typeface="Courier"/>
                <a:cs typeface="Courier"/>
                <a:sym typeface="Courier"/>
              </a:rPr>
              <a:t> </a:t>
            </a:r>
            <a:r>
              <a:rPr b="1" i="0" lang="en-US" sz="2400" u="none">
                <a:solidFill>
                  <a:schemeClr val="dk1"/>
                </a:solidFill>
                <a:latin typeface="Courier"/>
                <a:ea typeface="Courier"/>
                <a:cs typeface="Courier"/>
                <a:sym typeface="Courier"/>
              </a:rPr>
              <a:t> 1 </a:t>
            </a:r>
            <a:r>
              <a:rPr b="1" i="0" lang="en-US" sz="2400" u="none">
                <a:solidFill>
                  <a:srgbClr val="66FF33"/>
                </a:solidFill>
                <a:latin typeface="Courier"/>
                <a:ea typeface="Courier"/>
                <a:cs typeface="Courier"/>
                <a:sym typeface="Courier"/>
              </a:rPr>
              <a:t> </a:t>
            </a:r>
            <a:r>
              <a:rPr b="1" i="0" lang="en-US" sz="2400" u="none">
                <a:solidFill>
                  <a:schemeClr val="dk1"/>
                </a:solidFill>
                <a:latin typeface="Courier"/>
                <a:ea typeface="Courier"/>
                <a:cs typeface="Courier"/>
                <a:sym typeface="Courier"/>
              </a:rPr>
              <a:t> 0 </a:t>
            </a:r>
            <a:r>
              <a:rPr b="1" i="0" lang="en-US" sz="2400" u="none">
                <a:solidFill>
                  <a:srgbClr val="FFFF00"/>
                </a:solidFill>
                <a:latin typeface="Courier"/>
                <a:ea typeface="Courier"/>
                <a:cs typeface="Courier"/>
                <a:sym typeface="Courier"/>
              </a:rPr>
              <a:t> </a:t>
            </a:r>
            <a:r>
              <a:rPr b="1" i="0" lang="en-US" sz="2400" u="none">
                <a:solidFill>
                  <a:schemeClr val="dk1"/>
                </a:solidFill>
                <a:latin typeface="Courier"/>
                <a:ea typeface="Courier"/>
                <a:cs typeface="Courier"/>
                <a:sym typeface="Courier"/>
              </a:rPr>
              <a:t> 1 </a:t>
            </a:r>
            <a:r>
              <a:rPr b="1" i="0" lang="en-US" sz="2400" u="none">
                <a:solidFill>
                  <a:srgbClr val="66FF33"/>
                </a:solidFill>
                <a:latin typeface="Courier"/>
                <a:ea typeface="Courier"/>
                <a:cs typeface="Courier"/>
                <a:sym typeface="Courier"/>
              </a:rPr>
              <a:t> </a:t>
            </a:r>
            <a:r>
              <a:rPr b="1" i="0" lang="en-US" sz="2400" u="none">
                <a:solidFill>
                  <a:schemeClr val="dk1"/>
                </a:solidFill>
                <a:latin typeface="Courier"/>
                <a:ea typeface="Courier"/>
                <a:cs typeface="Courier"/>
                <a:sym typeface="Courier"/>
              </a:rPr>
              <a:t> 1  Gray</a:t>
            </a:r>
            <a:endParaRPr/>
          </a:p>
          <a:p>
            <a:pPr indent="-285750" lvl="1" marL="742950" rtl="0" algn="l">
              <a:lnSpc>
                <a:spcPct val="100000"/>
              </a:lnSpc>
              <a:spcBef>
                <a:spcPts val="48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			</a:t>
            </a:r>
            <a:r>
              <a:rPr b="1" i="0" lang="en-US" sz="2400" u="none">
                <a:solidFill>
                  <a:schemeClr val="dk1"/>
                </a:solidFill>
                <a:latin typeface="Courier"/>
                <a:ea typeface="Courier"/>
                <a:cs typeface="Courier"/>
                <a:sym typeface="Courier"/>
              </a:rPr>
              <a:t>  + </a:t>
            </a:r>
            <a:r>
              <a:rPr b="1" i="0" lang="en-US" sz="2400" u="none">
                <a:solidFill>
                  <a:srgbClr val="FFFF00"/>
                </a:solidFill>
                <a:latin typeface="Courier"/>
                <a:ea typeface="Courier"/>
                <a:cs typeface="Courier"/>
                <a:sym typeface="Courier"/>
              </a:rPr>
              <a:t> </a:t>
            </a:r>
            <a:r>
              <a:rPr b="1" i="0" lang="en-US" sz="2400" u="none">
                <a:solidFill>
                  <a:schemeClr val="dk1"/>
                </a:solidFill>
                <a:latin typeface="Courier"/>
                <a:ea typeface="Courier"/>
                <a:cs typeface="Courier"/>
                <a:sym typeface="Courier"/>
              </a:rPr>
              <a:t> + </a:t>
            </a:r>
            <a:r>
              <a:rPr b="1" i="0" lang="en-US" sz="2400" u="none">
                <a:solidFill>
                  <a:srgbClr val="66FF33"/>
                </a:solidFill>
                <a:latin typeface="Courier"/>
                <a:ea typeface="Courier"/>
                <a:cs typeface="Courier"/>
                <a:sym typeface="Courier"/>
              </a:rPr>
              <a:t> </a:t>
            </a:r>
            <a:r>
              <a:rPr b="1" i="0" lang="en-US" sz="2400" u="none">
                <a:solidFill>
                  <a:schemeClr val="dk1"/>
                </a:solidFill>
                <a:latin typeface="Courier"/>
                <a:ea typeface="Courier"/>
                <a:cs typeface="Courier"/>
                <a:sym typeface="Courier"/>
              </a:rPr>
              <a:t> + </a:t>
            </a:r>
            <a:r>
              <a:rPr b="1" i="0" lang="en-US" sz="2400" u="none">
                <a:solidFill>
                  <a:srgbClr val="FFFF00"/>
                </a:solidFill>
                <a:latin typeface="Courier"/>
                <a:ea typeface="Courier"/>
                <a:cs typeface="Courier"/>
                <a:sym typeface="Courier"/>
              </a:rPr>
              <a:t> </a:t>
            </a:r>
            <a:r>
              <a:rPr b="1" i="0" lang="en-US" sz="2400" u="none">
                <a:solidFill>
                  <a:schemeClr val="dk1"/>
                </a:solidFill>
                <a:latin typeface="Courier"/>
                <a:ea typeface="Courier"/>
                <a:cs typeface="Courier"/>
                <a:sym typeface="Courier"/>
              </a:rPr>
              <a:t> +</a:t>
            </a:r>
            <a:endParaRPr b="0" i="0" sz="2400" u="none">
              <a:solidFill>
                <a:schemeClr val="dk1"/>
              </a:solidFill>
              <a:latin typeface="Courier"/>
              <a:ea typeface="Courier"/>
              <a:cs typeface="Courier"/>
              <a:sym typeface="Courier"/>
            </a:endParaRPr>
          </a:p>
          <a:p>
            <a:pPr indent="-285750" lvl="1" marL="742950" rtl="0" algn="l">
              <a:lnSpc>
                <a:spcPct val="100000"/>
              </a:lnSpc>
              <a:spcBef>
                <a:spcPts val="480"/>
              </a:spcBef>
              <a:spcAft>
                <a:spcPts val="0"/>
              </a:spcAft>
              <a:buClr>
                <a:schemeClr val="dk1"/>
              </a:buClr>
              <a:buSzPts val="2400"/>
              <a:buFont typeface="Courier"/>
              <a:buNone/>
            </a:pPr>
            <a:r>
              <a:rPr b="1" i="0" lang="en-US" sz="2400" u="none">
                <a:solidFill>
                  <a:schemeClr val="dk1"/>
                </a:solidFill>
                <a:latin typeface="Courier"/>
                <a:ea typeface="Courier"/>
                <a:cs typeface="Courier"/>
                <a:sym typeface="Courier"/>
              </a:rPr>
              <a:t>			1 </a:t>
            </a:r>
            <a:r>
              <a:rPr b="1" i="0" lang="en-US" sz="2400" u="none">
                <a:solidFill>
                  <a:srgbClr val="FFFF00"/>
                </a:solidFill>
                <a:latin typeface="Courier"/>
                <a:ea typeface="Courier"/>
                <a:cs typeface="Courier"/>
                <a:sym typeface="Courier"/>
              </a:rPr>
              <a:t> </a:t>
            </a:r>
            <a:r>
              <a:rPr b="1" i="0" lang="en-US" sz="2400" u="none">
                <a:solidFill>
                  <a:schemeClr val="dk1"/>
                </a:solidFill>
                <a:latin typeface="Courier"/>
                <a:ea typeface="Courier"/>
                <a:cs typeface="Courier"/>
                <a:sym typeface="Courier"/>
              </a:rPr>
              <a:t> 0 </a:t>
            </a:r>
            <a:r>
              <a:rPr b="1" i="0" lang="en-US" sz="2400" u="none">
                <a:solidFill>
                  <a:srgbClr val="66FF33"/>
                </a:solidFill>
                <a:latin typeface="Courier"/>
                <a:ea typeface="Courier"/>
                <a:cs typeface="Courier"/>
                <a:sym typeface="Courier"/>
              </a:rPr>
              <a:t> </a:t>
            </a:r>
            <a:r>
              <a:rPr b="1" i="0" lang="en-US" sz="2400" u="none">
                <a:solidFill>
                  <a:schemeClr val="dk1"/>
                </a:solidFill>
                <a:latin typeface="Courier"/>
                <a:ea typeface="Courier"/>
                <a:cs typeface="Courier"/>
                <a:sym typeface="Courier"/>
              </a:rPr>
              <a:t> 0 </a:t>
            </a:r>
            <a:r>
              <a:rPr b="1" i="0" lang="en-US" sz="2400" u="none">
                <a:solidFill>
                  <a:srgbClr val="FFFF00"/>
                </a:solidFill>
                <a:latin typeface="Courier"/>
                <a:ea typeface="Courier"/>
                <a:cs typeface="Courier"/>
                <a:sym typeface="Courier"/>
              </a:rPr>
              <a:t> </a:t>
            </a:r>
            <a:r>
              <a:rPr b="1" i="0" lang="en-US" sz="2400" u="none">
                <a:solidFill>
                  <a:schemeClr val="dk1"/>
                </a:solidFill>
                <a:latin typeface="Courier"/>
                <a:ea typeface="Courier"/>
                <a:cs typeface="Courier"/>
                <a:sym typeface="Courier"/>
              </a:rPr>
              <a:t> 1 </a:t>
            </a:r>
            <a:r>
              <a:rPr b="1" i="0" lang="en-US" sz="2400" u="none">
                <a:solidFill>
                  <a:srgbClr val="66FF33"/>
                </a:solidFill>
                <a:latin typeface="Courier"/>
                <a:ea typeface="Courier"/>
                <a:cs typeface="Courier"/>
                <a:sym typeface="Courier"/>
              </a:rPr>
              <a:t> </a:t>
            </a:r>
            <a:r>
              <a:rPr b="1" i="0" lang="en-US" sz="2400" u="none">
                <a:solidFill>
                  <a:schemeClr val="dk1"/>
                </a:solidFill>
                <a:latin typeface="Courier"/>
                <a:ea typeface="Courier"/>
                <a:cs typeface="Courier"/>
                <a:sym typeface="Courier"/>
              </a:rPr>
              <a:t> 0  Binary</a:t>
            </a:r>
            <a:endParaRPr b="0" i="0" sz="2400" u="none">
              <a:solidFill>
                <a:schemeClr val="dk1"/>
              </a:solidFill>
              <a:latin typeface="Courier"/>
              <a:ea typeface="Courier"/>
              <a:cs typeface="Courier"/>
              <a:sym typeface="Courie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Courier"/>
              <a:ea typeface="Courier"/>
              <a:cs typeface="Courier"/>
              <a:sym typeface="Courier"/>
            </a:endParaRPr>
          </a:p>
        </p:txBody>
      </p:sp>
      <p:cxnSp>
        <p:nvCxnSpPr>
          <p:cNvPr id="736" name="Google Shape;736;p20"/>
          <p:cNvCxnSpPr/>
          <p:nvPr/>
        </p:nvCxnSpPr>
        <p:spPr>
          <a:xfrm>
            <a:off x="3200400" y="4876800"/>
            <a:ext cx="0" cy="533400"/>
          </a:xfrm>
          <a:prstGeom prst="straightConnector1">
            <a:avLst/>
          </a:prstGeom>
          <a:noFill/>
          <a:ln cap="flat" cmpd="sng" w="38100">
            <a:solidFill>
              <a:srgbClr val="FFFF00"/>
            </a:solidFill>
            <a:prstDash val="solid"/>
            <a:miter lim="800000"/>
            <a:headEnd len="med" w="med" type="none"/>
            <a:tailEnd len="med" w="med" type="triangle"/>
          </a:ln>
        </p:spPr>
      </p:cxnSp>
      <p:cxnSp>
        <p:nvCxnSpPr>
          <p:cNvPr id="737" name="Google Shape;737;p20"/>
          <p:cNvCxnSpPr/>
          <p:nvPr/>
        </p:nvCxnSpPr>
        <p:spPr>
          <a:xfrm>
            <a:off x="4648200" y="4876800"/>
            <a:ext cx="0" cy="533400"/>
          </a:xfrm>
          <a:prstGeom prst="straightConnector1">
            <a:avLst/>
          </a:prstGeom>
          <a:noFill/>
          <a:ln cap="flat" cmpd="sng" w="38100">
            <a:solidFill>
              <a:srgbClr val="FFFF00"/>
            </a:solidFill>
            <a:prstDash val="solid"/>
            <a:miter lim="800000"/>
            <a:headEnd len="med" w="med" type="none"/>
            <a:tailEnd len="med" w="med" type="triangle"/>
          </a:ln>
        </p:spPr>
      </p:cxnSp>
      <p:cxnSp>
        <p:nvCxnSpPr>
          <p:cNvPr id="738" name="Google Shape;738;p20"/>
          <p:cNvCxnSpPr/>
          <p:nvPr/>
        </p:nvCxnSpPr>
        <p:spPr>
          <a:xfrm>
            <a:off x="3962400" y="4876800"/>
            <a:ext cx="0" cy="533400"/>
          </a:xfrm>
          <a:prstGeom prst="straightConnector1">
            <a:avLst/>
          </a:prstGeom>
          <a:noFill/>
          <a:ln cap="flat" cmpd="sng" w="38100">
            <a:solidFill>
              <a:srgbClr val="66FF33"/>
            </a:solidFill>
            <a:prstDash val="solid"/>
            <a:miter lim="800000"/>
            <a:headEnd len="med" w="med" type="none"/>
            <a:tailEnd len="med" w="med" type="triangle"/>
          </a:ln>
        </p:spPr>
      </p:cxnSp>
      <p:cxnSp>
        <p:nvCxnSpPr>
          <p:cNvPr id="739" name="Google Shape;739;p20"/>
          <p:cNvCxnSpPr/>
          <p:nvPr/>
        </p:nvCxnSpPr>
        <p:spPr>
          <a:xfrm>
            <a:off x="5410200" y="4876800"/>
            <a:ext cx="0" cy="533400"/>
          </a:xfrm>
          <a:prstGeom prst="straightConnector1">
            <a:avLst/>
          </a:prstGeom>
          <a:noFill/>
          <a:ln cap="flat" cmpd="sng" w="38100">
            <a:solidFill>
              <a:srgbClr val="66FF33"/>
            </a:solidFill>
            <a:prstDash val="solid"/>
            <a:miter lim="800000"/>
            <a:headEnd len="med" w="med" type="none"/>
            <a:tailEnd len="med" w="med" type="triangle"/>
          </a:ln>
        </p:spPr>
      </p:cxnSp>
      <p:cxnSp>
        <p:nvCxnSpPr>
          <p:cNvPr id="740" name="Google Shape;740;p20"/>
          <p:cNvCxnSpPr/>
          <p:nvPr/>
        </p:nvCxnSpPr>
        <p:spPr>
          <a:xfrm>
            <a:off x="2438400" y="4876800"/>
            <a:ext cx="0" cy="533400"/>
          </a:xfrm>
          <a:prstGeom prst="straightConnector1">
            <a:avLst/>
          </a:prstGeom>
          <a:noFill/>
          <a:ln cap="flat" cmpd="sng" w="38100">
            <a:solidFill>
              <a:srgbClr val="FF3300"/>
            </a:solidFill>
            <a:prstDash val="solid"/>
            <a:miter lim="800000"/>
            <a:headEnd len="med" w="med" type="none"/>
            <a:tailEnd len="med" w="med" type="triangle"/>
          </a:ln>
        </p:spPr>
      </p:cxnSp>
      <p:cxnSp>
        <p:nvCxnSpPr>
          <p:cNvPr id="741" name="Google Shape;741;p20"/>
          <p:cNvCxnSpPr/>
          <p:nvPr/>
        </p:nvCxnSpPr>
        <p:spPr>
          <a:xfrm flipH="1" rot="10800000">
            <a:off x="2590800" y="4876800"/>
            <a:ext cx="457200" cy="533400"/>
          </a:xfrm>
          <a:prstGeom prst="straightConnector1">
            <a:avLst/>
          </a:prstGeom>
          <a:noFill/>
          <a:ln cap="flat" cmpd="sng" w="28575">
            <a:solidFill>
              <a:srgbClr val="FFFF00"/>
            </a:solidFill>
            <a:prstDash val="solid"/>
            <a:miter lim="800000"/>
            <a:headEnd len="med" w="med" type="none"/>
            <a:tailEnd len="med" w="med" type="triangle"/>
          </a:ln>
        </p:spPr>
      </p:cxnSp>
      <p:cxnSp>
        <p:nvCxnSpPr>
          <p:cNvPr id="742" name="Google Shape;742;p20"/>
          <p:cNvCxnSpPr/>
          <p:nvPr/>
        </p:nvCxnSpPr>
        <p:spPr>
          <a:xfrm flipH="1" rot="10800000">
            <a:off x="4038600" y="4876800"/>
            <a:ext cx="457200" cy="533400"/>
          </a:xfrm>
          <a:prstGeom prst="straightConnector1">
            <a:avLst/>
          </a:prstGeom>
          <a:noFill/>
          <a:ln cap="flat" cmpd="sng" w="28575">
            <a:solidFill>
              <a:srgbClr val="FFFF00"/>
            </a:solidFill>
            <a:prstDash val="solid"/>
            <a:miter lim="800000"/>
            <a:headEnd len="med" w="med" type="none"/>
            <a:tailEnd len="med" w="med" type="triangle"/>
          </a:ln>
        </p:spPr>
      </p:cxnSp>
      <p:cxnSp>
        <p:nvCxnSpPr>
          <p:cNvPr id="743" name="Google Shape;743;p20"/>
          <p:cNvCxnSpPr/>
          <p:nvPr/>
        </p:nvCxnSpPr>
        <p:spPr>
          <a:xfrm flipH="1" rot="10800000">
            <a:off x="3352800" y="4876800"/>
            <a:ext cx="457200" cy="533400"/>
          </a:xfrm>
          <a:prstGeom prst="straightConnector1">
            <a:avLst/>
          </a:prstGeom>
          <a:noFill/>
          <a:ln cap="flat" cmpd="sng" w="28575">
            <a:solidFill>
              <a:srgbClr val="66FF33"/>
            </a:solidFill>
            <a:prstDash val="solid"/>
            <a:miter lim="800000"/>
            <a:headEnd len="med" w="med" type="none"/>
            <a:tailEnd len="med" w="med" type="triangle"/>
          </a:ln>
        </p:spPr>
      </p:cxnSp>
      <p:cxnSp>
        <p:nvCxnSpPr>
          <p:cNvPr id="744" name="Google Shape;744;p20"/>
          <p:cNvCxnSpPr/>
          <p:nvPr/>
        </p:nvCxnSpPr>
        <p:spPr>
          <a:xfrm flipH="1" rot="10800000">
            <a:off x="4800600" y="4876800"/>
            <a:ext cx="457200" cy="533400"/>
          </a:xfrm>
          <a:prstGeom prst="straightConnector1">
            <a:avLst/>
          </a:prstGeom>
          <a:noFill/>
          <a:ln cap="flat" cmpd="sng" w="28575">
            <a:solidFill>
              <a:srgbClr val="66FF33"/>
            </a:solidFill>
            <a:prstDash val="solid"/>
            <a:miter lim="800000"/>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The Gray Code</a:t>
            </a:r>
            <a:endParaRPr/>
          </a:p>
        </p:txBody>
      </p:sp>
      <p:graphicFrame>
        <p:nvGraphicFramePr>
          <p:cNvPr id="751" name="Google Shape;751;p21"/>
          <p:cNvGraphicFramePr/>
          <p:nvPr/>
        </p:nvGraphicFramePr>
        <p:xfrm>
          <a:off x="457200" y="1600200"/>
          <a:ext cx="3000000" cy="3000000"/>
        </p:xfrm>
        <a:graphic>
          <a:graphicData uri="http://schemas.openxmlformats.org/drawingml/2006/table">
            <a:tbl>
              <a:tblPr>
                <a:noFill/>
                <a:tableStyleId>{E12DB9B8-A96C-4A56-BE45-ACB4B72BA67E}</a:tableStyleId>
              </a:tblPr>
              <a:tblGrid>
                <a:gridCol w="1300150"/>
                <a:gridCol w="1163625"/>
                <a:gridCol w="1574800"/>
              </a:tblGrid>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Decimal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Binary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Gray Code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0001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0010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0011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0010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0111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0111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0100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graphicFrame>
        <p:nvGraphicFramePr>
          <p:cNvPr id="752" name="Google Shape;752;p21"/>
          <p:cNvGraphicFramePr/>
          <p:nvPr/>
        </p:nvGraphicFramePr>
        <p:xfrm>
          <a:off x="4800600" y="1600200"/>
          <a:ext cx="3000000" cy="3000000"/>
        </p:xfrm>
        <a:graphic>
          <a:graphicData uri="http://schemas.openxmlformats.org/drawingml/2006/table">
            <a:tbl>
              <a:tblPr>
                <a:noFill/>
                <a:tableStyleId>{E12DB9B8-A96C-4A56-BE45-ACB4B72BA67E}</a:tableStyleId>
              </a:tblPr>
              <a:tblGrid>
                <a:gridCol w="1300150"/>
                <a:gridCol w="1163625"/>
                <a:gridCol w="1574800"/>
              </a:tblGrid>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Decimal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Binary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Gray Code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1111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Garamond"/>
                        <a:buNone/>
                      </a:pPr>
                      <a:r>
                        <a:rPr b="0" i="0" lang="en-US" sz="2400" u="none" cap="none" strike="noStrike">
                          <a:solidFill>
                            <a:schemeClr val="dk1"/>
                          </a:solidFill>
                          <a:latin typeface="Garamond"/>
                          <a:ea typeface="Garamond"/>
                          <a:cs typeface="Garamond"/>
                          <a:sym typeface="Garamond"/>
                        </a:rPr>
                        <a:t>1000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2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58" name="Google Shape;758;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ASCII Code </a:t>
            </a:r>
            <a:endParaRPr/>
          </a:p>
        </p:txBody>
      </p:sp>
      <p:sp>
        <p:nvSpPr>
          <p:cNvPr id="759" name="Google Shape;759;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sng">
                <a:solidFill>
                  <a:schemeClr val="dk1"/>
                </a:solidFill>
                <a:latin typeface="Arial"/>
                <a:ea typeface="Arial"/>
                <a:cs typeface="Arial"/>
                <a:sym typeface="Arial"/>
              </a:rPr>
              <a:t>A</a:t>
            </a:r>
            <a:r>
              <a:rPr b="0" i="0" lang="en-US" sz="3200" u="none">
                <a:solidFill>
                  <a:schemeClr val="dk1"/>
                </a:solidFill>
                <a:latin typeface="Arial"/>
                <a:ea typeface="Arial"/>
                <a:cs typeface="Arial"/>
                <a:sym typeface="Arial"/>
              </a:rPr>
              <a:t>merican </a:t>
            </a:r>
            <a:r>
              <a:rPr b="0" i="0" lang="en-US" sz="3200" u="sng">
                <a:solidFill>
                  <a:schemeClr val="dk1"/>
                </a:solidFill>
                <a:latin typeface="Arial"/>
                <a:ea typeface="Arial"/>
                <a:cs typeface="Arial"/>
                <a:sym typeface="Arial"/>
              </a:rPr>
              <a:t>S</a:t>
            </a:r>
            <a:r>
              <a:rPr b="0" i="0" lang="en-US" sz="3200" u="none">
                <a:solidFill>
                  <a:schemeClr val="dk1"/>
                </a:solidFill>
                <a:latin typeface="Arial"/>
                <a:ea typeface="Arial"/>
                <a:cs typeface="Arial"/>
                <a:sym typeface="Arial"/>
              </a:rPr>
              <a:t>tandard </a:t>
            </a:r>
            <a:r>
              <a:rPr b="0" i="0" lang="en-US" sz="3200" u="sng">
                <a:solidFill>
                  <a:schemeClr val="dk1"/>
                </a:solidFill>
                <a:latin typeface="Arial"/>
                <a:ea typeface="Arial"/>
                <a:cs typeface="Arial"/>
                <a:sym typeface="Arial"/>
              </a:rPr>
              <a:t>C</a:t>
            </a:r>
            <a:r>
              <a:rPr b="0" i="0" lang="en-US" sz="3200" u="none">
                <a:solidFill>
                  <a:schemeClr val="dk1"/>
                </a:solidFill>
                <a:latin typeface="Arial"/>
                <a:ea typeface="Arial"/>
                <a:cs typeface="Arial"/>
                <a:sym typeface="Arial"/>
              </a:rPr>
              <a:t>ode for </a:t>
            </a:r>
            <a:r>
              <a:rPr b="0" i="0" lang="en-US" sz="3200" u="sng">
                <a:solidFill>
                  <a:schemeClr val="dk1"/>
                </a:solidFill>
                <a:latin typeface="Arial"/>
                <a:ea typeface="Arial"/>
                <a:cs typeface="Arial"/>
                <a:sym typeface="Arial"/>
              </a:rPr>
              <a:t>I</a:t>
            </a:r>
            <a:r>
              <a:rPr b="0" i="0" lang="en-US" sz="3200" u="none">
                <a:solidFill>
                  <a:schemeClr val="dk1"/>
                </a:solidFill>
                <a:latin typeface="Arial"/>
                <a:ea typeface="Arial"/>
                <a:cs typeface="Arial"/>
                <a:sym typeface="Arial"/>
              </a:rPr>
              <a:t>nformation </a:t>
            </a:r>
            <a:r>
              <a:rPr b="0" i="0" lang="en-US" sz="3200" u="sng">
                <a:solidFill>
                  <a:schemeClr val="dk1"/>
                </a:solidFill>
                <a:latin typeface="Arial"/>
                <a:ea typeface="Arial"/>
                <a:cs typeface="Arial"/>
                <a:sym typeface="Arial"/>
              </a:rPr>
              <a:t>I</a:t>
            </a:r>
            <a:r>
              <a:rPr b="0" i="0" lang="en-US" sz="3200" u="none">
                <a:solidFill>
                  <a:schemeClr val="dk1"/>
                </a:solidFill>
                <a:latin typeface="Arial"/>
                <a:ea typeface="Arial"/>
                <a:cs typeface="Arial"/>
                <a:sym typeface="Arial"/>
              </a:rPr>
              <a:t>nterchange.</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seven-bit alphanumeric code used to represent text letters, numerals, punctuation, and special controls.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An expanded 8-bit form is becoming more widespread.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23"/>
          <p:cNvSpPr txBox="1"/>
          <p:nvPr>
            <p:ph type="title"/>
          </p:nvPr>
        </p:nvSpPr>
        <p:spPr>
          <a:xfrm>
            <a:off x="609600" y="2362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Codes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pic>
        <p:nvPicPr>
          <p:cNvPr id="769" name="Google Shape;769;p24"/>
          <p:cNvPicPr preferRelativeResize="0"/>
          <p:nvPr/>
        </p:nvPicPr>
        <p:blipFill rotWithShape="1">
          <a:blip r:embed="rId3">
            <a:alphaModFix/>
          </a:blip>
          <a:srcRect b="0" l="0" r="0" t="0"/>
          <a:stretch/>
        </p:blipFill>
        <p:spPr>
          <a:xfrm>
            <a:off x="0" y="-19050"/>
            <a:ext cx="9070975" cy="689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Binary Coded Decimal</a:t>
            </a:r>
            <a:endParaRPr/>
          </a:p>
        </p:txBody>
      </p:sp>
      <p:graphicFrame>
        <p:nvGraphicFramePr>
          <p:cNvPr id="776" name="Google Shape;776;p25"/>
          <p:cNvGraphicFramePr/>
          <p:nvPr/>
        </p:nvGraphicFramePr>
        <p:xfrm>
          <a:off x="381000" y="1600200"/>
          <a:ext cx="3000000" cy="3000000"/>
        </p:xfrm>
        <a:graphic>
          <a:graphicData uri="http://schemas.openxmlformats.org/drawingml/2006/table">
            <a:tbl>
              <a:tblPr>
                <a:noFill/>
                <a:tableStyleId>{E12DB9B8-A96C-4A56-BE45-ACB4B72BA67E}</a:tableStyleId>
              </a:tblPr>
              <a:tblGrid>
                <a:gridCol w="1281100"/>
                <a:gridCol w="747700"/>
                <a:gridCol w="747700"/>
                <a:gridCol w="749300"/>
                <a:gridCol w="747700"/>
                <a:gridCol w="749300"/>
                <a:gridCol w="747700"/>
                <a:gridCol w="749300"/>
                <a:gridCol w="747700"/>
                <a:gridCol w="747700"/>
                <a:gridCol w="747700"/>
              </a:tblGrid>
              <a:tr h="639750">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Decimal Digit</a:t>
                      </a:r>
                      <a:endParaRPr/>
                    </a:p>
                  </a:txBody>
                  <a:tcPr marT="45700" marB="45700"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1</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2</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3</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4</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5</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6</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7</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8</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9</a:t>
                      </a:r>
                      <a:endParaRPr/>
                    </a:p>
                  </a:txBody>
                  <a:tcPr marT="45700" marB="45700"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BCD</a:t>
                      </a:r>
                      <a:endParaRPr/>
                    </a:p>
                  </a:txBody>
                  <a:tcPr marT="45700" marB="45700"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0000</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0001</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0010</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0011</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0100</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0101</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0110</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0111</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1000</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a:buNone/>
                      </a:pPr>
                      <a:r>
                        <a:rPr b="1" i="0" lang="en-US" sz="1800" u="none" cap="none" strike="noStrike">
                          <a:solidFill>
                            <a:schemeClr val="dk1"/>
                          </a:solidFill>
                          <a:latin typeface="Courier"/>
                          <a:ea typeface="Courier"/>
                          <a:cs typeface="Courier"/>
                          <a:sym typeface="Courier"/>
                        </a:rPr>
                        <a:t>1001</a:t>
                      </a:r>
                      <a:endParaRPr/>
                    </a:p>
                  </a:txBody>
                  <a:tcPr marT="45700" marB="45700"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77" name="Google Shape;777;p25"/>
          <p:cNvSpPr txBox="1"/>
          <p:nvPr/>
        </p:nvSpPr>
        <p:spPr>
          <a:xfrm>
            <a:off x="609600" y="3138487"/>
            <a:ext cx="70993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Garamond"/>
              <a:buNone/>
            </a:pPr>
            <a:r>
              <a:rPr b="0" i="0" lang="en-US" sz="2000" u="none">
                <a:solidFill>
                  <a:srgbClr val="000000"/>
                </a:solidFill>
                <a:latin typeface="Garamond"/>
                <a:ea typeface="Garamond"/>
                <a:cs typeface="Garamond"/>
                <a:sym typeface="Garamond"/>
              </a:rPr>
              <a:t>Note: 1010, 1011, 1100, 1101, 1110, and 1111 are </a:t>
            </a:r>
            <a:r>
              <a:rPr b="1" i="0" lang="en-US" sz="2000" u="sng">
                <a:solidFill>
                  <a:srgbClr val="FF3300"/>
                </a:solidFill>
                <a:latin typeface="Garamond"/>
                <a:ea typeface="Garamond"/>
                <a:cs typeface="Garamond"/>
                <a:sym typeface="Garamond"/>
              </a:rPr>
              <a:t>INVALID CODE</a:t>
            </a:r>
            <a:r>
              <a:rPr b="1" i="0" lang="en-US" sz="2000" u="none">
                <a:solidFill>
                  <a:srgbClr val="FF3300"/>
                </a:solidFill>
                <a:latin typeface="Garamond"/>
                <a:ea typeface="Garamond"/>
                <a:cs typeface="Garamond"/>
                <a:sym typeface="Garamond"/>
              </a:rPr>
              <a:t>!</a:t>
            </a:r>
            <a:endParaRPr/>
          </a:p>
        </p:txBody>
      </p:sp>
      <p:sp>
        <p:nvSpPr>
          <p:cNvPr id="778" name="Google Shape;778;p25"/>
          <p:cNvSpPr txBox="1"/>
          <p:nvPr/>
        </p:nvSpPr>
        <p:spPr>
          <a:xfrm>
            <a:off x="630237" y="3962400"/>
            <a:ext cx="7980362" cy="1600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FFCC00"/>
              </a:buClr>
              <a:buSzPts val="1400"/>
              <a:buFont typeface="Noto Sans Symbols"/>
              <a:buChar char="■"/>
            </a:pPr>
            <a:r>
              <a:rPr b="0" i="0" lang="en-US" sz="2000" u="none">
                <a:solidFill>
                  <a:srgbClr val="000000"/>
                </a:solidFill>
                <a:latin typeface="Times New Roman"/>
                <a:ea typeface="Times New Roman"/>
                <a:cs typeface="Times New Roman"/>
                <a:sym typeface="Times New Roman"/>
              </a:rPr>
              <a:t>Each </a:t>
            </a:r>
            <a:r>
              <a:rPr b="1" i="0" lang="en-US" sz="2000" u="none">
                <a:solidFill>
                  <a:srgbClr val="000000"/>
                </a:solidFill>
                <a:latin typeface="Times New Roman"/>
                <a:ea typeface="Times New Roman"/>
                <a:cs typeface="Times New Roman"/>
                <a:sym typeface="Times New Roman"/>
              </a:rPr>
              <a:t>Decimal Digit </a:t>
            </a:r>
            <a:r>
              <a:rPr b="0" i="0" lang="en-US" sz="2000" u="none">
                <a:solidFill>
                  <a:srgbClr val="000000"/>
                </a:solidFill>
                <a:latin typeface="Times New Roman"/>
                <a:ea typeface="Times New Roman"/>
                <a:cs typeface="Times New Roman"/>
                <a:sym typeface="Times New Roman"/>
              </a:rPr>
              <a:t>0-9 are represented by their Natural Binary Equivalent using 4 bits</a:t>
            </a:r>
            <a:endParaRPr/>
          </a:p>
          <a:p>
            <a:pPr indent="-342900" lvl="0" marL="342900" marR="0" rtl="0" algn="l">
              <a:lnSpc>
                <a:spcPct val="90000"/>
              </a:lnSpc>
              <a:spcBef>
                <a:spcPts val="400"/>
              </a:spcBef>
              <a:spcAft>
                <a:spcPts val="0"/>
              </a:spcAft>
              <a:buClr>
                <a:srgbClr val="FFCC00"/>
              </a:buClr>
              <a:buSzPts val="1400"/>
              <a:buFont typeface="Noto Sans Symbols"/>
              <a:buChar char="■"/>
            </a:pPr>
            <a:r>
              <a:rPr b="0" i="0" lang="en-US" sz="2000" u="none">
                <a:solidFill>
                  <a:srgbClr val="000000"/>
                </a:solidFill>
                <a:latin typeface="Times New Roman"/>
                <a:ea typeface="Times New Roman"/>
                <a:cs typeface="Times New Roman"/>
                <a:sym typeface="Times New Roman"/>
              </a:rPr>
              <a:t>Of a Decimal Number, each of its bits are represented by its 4 bit Natural Binary Equivalent </a:t>
            </a:r>
            <a:endParaRPr/>
          </a:p>
          <a:p>
            <a:pPr indent="-342900" lvl="0" marL="342900" marR="0" rtl="0" algn="l">
              <a:lnSpc>
                <a:spcPct val="90000"/>
              </a:lnSpc>
              <a:spcBef>
                <a:spcPts val="400"/>
              </a:spcBef>
              <a:spcAft>
                <a:spcPts val="0"/>
              </a:spcAft>
              <a:buClr>
                <a:srgbClr val="FFCC00"/>
              </a:buClr>
              <a:buSzPts val="1400"/>
              <a:buFont typeface="Noto Sans Symbols"/>
              <a:buChar char="■"/>
            </a:pPr>
            <a:r>
              <a:rPr b="0" i="0" lang="en-US" sz="2000" u="none">
                <a:solidFill>
                  <a:srgbClr val="000000"/>
                </a:solidFill>
                <a:latin typeface="Times New Roman"/>
                <a:ea typeface="Times New Roman"/>
                <a:cs typeface="Times New Roman"/>
                <a:sym typeface="Times New Roman"/>
              </a:rPr>
              <a:t>Also known as 8421 Code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Verdana"/>
              <a:buNone/>
            </a:pPr>
            <a:r>
              <a:rPr b="1" i="0" lang="en-US" sz="1200" u="none">
                <a:solidFill>
                  <a:srgbClr val="898989"/>
                </a:solidFill>
                <a:latin typeface="Verdana"/>
                <a:ea typeface="Verdana"/>
                <a:cs typeface="Verdana"/>
                <a:sym typeface="Verdana"/>
              </a:rPr>
              <a:t>Binary Coded Decimal (BCD)</a:t>
            </a:r>
            <a:endParaRPr/>
          </a:p>
        </p:txBody>
      </p:sp>
      <p:sp>
        <p:nvSpPr>
          <p:cNvPr id="784" name="Google Shape;784;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Verdana"/>
              <a:buNone/>
            </a:pPr>
            <a:fld id="{00000000-1234-1234-1234-123412341234}" type="slidenum">
              <a:rPr b="1" i="0" lang="en-US" sz="1200" u="none">
                <a:solidFill>
                  <a:srgbClr val="898989"/>
                </a:solidFill>
                <a:latin typeface="Verdana"/>
                <a:ea typeface="Verdana"/>
                <a:cs typeface="Verdana"/>
                <a:sym typeface="Verdana"/>
              </a:rPr>
              <a:t>‹#›</a:t>
            </a:fld>
            <a:endParaRPr/>
          </a:p>
        </p:txBody>
      </p:sp>
      <p:sp>
        <p:nvSpPr>
          <p:cNvPr id="785" name="Google Shape;785;p26"/>
          <p:cNvSpPr txBox="1"/>
          <p:nvPr>
            <p:ph type="title"/>
          </p:nvPr>
        </p:nvSpPr>
        <p:spPr>
          <a:xfrm>
            <a:off x="304800" y="274637"/>
            <a:ext cx="845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Binary Coded Decimal (BCD) </a:t>
            </a:r>
            <a:endParaRPr/>
          </a:p>
        </p:txBody>
      </p:sp>
      <p:sp>
        <p:nvSpPr>
          <p:cNvPr id="786" name="Google Shape;786;p26"/>
          <p:cNvSpPr txBox="1"/>
          <p:nvPr>
            <p:ph idx="1" type="body"/>
          </p:nvPr>
        </p:nvSpPr>
        <p:spPr>
          <a:xfrm>
            <a:off x="762000" y="1676400"/>
            <a:ext cx="78486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Noto Sans Symbols"/>
              <a:buChar char="▪"/>
            </a:pPr>
            <a:r>
              <a:rPr b="0" i="0" lang="en-US" sz="2400" u="none">
                <a:solidFill>
                  <a:schemeClr val="dk1"/>
                </a:solidFill>
                <a:latin typeface="Calibri"/>
                <a:ea typeface="Calibri"/>
                <a:cs typeface="Calibri"/>
                <a:sym typeface="Calibri"/>
              </a:rPr>
              <a:t>Examples:</a:t>
            </a:r>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		</a:t>
            </a:r>
            <a:endParaRPr/>
          </a:p>
        </p:txBody>
      </p:sp>
      <p:pic>
        <p:nvPicPr>
          <p:cNvPr id="787" name="Google Shape;787;p26"/>
          <p:cNvPicPr preferRelativeResize="0"/>
          <p:nvPr/>
        </p:nvPicPr>
        <p:blipFill rotWithShape="1">
          <a:blip r:embed="rId3">
            <a:alphaModFix/>
          </a:blip>
          <a:srcRect b="0" l="0" r="0" t="0"/>
          <a:stretch/>
        </p:blipFill>
        <p:spPr>
          <a:xfrm>
            <a:off x="1524000" y="1395412"/>
            <a:ext cx="6096000" cy="4067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Verdana"/>
              <a:buNone/>
            </a:pPr>
            <a:r>
              <a:rPr b="1" i="0" lang="en-US" sz="1200" u="none">
                <a:solidFill>
                  <a:srgbClr val="898989"/>
                </a:solidFill>
                <a:latin typeface="Verdana"/>
                <a:ea typeface="Verdana"/>
                <a:cs typeface="Verdana"/>
                <a:sym typeface="Verdana"/>
              </a:rPr>
              <a:t>Binary Coded Decimal (BCD)</a:t>
            </a:r>
            <a:endParaRPr/>
          </a:p>
        </p:txBody>
      </p:sp>
      <p:sp>
        <p:nvSpPr>
          <p:cNvPr id="793" name="Google Shape;793;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Verdana"/>
              <a:buNone/>
            </a:pPr>
            <a:fld id="{00000000-1234-1234-1234-123412341234}" type="slidenum">
              <a:rPr b="1" i="0" lang="en-US" sz="1200" u="none">
                <a:solidFill>
                  <a:srgbClr val="898989"/>
                </a:solidFill>
                <a:latin typeface="Verdana"/>
                <a:ea typeface="Verdana"/>
                <a:cs typeface="Verdana"/>
                <a:sym typeface="Verdana"/>
              </a:rPr>
              <a:t>‹#›</a:t>
            </a:fld>
            <a:endParaRPr/>
          </a:p>
        </p:txBody>
      </p:sp>
      <p:sp>
        <p:nvSpPr>
          <p:cNvPr id="794" name="Google Shape;794;p27"/>
          <p:cNvSpPr txBox="1"/>
          <p:nvPr>
            <p:ph type="title"/>
          </p:nvPr>
        </p:nvSpPr>
        <p:spPr>
          <a:xfrm>
            <a:off x="304800" y="274637"/>
            <a:ext cx="845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Binary Coded Decimal (BCD) </a:t>
            </a:r>
            <a:endParaRPr/>
          </a:p>
        </p:txBody>
      </p:sp>
      <p:sp>
        <p:nvSpPr>
          <p:cNvPr id="795" name="Google Shape;795;p27"/>
          <p:cNvSpPr txBox="1"/>
          <p:nvPr>
            <p:ph idx="1" type="body"/>
          </p:nvPr>
        </p:nvSpPr>
        <p:spPr>
          <a:xfrm>
            <a:off x="762000" y="1676400"/>
            <a:ext cx="78486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Noto Sans Symbols"/>
              <a:buChar char="▪"/>
            </a:pPr>
            <a:r>
              <a:rPr b="0" i="0" lang="en-US" sz="2400" u="none">
                <a:solidFill>
                  <a:schemeClr val="dk1"/>
                </a:solidFill>
                <a:latin typeface="Calibri"/>
                <a:ea typeface="Calibri"/>
                <a:cs typeface="Calibri"/>
                <a:sym typeface="Calibri"/>
              </a:rPr>
              <a:t>Examples:</a:t>
            </a:r>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		(234)</a:t>
            </a:r>
            <a:r>
              <a:rPr b="0" baseline="-25000" i="0" lang="en-US" sz="2400" u="none">
                <a:solidFill>
                  <a:schemeClr val="dk1"/>
                </a:solidFill>
                <a:latin typeface="Calibri"/>
                <a:ea typeface="Calibri"/>
                <a:cs typeface="Calibri"/>
                <a:sym typeface="Calibri"/>
              </a:rPr>
              <a:t>10 </a:t>
            </a:r>
            <a:r>
              <a:rPr b="0" i="0" lang="en-US" sz="2400" u="none">
                <a:solidFill>
                  <a:schemeClr val="dk1"/>
                </a:solidFill>
                <a:latin typeface="Calibri"/>
                <a:ea typeface="Calibri"/>
                <a:cs typeface="Calibri"/>
                <a:sym typeface="Calibri"/>
              </a:rPr>
              <a:t>= (0010 0011 0100)</a:t>
            </a:r>
            <a:r>
              <a:rPr b="0" baseline="-25000" i="0" lang="en-US" sz="2400" u="none">
                <a:solidFill>
                  <a:schemeClr val="dk1"/>
                </a:solidFill>
                <a:latin typeface="Calibri"/>
                <a:ea typeface="Calibri"/>
                <a:cs typeface="Calibri"/>
                <a:sym typeface="Calibri"/>
              </a:rPr>
              <a:t>BCD</a:t>
            </a:r>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		(7093)</a:t>
            </a:r>
            <a:r>
              <a:rPr b="0" baseline="-25000" i="0" lang="en-US" sz="2400" u="none">
                <a:solidFill>
                  <a:schemeClr val="dk1"/>
                </a:solidFill>
                <a:latin typeface="Calibri"/>
                <a:ea typeface="Calibri"/>
                <a:cs typeface="Calibri"/>
                <a:sym typeface="Calibri"/>
              </a:rPr>
              <a:t>10 </a:t>
            </a:r>
            <a:r>
              <a:rPr b="0" i="0" lang="en-US" sz="2400" u="none">
                <a:solidFill>
                  <a:schemeClr val="dk1"/>
                </a:solidFill>
                <a:latin typeface="Calibri"/>
                <a:ea typeface="Calibri"/>
                <a:cs typeface="Calibri"/>
                <a:sym typeface="Calibri"/>
              </a:rPr>
              <a:t>= (0111 0000 1001 0011)</a:t>
            </a:r>
            <a:r>
              <a:rPr b="0" baseline="-25000" i="0" lang="en-US" sz="2400" u="none">
                <a:solidFill>
                  <a:schemeClr val="dk1"/>
                </a:solidFill>
                <a:latin typeface="Calibri"/>
                <a:ea typeface="Calibri"/>
                <a:cs typeface="Calibri"/>
                <a:sym typeface="Calibri"/>
              </a:rPr>
              <a:t>BCD</a:t>
            </a:r>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		(1000 0110)</a:t>
            </a:r>
            <a:r>
              <a:rPr b="0" baseline="-25000" i="0" lang="en-US" sz="2400" u="none">
                <a:solidFill>
                  <a:schemeClr val="dk1"/>
                </a:solidFill>
                <a:latin typeface="Calibri"/>
                <a:ea typeface="Calibri"/>
                <a:cs typeface="Calibri"/>
                <a:sym typeface="Calibri"/>
              </a:rPr>
              <a:t>BCD </a:t>
            </a:r>
            <a:r>
              <a:rPr b="0" i="0" lang="en-US" sz="2400" u="none">
                <a:solidFill>
                  <a:schemeClr val="dk1"/>
                </a:solidFill>
                <a:latin typeface="Calibri"/>
                <a:ea typeface="Calibri"/>
                <a:cs typeface="Calibri"/>
                <a:sym typeface="Calibri"/>
              </a:rPr>
              <a:t>= (86)</a:t>
            </a:r>
            <a:r>
              <a:rPr b="0" baseline="-25000" i="0" lang="en-US" sz="2400" u="none">
                <a:solidFill>
                  <a:schemeClr val="dk1"/>
                </a:solidFill>
                <a:latin typeface="Calibri"/>
                <a:ea typeface="Calibri"/>
                <a:cs typeface="Calibri"/>
                <a:sym typeface="Calibri"/>
              </a:rPr>
              <a:t>10</a:t>
            </a:r>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		(1001 0100 0111 0010)</a:t>
            </a:r>
            <a:r>
              <a:rPr b="0" baseline="-25000" i="0" lang="en-US" sz="2400" u="none">
                <a:solidFill>
                  <a:schemeClr val="dk1"/>
                </a:solidFill>
                <a:latin typeface="Calibri"/>
                <a:ea typeface="Calibri"/>
                <a:cs typeface="Calibri"/>
                <a:sym typeface="Calibri"/>
              </a:rPr>
              <a:t>BCD </a:t>
            </a:r>
            <a:r>
              <a:rPr b="0" i="0" lang="en-US" sz="2400" u="none">
                <a:solidFill>
                  <a:schemeClr val="dk1"/>
                </a:solidFill>
                <a:latin typeface="Calibri"/>
                <a:ea typeface="Calibri"/>
                <a:cs typeface="Calibri"/>
                <a:sym typeface="Calibri"/>
              </a:rPr>
              <a:t>= (9472)</a:t>
            </a:r>
            <a:r>
              <a:rPr b="0" baseline="-25000" i="0" lang="en-US" sz="2400" u="none">
                <a:solidFill>
                  <a:schemeClr val="dk1"/>
                </a:solidFill>
                <a:latin typeface="Calibri"/>
                <a:ea typeface="Calibri"/>
                <a:cs typeface="Calibri"/>
                <a:sym typeface="Calibri"/>
              </a:rPr>
              <a:t>10</a:t>
            </a:r>
            <a:endParaRPr/>
          </a:p>
          <a:p>
            <a:pPr indent="-342900" lvl="0" marL="342900" rtl="0" algn="l">
              <a:lnSpc>
                <a:spcPct val="100000"/>
              </a:lnSpc>
              <a:spcBef>
                <a:spcPts val="800"/>
              </a:spcBef>
              <a:spcAft>
                <a:spcPts val="0"/>
              </a:spcAft>
              <a:buClr>
                <a:schemeClr val="dk1"/>
              </a:buClr>
              <a:buSzPts val="2000"/>
              <a:buNone/>
            </a:pPr>
            <a:r>
              <a:rPr b="0" i="0" lang="en-US" sz="2000" u="none">
                <a:solidFill>
                  <a:schemeClr val="dk1"/>
                </a:solidFill>
                <a:latin typeface="Calibri"/>
                <a:ea typeface="Calibri"/>
                <a:cs typeface="Calibri"/>
                <a:sym typeface="Calibri"/>
              </a:rPr>
              <a:t>Notes: BCD is </a:t>
            </a:r>
            <a:r>
              <a:rPr b="0" i="0" lang="en-US" sz="2000" u="none">
                <a:solidFill>
                  <a:srgbClr val="CC0000"/>
                </a:solidFill>
                <a:latin typeface="Calibri"/>
                <a:ea typeface="Calibri"/>
                <a:cs typeface="Calibri"/>
                <a:sym typeface="Calibri"/>
              </a:rPr>
              <a:t>not equivalent</a:t>
            </a:r>
            <a:r>
              <a:rPr b="0" i="0" lang="en-US" sz="2000" u="none">
                <a:solidFill>
                  <a:schemeClr val="dk1"/>
                </a:solidFill>
                <a:latin typeface="Calibri"/>
                <a:ea typeface="Calibri"/>
                <a:cs typeface="Calibri"/>
                <a:sym typeface="Calibri"/>
              </a:rPr>
              <a:t> to binary.</a:t>
            </a:r>
            <a:endParaRPr b="0" baseline="-25000" i="0" sz="2000" u="none">
              <a:solidFill>
                <a:schemeClr val="dk1"/>
              </a:solidFill>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		Example:</a:t>
            </a:r>
            <a:r>
              <a:rPr b="0" baseline="-25000" i="0" lang="en-US" sz="20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(234)</a:t>
            </a:r>
            <a:r>
              <a:rPr b="0" baseline="-25000" i="0" lang="en-US" sz="2000" u="none">
                <a:solidFill>
                  <a:schemeClr val="dk1"/>
                </a:solidFill>
                <a:latin typeface="Calibri"/>
                <a:ea typeface="Calibri"/>
                <a:cs typeface="Calibri"/>
                <a:sym typeface="Calibri"/>
              </a:rPr>
              <a:t>10 </a:t>
            </a:r>
            <a:r>
              <a:rPr b="0" i="0" lang="en-US" sz="2000" u="none">
                <a:solidFill>
                  <a:schemeClr val="dk1"/>
                </a:solidFill>
                <a:latin typeface="Calibri"/>
                <a:ea typeface="Calibri"/>
                <a:cs typeface="Calibri"/>
                <a:sym typeface="Calibri"/>
              </a:rPr>
              <a:t>= (11101010)</a:t>
            </a:r>
            <a:r>
              <a:rPr b="0" baseline="-25000" i="0" lang="en-US" sz="2000" u="none">
                <a:solidFill>
                  <a:schemeClr val="dk1"/>
                </a:solidFill>
                <a:latin typeface="Calibri"/>
                <a:ea typeface="Calibri"/>
                <a:cs typeface="Calibri"/>
                <a:sym typeface="Calibri"/>
              </a:rPr>
              <a:t>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Verdana"/>
              <a:buNone/>
            </a:pPr>
            <a:r>
              <a:rPr b="1" i="0" lang="en-US" sz="1200" u="none">
                <a:solidFill>
                  <a:srgbClr val="898989"/>
                </a:solidFill>
                <a:latin typeface="Verdana"/>
                <a:ea typeface="Verdana"/>
                <a:cs typeface="Verdana"/>
                <a:sym typeface="Verdana"/>
              </a:rPr>
              <a:t>Binary Coded Decimal (BCD)</a:t>
            </a:r>
            <a:endParaRPr/>
          </a:p>
        </p:txBody>
      </p:sp>
      <p:sp>
        <p:nvSpPr>
          <p:cNvPr id="801" name="Google Shape;801;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Verdana"/>
              <a:buNone/>
            </a:pPr>
            <a:fld id="{00000000-1234-1234-1234-123412341234}" type="slidenum">
              <a:rPr b="1" i="0" lang="en-US" sz="1200" u="none">
                <a:solidFill>
                  <a:srgbClr val="898989"/>
                </a:solidFill>
                <a:latin typeface="Verdana"/>
                <a:ea typeface="Verdana"/>
                <a:cs typeface="Verdana"/>
                <a:sym typeface="Verdana"/>
              </a:rPr>
              <a:t>‹#›</a:t>
            </a:fld>
            <a:endParaRPr/>
          </a:p>
        </p:txBody>
      </p:sp>
      <p:sp>
        <p:nvSpPr>
          <p:cNvPr id="802" name="Google Shape;802;p28"/>
          <p:cNvSpPr txBox="1"/>
          <p:nvPr>
            <p:ph type="title"/>
          </p:nvPr>
        </p:nvSpPr>
        <p:spPr>
          <a:xfrm>
            <a:off x="304800" y="274637"/>
            <a:ext cx="845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Excess-3 Code</a:t>
            </a:r>
            <a:endParaRPr/>
          </a:p>
        </p:txBody>
      </p:sp>
      <p:sp>
        <p:nvSpPr>
          <p:cNvPr id="803" name="Google Shape;803;p28"/>
          <p:cNvSpPr txBox="1"/>
          <p:nvPr>
            <p:ph idx="1" type="body"/>
          </p:nvPr>
        </p:nvSpPr>
        <p:spPr>
          <a:xfrm>
            <a:off x="762000" y="1371600"/>
            <a:ext cx="78486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Noto Sans Symbols"/>
              <a:buChar char="▪"/>
            </a:pPr>
            <a:r>
              <a:rPr b="0" i="0" lang="en-US" sz="2400" u="none">
                <a:solidFill>
                  <a:schemeClr val="dk1"/>
                </a:solidFill>
                <a:latin typeface="Calibri"/>
                <a:ea typeface="Calibri"/>
                <a:cs typeface="Calibri"/>
                <a:sym typeface="Calibri"/>
              </a:rPr>
              <a:t>The Excess-3 code for each decimal digit is obtained by adding 3 to the BCD Code of the digit.</a:t>
            </a:r>
            <a:endParaRPr/>
          </a:p>
          <a:p>
            <a:pPr indent="-342900" lvl="0" marL="342900" rtl="0" algn="l">
              <a:lnSpc>
                <a:spcPct val="100000"/>
              </a:lnSpc>
              <a:spcBef>
                <a:spcPts val="480"/>
              </a:spcBef>
              <a:spcAft>
                <a:spcPts val="0"/>
              </a:spcAft>
              <a:buClr>
                <a:schemeClr val="dk1"/>
              </a:buClr>
              <a:buSzPts val="2880"/>
              <a:buFont typeface="Noto Sans Symbols"/>
              <a:buChar char="▪"/>
            </a:pPr>
            <a:r>
              <a:rPr b="0" i="0" lang="en-US" sz="2400" u="none">
                <a:solidFill>
                  <a:schemeClr val="dk1"/>
                </a:solidFill>
                <a:latin typeface="Calibri"/>
                <a:ea typeface="Calibri"/>
                <a:cs typeface="Calibri"/>
                <a:sym typeface="Calibri"/>
              </a:rPr>
              <a:t>It is not a Weighted Code</a:t>
            </a:r>
            <a:endParaRPr/>
          </a:p>
          <a:p>
            <a:pPr indent="-342900" lvl="0" marL="342900" rtl="0" algn="l">
              <a:lnSpc>
                <a:spcPct val="100000"/>
              </a:lnSpc>
              <a:spcBef>
                <a:spcPts val="480"/>
              </a:spcBef>
              <a:spcAft>
                <a:spcPts val="0"/>
              </a:spcAft>
              <a:buClr>
                <a:schemeClr val="dk1"/>
              </a:buClr>
              <a:buSzPts val="2880"/>
              <a:buFont typeface="Noto Sans Symbols"/>
              <a:buChar char="▪"/>
            </a:pPr>
            <a:r>
              <a:rPr b="0" i="0" lang="en-US" sz="2400" u="none">
                <a:solidFill>
                  <a:schemeClr val="dk1"/>
                </a:solidFill>
                <a:latin typeface="Calibri"/>
                <a:ea typeface="Calibri"/>
                <a:cs typeface="Calibri"/>
                <a:sym typeface="Calibri"/>
              </a:rPr>
              <a:t>Also called XS-3 or Ex-3 Code</a:t>
            </a:r>
            <a:endParaRPr/>
          </a:p>
          <a:p>
            <a:pPr indent="-342900" lvl="0" marL="342900" rtl="0" algn="l">
              <a:lnSpc>
                <a:spcPct val="100000"/>
              </a:lnSpc>
              <a:spcBef>
                <a:spcPts val="480"/>
              </a:spcBef>
              <a:spcAft>
                <a:spcPts val="0"/>
              </a:spcAft>
              <a:buClr>
                <a:schemeClr val="dk1"/>
              </a:buClr>
              <a:buSzPts val="2880"/>
              <a:buFont typeface="Noto Sans Symbols"/>
              <a:buChar char="▪"/>
            </a:pPr>
            <a:r>
              <a:rPr b="0" i="0" lang="en-US" sz="2400" u="none">
                <a:solidFill>
                  <a:schemeClr val="dk1"/>
                </a:solidFill>
                <a:latin typeface="Calibri"/>
                <a:ea typeface="Calibri"/>
                <a:cs typeface="Calibri"/>
                <a:sym typeface="Calibri"/>
              </a:rPr>
              <a:t>Find the Ex-3 code of (11)</a:t>
            </a:r>
            <a:r>
              <a:rPr b="0" baseline="-25000" i="0" lang="en-US" sz="2400" u="none">
                <a:solidFill>
                  <a:schemeClr val="dk1"/>
                </a:solidFill>
                <a:latin typeface="Calibri"/>
                <a:ea typeface="Calibri"/>
                <a:cs typeface="Calibri"/>
                <a:sym typeface="Calibri"/>
              </a:rPr>
              <a:t>10</a:t>
            </a:r>
            <a:endParaRPr/>
          </a:p>
          <a:p>
            <a:pPr indent="-160020" lvl="0" marL="342900" rtl="0" algn="l">
              <a:lnSpc>
                <a:spcPct val="100000"/>
              </a:lnSpc>
              <a:spcBef>
                <a:spcPts val="480"/>
              </a:spcBef>
              <a:spcAft>
                <a:spcPts val="0"/>
              </a:spcAft>
              <a:buClr>
                <a:schemeClr val="dk1"/>
              </a:buClr>
              <a:buSzPts val="2880"/>
              <a:buFont typeface="Noto Sans Symbols"/>
              <a:buNone/>
            </a:pPr>
            <a:r>
              <a:t/>
            </a:r>
            <a:endParaRPr b="0" baseline="-25000" i="0" sz="24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chemeClr val="dk1"/>
              </a:buClr>
              <a:buSzPts val="2400"/>
              <a:buNone/>
            </a:pPr>
            <a:r>
              <a:rPr b="0" i="0" lang="en-US" sz="24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 (11)</a:t>
            </a:r>
            <a:r>
              <a:rPr b="0" baseline="-25000" i="0" lang="en-US" sz="2800" u="none">
                <a:solidFill>
                  <a:schemeClr val="dk1"/>
                </a:solidFill>
                <a:latin typeface="Calibri"/>
                <a:ea typeface="Calibri"/>
                <a:cs typeface="Calibri"/>
                <a:sym typeface="Calibri"/>
              </a:rPr>
              <a:t>10 </a:t>
            </a:r>
            <a:r>
              <a:rPr b="0" i="0" lang="en-US" sz="2800" u="none">
                <a:solidFill>
                  <a:schemeClr val="dk1"/>
                </a:solidFill>
                <a:latin typeface="Calibri"/>
                <a:ea typeface="Calibri"/>
                <a:cs typeface="Calibri"/>
                <a:sym typeface="Calibri"/>
              </a:rPr>
              <a:t>= (0001   0001)</a:t>
            </a:r>
            <a:r>
              <a:rPr b="0" baseline="-25000" i="0" lang="en-US" sz="2800" u="none">
                <a:solidFill>
                  <a:schemeClr val="dk1"/>
                </a:solidFill>
                <a:latin typeface="Calibri"/>
                <a:ea typeface="Calibri"/>
                <a:cs typeface="Calibri"/>
                <a:sym typeface="Calibri"/>
              </a:rPr>
              <a:t>BCD</a:t>
            </a:r>
            <a:endParaRPr/>
          </a:p>
          <a:p>
            <a:pPr indent="-342900" lvl="0" marL="34290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   0011   0011</a:t>
            </a:r>
            <a:endParaRPr/>
          </a:p>
          <a:p>
            <a:pPr indent="-342900" lvl="0" marL="34290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___________________________</a:t>
            </a:r>
            <a:endParaRPr/>
          </a:p>
          <a:p>
            <a:pPr indent="-342900" lvl="0" marL="34290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(11)</a:t>
            </a:r>
            <a:r>
              <a:rPr b="0" baseline="-25000" i="0" lang="en-US" sz="2800" u="none">
                <a:solidFill>
                  <a:schemeClr val="dk1"/>
                </a:solidFill>
                <a:latin typeface="Calibri"/>
                <a:ea typeface="Calibri"/>
                <a:cs typeface="Calibri"/>
                <a:sym typeface="Calibri"/>
              </a:rPr>
              <a:t>Ex-3 </a:t>
            </a:r>
            <a:r>
              <a:rPr b="0" i="0" lang="en-US" sz="2800" u="none">
                <a:solidFill>
                  <a:schemeClr val="dk1"/>
                </a:solidFill>
                <a:latin typeface="Calibri"/>
                <a:ea typeface="Calibri"/>
                <a:cs typeface="Calibri"/>
                <a:sym typeface="Calibri"/>
              </a:rPr>
              <a:t>= 0100    0100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29"/>
          <p:cNvSpPr txBox="1"/>
          <p:nvPr>
            <p:ph type="title"/>
          </p:nvPr>
        </p:nvSpPr>
        <p:spPr>
          <a:xfrm>
            <a:off x="457200" y="152400"/>
            <a:ext cx="8229600" cy="533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Gray code                                            </a:t>
            </a:r>
            <a:endParaRPr/>
          </a:p>
        </p:txBody>
      </p:sp>
      <p:sp>
        <p:nvSpPr>
          <p:cNvPr id="810" name="Google Shape;810;p29"/>
          <p:cNvSpPr txBox="1"/>
          <p:nvPr>
            <p:ph idx="1" type="body"/>
          </p:nvPr>
        </p:nvSpPr>
        <p:spPr>
          <a:xfrm>
            <a:off x="457200" y="762000"/>
            <a:ext cx="8229600" cy="5791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Also called Unit Distance Code or Cyclic Code or Reflected Code or Mirror Reflecting Code.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this code, a decimal number is represented in such a way that it exhibits only a single bit change from one code word to next in sequence</a:t>
            </a:r>
            <a:endParaRPr/>
          </a:p>
        </p:txBody>
      </p:sp>
      <p:pic>
        <p:nvPicPr>
          <p:cNvPr id="811" name="Google Shape;811;p29"/>
          <p:cNvPicPr preferRelativeResize="0"/>
          <p:nvPr/>
        </p:nvPicPr>
        <p:blipFill rotWithShape="1">
          <a:blip r:embed="rId3">
            <a:alphaModFix/>
          </a:blip>
          <a:srcRect b="0" l="0" r="0" t="0"/>
          <a:stretch/>
        </p:blipFill>
        <p:spPr>
          <a:xfrm>
            <a:off x="2819400" y="3048000"/>
            <a:ext cx="3581400" cy="38020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470" name="Google Shape;470;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Adding Binary Numbers</a:t>
            </a:r>
            <a:endParaRPr/>
          </a:p>
        </p:txBody>
      </p:sp>
      <p:grpSp>
        <p:nvGrpSpPr>
          <p:cNvPr id="471" name="Google Shape;471;p3"/>
          <p:cNvGrpSpPr/>
          <p:nvPr/>
        </p:nvGrpSpPr>
        <p:grpSpPr>
          <a:xfrm>
            <a:off x="1905000" y="2809875"/>
            <a:ext cx="1098550" cy="1676400"/>
            <a:chOff x="338" y="1680"/>
            <a:chExt cx="692" cy="1056"/>
          </a:xfrm>
        </p:grpSpPr>
        <p:sp>
          <p:nvSpPr>
            <p:cNvPr id="472" name="Google Shape;472;p3"/>
            <p:cNvSpPr txBox="1"/>
            <p:nvPr/>
          </p:nvSpPr>
          <p:spPr>
            <a:xfrm>
              <a:off x="338" y="1680"/>
              <a:ext cx="692"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0" i="0" lang="en-US" sz="3200" u="none" cap="none" strike="noStrike">
                  <a:solidFill>
                    <a:srgbClr val="000000"/>
                  </a:solidFill>
                  <a:latin typeface="Arial"/>
                  <a:ea typeface="Arial"/>
                  <a:cs typeface="Arial"/>
                  <a:sym typeface="Arial"/>
                </a:rPr>
                <a:t>  28</a:t>
              </a:r>
              <a:endParaRPr/>
            </a:p>
            <a:p>
              <a:pPr indent="0" lvl="0" marL="0" marR="0" rtl="0" algn="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43</a:t>
              </a:r>
              <a:endParaRPr/>
            </a:p>
            <a:p>
              <a:pPr indent="0" lvl="0" marL="0" marR="0" rtl="0" algn="r">
                <a:lnSpc>
                  <a:spcPct val="125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71</a:t>
              </a:r>
              <a:endParaRPr/>
            </a:p>
          </p:txBody>
        </p:sp>
        <p:cxnSp>
          <p:nvCxnSpPr>
            <p:cNvPr id="473" name="Google Shape;473;p3"/>
            <p:cNvCxnSpPr/>
            <p:nvPr/>
          </p:nvCxnSpPr>
          <p:spPr>
            <a:xfrm>
              <a:off x="384" y="2352"/>
              <a:ext cx="576" cy="0"/>
            </a:xfrm>
            <a:prstGeom prst="straightConnector1">
              <a:avLst/>
            </a:prstGeom>
            <a:noFill/>
            <a:ln cap="flat" cmpd="sng" w="19050">
              <a:solidFill>
                <a:schemeClr val="dk1"/>
              </a:solidFill>
              <a:prstDash val="solid"/>
              <a:miter lim="800000"/>
              <a:headEnd len="med" w="med" type="none"/>
              <a:tailEnd len="med" w="med" type="none"/>
            </a:ln>
          </p:spPr>
        </p:cxnSp>
      </p:grpSp>
      <p:sp>
        <p:nvSpPr>
          <p:cNvPr id="474" name="Google Shape;474;p3"/>
          <p:cNvSpPr txBox="1"/>
          <p:nvPr/>
        </p:nvSpPr>
        <p:spPr>
          <a:xfrm>
            <a:off x="3276600" y="2811462"/>
            <a:ext cx="3733800" cy="1066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Tahoma"/>
              <a:buNone/>
            </a:pPr>
            <a:r>
              <a:rPr b="0" i="0" lang="en-US" sz="2800" u="none" cap="none" strike="noStrike">
                <a:solidFill>
                  <a:srgbClr val="000000"/>
                </a:solidFill>
                <a:latin typeface="Tahoma"/>
                <a:ea typeface="Tahoma"/>
                <a:cs typeface="Tahoma"/>
                <a:sym typeface="Tahoma"/>
              </a:rPr>
              <a:t>⎯→ </a:t>
            </a:r>
            <a:r>
              <a:rPr b="0" i="0" lang="en-US" sz="3200" u="none" cap="none" strike="noStrike">
                <a:solidFill>
                  <a:srgbClr val="000000"/>
                </a:solidFill>
                <a:latin typeface="Tahoma"/>
                <a:ea typeface="Tahoma"/>
                <a:cs typeface="Tahoma"/>
                <a:sym typeface="Tahoma"/>
              </a:rPr>
              <a:t>     </a:t>
            </a:r>
            <a:r>
              <a:rPr b="0" i="0" lang="en-US" sz="3200" u="none" cap="none" strike="noStrike">
                <a:solidFill>
                  <a:srgbClr val="000000"/>
                </a:solidFill>
                <a:latin typeface="Arial"/>
                <a:ea typeface="Arial"/>
                <a:cs typeface="Arial"/>
                <a:sym typeface="Arial"/>
              </a:rPr>
              <a:t>00011100</a:t>
            </a:r>
            <a:endParaRPr/>
          </a:p>
          <a:p>
            <a:pPr indent="0" lvl="0" marL="0" marR="0" rtl="0" algn="r">
              <a:lnSpc>
                <a:spcPct val="100000"/>
              </a:lnSpc>
              <a:spcBef>
                <a:spcPts val="0"/>
              </a:spcBef>
              <a:spcAft>
                <a:spcPts val="0"/>
              </a:spcAft>
              <a:buClr>
                <a:srgbClr val="000000"/>
              </a:buClr>
              <a:buSzPts val="2800"/>
              <a:buFont typeface="Tahoma"/>
              <a:buNone/>
            </a:pPr>
            <a:r>
              <a:rPr b="0" i="0" lang="en-US" sz="2800" u="none" cap="none" strike="noStrike">
                <a:solidFill>
                  <a:srgbClr val="000000"/>
                </a:solidFill>
                <a:latin typeface="Tahoma"/>
                <a:ea typeface="Tahoma"/>
                <a:cs typeface="Tahoma"/>
                <a:sym typeface="Tahoma"/>
              </a:rPr>
              <a:t>⎯→</a:t>
            </a:r>
            <a:r>
              <a:rPr b="0" i="0" lang="en-US" sz="3200" u="none" cap="none" strike="noStrike">
                <a:solidFill>
                  <a:srgbClr val="000000"/>
                </a:solidFill>
                <a:latin typeface="Tahoma"/>
                <a:ea typeface="Tahoma"/>
                <a:cs typeface="Tahoma"/>
                <a:sym typeface="Tahoma"/>
              </a:rPr>
              <a:t>  </a:t>
            </a:r>
            <a:r>
              <a:rPr b="0" i="0" lang="en-US" sz="3200" u="none" cap="none" strike="noStrike">
                <a:solidFill>
                  <a:srgbClr val="000000"/>
                </a:solidFill>
                <a:latin typeface="Arial"/>
                <a:ea typeface="Arial"/>
                <a:cs typeface="Arial"/>
                <a:sym typeface="Arial"/>
              </a:rPr>
              <a:t>+  00101011</a:t>
            </a:r>
            <a:endParaRPr/>
          </a:p>
        </p:txBody>
      </p:sp>
      <p:cxnSp>
        <p:nvCxnSpPr>
          <p:cNvPr id="475" name="Google Shape;475;p3"/>
          <p:cNvCxnSpPr/>
          <p:nvPr/>
        </p:nvCxnSpPr>
        <p:spPr>
          <a:xfrm>
            <a:off x="4746625" y="3878262"/>
            <a:ext cx="2193925" cy="0"/>
          </a:xfrm>
          <a:prstGeom prst="straightConnector1">
            <a:avLst/>
          </a:prstGeom>
          <a:noFill/>
          <a:ln cap="flat" cmpd="sng" w="19050">
            <a:solidFill>
              <a:schemeClr val="dk1"/>
            </a:solidFill>
            <a:prstDash val="solid"/>
            <a:miter lim="800000"/>
            <a:headEnd len="med" w="med" type="none"/>
            <a:tailEnd len="med" w="med" type="none"/>
          </a:ln>
        </p:spPr>
      </p:cxnSp>
      <p:grpSp>
        <p:nvGrpSpPr>
          <p:cNvPr id="476" name="Google Shape;476;p3"/>
          <p:cNvGrpSpPr/>
          <p:nvPr/>
        </p:nvGrpSpPr>
        <p:grpSpPr>
          <a:xfrm>
            <a:off x="6426200" y="2630487"/>
            <a:ext cx="581025" cy="1865312"/>
            <a:chOff x="3252" y="1182"/>
            <a:chExt cx="366" cy="1175"/>
          </a:xfrm>
        </p:grpSpPr>
        <p:sp>
          <p:nvSpPr>
            <p:cNvPr id="477" name="Google Shape;477;p3"/>
            <p:cNvSpPr txBox="1"/>
            <p:nvPr/>
          </p:nvSpPr>
          <p:spPr>
            <a:xfrm>
              <a:off x="3360" y="1992"/>
              <a:ext cx="258"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1</a:t>
              </a:r>
              <a:endParaRPr/>
            </a:p>
          </p:txBody>
        </p:sp>
        <p:sp>
          <p:nvSpPr>
            <p:cNvPr id="478" name="Google Shape;478;p3"/>
            <p:cNvSpPr txBox="1"/>
            <p:nvPr/>
          </p:nvSpPr>
          <p:spPr>
            <a:xfrm>
              <a:off x="3252" y="118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0</a:t>
              </a:r>
              <a:endParaRPr/>
            </a:p>
          </p:txBody>
        </p:sp>
      </p:grpSp>
      <p:grpSp>
        <p:nvGrpSpPr>
          <p:cNvPr id="479" name="Google Shape;479;p3"/>
          <p:cNvGrpSpPr/>
          <p:nvPr/>
        </p:nvGrpSpPr>
        <p:grpSpPr>
          <a:xfrm>
            <a:off x="5753100" y="2630487"/>
            <a:ext cx="582612" cy="1865312"/>
            <a:chOff x="2828" y="1182"/>
            <a:chExt cx="367" cy="1175"/>
          </a:xfrm>
        </p:grpSpPr>
        <p:sp>
          <p:nvSpPr>
            <p:cNvPr id="480" name="Google Shape;480;p3"/>
            <p:cNvSpPr txBox="1"/>
            <p:nvPr/>
          </p:nvSpPr>
          <p:spPr>
            <a:xfrm>
              <a:off x="2937" y="1992"/>
              <a:ext cx="258"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0</a:t>
              </a:r>
              <a:endParaRPr/>
            </a:p>
          </p:txBody>
        </p:sp>
        <p:sp>
          <p:nvSpPr>
            <p:cNvPr id="481" name="Google Shape;481;p3"/>
            <p:cNvSpPr txBox="1"/>
            <p:nvPr/>
          </p:nvSpPr>
          <p:spPr>
            <a:xfrm>
              <a:off x="2828" y="118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1</a:t>
              </a:r>
              <a:endParaRPr/>
            </a:p>
          </p:txBody>
        </p:sp>
      </p:grpSp>
      <p:grpSp>
        <p:nvGrpSpPr>
          <p:cNvPr id="482" name="Google Shape;482;p3"/>
          <p:cNvGrpSpPr/>
          <p:nvPr/>
        </p:nvGrpSpPr>
        <p:grpSpPr>
          <a:xfrm>
            <a:off x="6202362" y="2630487"/>
            <a:ext cx="581025" cy="1865312"/>
            <a:chOff x="3111" y="1182"/>
            <a:chExt cx="366" cy="1175"/>
          </a:xfrm>
        </p:grpSpPr>
        <p:sp>
          <p:nvSpPr>
            <p:cNvPr id="483" name="Google Shape;483;p3"/>
            <p:cNvSpPr txBox="1"/>
            <p:nvPr/>
          </p:nvSpPr>
          <p:spPr>
            <a:xfrm>
              <a:off x="3219" y="1992"/>
              <a:ext cx="258"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1</a:t>
              </a:r>
              <a:endParaRPr/>
            </a:p>
          </p:txBody>
        </p:sp>
        <p:sp>
          <p:nvSpPr>
            <p:cNvPr id="484" name="Google Shape;484;p3"/>
            <p:cNvSpPr txBox="1"/>
            <p:nvPr/>
          </p:nvSpPr>
          <p:spPr>
            <a:xfrm>
              <a:off x="3111" y="118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0</a:t>
              </a:r>
              <a:endParaRPr/>
            </a:p>
          </p:txBody>
        </p:sp>
      </p:grpSp>
      <p:grpSp>
        <p:nvGrpSpPr>
          <p:cNvPr id="485" name="Google Shape;485;p3"/>
          <p:cNvGrpSpPr/>
          <p:nvPr/>
        </p:nvGrpSpPr>
        <p:grpSpPr>
          <a:xfrm>
            <a:off x="5976937" y="2630487"/>
            <a:ext cx="582612" cy="1865312"/>
            <a:chOff x="2969" y="1182"/>
            <a:chExt cx="367" cy="1175"/>
          </a:xfrm>
        </p:grpSpPr>
        <p:sp>
          <p:nvSpPr>
            <p:cNvPr id="486" name="Google Shape;486;p3"/>
            <p:cNvSpPr txBox="1"/>
            <p:nvPr/>
          </p:nvSpPr>
          <p:spPr>
            <a:xfrm>
              <a:off x="2969" y="118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0</a:t>
              </a:r>
              <a:endParaRPr/>
            </a:p>
          </p:txBody>
        </p:sp>
        <p:sp>
          <p:nvSpPr>
            <p:cNvPr id="487" name="Google Shape;487;p3"/>
            <p:cNvSpPr txBox="1"/>
            <p:nvPr/>
          </p:nvSpPr>
          <p:spPr>
            <a:xfrm>
              <a:off x="3078" y="1992"/>
              <a:ext cx="258"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1</a:t>
              </a:r>
              <a:endParaRPr/>
            </a:p>
          </p:txBody>
        </p:sp>
      </p:grpSp>
      <p:grpSp>
        <p:nvGrpSpPr>
          <p:cNvPr id="488" name="Google Shape;488;p3"/>
          <p:cNvGrpSpPr/>
          <p:nvPr/>
        </p:nvGrpSpPr>
        <p:grpSpPr>
          <a:xfrm>
            <a:off x="5527675" y="2630487"/>
            <a:ext cx="584200" cy="1865312"/>
            <a:chOff x="2686" y="1182"/>
            <a:chExt cx="368" cy="1175"/>
          </a:xfrm>
        </p:grpSpPr>
        <p:sp>
          <p:nvSpPr>
            <p:cNvPr id="489" name="Google Shape;489;p3"/>
            <p:cNvSpPr txBox="1"/>
            <p:nvPr/>
          </p:nvSpPr>
          <p:spPr>
            <a:xfrm>
              <a:off x="2796" y="1992"/>
              <a:ext cx="258"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0</a:t>
              </a:r>
              <a:endParaRPr/>
            </a:p>
          </p:txBody>
        </p:sp>
        <p:sp>
          <p:nvSpPr>
            <p:cNvPr id="490" name="Google Shape;490;p3"/>
            <p:cNvSpPr txBox="1"/>
            <p:nvPr/>
          </p:nvSpPr>
          <p:spPr>
            <a:xfrm>
              <a:off x="2686" y="118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1</a:t>
              </a:r>
              <a:endParaRPr/>
            </a:p>
          </p:txBody>
        </p:sp>
      </p:grpSp>
      <p:grpSp>
        <p:nvGrpSpPr>
          <p:cNvPr id="491" name="Google Shape;491;p3"/>
          <p:cNvGrpSpPr/>
          <p:nvPr/>
        </p:nvGrpSpPr>
        <p:grpSpPr>
          <a:xfrm>
            <a:off x="5302250" y="2630487"/>
            <a:ext cx="585787" cy="1865312"/>
            <a:chOff x="2544" y="1182"/>
            <a:chExt cx="369" cy="1175"/>
          </a:xfrm>
        </p:grpSpPr>
        <p:sp>
          <p:nvSpPr>
            <p:cNvPr id="492" name="Google Shape;492;p3"/>
            <p:cNvSpPr txBox="1"/>
            <p:nvPr/>
          </p:nvSpPr>
          <p:spPr>
            <a:xfrm>
              <a:off x="2655" y="1992"/>
              <a:ext cx="258"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0</a:t>
              </a:r>
              <a:endParaRPr/>
            </a:p>
          </p:txBody>
        </p:sp>
        <p:sp>
          <p:nvSpPr>
            <p:cNvPr id="493" name="Google Shape;493;p3"/>
            <p:cNvSpPr txBox="1"/>
            <p:nvPr/>
          </p:nvSpPr>
          <p:spPr>
            <a:xfrm>
              <a:off x="2544" y="118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1</a:t>
              </a:r>
              <a:endParaRPr/>
            </a:p>
          </p:txBody>
        </p:sp>
      </p:grpSp>
      <p:sp>
        <p:nvSpPr>
          <p:cNvPr id="494" name="Google Shape;494;p3"/>
          <p:cNvSpPr txBox="1"/>
          <p:nvPr/>
        </p:nvSpPr>
        <p:spPr>
          <a:xfrm>
            <a:off x="5029200" y="3916362"/>
            <a:ext cx="4095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0</a:t>
            </a:r>
            <a:endParaRPr/>
          </a:p>
        </p:txBody>
      </p:sp>
      <p:grpSp>
        <p:nvGrpSpPr>
          <p:cNvPr id="495" name="Google Shape;495;p3"/>
          <p:cNvGrpSpPr/>
          <p:nvPr/>
        </p:nvGrpSpPr>
        <p:grpSpPr>
          <a:xfrm>
            <a:off x="5083175" y="2630487"/>
            <a:ext cx="585787" cy="1865312"/>
            <a:chOff x="2544" y="1182"/>
            <a:chExt cx="369" cy="1175"/>
          </a:xfrm>
        </p:grpSpPr>
        <p:sp>
          <p:nvSpPr>
            <p:cNvPr id="496" name="Google Shape;496;p3"/>
            <p:cNvSpPr txBox="1"/>
            <p:nvPr/>
          </p:nvSpPr>
          <p:spPr>
            <a:xfrm>
              <a:off x="2655" y="1992"/>
              <a:ext cx="258"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1</a:t>
              </a:r>
              <a:endParaRPr/>
            </a:p>
          </p:txBody>
        </p:sp>
        <p:sp>
          <p:nvSpPr>
            <p:cNvPr id="497" name="Google Shape;497;p3"/>
            <p:cNvSpPr txBox="1"/>
            <p:nvPr/>
          </p:nvSpPr>
          <p:spPr>
            <a:xfrm>
              <a:off x="2544" y="118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0</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Effect filter="fade" transition="in">
                                      <p:cBhvr>
                                        <p:cTn dur="500"/>
                                        <p:tgtEl>
                                          <p:spTgt spid="4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animEffect filter="fade" transition="in">
                                      <p:cBhvr>
                                        <p:cTn dur="500"/>
                                        <p:tgtEl>
                                          <p:spTgt spid="474">
                                            <p:txEl>
                                              <p:pRg end="1" st="1"/>
                                            </p:txEl>
                                          </p:spTgt>
                                        </p:tgtEl>
                                      </p:cBhvr>
                                    </p:animEffect>
                                  </p:childTnLst>
                                </p:cTn>
                              </p:par>
                              <p:par>
                                <p:cTn fill="hold" nodeType="with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0"/>
          <p:cNvSpPr txBox="1"/>
          <p:nvPr>
            <p:ph type="title"/>
          </p:nvPr>
        </p:nvSpPr>
        <p:spPr>
          <a:xfrm>
            <a:off x="457200" y="381000"/>
            <a:ext cx="8229600" cy="533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Construction of Gray Code by reflection                                            </a:t>
            </a:r>
            <a:endParaRPr/>
          </a:p>
        </p:txBody>
      </p:sp>
      <p:sp>
        <p:nvSpPr>
          <p:cNvPr id="818" name="Google Shape;818;p30"/>
          <p:cNvSpPr txBox="1"/>
          <p:nvPr>
            <p:ph idx="1" type="body"/>
          </p:nvPr>
        </p:nvSpPr>
        <p:spPr>
          <a:xfrm>
            <a:off x="304800" y="1295400"/>
            <a:ext cx="82296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Here n =no of bits</a:t>
            </a:r>
            <a:endParaRPr/>
          </a:p>
        </p:txBody>
      </p:sp>
      <p:pic>
        <p:nvPicPr>
          <p:cNvPr id="819" name="Google Shape;819;p30"/>
          <p:cNvPicPr preferRelativeResize="0"/>
          <p:nvPr/>
        </p:nvPicPr>
        <p:blipFill rotWithShape="1">
          <a:blip r:embed="rId3">
            <a:alphaModFix/>
          </a:blip>
          <a:srcRect b="0" l="0" r="0" t="0"/>
          <a:stretch/>
        </p:blipFill>
        <p:spPr>
          <a:xfrm>
            <a:off x="2362200" y="2476500"/>
            <a:ext cx="4953000" cy="190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Binary-to-Gray code conversion</a:t>
            </a:r>
            <a:br>
              <a:rPr b="0" i="0" lang="en-US" sz="4000" u="none">
                <a:solidFill>
                  <a:schemeClr val="dk1"/>
                </a:solidFill>
                <a:latin typeface="Calibri"/>
                <a:ea typeface="Calibri"/>
                <a:cs typeface="Calibri"/>
                <a:sym typeface="Calibri"/>
              </a:rPr>
            </a:br>
            <a:r>
              <a:rPr b="0" i="0" lang="en-US" sz="4000" u="none">
                <a:solidFill>
                  <a:schemeClr val="dk1"/>
                </a:solidFill>
                <a:latin typeface="Calibri"/>
                <a:ea typeface="Calibri"/>
                <a:cs typeface="Calibri"/>
                <a:sym typeface="Calibri"/>
              </a:rPr>
              <a:t>                                            </a:t>
            </a:r>
            <a:endParaRPr/>
          </a:p>
        </p:txBody>
      </p:sp>
      <p:sp>
        <p:nvSpPr>
          <p:cNvPr id="826" name="Google Shape;826;p31"/>
          <p:cNvSpPr txBox="1"/>
          <p:nvPr>
            <p:ph idx="1" type="body"/>
          </p:nvPr>
        </p:nvSpPr>
        <p:spPr>
          <a:xfrm>
            <a:off x="457200" y="838200"/>
            <a:ext cx="8229600" cy="5791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MSB in the Gray code is the same as corresponding MSB in the binary number.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Add the Msb in Binary to the bit immediately to its right in binary to get the next gray bit.</a:t>
            </a:r>
            <a:r>
              <a:rPr b="0" i="0" lang="en-US" sz="2800" u="sng" cap="none" strike="noStrike">
                <a:solidFill>
                  <a:schemeClr val="dk1"/>
                </a:solidFill>
                <a:latin typeface="Calibri"/>
                <a:ea typeface="Calibri"/>
                <a:cs typeface="Calibri"/>
                <a:sym typeface="Calibri"/>
              </a:rPr>
              <a:t>Discard carries</a:t>
            </a:r>
            <a:r>
              <a:rPr b="0" i="0" lang="en-US" sz="28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Repeat step 2 until all the bits in binary no have been added.</a:t>
            </a:r>
            <a:endParaRPr/>
          </a:p>
          <a:p>
            <a:pPr indent="-285750" lvl="1" marL="742950" marR="0" rtl="0" algn="l">
              <a:lnSpc>
                <a:spcPct val="100000"/>
              </a:lnSpc>
              <a:spcBef>
                <a:spcPts val="56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ex:</a:t>
            </a:r>
            <a:r>
              <a:rPr b="0" i="0" lang="en-US" sz="2800" u="none" cap="none" strike="noStrike">
                <a:solidFill>
                  <a:schemeClr val="dk1"/>
                </a:solidFill>
                <a:latin typeface="Calibri"/>
                <a:ea typeface="Calibri"/>
                <a:cs typeface="Calibri"/>
                <a:sym typeface="Calibri"/>
              </a:rPr>
              <a:t>    convert </a:t>
            </a:r>
            <a:r>
              <a:rPr b="0" i="0" lang="en-US" sz="2400" u="none" cap="none" strike="noStrike">
                <a:solidFill>
                  <a:schemeClr val="dk1"/>
                </a:solidFill>
                <a:latin typeface="Courier"/>
                <a:ea typeface="Courier"/>
                <a:cs typeface="Courier"/>
                <a:sym typeface="Courier"/>
              </a:rPr>
              <a:t>10110</a:t>
            </a:r>
            <a:r>
              <a:rPr b="0" baseline="-25000" i="0" lang="en-US" sz="2400" u="none" cap="none" strike="noStrike">
                <a:solidFill>
                  <a:schemeClr val="dk1"/>
                </a:solidFill>
                <a:latin typeface="Courier"/>
                <a:ea typeface="Courier"/>
                <a:cs typeface="Courier"/>
                <a:sym typeface="Courier"/>
              </a:rPr>
              <a:t>2</a:t>
            </a:r>
            <a:r>
              <a:rPr b="0" i="0" lang="en-US" sz="2400" u="none" cap="none" strike="noStrike">
                <a:solidFill>
                  <a:schemeClr val="dk1"/>
                </a:solidFill>
                <a:latin typeface="Courier"/>
                <a:ea typeface="Courier"/>
                <a:cs typeface="Courier"/>
                <a:sym typeface="Courier"/>
              </a:rPr>
              <a:t> to Gray code</a:t>
            </a:r>
            <a:endParaRPr/>
          </a:p>
          <a:p>
            <a:pPr indent="-2857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ourier"/>
              <a:ea typeface="Courier"/>
              <a:cs typeface="Courier"/>
              <a:sym typeface="Courie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1 + 0 + 1 + 1 + 0  binary</a:t>
            </a:r>
            <a:endParaRPr/>
          </a:p>
          <a:p>
            <a:pPr indent="-285750" lvl="1" marL="742950" marR="0" rtl="0" algn="l">
              <a:lnSpc>
                <a:spcPct val="100000"/>
              </a:lnSpc>
              <a:spcBef>
                <a:spcPts val="480"/>
              </a:spcBef>
              <a:spcAft>
                <a:spcPts val="0"/>
              </a:spcAft>
              <a:buClr>
                <a:schemeClr val="dk1"/>
              </a:buClr>
              <a:buSzPts val="2400"/>
              <a:buFont typeface="Arial"/>
              <a:buNone/>
            </a:pPr>
            <a:r>
              <a:t/>
            </a:r>
            <a:endParaRPr b="1" i="0" sz="2400" u="none" cap="none" strike="noStrike">
              <a:solidFill>
                <a:schemeClr val="dk1"/>
              </a:solidFill>
              <a:latin typeface="Courier"/>
              <a:ea typeface="Courier"/>
              <a:cs typeface="Courier"/>
              <a:sym typeface="Courier"/>
            </a:endParaRPr>
          </a:p>
          <a:p>
            <a:pPr indent="-285750" lvl="1" marL="742950" marR="0" rtl="0" algn="l">
              <a:lnSpc>
                <a:spcPct val="100000"/>
              </a:lnSpc>
              <a:spcBef>
                <a:spcPts val="480"/>
              </a:spcBef>
              <a:spcAft>
                <a:spcPts val="0"/>
              </a:spcAft>
              <a:buClr>
                <a:schemeClr val="dk1"/>
              </a:buClr>
              <a:buSzPts val="2400"/>
              <a:buFont typeface="Arial"/>
              <a:buNone/>
            </a:pPr>
            <a:r>
              <a:rPr b="1" baseline="-2500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ourier"/>
                <a:ea typeface="Courier"/>
                <a:cs typeface="Courier"/>
                <a:sym typeface="Courier"/>
              </a:rPr>
              <a:t>1   1   1   0   1  Gray</a:t>
            </a:r>
            <a:r>
              <a:rPr b="0" i="0" lang="en-US" sz="2400" u="none" cap="none" strike="noStrike">
                <a:solidFill>
                  <a:schemeClr val="dk1"/>
                </a:solidFill>
                <a:latin typeface="Calibri"/>
                <a:ea typeface="Calibri"/>
                <a:cs typeface="Calibri"/>
                <a:sym typeface="Calibri"/>
              </a:rPr>
              <a:t> </a:t>
            </a:r>
            <a:r>
              <a:rPr b="0" baseline="-25000" i="0" lang="en-US" sz="2400" u="none" cap="none" strike="noStrike">
                <a:solidFill>
                  <a:schemeClr val="dk1"/>
                </a:solidFill>
                <a:latin typeface="Calibri"/>
                <a:ea typeface="Calibri"/>
                <a:cs typeface="Calibri"/>
                <a:sym typeface="Calibri"/>
              </a:rPr>
              <a:t> </a:t>
            </a:r>
            <a:endParaRPr/>
          </a:p>
        </p:txBody>
      </p:sp>
      <p:cxnSp>
        <p:nvCxnSpPr>
          <p:cNvPr id="827" name="Google Shape;827;p31"/>
          <p:cNvCxnSpPr/>
          <p:nvPr/>
        </p:nvCxnSpPr>
        <p:spPr>
          <a:xfrm>
            <a:off x="3200400" y="53340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28" name="Google Shape;828;p31"/>
          <p:cNvCxnSpPr/>
          <p:nvPr/>
        </p:nvCxnSpPr>
        <p:spPr>
          <a:xfrm>
            <a:off x="4648200" y="53340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29" name="Google Shape;829;p31"/>
          <p:cNvCxnSpPr/>
          <p:nvPr/>
        </p:nvCxnSpPr>
        <p:spPr>
          <a:xfrm>
            <a:off x="3962400" y="53340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30" name="Google Shape;830;p31"/>
          <p:cNvCxnSpPr/>
          <p:nvPr/>
        </p:nvCxnSpPr>
        <p:spPr>
          <a:xfrm>
            <a:off x="5410200" y="53340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31" name="Google Shape;831;p31"/>
          <p:cNvCxnSpPr/>
          <p:nvPr/>
        </p:nvCxnSpPr>
        <p:spPr>
          <a:xfrm>
            <a:off x="2438400" y="5334000"/>
            <a:ext cx="0" cy="533400"/>
          </a:xfrm>
          <a:prstGeom prst="straightConnector1">
            <a:avLst/>
          </a:prstGeom>
          <a:noFill/>
          <a:ln cap="flat" cmpd="sng" w="38100">
            <a:solidFill>
              <a:schemeClr val="dk1"/>
            </a:solidFill>
            <a:prstDash val="solid"/>
            <a:miter lim="800000"/>
            <a:headEnd len="med" w="med" type="none"/>
            <a:tailEnd len="med" w="med" type="triangle"/>
          </a:ln>
        </p:spPr>
      </p:cxnSp>
      <p:sp>
        <p:nvSpPr>
          <p:cNvPr id="832" name="Google Shape;832;p31"/>
          <p:cNvSpPr/>
          <p:nvPr/>
        </p:nvSpPr>
        <p:spPr>
          <a:xfrm flipH="1" rot="10800000">
            <a:off x="2514600" y="4911725"/>
            <a:ext cx="533400" cy="228600"/>
          </a:xfrm>
          <a:custGeom>
            <a:rect b="b" l="l" r="r" t="t"/>
            <a:pathLst>
              <a:path extrusionOk="0" h="96" w="336">
                <a:moveTo>
                  <a:pt x="0" y="0"/>
                </a:moveTo>
                <a:cubicBezTo>
                  <a:pt x="68" y="48"/>
                  <a:pt x="136" y="96"/>
                  <a:pt x="192" y="96"/>
                </a:cubicBezTo>
                <a:cubicBezTo>
                  <a:pt x="248" y="96"/>
                  <a:pt x="312" y="16"/>
                  <a:pt x="336" y="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833" name="Google Shape;833;p31"/>
          <p:cNvSpPr/>
          <p:nvPr/>
        </p:nvSpPr>
        <p:spPr>
          <a:xfrm flipH="1" rot="10800000">
            <a:off x="3276600" y="4911725"/>
            <a:ext cx="533400" cy="228600"/>
          </a:xfrm>
          <a:custGeom>
            <a:rect b="b" l="l" r="r" t="t"/>
            <a:pathLst>
              <a:path extrusionOk="0" h="96" w="336">
                <a:moveTo>
                  <a:pt x="0" y="0"/>
                </a:moveTo>
                <a:cubicBezTo>
                  <a:pt x="68" y="48"/>
                  <a:pt x="136" y="96"/>
                  <a:pt x="192" y="96"/>
                </a:cubicBezTo>
                <a:cubicBezTo>
                  <a:pt x="248" y="96"/>
                  <a:pt x="312" y="16"/>
                  <a:pt x="336" y="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834" name="Google Shape;834;p31"/>
          <p:cNvSpPr/>
          <p:nvPr/>
        </p:nvSpPr>
        <p:spPr>
          <a:xfrm flipH="1" rot="10800000">
            <a:off x="4038600" y="4911725"/>
            <a:ext cx="533400" cy="228600"/>
          </a:xfrm>
          <a:custGeom>
            <a:rect b="b" l="l" r="r" t="t"/>
            <a:pathLst>
              <a:path extrusionOk="0" h="96" w="336">
                <a:moveTo>
                  <a:pt x="0" y="0"/>
                </a:moveTo>
                <a:cubicBezTo>
                  <a:pt x="68" y="48"/>
                  <a:pt x="136" y="96"/>
                  <a:pt x="192" y="96"/>
                </a:cubicBezTo>
                <a:cubicBezTo>
                  <a:pt x="248" y="96"/>
                  <a:pt x="312" y="16"/>
                  <a:pt x="336" y="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835" name="Google Shape;835;p31"/>
          <p:cNvSpPr/>
          <p:nvPr/>
        </p:nvSpPr>
        <p:spPr>
          <a:xfrm flipH="1" rot="10800000">
            <a:off x="4724400" y="4911725"/>
            <a:ext cx="533400" cy="228600"/>
          </a:xfrm>
          <a:custGeom>
            <a:rect b="b" l="l" r="r" t="t"/>
            <a:pathLst>
              <a:path extrusionOk="0" h="96" w="336">
                <a:moveTo>
                  <a:pt x="0" y="0"/>
                </a:moveTo>
                <a:cubicBezTo>
                  <a:pt x="68" y="48"/>
                  <a:pt x="136" y="96"/>
                  <a:pt x="192" y="96"/>
                </a:cubicBezTo>
                <a:cubicBezTo>
                  <a:pt x="248" y="96"/>
                  <a:pt x="312" y="16"/>
                  <a:pt x="336" y="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836" name="Google Shape;836;p31"/>
          <p:cNvSpPr txBox="1"/>
          <p:nvPr/>
        </p:nvSpPr>
        <p:spPr>
          <a:xfrm>
            <a:off x="1612900" y="4911725"/>
            <a:ext cx="6858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MSB</a:t>
            </a:r>
            <a:endParaRPr/>
          </a:p>
        </p:txBody>
      </p:sp>
      <p:sp>
        <p:nvSpPr>
          <p:cNvPr id="837" name="Google Shape;837;p31"/>
          <p:cNvSpPr txBox="1"/>
          <p:nvPr/>
        </p:nvSpPr>
        <p:spPr>
          <a:xfrm>
            <a:off x="1676400" y="5878512"/>
            <a:ext cx="685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MSB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Gray-to-Binary Conversion</a:t>
            </a:r>
            <a:br>
              <a:rPr b="0" i="0" lang="en-US" sz="4000" u="none">
                <a:solidFill>
                  <a:schemeClr val="dk1"/>
                </a:solidFill>
                <a:latin typeface="Calibri"/>
                <a:ea typeface="Calibri"/>
                <a:cs typeface="Calibri"/>
                <a:sym typeface="Calibri"/>
              </a:rPr>
            </a:br>
            <a:endParaRPr/>
          </a:p>
        </p:txBody>
      </p:sp>
      <p:sp>
        <p:nvSpPr>
          <p:cNvPr id="844" name="Google Shape;844;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MSB in the binary code is the same as the corresponding bit in the Gray code.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Add each binary code bit generated to the Gray code bit in the next adjacent position. </a:t>
            </a:r>
            <a:r>
              <a:rPr b="0" i="0" lang="en-US" sz="2800" u="sng" cap="none" strike="noStrike">
                <a:solidFill>
                  <a:schemeClr val="dk1"/>
                </a:solidFill>
                <a:latin typeface="Calibri"/>
                <a:ea typeface="Calibri"/>
                <a:cs typeface="Calibri"/>
                <a:sym typeface="Calibri"/>
              </a:rPr>
              <a:t>Discard carries</a:t>
            </a:r>
            <a:r>
              <a:rPr b="0" i="0" lang="en-US" sz="28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56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ex:</a:t>
            </a:r>
            <a:r>
              <a:rPr b="0" i="0" lang="en-US" sz="2800" u="none" cap="none" strike="noStrike">
                <a:solidFill>
                  <a:schemeClr val="dk1"/>
                </a:solidFill>
                <a:latin typeface="Calibri"/>
                <a:ea typeface="Calibri"/>
                <a:cs typeface="Calibri"/>
                <a:sym typeface="Calibri"/>
              </a:rPr>
              <a:t> convert the Gray code word </a:t>
            </a:r>
            <a:r>
              <a:rPr b="0" i="0" lang="en-US" sz="2400" u="none" cap="none" strike="noStrike">
                <a:solidFill>
                  <a:schemeClr val="dk1"/>
                </a:solidFill>
                <a:latin typeface="Courier"/>
                <a:ea typeface="Courier"/>
                <a:cs typeface="Courier"/>
                <a:sym typeface="Courier"/>
              </a:rPr>
              <a:t>11011 to binary</a:t>
            </a:r>
            <a:endParaRPr/>
          </a:p>
          <a:p>
            <a:pPr indent="-285750" lvl="1" marL="742950" marR="0" rtl="0" algn="l">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Courier"/>
                <a:ea typeface="Courier"/>
                <a:cs typeface="Courier"/>
                <a:sym typeface="Courier"/>
              </a:rPr>
              <a:t>			1 </a:t>
            </a:r>
            <a:r>
              <a:rPr b="1" i="0" lang="en-US" sz="2400" u="none" cap="none" strike="noStrike">
                <a:solidFill>
                  <a:srgbClr val="FFFF00"/>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1 </a:t>
            </a:r>
            <a:r>
              <a:rPr b="1" i="0" lang="en-US" sz="2400" u="none" cap="none" strike="noStrike">
                <a:solidFill>
                  <a:srgbClr val="66FF33"/>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0 </a:t>
            </a:r>
            <a:r>
              <a:rPr b="1" i="0" lang="en-US" sz="2400" u="none" cap="none" strike="noStrike">
                <a:solidFill>
                  <a:srgbClr val="FFFF00"/>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1 </a:t>
            </a:r>
            <a:r>
              <a:rPr b="1" i="0" lang="en-US" sz="2400" u="none" cap="none" strike="noStrike">
                <a:solidFill>
                  <a:srgbClr val="66FF33"/>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1  Gray</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 </a:t>
            </a:r>
            <a:r>
              <a:rPr b="1" i="0" lang="en-US" sz="2400" u="none" cap="none" strike="noStrike">
                <a:solidFill>
                  <a:srgbClr val="FFFF00"/>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 </a:t>
            </a:r>
            <a:r>
              <a:rPr b="1" i="0" lang="en-US" sz="2400" u="none" cap="none" strike="noStrike">
                <a:solidFill>
                  <a:srgbClr val="66FF33"/>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 </a:t>
            </a:r>
            <a:r>
              <a:rPr b="1" i="0" lang="en-US" sz="2400" u="none" cap="none" strike="noStrike">
                <a:solidFill>
                  <a:srgbClr val="FFFF00"/>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a:t>
            </a:r>
            <a:endParaRPr b="0" i="0" sz="2400" u="none" cap="none" strike="noStrike">
              <a:solidFill>
                <a:schemeClr val="dk1"/>
              </a:solidFill>
              <a:latin typeface="Courier"/>
              <a:ea typeface="Courier"/>
              <a:cs typeface="Courier"/>
              <a:sym typeface="Courier"/>
            </a:endParaRPr>
          </a:p>
          <a:p>
            <a:pPr indent="-285750" lvl="1" marL="742950" marR="0" rtl="0" algn="l">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Courier"/>
                <a:ea typeface="Courier"/>
                <a:cs typeface="Courier"/>
                <a:sym typeface="Courier"/>
              </a:rPr>
              <a:t>			1 </a:t>
            </a:r>
            <a:r>
              <a:rPr b="1" i="0" lang="en-US" sz="2400" u="none" cap="none" strike="noStrike">
                <a:solidFill>
                  <a:srgbClr val="FFFF00"/>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0 </a:t>
            </a:r>
            <a:r>
              <a:rPr b="1" i="0" lang="en-US" sz="2400" u="none" cap="none" strike="noStrike">
                <a:solidFill>
                  <a:srgbClr val="66FF33"/>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0 </a:t>
            </a:r>
            <a:r>
              <a:rPr b="1" i="0" lang="en-US" sz="2400" u="none" cap="none" strike="noStrike">
                <a:solidFill>
                  <a:srgbClr val="FFFF00"/>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1 </a:t>
            </a:r>
            <a:r>
              <a:rPr b="1" i="0" lang="en-US" sz="2400" u="none" cap="none" strike="noStrike">
                <a:solidFill>
                  <a:srgbClr val="66FF33"/>
                </a:solidFill>
                <a:latin typeface="Courier"/>
                <a:ea typeface="Courier"/>
                <a:cs typeface="Courier"/>
                <a:sym typeface="Courier"/>
              </a:rPr>
              <a:t> </a:t>
            </a:r>
            <a:r>
              <a:rPr b="1" i="0" lang="en-US" sz="2400" u="none" cap="none" strike="noStrike">
                <a:solidFill>
                  <a:schemeClr val="dk1"/>
                </a:solidFill>
                <a:latin typeface="Courier"/>
                <a:ea typeface="Courier"/>
                <a:cs typeface="Courier"/>
                <a:sym typeface="Courier"/>
              </a:rPr>
              <a:t> 0  Binary</a:t>
            </a:r>
            <a:endParaRPr b="0" i="0" sz="2400" u="none" cap="none" strike="noStrike">
              <a:solidFill>
                <a:schemeClr val="dk1"/>
              </a:solidFill>
              <a:latin typeface="Courier"/>
              <a:ea typeface="Courier"/>
              <a:cs typeface="Courier"/>
              <a:sym typeface="Courie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ourier"/>
              <a:ea typeface="Courier"/>
              <a:cs typeface="Courier"/>
              <a:sym typeface="Courier"/>
            </a:endParaRPr>
          </a:p>
        </p:txBody>
      </p:sp>
      <p:cxnSp>
        <p:nvCxnSpPr>
          <p:cNvPr id="845" name="Google Shape;845;p32"/>
          <p:cNvCxnSpPr/>
          <p:nvPr/>
        </p:nvCxnSpPr>
        <p:spPr>
          <a:xfrm>
            <a:off x="3200400" y="48768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46" name="Google Shape;846;p32"/>
          <p:cNvCxnSpPr/>
          <p:nvPr/>
        </p:nvCxnSpPr>
        <p:spPr>
          <a:xfrm>
            <a:off x="4648200" y="48768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47" name="Google Shape;847;p32"/>
          <p:cNvCxnSpPr/>
          <p:nvPr/>
        </p:nvCxnSpPr>
        <p:spPr>
          <a:xfrm>
            <a:off x="3962400" y="48768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48" name="Google Shape;848;p32"/>
          <p:cNvCxnSpPr/>
          <p:nvPr/>
        </p:nvCxnSpPr>
        <p:spPr>
          <a:xfrm>
            <a:off x="5410200" y="48768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49" name="Google Shape;849;p32"/>
          <p:cNvCxnSpPr/>
          <p:nvPr/>
        </p:nvCxnSpPr>
        <p:spPr>
          <a:xfrm>
            <a:off x="2438400" y="4876800"/>
            <a:ext cx="0" cy="533400"/>
          </a:xfrm>
          <a:prstGeom prst="straightConnector1">
            <a:avLst/>
          </a:prstGeom>
          <a:noFill/>
          <a:ln cap="flat" cmpd="sng" w="38100">
            <a:solidFill>
              <a:schemeClr val="dk1"/>
            </a:solidFill>
            <a:prstDash val="solid"/>
            <a:miter lim="800000"/>
            <a:headEnd len="med" w="med" type="none"/>
            <a:tailEnd len="med" w="med" type="triangle"/>
          </a:ln>
        </p:spPr>
      </p:cxnSp>
      <p:cxnSp>
        <p:nvCxnSpPr>
          <p:cNvPr id="850" name="Google Shape;850;p32"/>
          <p:cNvCxnSpPr/>
          <p:nvPr/>
        </p:nvCxnSpPr>
        <p:spPr>
          <a:xfrm flipH="1" rot="10800000">
            <a:off x="2590800" y="4876800"/>
            <a:ext cx="457200" cy="533400"/>
          </a:xfrm>
          <a:prstGeom prst="straightConnector1">
            <a:avLst/>
          </a:prstGeom>
          <a:noFill/>
          <a:ln cap="flat" cmpd="sng" w="28575">
            <a:solidFill>
              <a:schemeClr val="dk1"/>
            </a:solidFill>
            <a:prstDash val="solid"/>
            <a:miter lim="800000"/>
            <a:headEnd len="med" w="med" type="none"/>
            <a:tailEnd len="med" w="med" type="triangle"/>
          </a:ln>
        </p:spPr>
      </p:cxnSp>
      <p:cxnSp>
        <p:nvCxnSpPr>
          <p:cNvPr id="851" name="Google Shape;851;p32"/>
          <p:cNvCxnSpPr/>
          <p:nvPr/>
        </p:nvCxnSpPr>
        <p:spPr>
          <a:xfrm flipH="1" rot="10800000">
            <a:off x="4038600" y="4876800"/>
            <a:ext cx="457200" cy="533400"/>
          </a:xfrm>
          <a:prstGeom prst="straightConnector1">
            <a:avLst/>
          </a:prstGeom>
          <a:noFill/>
          <a:ln cap="flat" cmpd="sng" w="28575">
            <a:solidFill>
              <a:schemeClr val="dk1"/>
            </a:solidFill>
            <a:prstDash val="solid"/>
            <a:miter lim="800000"/>
            <a:headEnd len="med" w="med" type="none"/>
            <a:tailEnd len="med" w="med" type="triangle"/>
          </a:ln>
        </p:spPr>
      </p:cxnSp>
      <p:cxnSp>
        <p:nvCxnSpPr>
          <p:cNvPr id="852" name="Google Shape;852;p32"/>
          <p:cNvCxnSpPr/>
          <p:nvPr/>
        </p:nvCxnSpPr>
        <p:spPr>
          <a:xfrm flipH="1" rot="10800000">
            <a:off x="3352800" y="4876800"/>
            <a:ext cx="457200" cy="533400"/>
          </a:xfrm>
          <a:prstGeom prst="straightConnector1">
            <a:avLst/>
          </a:prstGeom>
          <a:noFill/>
          <a:ln cap="flat" cmpd="sng" w="28575">
            <a:solidFill>
              <a:schemeClr val="dk1"/>
            </a:solidFill>
            <a:prstDash val="solid"/>
            <a:miter lim="800000"/>
            <a:headEnd len="med" w="med" type="none"/>
            <a:tailEnd len="med" w="med" type="triangle"/>
          </a:ln>
        </p:spPr>
      </p:cxnSp>
      <p:cxnSp>
        <p:nvCxnSpPr>
          <p:cNvPr id="853" name="Google Shape;853;p32"/>
          <p:cNvCxnSpPr/>
          <p:nvPr/>
        </p:nvCxnSpPr>
        <p:spPr>
          <a:xfrm flipH="1" rot="10800000">
            <a:off x="4800600" y="4876800"/>
            <a:ext cx="457200" cy="53340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3"/>
          <p:cNvSpPr txBox="1"/>
          <p:nvPr>
            <p:ph type="title"/>
          </p:nvPr>
        </p:nvSpPr>
        <p:spPr>
          <a:xfrm>
            <a:off x="381000" y="3048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Alphanumeric Code</a:t>
            </a:r>
            <a:endParaRPr/>
          </a:p>
        </p:txBody>
      </p:sp>
      <p:sp>
        <p:nvSpPr>
          <p:cNvPr id="860" name="Google Shape;860;p33"/>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DD systems are required to handle data that may be </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Numerals</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Letters(Capital and small)</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Punctuation marks</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Other symbols</a:t>
            </a:r>
            <a:endParaRPr/>
          </a:p>
          <a:p>
            <a:pPr indent="-228600" lvl="2" marL="114300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For Eg- An university with data of thousands of students. The names of the students, subjects etc are to be represented in Binary form. </a:t>
            </a:r>
            <a:endParaRPr/>
          </a:p>
          <a:p>
            <a:pPr indent="-228600" lvl="2" marL="114300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Thus a Binary Code for all such symbols is needed.</a:t>
            </a:r>
            <a:endParaRPr/>
          </a:p>
          <a:p>
            <a:pPr indent="-2857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4"/>
          <p:cNvSpPr txBox="1"/>
          <p:nvPr>
            <p:ph type="title"/>
          </p:nvPr>
        </p:nvSpPr>
        <p:spPr>
          <a:xfrm>
            <a:off x="381000" y="3048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Alphanumeric Code</a:t>
            </a:r>
            <a:endParaRPr/>
          </a:p>
        </p:txBody>
      </p:sp>
      <p:sp>
        <p:nvSpPr>
          <p:cNvPr id="867" name="Google Shape;867;p34"/>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Autofit/>
          </a:bodyPr>
          <a:lstStyle/>
          <a:p>
            <a:pPr indent="0" lvl="1" marL="51435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Codes that represent numbers and alphabetic characters.</a:t>
            </a:r>
            <a:endParaRPr/>
          </a:p>
          <a:p>
            <a:pPr indent="0" lvl="1" marL="5143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143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143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868" name="Google Shape;868;p34"/>
          <p:cNvPicPr preferRelativeResize="0"/>
          <p:nvPr/>
        </p:nvPicPr>
        <p:blipFill rotWithShape="1">
          <a:blip r:embed="rId3">
            <a:alphaModFix/>
          </a:blip>
          <a:srcRect b="0" l="0" r="0" t="0"/>
          <a:stretch/>
        </p:blipFill>
        <p:spPr>
          <a:xfrm>
            <a:off x="371475" y="2109787"/>
            <a:ext cx="8388350" cy="40655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5"/>
          <p:cNvSpPr txBox="1"/>
          <p:nvPr>
            <p:ph type="title"/>
          </p:nvPr>
        </p:nvSpPr>
        <p:spPr>
          <a:xfrm>
            <a:off x="381000" y="3048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ASCII Codes</a:t>
            </a:r>
            <a:endParaRPr/>
          </a:p>
        </p:txBody>
      </p:sp>
      <p:sp>
        <p:nvSpPr>
          <p:cNvPr id="875" name="Google Shape;875;p35"/>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rmAutofit/>
          </a:bodyPr>
          <a:lstStyle/>
          <a:p>
            <a:pPr indent="0" lvl="1" marL="4572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American Standard Code for Information Interchange.</a:t>
            </a:r>
            <a:endParaRPr/>
          </a:p>
          <a:p>
            <a:pPr indent="-177800" lvl="1" marL="4572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Universally accepted Alphanumeric Code</a:t>
            </a:r>
            <a:endParaRPr/>
          </a:p>
          <a:p>
            <a:pPr indent="0" lvl="1" marL="4572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77800" lvl="1" marL="4572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Used in most Computers and electronic equipments, when we press a key, The corresponding ASCII code is generated .</a:t>
            </a:r>
            <a:endParaRPr/>
          </a:p>
          <a:p>
            <a:pPr indent="0" lvl="1" marL="4572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36"/>
          <p:cNvSpPr txBox="1"/>
          <p:nvPr>
            <p:ph type="title"/>
          </p:nvPr>
        </p:nvSpPr>
        <p:spPr>
          <a:xfrm>
            <a:off x="304800" y="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ASCII Codes</a:t>
            </a:r>
            <a:endParaRPr/>
          </a:p>
        </p:txBody>
      </p:sp>
      <p:sp>
        <p:nvSpPr>
          <p:cNvPr id="882" name="Google Shape;882;p36"/>
          <p:cNvSpPr txBox="1"/>
          <p:nvPr>
            <p:ph idx="1" type="body"/>
          </p:nvPr>
        </p:nvSpPr>
        <p:spPr>
          <a:xfrm>
            <a:off x="457200" y="609600"/>
            <a:ext cx="8229600" cy="60198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Has 128 characters</a:t>
            </a:r>
            <a:endParaRPr/>
          </a:p>
          <a:p>
            <a:pPr indent="-285750" lvl="1" marL="742950" marR="0" rtl="0" algn="l">
              <a:lnSpc>
                <a:spcPct val="100000"/>
              </a:lnSpc>
              <a:spcBef>
                <a:spcPts val="7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Uses 7 bits =&gt; </a:t>
            </a:r>
            <a:r>
              <a:rPr b="0" i="0" lang="en-US" sz="3600" u="none" cap="none" strike="noStrike">
                <a:solidFill>
                  <a:schemeClr val="dk1"/>
                </a:solidFill>
                <a:latin typeface="Calibri"/>
                <a:ea typeface="Calibri"/>
                <a:cs typeface="Calibri"/>
                <a:sym typeface="Calibri"/>
              </a:rPr>
              <a:t>2</a:t>
            </a:r>
            <a:r>
              <a:rPr b="0" baseline="30000" i="0" lang="en-US" sz="3600" u="none" cap="none" strike="noStrike">
                <a:solidFill>
                  <a:schemeClr val="dk1"/>
                </a:solidFill>
                <a:latin typeface="Calibri"/>
                <a:ea typeface="Calibri"/>
                <a:cs typeface="Calibri"/>
                <a:sym typeface="Calibri"/>
              </a:rPr>
              <a:t>7</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the </a:t>
            </a:r>
            <a:r>
              <a:rPr b="1" i="0" lang="en-US" sz="2800" u="none" cap="none" strike="noStrike">
                <a:solidFill>
                  <a:schemeClr val="dk1"/>
                </a:solidFill>
                <a:latin typeface="Calibri"/>
                <a:ea typeface="Calibri"/>
                <a:cs typeface="Calibri"/>
                <a:sym typeface="Calibri"/>
              </a:rPr>
              <a:t>ASCII character set</a:t>
            </a:r>
            <a:r>
              <a:rPr b="0" i="0" lang="en-US" sz="2800" u="none" cap="none" strike="noStrike">
                <a:solidFill>
                  <a:schemeClr val="dk1"/>
                </a:solidFill>
                <a:latin typeface="Calibri"/>
                <a:ea typeface="Calibri"/>
                <a:cs typeface="Calibri"/>
                <a:sym typeface="Calibri"/>
              </a:rPr>
              <a:t>, each binary value between 0 and 127 represents a specific character. </a:t>
            </a:r>
            <a:endParaRPr/>
          </a:p>
          <a:p>
            <a:pPr indent="-2857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883" name="Google Shape;883;p36"/>
          <p:cNvPicPr preferRelativeResize="0"/>
          <p:nvPr/>
        </p:nvPicPr>
        <p:blipFill rotWithShape="1">
          <a:blip r:embed="rId3">
            <a:alphaModFix/>
          </a:blip>
          <a:srcRect b="0" l="0" r="0" t="0"/>
          <a:stretch/>
        </p:blipFill>
        <p:spPr>
          <a:xfrm>
            <a:off x="1285875" y="3048000"/>
            <a:ext cx="7108825" cy="40655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7"/>
          <p:cNvSpPr txBox="1"/>
          <p:nvPr/>
        </p:nvSpPr>
        <p:spPr>
          <a:xfrm>
            <a:off x="914400" y="152400"/>
            <a:ext cx="70866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504D"/>
              </a:buClr>
              <a:buSzPts val="4000"/>
              <a:buFont typeface="Calibri"/>
              <a:buNone/>
            </a:pPr>
            <a:r>
              <a:rPr b="0" i="0" lang="en-US" sz="4000" u="sng">
                <a:solidFill>
                  <a:srgbClr val="C0504D"/>
                </a:solidFill>
                <a:latin typeface="Calibri"/>
                <a:ea typeface="Calibri"/>
                <a:cs typeface="Calibri"/>
                <a:sym typeface="Calibri"/>
              </a:rPr>
              <a:t>ASCII</a:t>
            </a:r>
            <a:endParaRPr/>
          </a:p>
        </p:txBody>
      </p:sp>
      <p:pic>
        <p:nvPicPr>
          <p:cNvPr id="889" name="Google Shape;889;p37"/>
          <p:cNvPicPr preferRelativeResize="0"/>
          <p:nvPr/>
        </p:nvPicPr>
        <p:blipFill rotWithShape="1">
          <a:blip r:embed="rId3">
            <a:alphaModFix/>
          </a:blip>
          <a:srcRect b="0" l="0" r="0" t="0"/>
          <a:stretch/>
        </p:blipFill>
        <p:spPr>
          <a:xfrm>
            <a:off x="0" y="762000"/>
            <a:ext cx="9144000" cy="6096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38"/>
          <p:cNvSpPr txBox="1"/>
          <p:nvPr>
            <p:ph type="title"/>
          </p:nvPr>
        </p:nvSpPr>
        <p:spPr>
          <a:xfrm>
            <a:off x="381000" y="3048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Extended ASCII Codes</a:t>
            </a:r>
            <a:endParaRPr/>
          </a:p>
        </p:txBody>
      </p:sp>
      <p:sp>
        <p:nvSpPr>
          <p:cNvPr id="896" name="Google Shape;896;p38"/>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Normal ASCII 128 characters were called Standard Characters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With 8 bits , 2</a:t>
            </a:r>
            <a:r>
              <a:rPr b="0" baseline="30000" i="0" lang="en-US" sz="2800" u="none" cap="none" strike="noStrike">
                <a:solidFill>
                  <a:schemeClr val="dk1"/>
                </a:solidFill>
                <a:latin typeface="Calibri"/>
                <a:ea typeface="Calibri"/>
                <a:cs typeface="Calibri"/>
                <a:sym typeface="Calibri"/>
              </a:rPr>
              <a:t>8 </a:t>
            </a:r>
            <a:r>
              <a:rPr b="0" i="0" lang="en-US" sz="2800" u="none" cap="none" strike="noStrike">
                <a:solidFill>
                  <a:schemeClr val="dk1"/>
                </a:solidFill>
                <a:latin typeface="Calibri"/>
                <a:ea typeface="Calibri"/>
                <a:cs typeface="Calibri"/>
                <a:sym typeface="Calibri"/>
              </a:rPr>
              <a:t>=256 characters were possible.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extra 128 characters were called Extended ASCII characters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39"/>
          <p:cNvSpPr txBox="1"/>
          <p:nvPr>
            <p:ph type="title"/>
          </p:nvPr>
        </p:nvSpPr>
        <p:spPr>
          <a:xfrm>
            <a:off x="381000" y="3048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Extended ASCII Codes</a:t>
            </a:r>
            <a:endParaRPr/>
          </a:p>
        </p:txBody>
      </p:sp>
      <p:sp>
        <p:nvSpPr>
          <p:cNvPr id="903" name="Google Shape;903;p39"/>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Uses 8 bits.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Has 256 characters.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extended ASCII characters were:</a:t>
            </a:r>
            <a:endParaRPr/>
          </a:p>
          <a:p>
            <a:pPr indent="-285750" lvl="1" marL="74295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Non-English alphabetic</a:t>
            </a:r>
            <a:endParaRPr/>
          </a:p>
          <a:p>
            <a:pPr indent="-285750" lvl="1" marL="74295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Foreign currency symbol</a:t>
            </a:r>
            <a:endParaRPr/>
          </a:p>
          <a:p>
            <a:pPr indent="-285750" lvl="1" marL="74295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Greek letters</a:t>
            </a:r>
            <a:endParaRPr/>
          </a:p>
          <a:p>
            <a:pPr indent="-285750" lvl="1" marL="74295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Mathematical symbols</a:t>
            </a:r>
            <a:endParaRPr/>
          </a:p>
          <a:p>
            <a:pPr indent="-285750" lvl="1" marL="74295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Drawing characters</a:t>
            </a:r>
            <a:endParaRPr/>
          </a:p>
          <a:p>
            <a:pPr indent="-285750" lvl="1" marL="74295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Bar Graph characters</a:t>
            </a:r>
            <a:endParaRPr/>
          </a:p>
          <a:p>
            <a:pPr indent="-285750" lvl="1" marL="74295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Shading characters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503" name="Google Shape;503;p4"/>
          <p:cNvSpPr txBox="1"/>
          <p:nvPr>
            <p:ph type="title"/>
          </p:nvPr>
        </p:nvSpPr>
        <p:spPr>
          <a:xfrm>
            <a:off x="457200" y="274637"/>
            <a:ext cx="45783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1’S Complement </a:t>
            </a:r>
            <a:endParaRPr/>
          </a:p>
        </p:txBody>
      </p:sp>
      <p:sp>
        <p:nvSpPr>
          <p:cNvPr id="504" name="Google Shape;504;p4"/>
          <p:cNvSpPr txBox="1"/>
          <p:nvPr/>
        </p:nvSpPr>
        <p:spPr>
          <a:xfrm>
            <a:off x="1143000" y="3170237"/>
            <a:ext cx="25542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0" i="0" lang="en-US" sz="3200" u="none" cap="none" strike="noStrike">
                <a:solidFill>
                  <a:srgbClr val="FF0000"/>
                </a:solidFill>
                <a:latin typeface="Arial"/>
                <a:ea typeface="Arial"/>
                <a:cs typeface="Arial"/>
                <a:sym typeface="Arial"/>
              </a:rPr>
              <a:t>Invert All Bits</a:t>
            </a:r>
            <a:endParaRPr/>
          </a:p>
        </p:txBody>
      </p:sp>
      <p:sp>
        <p:nvSpPr>
          <p:cNvPr id="505" name="Google Shape;505;p4"/>
          <p:cNvSpPr txBox="1"/>
          <p:nvPr/>
        </p:nvSpPr>
        <p:spPr>
          <a:xfrm>
            <a:off x="3810000" y="2057400"/>
            <a:ext cx="2743200" cy="16922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4000" u="none" cap="none" strike="noStrike">
                <a:solidFill>
                  <a:srgbClr val="000000"/>
                </a:solidFill>
                <a:latin typeface="Arial"/>
                <a:ea typeface="Arial"/>
                <a:cs typeface="Arial"/>
                <a:sym typeface="Arial"/>
              </a:rPr>
              <a:t>01010011</a:t>
            </a:r>
            <a:endParaRPr/>
          </a:p>
          <a:p>
            <a:pPr indent="0" lvl="0" marL="0" marR="0" rtl="0" algn="r">
              <a:lnSpc>
                <a:spcPct val="100000"/>
              </a:lnSpc>
              <a:spcBef>
                <a:spcPts val="0"/>
              </a:spcBef>
              <a:spcAft>
                <a:spcPts val="0"/>
              </a:spcAft>
              <a:buClr>
                <a:schemeClr val="hlink"/>
              </a:buClr>
              <a:buSzPts val="2500"/>
              <a:buFont typeface="Tahoma"/>
              <a:buNone/>
            </a:pPr>
            <a:r>
              <a:rPr b="0" i="0" lang="en-US" sz="2500" u="none" cap="none" strike="noStrike">
                <a:solidFill>
                  <a:schemeClr val="hlink"/>
                </a:solidFill>
                <a:latin typeface="Tahoma"/>
                <a:ea typeface="Tahoma"/>
                <a:cs typeface="Tahoma"/>
                <a:sym typeface="Tahoma"/>
              </a:rPr>
              <a:t>↓ ↓ ↓ ↓ ↓ ↓ ↓ ↓</a:t>
            </a:r>
            <a:endParaRPr b="0" i="0" sz="2500" u="none" cap="none" strike="noStrike">
              <a:solidFill>
                <a:schemeClr val="hlink"/>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10101100</a:t>
            </a:r>
            <a:r>
              <a:rPr b="0" i="0" lang="en-US" sz="3200" u="none" cap="none" strike="noStrike">
                <a:solidFill>
                  <a:srgbClr val="000000"/>
                </a:solidFill>
                <a:latin typeface="Arial"/>
                <a:ea typeface="Arial"/>
                <a:cs typeface="Arial"/>
                <a:sym typeface="Arial"/>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40"/>
          <p:cNvSpPr txBox="1"/>
          <p:nvPr/>
        </p:nvSpPr>
        <p:spPr>
          <a:xfrm>
            <a:off x="23812" y="7620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a:solidFill>
                  <a:srgbClr val="000000"/>
                </a:solidFill>
                <a:latin typeface="Calibri"/>
                <a:ea typeface="Calibri"/>
                <a:cs typeface="Calibri"/>
                <a:sym typeface="Calibri"/>
              </a:rPr>
              <a:t>Extended ASCII </a:t>
            </a:r>
            <a:endParaRPr/>
          </a:p>
        </p:txBody>
      </p:sp>
      <p:sp>
        <p:nvSpPr>
          <p:cNvPr id="909" name="Google Shape;909;p40"/>
          <p:cNvSpPr txBox="1"/>
          <p:nvPr/>
        </p:nvSpPr>
        <p:spPr>
          <a:xfrm>
            <a:off x="123825" y="2128837"/>
            <a:ext cx="3810000" cy="4424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800080"/>
              </a:buClr>
              <a:buSzPts val="1440"/>
              <a:buFont typeface="Noto Sans Symbols"/>
              <a:buChar char="■"/>
            </a:pPr>
            <a:r>
              <a:rPr b="0" i="0" lang="en-US" sz="2400" u="none">
                <a:solidFill>
                  <a:srgbClr val="000000"/>
                </a:solidFill>
                <a:latin typeface="Calibri"/>
                <a:ea typeface="Calibri"/>
                <a:cs typeface="Calibri"/>
                <a:sym typeface="Calibri"/>
              </a:rPr>
              <a:t>Another example:  </a:t>
            </a:r>
            <a:endParaRPr/>
          </a:p>
          <a:p>
            <a:pPr indent="-342900" lvl="0" marL="342900" marR="0" rtl="0" algn="l">
              <a:lnSpc>
                <a:spcPct val="100000"/>
              </a:lnSpc>
              <a:spcBef>
                <a:spcPts val="48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    You want to represent the Yen sign (¥)</a:t>
            </a:r>
            <a:endParaRPr/>
          </a:p>
          <a:p>
            <a:pPr indent="-342900" lvl="0" marL="342900" marR="0" rtl="0" algn="l">
              <a:lnSpc>
                <a:spcPct val="100000"/>
              </a:lnSpc>
              <a:spcBef>
                <a:spcPts val="480"/>
              </a:spcBef>
              <a:spcAft>
                <a:spcPts val="0"/>
              </a:spcAft>
              <a:buClr>
                <a:srgbClr val="800080"/>
              </a:buClr>
              <a:buSzPts val="1440"/>
              <a:buFont typeface="Noto Sans Symbols"/>
              <a:buChar char="■"/>
            </a:pPr>
            <a:r>
              <a:rPr b="0" i="0" lang="en-US" sz="2400" u="none">
                <a:solidFill>
                  <a:srgbClr val="000000"/>
                </a:solidFill>
                <a:latin typeface="Calibri"/>
                <a:ea typeface="Calibri"/>
                <a:cs typeface="Calibri"/>
                <a:sym typeface="Calibri"/>
              </a:rPr>
              <a:t>From the table: 9D</a:t>
            </a:r>
            <a:endParaRPr/>
          </a:p>
          <a:p>
            <a:pPr indent="-342900" lvl="0" marL="342900" marR="0" rtl="0" algn="l">
              <a:lnSpc>
                <a:spcPct val="100000"/>
              </a:lnSpc>
              <a:spcBef>
                <a:spcPts val="480"/>
              </a:spcBef>
              <a:spcAft>
                <a:spcPts val="0"/>
              </a:spcAft>
              <a:buClr>
                <a:srgbClr val="800080"/>
              </a:buClr>
              <a:buSzPts val="1440"/>
              <a:buFont typeface="Noto Sans Symbols"/>
              <a:buChar char="■"/>
            </a:pPr>
            <a:r>
              <a:rPr b="0" i="0" lang="en-US" sz="2400" u="none">
                <a:solidFill>
                  <a:srgbClr val="000000"/>
                </a:solidFill>
                <a:latin typeface="Calibri"/>
                <a:ea typeface="Calibri"/>
                <a:cs typeface="Calibri"/>
                <a:sym typeface="Calibri"/>
              </a:rPr>
              <a:t>9</a:t>
            </a:r>
            <a:r>
              <a:rPr b="0" baseline="-25000" i="0" lang="en-US" sz="2400" u="none">
                <a:solidFill>
                  <a:srgbClr val="000000"/>
                </a:solidFill>
                <a:latin typeface="Calibri"/>
                <a:ea typeface="Calibri"/>
                <a:cs typeface="Calibri"/>
                <a:sym typeface="Calibri"/>
              </a:rPr>
              <a:t>16</a:t>
            </a:r>
            <a:r>
              <a:rPr b="0" i="0" lang="en-US" sz="2400" u="none">
                <a:solidFill>
                  <a:srgbClr val="000000"/>
                </a:solidFill>
                <a:latin typeface="Calibri"/>
                <a:ea typeface="Calibri"/>
                <a:cs typeface="Calibri"/>
                <a:sym typeface="Calibri"/>
              </a:rPr>
              <a:t> = 9</a:t>
            </a:r>
            <a:r>
              <a:rPr b="0" baseline="-25000" i="0" lang="en-US" sz="2400" u="none">
                <a:solidFill>
                  <a:srgbClr val="000000"/>
                </a:solidFill>
                <a:latin typeface="Calibri"/>
                <a:ea typeface="Calibri"/>
                <a:cs typeface="Calibri"/>
                <a:sym typeface="Calibri"/>
              </a:rPr>
              <a:t>10</a:t>
            </a:r>
            <a:r>
              <a:rPr b="0" i="0" lang="en-US" sz="2400" u="none">
                <a:solidFill>
                  <a:srgbClr val="000000"/>
                </a:solidFill>
                <a:latin typeface="Calibri"/>
                <a:ea typeface="Calibri"/>
                <a:cs typeface="Calibri"/>
                <a:sym typeface="Calibri"/>
              </a:rPr>
              <a:t> = 1001</a:t>
            </a:r>
            <a:r>
              <a:rPr b="0" baseline="-25000" i="0" lang="en-US" sz="2400" u="none">
                <a:solidFill>
                  <a:srgbClr val="000000"/>
                </a:solidFill>
                <a:latin typeface="Calibri"/>
                <a:ea typeface="Calibri"/>
                <a:cs typeface="Calibri"/>
                <a:sym typeface="Calibri"/>
              </a:rPr>
              <a:t>2</a:t>
            </a:r>
            <a:endParaRPr/>
          </a:p>
          <a:p>
            <a:pPr indent="-342900" lvl="0" marL="342900" marR="0" rtl="0" algn="l">
              <a:lnSpc>
                <a:spcPct val="100000"/>
              </a:lnSpc>
              <a:spcBef>
                <a:spcPts val="480"/>
              </a:spcBef>
              <a:spcAft>
                <a:spcPts val="0"/>
              </a:spcAft>
              <a:buClr>
                <a:srgbClr val="800080"/>
              </a:buClr>
              <a:buSzPts val="1440"/>
              <a:buFont typeface="Noto Sans Symbols"/>
              <a:buChar char="■"/>
            </a:pPr>
            <a:r>
              <a:rPr b="0" i="0" lang="en-US" sz="2400" u="none">
                <a:solidFill>
                  <a:srgbClr val="000000"/>
                </a:solidFill>
                <a:latin typeface="Calibri"/>
                <a:ea typeface="Calibri"/>
                <a:cs typeface="Calibri"/>
                <a:sym typeface="Calibri"/>
              </a:rPr>
              <a:t>D</a:t>
            </a:r>
            <a:r>
              <a:rPr b="0" baseline="-25000" i="0" lang="en-US" sz="2400" u="none">
                <a:solidFill>
                  <a:srgbClr val="000000"/>
                </a:solidFill>
                <a:latin typeface="Calibri"/>
                <a:ea typeface="Calibri"/>
                <a:cs typeface="Calibri"/>
                <a:sym typeface="Calibri"/>
              </a:rPr>
              <a:t>16</a:t>
            </a:r>
            <a:r>
              <a:rPr b="0" i="0" lang="en-US" sz="2400" u="none">
                <a:solidFill>
                  <a:srgbClr val="000000"/>
                </a:solidFill>
                <a:latin typeface="Calibri"/>
                <a:ea typeface="Calibri"/>
                <a:cs typeface="Calibri"/>
                <a:sym typeface="Calibri"/>
              </a:rPr>
              <a:t> = 13</a:t>
            </a:r>
            <a:r>
              <a:rPr b="0" baseline="-25000" i="0" lang="en-US" sz="2400" u="none">
                <a:solidFill>
                  <a:srgbClr val="000000"/>
                </a:solidFill>
                <a:latin typeface="Calibri"/>
                <a:ea typeface="Calibri"/>
                <a:cs typeface="Calibri"/>
                <a:sym typeface="Calibri"/>
              </a:rPr>
              <a:t>10</a:t>
            </a:r>
            <a:r>
              <a:rPr b="0" i="0" lang="en-US" sz="2400" u="none">
                <a:solidFill>
                  <a:srgbClr val="000000"/>
                </a:solidFill>
                <a:latin typeface="Calibri"/>
                <a:ea typeface="Calibri"/>
                <a:cs typeface="Calibri"/>
                <a:sym typeface="Calibri"/>
              </a:rPr>
              <a:t> = 1101</a:t>
            </a:r>
            <a:r>
              <a:rPr b="0" baseline="-25000" i="0" lang="en-US" sz="2400" u="none">
                <a:solidFill>
                  <a:srgbClr val="000000"/>
                </a:solidFill>
                <a:latin typeface="Calibri"/>
                <a:ea typeface="Calibri"/>
                <a:cs typeface="Calibri"/>
                <a:sym typeface="Calibri"/>
              </a:rPr>
              <a:t>2</a:t>
            </a:r>
            <a:endParaRPr/>
          </a:p>
          <a:p>
            <a:pPr indent="-342900" lvl="0" marL="342900" marR="0" rtl="0" algn="l">
              <a:lnSpc>
                <a:spcPct val="100000"/>
              </a:lnSpc>
              <a:spcBef>
                <a:spcPts val="480"/>
              </a:spcBef>
              <a:spcAft>
                <a:spcPts val="0"/>
              </a:spcAft>
              <a:buClr>
                <a:srgbClr val="800080"/>
              </a:buClr>
              <a:buSzPts val="1440"/>
              <a:buFont typeface="Noto Sans Symbols"/>
              <a:buChar char="■"/>
            </a:pPr>
            <a:r>
              <a:rPr b="0" i="0" lang="en-US" sz="2400" u="none">
                <a:solidFill>
                  <a:srgbClr val="000000"/>
                </a:solidFill>
                <a:latin typeface="Calibri"/>
                <a:ea typeface="Calibri"/>
                <a:cs typeface="Calibri"/>
                <a:sym typeface="Calibri"/>
              </a:rPr>
              <a:t>The ¥ sign in binary is: 1001 1101</a:t>
            </a:r>
            <a:endParaRPr/>
          </a:p>
          <a:p>
            <a:pPr indent="-251459" lvl="0" marL="342900" marR="0" rtl="0" algn="l">
              <a:lnSpc>
                <a:spcPct val="100000"/>
              </a:lnSpc>
              <a:spcBef>
                <a:spcPts val="480"/>
              </a:spcBef>
              <a:spcAft>
                <a:spcPts val="0"/>
              </a:spcAft>
              <a:buClr>
                <a:srgbClr val="800080"/>
              </a:buClr>
              <a:buSzPts val="1440"/>
              <a:buFont typeface="Noto Sans Symbols"/>
              <a:buNone/>
            </a:pPr>
            <a:r>
              <a:t/>
            </a:r>
            <a:endParaRPr b="0" i="0" sz="2400" u="non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Verdana"/>
              <a:buNone/>
            </a:pPr>
            <a:r>
              <a:rPr b="0" i="0" lang="en-US" sz="2400" u="sng">
                <a:solidFill>
                  <a:srgbClr val="000000"/>
                </a:solidFill>
                <a:latin typeface="Verdana"/>
                <a:ea typeface="Verdana"/>
                <a:cs typeface="Verdana"/>
                <a:sym typeface="Verdana"/>
                <a:hlinkClick r:id="rId4">
                  <a:extLst>
                    <a:ext uri="{A12FA001-AC4F-418D-AE19-62706E023703}">
                      <ahyp:hlinkClr val="tx"/>
                    </a:ext>
                  </a:extLst>
                </a:hlinkClick>
              </a:rPr>
              <a:t>Detailed table </a:t>
            </a:r>
            <a:endParaRPr/>
          </a:p>
        </p:txBody>
      </p:sp>
      <p:graphicFrame>
        <p:nvGraphicFramePr>
          <p:cNvPr id="910" name="Google Shape;910;p40"/>
          <p:cNvGraphicFramePr/>
          <p:nvPr/>
        </p:nvGraphicFramePr>
        <p:xfrm>
          <a:off x="3910012" y="304800"/>
          <a:ext cx="5081587" cy="6400800"/>
        </p:xfrm>
        <a:graphic>
          <a:graphicData uri="http://schemas.openxmlformats.org/presentationml/2006/ole">
            <mc:AlternateContent>
              <mc:Choice Requires="v">
                <p:oleObj r:id="rId5" imgH="6400800" imgW="5081587" progId="MS_ClipArt_Gallery.2" spid="_x0000_s1">
                  <p:embed/>
                </p:oleObj>
              </mc:Choice>
              <mc:Fallback>
                <p:oleObj r:id="rId6" imgH="6400800" imgW="5081587" progId="MS_ClipArt_Gallery.2">
                  <p:embed/>
                  <p:pic>
                    <p:nvPicPr>
                      <p:cNvPr id="910" name="Google Shape;910;p40"/>
                      <p:cNvPicPr preferRelativeResize="0"/>
                      <p:nvPr/>
                    </p:nvPicPr>
                    <p:blipFill rotWithShape="1">
                      <a:blip r:embed="rId7">
                        <a:alphaModFix/>
                      </a:blip>
                      <a:srcRect b="0" l="0" r="0" t="0"/>
                      <a:stretch/>
                    </p:blipFill>
                    <p:spPr>
                      <a:xfrm>
                        <a:off x="3910012" y="304800"/>
                        <a:ext cx="5081587" cy="6400800"/>
                      </a:xfrm>
                      <a:prstGeom prst="rect">
                        <a:avLst/>
                      </a:prstGeom>
                      <a:noFill/>
                      <a:ln>
                        <a:noFill/>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1"/>
          <p:cNvSpPr txBox="1"/>
          <p:nvPr/>
        </p:nvSpPr>
        <p:spPr>
          <a:xfrm>
            <a:off x="914400" y="304800"/>
            <a:ext cx="7086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504D"/>
              </a:buClr>
              <a:buSzPts val="4000"/>
              <a:buFont typeface="Calibri"/>
              <a:buNone/>
            </a:pPr>
            <a:r>
              <a:rPr b="0" i="0" lang="en-US" sz="4000" u="sng">
                <a:solidFill>
                  <a:srgbClr val="C0504D"/>
                </a:solidFill>
                <a:latin typeface="Calibri"/>
                <a:ea typeface="Calibri"/>
                <a:cs typeface="Calibri"/>
                <a:sym typeface="Calibri"/>
              </a:rPr>
              <a:t>EBCDIC</a:t>
            </a:r>
            <a:endParaRPr/>
          </a:p>
        </p:txBody>
      </p:sp>
      <p:sp>
        <p:nvSpPr>
          <p:cNvPr id="916" name="Google Shape;916;p41"/>
          <p:cNvSpPr txBox="1"/>
          <p:nvPr/>
        </p:nvSpPr>
        <p:spPr>
          <a:xfrm>
            <a:off x="228600" y="1981200"/>
            <a:ext cx="8763000" cy="144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3399"/>
              </a:buClr>
              <a:buSzPts val="3200"/>
              <a:buFont typeface="Verdana"/>
              <a:buNone/>
            </a:pPr>
            <a:r>
              <a:t/>
            </a:r>
            <a:endParaRPr b="0" i="0" sz="3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sp>
        <p:nvSpPr>
          <p:cNvPr id="917" name="Google Shape;917;p41"/>
          <p:cNvSpPr txBox="1"/>
          <p:nvPr/>
        </p:nvSpPr>
        <p:spPr>
          <a:xfrm>
            <a:off x="0" y="1266825"/>
            <a:ext cx="9144000" cy="475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800"/>
              <a:buFont typeface="Verdana"/>
              <a:buNone/>
            </a:pPr>
            <a:r>
              <a:t/>
            </a:r>
            <a:endParaRPr b="1" i="0" sz="1800" u="none">
              <a:solidFill>
                <a:srgbClr val="000000"/>
              </a:solidFill>
              <a:latin typeface="Calibri"/>
              <a:ea typeface="Calibri"/>
              <a:cs typeface="Calibri"/>
              <a:sym typeface="Calibri"/>
            </a:endParaRPr>
          </a:p>
          <a:p>
            <a:pPr indent="-203200" lvl="0" marL="0" marR="0" rtl="0" algn="l">
              <a:lnSpc>
                <a:spcPct val="100000"/>
              </a:lnSpc>
              <a:spcBef>
                <a:spcPts val="0"/>
              </a:spcBef>
              <a:spcAft>
                <a:spcPts val="0"/>
              </a:spcAft>
              <a:buClr>
                <a:srgbClr val="000000"/>
              </a:buClr>
              <a:buSzPts val="3200"/>
              <a:buFont typeface="Times New Roman"/>
              <a:buChar char="•"/>
            </a:pPr>
            <a:r>
              <a:rPr b="1" i="0" lang="en-US" sz="3200" u="none">
                <a:solidFill>
                  <a:srgbClr val="000000"/>
                </a:solidFill>
                <a:latin typeface="Times New Roman"/>
                <a:ea typeface="Times New Roman"/>
                <a:cs typeface="Times New Roman"/>
                <a:sym typeface="Times New Roman"/>
              </a:rPr>
              <a:t> EBCDIC</a:t>
            </a:r>
            <a:endParaRPr/>
          </a:p>
          <a:p>
            <a:pPr indent="-203200" lvl="0" marL="0" marR="0" rtl="0" algn="l">
              <a:lnSpc>
                <a:spcPct val="100000"/>
              </a:lnSpc>
              <a:spcBef>
                <a:spcPts val="0"/>
              </a:spcBef>
              <a:spcAft>
                <a:spcPts val="0"/>
              </a:spcAft>
              <a:buClr>
                <a:srgbClr val="000000"/>
              </a:buClr>
              <a:buSzPts val="3200"/>
              <a:buFont typeface="Times New Roman"/>
              <a:buChar char="•"/>
            </a:pPr>
            <a:r>
              <a:rPr b="1" i="0" lang="en-US" sz="3200" u="none">
                <a:solidFill>
                  <a:srgbClr val="000000"/>
                </a:solidFill>
                <a:latin typeface="Times New Roman"/>
                <a:ea typeface="Times New Roman"/>
                <a:cs typeface="Times New Roman"/>
                <a:sym typeface="Times New Roman"/>
              </a:rPr>
              <a:t> Expanded name </a:t>
            </a:r>
            <a:br>
              <a:rPr b="1" i="0" lang="en-US" sz="3200" u="none">
                <a:solidFill>
                  <a:srgbClr val="000000"/>
                </a:solidFill>
                <a:latin typeface="Times New Roman"/>
                <a:ea typeface="Times New Roman"/>
                <a:cs typeface="Times New Roman"/>
                <a:sym typeface="Times New Roman"/>
              </a:rPr>
            </a:br>
            <a:r>
              <a:rPr b="1" i="0" lang="en-US" sz="3200" u="none">
                <a:solidFill>
                  <a:srgbClr val="FF0000"/>
                </a:solidFill>
                <a:latin typeface="Times New Roman"/>
                <a:ea typeface="Times New Roman"/>
                <a:cs typeface="Times New Roman"/>
                <a:sym typeface="Times New Roman"/>
              </a:rPr>
              <a:t>Extended Binary Coded Decimal Interchange Code</a:t>
            </a:r>
            <a:r>
              <a:rPr b="1" i="0" lang="en-US" sz="3200" u="none">
                <a:solidFill>
                  <a:srgbClr val="000000"/>
                </a:solidFill>
                <a:latin typeface="Times New Roman"/>
                <a:ea typeface="Times New Roman"/>
                <a:cs typeface="Times New Roman"/>
                <a:sym typeface="Times New Roman"/>
              </a:rPr>
              <a:t> </a:t>
            </a:r>
            <a:endParaRPr/>
          </a:p>
          <a:p>
            <a:pPr indent="-203200" lvl="0" marL="0" marR="0" rtl="0" algn="l">
              <a:lnSpc>
                <a:spcPct val="100000"/>
              </a:lnSpc>
              <a:spcBef>
                <a:spcPts val="0"/>
              </a:spcBef>
              <a:spcAft>
                <a:spcPts val="0"/>
              </a:spcAft>
              <a:buClr>
                <a:srgbClr val="000000"/>
              </a:buClr>
              <a:buSzPts val="3200"/>
              <a:buFont typeface="Times New Roman"/>
              <a:buChar char="•"/>
            </a:pPr>
            <a:r>
              <a:rPr b="1" i="0" lang="en-US" sz="3200" u="none">
                <a:solidFill>
                  <a:srgbClr val="000000"/>
                </a:solidFill>
                <a:latin typeface="Times New Roman"/>
                <a:ea typeface="Times New Roman"/>
                <a:cs typeface="Times New Roman"/>
                <a:sym typeface="Times New Roman"/>
              </a:rPr>
              <a:t> Proprietary specification developed by IBM </a:t>
            </a:r>
            <a:endParaRPr/>
          </a:p>
          <a:p>
            <a:pPr indent="-203200" lvl="0" marL="0" marR="0" rtl="0" algn="l">
              <a:lnSpc>
                <a:spcPct val="100000"/>
              </a:lnSpc>
              <a:spcBef>
                <a:spcPts val="0"/>
              </a:spcBef>
              <a:spcAft>
                <a:spcPts val="0"/>
              </a:spcAft>
              <a:buClr>
                <a:srgbClr val="000000"/>
              </a:buClr>
              <a:buSzPts val="3200"/>
              <a:buFont typeface="Times New Roman"/>
              <a:buChar char="•"/>
            </a:pPr>
            <a:r>
              <a:rPr b="1" i="0" lang="en-US" sz="3200" u="none">
                <a:solidFill>
                  <a:srgbClr val="000000"/>
                </a:solidFill>
                <a:latin typeface="Times New Roman"/>
                <a:ea typeface="Times New Roman"/>
                <a:cs typeface="Times New Roman"/>
                <a:sym typeface="Times New Roman"/>
              </a:rPr>
              <a:t> Characteristics/description </a:t>
            </a:r>
            <a:br>
              <a:rPr b="1" i="0" lang="en-US" sz="3200" u="none">
                <a:solidFill>
                  <a:srgbClr val="000000"/>
                </a:solidFill>
                <a:latin typeface="Times New Roman"/>
                <a:ea typeface="Times New Roman"/>
                <a:cs typeface="Times New Roman"/>
                <a:sym typeface="Times New Roman"/>
              </a:rPr>
            </a:br>
            <a:r>
              <a:rPr b="1" i="0" lang="en-US" sz="3200" u="none">
                <a:solidFill>
                  <a:srgbClr val="000000"/>
                </a:solidFill>
                <a:latin typeface="Times New Roman"/>
                <a:ea typeface="Times New Roman"/>
                <a:cs typeface="Times New Roman"/>
                <a:sym typeface="Times New Roman"/>
              </a:rPr>
              <a:t>A set of national character sets for interchange of documents between IBM mainframes. Most EBCDIC character sets do not contain all of the characters defined in the </a:t>
            </a:r>
            <a:r>
              <a:rPr b="1" i="0" lang="en-US" sz="3200" u="sng">
                <a:solidFill>
                  <a:srgbClr val="000000"/>
                </a:solidFill>
                <a:latin typeface="Verdana"/>
                <a:ea typeface="Verdana"/>
                <a:cs typeface="Verdana"/>
                <a:sym typeface="Verdana"/>
                <a:hlinkClick r:id="rId3">
                  <a:extLst>
                    <a:ext uri="{A12FA001-AC4F-418D-AE19-62706E023703}">
                      <ahyp:hlinkClr val="tx"/>
                    </a:ext>
                  </a:extLst>
                </a:hlinkClick>
              </a:rPr>
              <a:t>ASCII</a:t>
            </a:r>
            <a:r>
              <a:rPr b="1" i="0" lang="en-US" sz="3200" u="none">
                <a:solidFill>
                  <a:srgbClr val="000000"/>
                </a:solidFill>
                <a:latin typeface="Times New Roman"/>
                <a:ea typeface="Times New Roman"/>
                <a:cs typeface="Times New Roman"/>
                <a:sym typeface="Times New Roman"/>
              </a:rPr>
              <a:t> code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2"/>
          <p:cNvSpPr txBox="1"/>
          <p:nvPr/>
        </p:nvSpPr>
        <p:spPr>
          <a:xfrm>
            <a:off x="914400" y="304800"/>
            <a:ext cx="7086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504D"/>
              </a:buClr>
              <a:buSzPts val="4000"/>
              <a:buFont typeface="Calibri"/>
              <a:buNone/>
            </a:pPr>
            <a:r>
              <a:rPr b="0" i="0" lang="en-US" sz="4000" u="sng">
                <a:solidFill>
                  <a:srgbClr val="C0504D"/>
                </a:solidFill>
                <a:latin typeface="Calibri"/>
                <a:ea typeface="Calibri"/>
                <a:cs typeface="Calibri"/>
                <a:sym typeface="Calibri"/>
              </a:rPr>
              <a:t>EBCDIC</a:t>
            </a:r>
            <a:endParaRPr/>
          </a:p>
        </p:txBody>
      </p:sp>
      <p:sp>
        <p:nvSpPr>
          <p:cNvPr id="923" name="Google Shape;923;p42"/>
          <p:cNvSpPr txBox="1"/>
          <p:nvPr/>
        </p:nvSpPr>
        <p:spPr>
          <a:xfrm>
            <a:off x="228600" y="1981200"/>
            <a:ext cx="8763000" cy="144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3399"/>
              </a:buClr>
              <a:buSzPts val="3200"/>
              <a:buFont typeface="Verdana"/>
              <a:buNone/>
            </a:pPr>
            <a:r>
              <a:t/>
            </a:r>
            <a:endParaRPr b="0" i="0" sz="3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sp>
        <p:nvSpPr>
          <p:cNvPr id="924" name="Google Shape;924;p42"/>
          <p:cNvSpPr txBox="1"/>
          <p:nvPr/>
        </p:nvSpPr>
        <p:spPr>
          <a:xfrm>
            <a:off x="0" y="1219200"/>
            <a:ext cx="9144000" cy="3324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800"/>
              <a:buFont typeface="Verdana"/>
              <a:buNone/>
            </a:pPr>
            <a:r>
              <a:t/>
            </a:r>
            <a:endParaRPr b="1" i="0" sz="1800" u="none">
              <a:solidFill>
                <a:srgbClr val="000000"/>
              </a:solidFill>
              <a:latin typeface="Calibri"/>
              <a:ea typeface="Calibri"/>
              <a:cs typeface="Calibri"/>
              <a:sym typeface="Calibri"/>
            </a:endParaRPr>
          </a:p>
          <a:p>
            <a:pPr indent="-203200" lvl="0" marL="0" marR="0" rtl="0" algn="l">
              <a:lnSpc>
                <a:spcPct val="100000"/>
              </a:lnSpc>
              <a:spcBef>
                <a:spcPts val="0"/>
              </a:spcBef>
              <a:spcAft>
                <a:spcPts val="0"/>
              </a:spcAft>
              <a:buClr>
                <a:srgbClr val="000000"/>
              </a:buClr>
              <a:buSzPts val="3200"/>
              <a:buFont typeface="Times New Roman"/>
              <a:buChar char="•"/>
            </a:pPr>
            <a:r>
              <a:rPr b="1" i="0" lang="en-US" sz="3200" u="none">
                <a:solidFill>
                  <a:srgbClr val="000000"/>
                </a:solidFill>
                <a:latin typeface="Times New Roman"/>
                <a:ea typeface="Times New Roman"/>
                <a:cs typeface="Times New Roman"/>
                <a:sym typeface="Times New Roman"/>
              </a:rPr>
              <a:t> Usage </a:t>
            </a:r>
            <a:br>
              <a:rPr b="1" i="0" lang="en-US" sz="3200" u="none">
                <a:solidFill>
                  <a:srgbClr val="000000"/>
                </a:solidFill>
                <a:latin typeface="Times New Roman"/>
                <a:ea typeface="Times New Roman"/>
                <a:cs typeface="Times New Roman"/>
                <a:sym typeface="Times New Roman"/>
              </a:rPr>
            </a:br>
            <a:r>
              <a:rPr b="1" i="0" lang="en-US" sz="3200" u="none">
                <a:solidFill>
                  <a:srgbClr val="000000"/>
                </a:solidFill>
                <a:latin typeface="Times New Roman"/>
                <a:ea typeface="Times New Roman"/>
                <a:cs typeface="Times New Roman"/>
                <a:sym typeface="Times New Roman"/>
              </a:rPr>
              <a:t>Not much used outside of IBM and similar mainframe environments. When transmitting EBCDIC files between systems care needs to be taken to ensure that the systems are set up for the relevant national code set.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43"/>
          <p:cNvSpPr txBox="1"/>
          <p:nvPr>
            <p:ph type="title"/>
          </p:nvPr>
        </p:nvSpPr>
        <p:spPr>
          <a:xfrm>
            <a:off x="381000" y="3048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Error </a:t>
            </a:r>
            <a:endParaRPr/>
          </a:p>
        </p:txBody>
      </p:sp>
      <p:sp>
        <p:nvSpPr>
          <p:cNvPr id="931" name="Google Shape;931;p43"/>
          <p:cNvSpPr txBox="1"/>
          <p:nvPr>
            <p:ph idx="1" type="body"/>
          </p:nvPr>
        </p:nvSpPr>
        <p:spPr>
          <a:xfrm>
            <a:off x="457200" y="1066800"/>
            <a:ext cx="8229600" cy="5638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Digital Signal are transmitted from one location(transmitter) to another (reciever), transmission errors may occur due to electrical noise in the transmission channel.</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Due to transmission error , a signal transmitted as 0 may be received as 1 or vice-versa.</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digital data is transmitted in the form of a code. For eg- BCD, ASCII.</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There is a probability of occurrence of error in a single bit position.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probability of occurrence of error in 2 or more bit positions is substantially smaller.</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4"/>
          <p:cNvSpPr txBox="1"/>
          <p:nvPr>
            <p:ph type="title"/>
          </p:nvPr>
        </p:nvSpPr>
        <p:spPr>
          <a:xfrm>
            <a:off x="381000" y="3048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Error detecting codes: </a:t>
            </a:r>
            <a:endParaRPr/>
          </a:p>
        </p:txBody>
      </p:sp>
      <p:sp>
        <p:nvSpPr>
          <p:cNvPr id="938" name="Google Shape;938;p44"/>
          <p:cNvSpPr txBox="1"/>
          <p:nvPr>
            <p:ph idx="1" type="body"/>
          </p:nvPr>
        </p:nvSpPr>
        <p:spPr>
          <a:xfrm>
            <a:off x="457200" y="1905000"/>
            <a:ext cx="8229600" cy="48006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a n bit Code, if an extra bit is attached to the n bit code to make the number of bits n+1 </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such a way so as to make “the number of Ones in the resulting (n+1) bit code, even or odd,  it will be error detecting code, rendering even or odd parity.</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That extra bit is known as Parity bit.</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939" name="Google Shape;939;p44"/>
          <p:cNvSpPr txBox="1"/>
          <p:nvPr/>
        </p:nvSpPr>
        <p:spPr>
          <a:xfrm>
            <a:off x="457200" y="106680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PARITY BITS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PARITY BITS</a:t>
            </a:r>
            <a:endParaRPr/>
          </a:p>
        </p:txBody>
      </p:sp>
      <p:sp>
        <p:nvSpPr>
          <p:cNvPr id="945" name="Google Shape;945;p45"/>
          <p:cNvSpPr txBox="1"/>
          <p:nvPr/>
        </p:nvSpPr>
        <p:spPr>
          <a:xfrm>
            <a:off x="152400" y="1371600"/>
            <a:ext cx="8839200" cy="4986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Two common schemes (for single parity bits): - </a:t>
            </a:r>
            <a:endParaRPr/>
          </a:p>
          <a:p>
            <a:pPr indent="0" lvl="0" marL="0" marR="0" rtl="0" algn="l">
              <a:lnSpc>
                <a:spcPct val="100000"/>
              </a:lnSpc>
              <a:spcBef>
                <a:spcPts val="0"/>
              </a:spcBef>
              <a:spcAft>
                <a:spcPts val="0"/>
              </a:spcAft>
              <a:buClr>
                <a:srgbClr val="003399"/>
              </a:buClr>
              <a:buSzPts val="2400"/>
              <a:buFont typeface="Verdana"/>
              <a:buNone/>
            </a:pPr>
            <a:r>
              <a:t/>
            </a:r>
            <a:endParaRPr b="0" i="0" sz="2400" u="none">
              <a:solidFill>
                <a:srgbClr val="000000"/>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even parity bit={0  if data contains an even number of 1's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else 1 } </a:t>
            </a:r>
            <a:endParaRPr/>
          </a:p>
          <a:p>
            <a:pPr indent="0" lvl="0" marL="0" marR="0" rtl="0" algn="l">
              <a:lnSpc>
                <a:spcPct val="100000"/>
              </a:lnSpc>
              <a:spcBef>
                <a:spcPts val="0"/>
              </a:spcBef>
              <a:spcAft>
                <a:spcPts val="0"/>
              </a:spcAft>
              <a:buClr>
                <a:srgbClr val="003399"/>
              </a:buClr>
              <a:buSzPts val="2400"/>
              <a:buFont typeface="Verdana"/>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152400" lvl="0" marL="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 odd parity bit ={0 parity bit if data contains an odd number of 1's</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Else 1 }</a:t>
            </a:r>
            <a:endParaRPr/>
          </a:p>
          <a:p>
            <a:pPr indent="0" lvl="0" marL="0" marR="0" rtl="0" algn="l">
              <a:lnSpc>
                <a:spcPct val="100000"/>
              </a:lnSpc>
              <a:spcBef>
                <a:spcPts val="0"/>
              </a:spcBef>
              <a:spcAft>
                <a:spcPts val="0"/>
              </a:spcAft>
              <a:buClr>
                <a:srgbClr val="003399"/>
              </a:buClr>
              <a:buSzPts val="2400"/>
              <a:buFont typeface="Verdana"/>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3399"/>
              </a:buClr>
              <a:buSzPts val="2400"/>
              <a:buFont typeface="Verdana"/>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3399"/>
              </a:buClr>
              <a:buSzPts val="2400"/>
              <a:buFont typeface="Verdana"/>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3399"/>
              </a:buClr>
              <a:buSzPts val="1800"/>
              <a:buFont typeface="Verdana"/>
              <a:buNone/>
            </a:pPr>
            <a:r>
              <a:t/>
            </a:r>
            <a:endParaRPr b="0" i="0" sz="18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46"/>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Parity Bit</a:t>
            </a:r>
            <a:endParaRPr/>
          </a:p>
        </p:txBody>
      </p:sp>
      <p:sp>
        <p:nvSpPr>
          <p:cNvPr id="951" name="Google Shape;951;p46"/>
          <p:cNvSpPr txBox="1"/>
          <p:nvPr>
            <p:ph idx="4294967295" type="body"/>
          </p:nvPr>
        </p:nvSpPr>
        <p:spPr>
          <a:xfrm>
            <a:off x="685800" y="21336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single bit is appended to each data chunk</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makes the number of 1 bits even/odd</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Example: even parity</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1000000(1) </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1111101(0)</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1001001(1) </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Example: odd parity</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1000000(0) </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1111101(1)</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ourier New"/>
                <a:ea typeface="Courier New"/>
                <a:cs typeface="Courier New"/>
                <a:sym typeface="Courier New"/>
              </a:rPr>
              <a:t>1001001(0) </a:t>
            </a:r>
            <a:endParaRPr/>
          </a:p>
          <a:p>
            <a:pPr indent="-285750" lvl="1" marL="74295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47"/>
          <p:cNvSpPr txBox="1"/>
          <p:nvPr>
            <p:ph type="title"/>
          </p:nvPr>
        </p:nvSpPr>
        <p:spPr>
          <a:xfrm>
            <a:off x="171450" y="2971800"/>
            <a:ext cx="4400550" cy="5746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Even Parity Generator</a:t>
            </a:r>
            <a:endParaRPr/>
          </a:p>
        </p:txBody>
      </p:sp>
      <p:pic>
        <p:nvPicPr>
          <p:cNvPr id="957" name="Google Shape;957;p47"/>
          <p:cNvPicPr preferRelativeResize="0"/>
          <p:nvPr/>
        </p:nvPicPr>
        <p:blipFill rotWithShape="1">
          <a:blip r:embed="rId3">
            <a:alphaModFix/>
          </a:blip>
          <a:srcRect b="0" l="0" r="0" t="0"/>
          <a:stretch/>
        </p:blipFill>
        <p:spPr>
          <a:xfrm>
            <a:off x="171450" y="3600450"/>
            <a:ext cx="4248150" cy="3105150"/>
          </a:xfrm>
          <a:prstGeom prst="rect">
            <a:avLst/>
          </a:prstGeom>
          <a:noFill/>
          <a:ln>
            <a:noFill/>
          </a:ln>
        </p:spPr>
      </p:pic>
      <p:sp>
        <p:nvSpPr>
          <p:cNvPr id="958" name="Google Shape;958;p47"/>
          <p:cNvSpPr txBox="1"/>
          <p:nvPr/>
        </p:nvSpPr>
        <p:spPr>
          <a:xfrm>
            <a:off x="4419600" y="2962275"/>
            <a:ext cx="4572000" cy="69532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700"/>
              <a:buFont typeface="Calibri"/>
              <a:buNone/>
            </a:pPr>
            <a:r>
              <a:rPr b="1" i="0" lang="en-US" sz="3700" u="none">
                <a:solidFill>
                  <a:srgbClr val="000000"/>
                </a:solidFill>
                <a:latin typeface="Calibri"/>
                <a:ea typeface="Calibri"/>
                <a:cs typeface="Calibri"/>
                <a:sym typeface="Calibri"/>
              </a:rPr>
              <a:t>Odd Parity Generator</a:t>
            </a:r>
            <a:endParaRPr/>
          </a:p>
        </p:txBody>
      </p:sp>
      <p:pic>
        <p:nvPicPr>
          <p:cNvPr id="959" name="Google Shape;959;p47"/>
          <p:cNvPicPr preferRelativeResize="0"/>
          <p:nvPr/>
        </p:nvPicPr>
        <p:blipFill rotWithShape="1">
          <a:blip r:embed="rId4">
            <a:alphaModFix/>
          </a:blip>
          <a:srcRect b="0" l="0" r="0" t="0"/>
          <a:stretch/>
        </p:blipFill>
        <p:spPr>
          <a:xfrm>
            <a:off x="4592637" y="3573462"/>
            <a:ext cx="4398962" cy="3057525"/>
          </a:xfrm>
          <a:prstGeom prst="rect">
            <a:avLst/>
          </a:prstGeom>
          <a:noFill/>
          <a:ln>
            <a:noFill/>
          </a:ln>
        </p:spPr>
      </p:pic>
      <p:sp>
        <p:nvSpPr>
          <p:cNvPr id="960" name="Google Shape;960;p47"/>
          <p:cNvSpPr txBox="1"/>
          <p:nvPr/>
        </p:nvSpPr>
        <p:spPr>
          <a:xfrm>
            <a:off x="457200" y="4305300"/>
            <a:ext cx="8229600" cy="24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961" name="Google Shape;961;p47"/>
          <p:cNvSpPr txBox="1"/>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Parity Bit Generator</a:t>
            </a:r>
            <a:endParaRPr/>
          </a:p>
        </p:txBody>
      </p:sp>
      <p:sp>
        <p:nvSpPr>
          <p:cNvPr id="962" name="Google Shape;962;p47"/>
          <p:cNvSpPr txBox="1"/>
          <p:nvPr/>
        </p:nvSpPr>
        <p:spPr>
          <a:xfrm>
            <a:off x="685800" y="1371600"/>
            <a:ext cx="77724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Arial"/>
              <a:buChar char="•"/>
            </a:pPr>
            <a:r>
              <a:rPr b="0" i="0" lang="en-US" sz="2800" u="none">
                <a:solidFill>
                  <a:srgbClr val="000000"/>
                </a:solidFill>
                <a:latin typeface="Calibri"/>
                <a:ea typeface="Calibri"/>
                <a:cs typeface="Calibri"/>
                <a:sym typeface="Calibri"/>
              </a:rPr>
              <a:t>Appends the Parity bit to the Data Chunk</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48"/>
          <p:cNvSpPr txBox="1"/>
          <p:nvPr>
            <p:ph type="title"/>
          </p:nvPr>
        </p:nvSpPr>
        <p:spPr>
          <a:xfrm>
            <a:off x="171450" y="1914525"/>
            <a:ext cx="4400550" cy="5746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Even Parity Check</a:t>
            </a:r>
            <a:endParaRPr/>
          </a:p>
        </p:txBody>
      </p:sp>
      <p:sp>
        <p:nvSpPr>
          <p:cNvPr id="968" name="Google Shape;968;p48"/>
          <p:cNvSpPr txBox="1"/>
          <p:nvPr/>
        </p:nvSpPr>
        <p:spPr>
          <a:xfrm>
            <a:off x="4419600" y="1905000"/>
            <a:ext cx="4572000" cy="69532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100"/>
              <a:buFont typeface="Calibri"/>
              <a:buNone/>
            </a:pPr>
            <a:r>
              <a:rPr b="1" i="0" lang="en-US" sz="4100" u="none">
                <a:solidFill>
                  <a:srgbClr val="000000"/>
                </a:solidFill>
                <a:latin typeface="Calibri"/>
                <a:ea typeface="Calibri"/>
                <a:cs typeface="Calibri"/>
                <a:sym typeface="Calibri"/>
              </a:rPr>
              <a:t>Odd Parity Checker</a:t>
            </a:r>
            <a:endParaRPr/>
          </a:p>
        </p:txBody>
      </p:sp>
      <p:pic>
        <p:nvPicPr>
          <p:cNvPr id="969" name="Google Shape;969;p48"/>
          <p:cNvPicPr preferRelativeResize="0"/>
          <p:nvPr/>
        </p:nvPicPr>
        <p:blipFill rotWithShape="1">
          <a:blip r:embed="rId3">
            <a:alphaModFix/>
          </a:blip>
          <a:srcRect b="0" l="0" r="0" t="0"/>
          <a:stretch/>
        </p:blipFill>
        <p:spPr>
          <a:xfrm>
            <a:off x="228600" y="2574925"/>
            <a:ext cx="4038600" cy="4200525"/>
          </a:xfrm>
          <a:prstGeom prst="rect">
            <a:avLst/>
          </a:prstGeom>
          <a:noFill/>
          <a:ln>
            <a:noFill/>
          </a:ln>
        </p:spPr>
      </p:pic>
      <p:pic>
        <p:nvPicPr>
          <p:cNvPr id="970" name="Google Shape;970;p48"/>
          <p:cNvPicPr preferRelativeResize="0"/>
          <p:nvPr/>
        </p:nvPicPr>
        <p:blipFill rotWithShape="1">
          <a:blip r:embed="rId4">
            <a:alphaModFix/>
          </a:blip>
          <a:srcRect b="0" l="0" r="0" t="0"/>
          <a:stretch/>
        </p:blipFill>
        <p:spPr>
          <a:xfrm>
            <a:off x="4667250" y="2565400"/>
            <a:ext cx="4095750" cy="4219575"/>
          </a:xfrm>
          <a:prstGeom prst="rect">
            <a:avLst/>
          </a:prstGeom>
          <a:noFill/>
          <a:ln>
            <a:noFill/>
          </a:ln>
        </p:spPr>
      </p:pic>
      <p:sp>
        <p:nvSpPr>
          <p:cNvPr id="971" name="Google Shape;971;p48"/>
          <p:cNvSpPr txBox="1"/>
          <p:nvPr/>
        </p:nvSpPr>
        <p:spPr>
          <a:xfrm>
            <a:off x="665162" y="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4400" u="none">
                <a:solidFill>
                  <a:srgbClr val="000000"/>
                </a:solidFill>
                <a:latin typeface="Calibri"/>
                <a:ea typeface="Calibri"/>
                <a:cs typeface="Calibri"/>
                <a:sym typeface="Calibri"/>
              </a:rPr>
              <a:t>Parity Checker</a:t>
            </a:r>
            <a:endParaRPr/>
          </a:p>
        </p:txBody>
      </p:sp>
      <p:sp>
        <p:nvSpPr>
          <p:cNvPr id="972" name="Google Shape;972;p48"/>
          <p:cNvSpPr txBox="1"/>
          <p:nvPr/>
        </p:nvSpPr>
        <p:spPr>
          <a:xfrm>
            <a:off x="685800" y="762000"/>
            <a:ext cx="7772400" cy="1219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000000"/>
              </a:buClr>
              <a:buSzPts val="2400"/>
              <a:buFont typeface="Arial"/>
              <a:buChar char="•"/>
            </a:pPr>
            <a:r>
              <a:rPr b="0" i="0" lang="en-US" sz="2400" u="none">
                <a:solidFill>
                  <a:srgbClr val="000000"/>
                </a:solidFill>
                <a:latin typeface="Calibri"/>
                <a:ea typeface="Calibri"/>
                <a:cs typeface="Calibri"/>
                <a:sym typeface="Calibri"/>
              </a:rPr>
              <a:t>At the Destination, the parity Checker again computes the Parity for (n+1) bits. </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If parity=0 then no Error</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Else Error has Occured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DRAWBACK OF PARITY BITS</a:t>
            </a:r>
            <a:endParaRPr/>
          </a:p>
        </p:txBody>
      </p:sp>
      <p:sp>
        <p:nvSpPr>
          <p:cNvPr id="978" name="Google Shape;978;p49"/>
          <p:cNvSpPr txBox="1"/>
          <p:nvPr/>
        </p:nvSpPr>
        <p:spPr>
          <a:xfrm>
            <a:off x="152400" y="1371600"/>
            <a:ext cx="8839200" cy="2770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Parity bit can only detect error. It cannot locate the bit which has been corrupted and cannot correct it.</a:t>
            </a:r>
            <a:endParaRPr/>
          </a:p>
          <a:p>
            <a:pPr indent="0" lvl="0" marL="0" marR="0" rtl="0" algn="l">
              <a:lnSpc>
                <a:spcPct val="100000"/>
              </a:lnSpc>
              <a:spcBef>
                <a:spcPts val="0"/>
              </a:spcBef>
              <a:spcAft>
                <a:spcPts val="0"/>
              </a:spcAft>
              <a:buClr>
                <a:srgbClr val="003399"/>
              </a:buClr>
              <a:buSzPts val="2400"/>
              <a:buFont typeface="Verdana"/>
              <a:buNone/>
            </a:pPr>
            <a:r>
              <a:t/>
            </a:r>
            <a:endParaRPr b="0" i="0" sz="2400" u="none">
              <a:solidFill>
                <a:srgbClr val="000000"/>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Used for One bit error only</a:t>
            </a:r>
            <a:r>
              <a:rPr b="0" i="0" lang="en-US" sz="24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3399"/>
              </a:buClr>
              <a:buSzPts val="2400"/>
              <a:buFont typeface="Verdana"/>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3399"/>
              </a:buClr>
              <a:buSzPts val="1800"/>
              <a:buFont typeface="Verdana"/>
              <a:buNone/>
            </a:pPr>
            <a:r>
              <a:t/>
            </a:r>
            <a:endParaRPr b="0" i="0" sz="18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511" name="Google Shape;511;p5"/>
          <p:cNvSpPr txBox="1"/>
          <p:nvPr>
            <p:ph type="title"/>
          </p:nvPr>
        </p:nvSpPr>
        <p:spPr>
          <a:xfrm>
            <a:off x="457200" y="274637"/>
            <a:ext cx="45783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2’S Complement </a:t>
            </a:r>
            <a:endParaRPr/>
          </a:p>
        </p:txBody>
      </p:sp>
      <p:sp>
        <p:nvSpPr>
          <p:cNvPr id="512" name="Google Shape;512;p5"/>
          <p:cNvSpPr txBox="1"/>
          <p:nvPr/>
        </p:nvSpPr>
        <p:spPr>
          <a:xfrm>
            <a:off x="1143000" y="3170237"/>
            <a:ext cx="25542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0" i="0" lang="en-US" sz="3200" u="none" cap="none" strike="noStrike">
                <a:solidFill>
                  <a:srgbClr val="FF0000"/>
                </a:solidFill>
                <a:latin typeface="Arial"/>
                <a:ea typeface="Arial"/>
                <a:cs typeface="Arial"/>
                <a:sym typeface="Arial"/>
              </a:rPr>
              <a:t>Invert All Bits</a:t>
            </a:r>
            <a:endParaRPr/>
          </a:p>
        </p:txBody>
      </p:sp>
      <p:sp>
        <p:nvSpPr>
          <p:cNvPr id="513" name="Google Shape;513;p5"/>
          <p:cNvSpPr txBox="1"/>
          <p:nvPr/>
        </p:nvSpPr>
        <p:spPr>
          <a:xfrm>
            <a:off x="3810000" y="2057400"/>
            <a:ext cx="2743200" cy="29114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4000" u="none" cap="none" strike="noStrike">
                <a:solidFill>
                  <a:srgbClr val="000000"/>
                </a:solidFill>
                <a:latin typeface="Arial"/>
                <a:ea typeface="Arial"/>
                <a:cs typeface="Arial"/>
                <a:sym typeface="Arial"/>
              </a:rPr>
              <a:t>01010011</a:t>
            </a:r>
            <a:endParaRPr/>
          </a:p>
          <a:p>
            <a:pPr indent="0" lvl="0" marL="0" marR="0" rtl="0" algn="r">
              <a:lnSpc>
                <a:spcPct val="100000"/>
              </a:lnSpc>
              <a:spcBef>
                <a:spcPts val="0"/>
              </a:spcBef>
              <a:spcAft>
                <a:spcPts val="0"/>
              </a:spcAft>
              <a:buClr>
                <a:schemeClr val="hlink"/>
              </a:buClr>
              <a:buSzPts val="2500"/>
              <a:buFont typeface="Tahoma"/>
              <a:buNone/>
            </a:pPr>
            <a:r>
              <a:rPr b="0" i="0" lang="en-US" sz="2500" u="none" cap="none" strike="noStrike">
                <a:solidFill>
                  <a:schemeClr val="hlink"/>
                </a:solidFill>
                <a:latin typeface="Tahoma"/>
                <a:ea typeface="Tahoma"/>
                <a:cs typeface="Tahoma"/>
                <a:sym typeface="Tahoma"/>
              </a:rPr>
              <a:t>↓ ↓ ↓ ↓ ↓ ↓ ↓ ↓</a:t>
            </a:r>
            <a:endParaRPr b="0" i="0" sz="2500" u="none" cap="none" strike="noStrike">
              <a:solidFill>
                <a:schemeClr val="hlink"/>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10101100</a:t>
            </a:r>
            <a:endParaRPr/>
          </a:p>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+1</a:t>
            </a:r>
            <a:endParaRPr/>
          </a:p>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10101101</a:t>
            </a:r>
            <a:r>
              <a:rPr b="0" i="0" lang="en-US" sz="3200" u="none" cap="none" strike="noStrike">
                <a:solidFill>
                  <a:srgbClr val="000000"/>
                </a:solidFill>
                <a:latin typeface="Arial"/>
                <a:ea typeface="Arial"/>
                <a:cs typeface="Arial"/>
                <a:sym typeface="Arial"/>
              </a:rPr>
              <a:t> </a:t>
            </a:r>
            <a:endParaRPr/>
          </a:p>
        </p:txBody>
      </p:sp>
      <p:sp>
        <p:nvSpPr>
          <p:cNvPr id="514" name="Google Shape;514;p5"/>
          <p:cNvSpPr txBox="1"/>
          <p:nvPr/>
        </p:nvSpPr>
        <p:spPr>
          <a:xfrm>
            <a:off x="1185862" y="4343400"/>
            <a:ext cx="17859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0" i="0" lang="en-US" sz="3200" u="none" cap="none" strike="noStrike">
                <a:solidFill>
                  <a:srgbClr val="FF0000"/>
                </a:solidFill>
                <a:latin typeface="Arial"/>
                <a:ea typeface="Arial"/>
                <a:cs typeface="Arial"/>
                <a:sym typeface="Arial"/>
              </a:rPr>
              <a:t>Add One</a:t>
            </a:r>
            <a:endParaRPr/>
          </a:p>
        </p:txBody>
      </p:sp>
      <p:cxnSp>
        <p:nvCxnSpPr>
          <p:cNvPr id="515" name="Google Shape;515;p5"/>
          <p:cNvCxnSpPr/>
          <p:nvPr/>
        </p:nvCxnSpPr>
        <p:spPr>
          <a:xfrm>
            <a:off x="4191000" y="4321175"/>
            <a:ext cx="2286000" cy="0"/>
          </a:xfrm>
          <a:prstGeom prst="straightConnector1">
            <a:avLst/>
          </a:prstGeom>
          <a:noFill/>
          <a:ln cap="flat" cmpd="sng" w="28575">
            <a:solidFill>
              <a:schemeClr val="dk1"/>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50"/>
          <p:cNvSpPr txBox="1"/>
          <p:nvPr>
            <p:ph type="title"/>
          </p:nvPr>
        </p:nvSpPr>
        <p:spPr>
          <a:xfrm>
            <a:off x="304800" y="2209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HAMMING CODE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51"/>
          <p:cNvSpPr txBox="1"/>
          <p:nvPr>
            <p:ph type="title"/>
          </p:nvPr>
        </p:nvSpPr>
        <p:spPr>
          <a:xfrm>
            <a:off x="381000" y="12700"/>
            <a:ext cx="8229600" cy="65563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Minimum Number of Parity bits </a:t>
            </a:r>
            <a:endParaRPr/>
          </a:p>
        </p:txBody>
      </p:sp>
      <p:graphicFrame>
        <p:nvGraphicFramePr>
          <p:cNvPr id="989" name="Google Shape;989;p51"/>
          <p:cNvGraphicFramePr/>
          <p:nvPr/>
        </p:nvGraphicFramePr>
        <p:xfrm>
          <a:off x="381000" y="838200"/>
          <a:ext cx="3000000" cy="3000000"/>
        </p:xfrm>
        <a:graphic>
          <a:graphicData uri="http://schemas.openxmlformats.org/drawingml/2006/table">
            <a:tbl>
              <a:tblPr>
                <a:noFill/>
                <a:tableStyleId>{E12DB9B8-A96C-4A56-BE45-ACB4B72BA67E}</a:tableStyleId>
              </a:tblPr>
              <a:tblGrid>
                <a:gridCol w="4114800"/>
                <a:gridCol w="4114800"/>
              </a:tblGrid>
              <a:tr h="676275">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No of bits in Data Unit (m)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No of parity Bits (r)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 to 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 to 11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12 to 26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27 to 57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58 to 120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graphicFrame>
        <p:nvGraphicFramePr>
          <p:cNvPr id="990" name="Google Shape;990;p51"/>
          <p:cNvGraphicFramePr/>
          <p:nvPr/>
        </p:nvGraphicFramePr>
        <p:xfrm>
          <a:off x="609600" y="4800600"/>
          <a:ext cx="3000000" cy="3000000"/>
        </p:xfrm>
        <a:graphic>
          <a:graphicData uri="http://schemas.openxmlformats.org/drawingml/2006/table">
            <a:tbl>
              <a:tblPr>
                <a:noFill/>
                <a:tableStyleId>{E12DB9B8-A96C-4A56-BE45-ACB4B72BA67E}</a:tableStyleId>
              </a:tblPr>
              <a:tblGrid>
                <a:gridCol w="4114800"/>
                <a:gridCol w="4114800"/>
              </a:tblGrid>
              <a:tr h="365125">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parity Bits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Bits to be Checked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a:t>
                      </a:r>
                      <a:r>
                        <a:rPr b="0" baseline="-25000" i="0" lang="en-US" sz="1800" u="none" cap="none" strike="noStrike">
                          <a:solidFill>
                            <a:srgbClr val="000000"/>
                          </a:solidFill>
                          <a:latin typeface="Calibri"/>
                          <a:ea typeface="Calibri"/>
                          <a:cs typeface="Calibri"/>
                          <a:sym typeface="Calibri"/>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1,3,5,7,9,11,13,15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a:t>
                      </a:r>
                      <a:r>
                        <a:rPr b="0" baseline="-25000" i="0" lang="en-US" sz="1800" u="none" cap="none" strike="noStrike">
                          <a:solidFill>
                            <a:srgbClr val="000000"/>
                          </a:solidFill>
                          <a:latin typeface="Calibri"/>
                          <a:ea typeface="Calibri"/>
                          <a:cs typeface="Calibri"/>
                          <a:sym typeface="Calibri"/>
                        </a:rPr>
                        <a:t>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2,3,6,7,10,11,14,15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a:t>
                      </a:r>
                      <a:r>
                        <a:rPr b="0" baseline="-25000" i="0" lang="en-US" sz="1800" u="none" cap="none" strike="noStrike">
                          <a:solidFill>
                            <a:srgbClr val="000000"/>
                          </a:solidFill>
                          <a:latin typeface="Calibri"/>
                          <a:ea typeface="Calibri"/>
                          <a:cs typeface="Calibri"/>
                          <a:sym typeface="Calibri"/>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4,5,6,7,12,13,14,15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a:t>
                      </a:r>
                      <a:r>
                        <a:rPr b="0" baseline="-25000" i="0" lang="en-US" sz="1800" u="none" cap="none" strike="noStrike">
                          <a:solidFill>
                            <a:srgbClr val="000000"/>
                          </a:solidFill>
                          <a:latin typeface="Calibri"/>
                          <a:ea typeface="Calibri"/>
                          <a:cs typeface="Calibri"/>
                          <a:sym typeface="Calibri"/>
                        </a:rPr>
                        <a:t>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8,9,10,11,12,13,14,15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991" name="Google Shape;991;p51"/>
          <p:cNvSpPr txBox="1"/>
          <p:nvPr/>
        </p:nvSpPr>
        <p:spPr>
          <a:xfrm>
            <a:off x="304800" y="4038600"/>
            <a:ext cx="8229600" cy="65563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000"/>
              <a:buFont typeface="Calibri"/>
              <a:buNone/>
            </a:pPr>
            <a:r>
              <a:rPr b="0" i="0" lang="en-US" sz="4000" u="none">
                <a:solidFill>
                  <a:srgbClr val="000000"/>
                </a:solidFill>
                <a:latin typeface="Calibri"/>
                <a:ea typeface="Calibri"/>
                <a:cs typeface="Calibri"/>
                <a:sym typeface="Calibri"/>
              </a:rPr>
              <a:t>Deciding the Value of Parity bits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52"/>
          <p:cNvSpPr txBox="1"/>
          <p:nvPr>
            <p:ph idx="1" type="body"/>
          </p:nvPr>
        </p:nvSpPr>
        <p:spPr>
          <a:xfrm>
            <a:off x="457200" y="152400"/>
            <a:ext cx="8229600" cy="6400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 data Unit of 4 bits 1011 is to be transmitted . Construct the even parity Hamming Code for the data</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No of data bits=m=4</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No of Parity Bits=r=3</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Total Unit length =7</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Arrangement of the Data &amp; Parity Unit is :</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i.e.</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(refer R.P.Jain pg no 65-67)</a:t>
            </a:r>
            <a:endParaRPr/>
          </a:p>
        </p:txBody>
      </p:sp>
      <p:graphicFrame>
        <p:nvGraphicFramePr>
          <p:cNvPr id="997" name="Google Shape;997;p52"/>
          <p:cNvGraphicFramePr/>
          <p:nvPr/>
        </p:nvGraphicFramePr>
        <p:xfrm>
          <a:off x="1295400" y="2362200"/>
          <a:ext cx="3000000" cy="3000000"/>
        </p:xfrm>
        <a:graphic>
          <a:graphicData uri="http://schemas.openxmlformats.org/drawingml/2006/table">
            <a:tbl>
              <a:tblPr>
                <a:noFill/>
                <a:tableStyleId>{E12DB9B8-A96C-4A56-BE45-ACB4B72BA67E}</a:tableStyleId>
              </a:tblPr>
              <a:tblGrid>
                <a:gridCol w="871525"/>
                <a:gridCol w="869950"/>
                <a:gridCol w="871525"/>
                <a:gridCol w="869950"/>
                <a:gridCol w="871525"/>
                <a:gridCol w="869950"/>
                <a:gridCol w="871525"/>
              </a:tblGrid>
              <a:tr h="639750">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D</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D</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D</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P</a:t>
                      </a:r>
                      <a:r>
                        <a:rPr b="1" baseline="-25000" i="0" lang="en-US" sz="1800" u="none" cap="none" strike="noStrike">
                          <a:solidFill>
                            <a:srgbClr val="FFFFFF"/>
                          </a:solidFill>
                          <a:latin typeface="Calibri"/>
                          <a:ea typeface="Calibri"/>
                          <a:cs typeface="Calibri"/>
                          <a:sym typeface="Calibri"/>
                        </a:rPr>
                        <a:t>4</a:t>
                      </a:r>
                      <a:endParaRPr/>
                    </a:p>
                    <a:p>
                      <a:pPr indent="0" lvl="0" marL="0" marR="0" rtl="0" algn="l">
                        <a:spcBef>
                          <a:spcPts val="0"/>
                        </a:spcBef>
                        <a:spcAft>
                          <a:spcPts val="0"/>
                        </a:spcAft>
                        <a:buNone/>
                      </a:pPr>
                      <a:r>
                        <a:t/>
                      </a:r>
                      <a:endParaRPr b="1" baseline="-25000" i="0" sz="1800" u="none">
                        <a:solidFill>
                          <a:srgbClr val="FFFFFF"/>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D</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P</a:t>
                      </a:r>
                      <a:r>
                        <a:rPr b="1" baseline="-25000" i="0" lang="en-US" sz="1800" u="none">
                          <a:solidFill>
                            <a:srgbClr val="FFFFFF"/>
                          </a:solidFill>
                          <a:latin typeface="Calibri"/>
                          <a:ea typeface="Calibri"/>
                          <a:cs typeface="Calibri"/>
                          <a:sym typeface="Calibri"/>
                        </a:rPr>
                        <a:t>2</a:t>
                      </a:r>
                      <a:endParaRPr/>
                    </a:p>
                    <a:p>
                      <a:pPr indent="0" lvl="0" marL="0" marR="0" rtl="0" algn="l">
                        <a:spcBef>
                          <a:spcPts val="0"/>
                        </a:spcBef>
                        <a:spcAft>
                          <a:spcPts val="0"/>
                        </a:spcAft>
                        <a:buNone/>
                      </a:pPr>
                      <a:r>
                        <a:t/>
                      </a:r>
                      <a:endParaRPr b="1" baseline="-25000" i="0" sz="1800" u="none">
                        <a:solidFill>
                          <a:srgbClr val="FFFFFF"/>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P</a:t>
                      </a:r>
                      <a:r>
                        <a:rPr b="1" baseline="-25000" i="0" lang="en-US" sz="1800" u="none">
                          <a:solidFill>
                            <a:srgbClr val="FFFFFF"/>
                          </a:solidFill>
                          <a:latin typeface="Calibri"/>
                          <a:ea typeface="Calibri"/>
                          <a:cs typeface="Calibri"/>
                          <a:sym typeface="Calibri"/>
                        </a:rPr>
                        <a:t>1</a:t>
                      </a:r>
                      <a:endParaRPr/>
                    </a:p>
                    <a:p>
                      <a:pPr indent="0" lvl="0" marL="0" marR="0" rtl="0" algn="l">
                        <a:spcBef>
                          <a:spcPts val="0"/>
                        </a:spcBef>
                        <a:spcAft>
                          <a:spcPts val="0"/>
                        </a:spcAft>
                        <a:buNone/>
                      </a:pPr>
                      <a:r>
                        <a:t/>
                      </a:r>
                      <a:endParaRPr b="1" baseline="-25000" i="0" sz="1800" u="none">
                        <a:solidFill>
                          <a:srgbClr val="FFFFFF"/>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graphicFrame>
        <p:nvGraphicFramePr>
          <p:cNvPr id="998" name="Google Shape;998;p52"/>
          <p:cNvGraphicFramePr/>
          <p:nvPr/>
        </p:nvGraphicFramePr>
        <p:xfrm>
          <a:off x="1295400" y="3200400"/>
          <a:ext cx="3000000" cy="3000000"/>
        </p:xfrm>
        <a:graphic>
          <a:graphicData uri="http://schemas.openxmlformats.org/drawingml/2006/table">
            <a:tbl>
              <a:tblPr>
                <a:noFill/>
                <a:tableStyleId>{E12DB9B8-A96C-4A56-BE45-ACB4B72BA67E}</a:tableStyleId>
              </a:tblPr>
              <a:tblGrid>
                <a:gridCol w="871525"/>
                <a:gridCol w="869950"/>
                <a:gridCol w="871525"/>
                <a:gridCol w="869950"/>
                <a:gridCol w="871525"/>
                <a:gridCol w="869950"/>
                <a:gridCol w="871525"/>
              </a:tblGrid>
              <a:tr h="639750">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1</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0</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1</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P</a:t>
                      </a:r>
                      <a:r>
                        <a:rPr b="1" baseline="-25000" i="0" lang="en-US" sz="1800" u="none">
                          <a:solidFill>
                            <a:srgbClr val="FFFFFF"/>
                          </a:solidFill>
                          <a:latin typeface="Calibri"/>
                          <a:ea typeface="Calibri"/>
                          <a:cs typeface="Calibri"/>
                          <a:sym typeface="Calibri"/>
                        </a:rPr>
                        <a:t>4</a:t>
                      </a:r>
                      <a:endParaRPr/>
                    </a:p>
                    <a:p>
                      <a:pPr indent="0" lvl="0" marL="0" marR="0" rtl="0" algn="l">
                        <a:spcBef>
                          <a:spcPts val="0"/>
                        </a:spcBef>
                        <a:spcAft>
                          <a:spcPts val="0"/>
                        </a:spcAft>
                        <a:buNone/>
                      </a:pPr>
                      <a:r>
                        <a:t/>
                      </a:r>
                      <a:endParaRPr b="1" baseline="-25000" i="0" sz="1800" u="none">
                        <a:solidFill>
                          <a:srgbClr val="FFFFFF"/>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1</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P</a:t>
                      </a:r>
                      <a:r>
                        <a:rPr b="1" baseline="-25000" i="0" lang="en-US" sz="1800" u="none">
                          <a:solidFill>
                            <a:srgbClr val="FFFFFF"/>
                          </a:solidFill>
                          <a:latin typeface="Calibri"/>
                          <a:ea typeface="Calibri"/>
                          <a:cs typeface="Calibri"/>
                          <a:sym typeface="Calibri"/>
                        </a:rPr>
                        <a:t>2</a:t>
                      </a:r>
                      <a:endParaRPr/>
                    </a:p>
                    <a:p>
                      <a:pPr indent="0" lvl="0" marL="0" marR="0" rtl="0" algn="l">
                        <a:spcBef>
                          <a:spcPts val="0"/>
                        </a:spcBef>
                        <a:spcAft>
                          <a:spcPts val="0"/>
                        </a:spcAft>
                        <a:buNone/>
                      </a:pPr>
                      <a:r>
                        <a:t/>
                      </a:r>
                      <a:endParaRPr b="1" baseline="-25000" i="0" sz="1800" u="none">
                        <a:solidFill>
                          <a:srgbClr val="FFFFFF"/>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P</a:t>
                      </a:r>
                      <a:r>
                        <a:rPr b="1" baseline="-25000" i="0" lang="en-US" sz="1800" u="none">
                          <a:solidFill>
                            <a:srgbClr val="FFFFFF"/>
                          </a:solidFill>
                          <a:latin typeface="Calibri"/>
                          <a:ea typeface="Calibri"/>
                          <a:cs typeface="Calibri"/>
                          <a:sym typeface="Calibri"/>
                        </a:rPr>
                        <a:t>1</a:t>
                      </a:r>
                      <a:endParaRPr/>
                    </a:p>
                    <a:p>
                      <a:pPr indent="0" lvl="0" marL="0" marR="0" rtl="0" algn="l">
                        <a:spcBef>
                          <a:spcPts val="0"/>
                        </a:spcBef>
                        <a:spcAft>
                          <a:spcPts val="0"/>
                        </a:spcAft>
                        <a:buNone/>
                      </a:pPr>
                      <a:r>
                        <a:t/>
                      </a:r>
                      <a:endParaRPr b="1" baseline="-25000" i="0" sz="1800" u="none">
                        <a:solidFill>
                          <a:srgbClr val="FFFFFF"/>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3975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Bit  7</a:t>
                      </a:r>
                      <a:endParaRPr/>
                    </a:p>
                    <a:p>
                      <a:pPr indent="0" lvl="0" marL="0" marR="0" rtl="0" algn="l">
                        <a:spcBef>
                          <a:spcPts val="0"/>
                        </a:spcBef>
                        <a:spcAft>
                          <a:spcPts val="0"/>
                        </a:spcAft>
                        <a:buNone/>
                      </a:pPr>
                      <a:r>
                        <a:t/>
                      </a:r>
                      <a:endParaRPr b="0" i="0" sz="1800" u="none">
                        <a:solidFill>
                          <a:srgbClr val="000000"/>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Bit 6</a:t>
                      </a:r>
                      <a:endParaRPr/>
                    </a:p>
                    <a:p>
                      <a:pPr indent="0" lvl="0" marL="0" marR="0" rtl="0" algn="l">
                        <a:spcBef>
                          <a:spcPts val="0"/>
                        </a:spcBef>
                        <a:spcAft>
                          <a:spcPts val="0"/>
                        </a:spcAft>
                        <a:buNone/>
                      </a:pPr>
                      <a:r>
                        <a:t/>
                      </a:r>
                      <a:endParaRPr b="0" i="0" sz="1800" u="none">
                        <a:solidFill>
                          <a:srgbClr val="000000"/>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Bit 5</a:t>
                      </a:r>
                      <a:endParaRPr/>
                    </a:p>
                    <a:p>
                      <a:pPr indent="0" lvl="0" marL="0" marR="0" rtl="0" algn="l">
                        <a:spcBef>
                          <a:spcPts val="0"/>
                        </a:spcBef>
                        <a:spcAft>
                          <a:spcPts val="0"/>
                        </a:spcAft>
                        <a:buNone/>
                      </a:pPr>
                      <a:r>
                        <a:t/>
                      </a:r>
                      <a:endParaRPr b="0" i="0" sz="1800" u="none">
                        <a:solidFill>
                          <a:srgbClr val="000000"/>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Bit 4</a:t>
                      </a:r>
                      <a:endParaRPr/>
                    </a:p>
                    <a:p>
                      <a:pPr indent="0" lvl="0" marL="0" marR="0" rtl="0" algn="l">
                        <a:spcBef>
                          <a:spcPts val="0"/>
                        </a:spcBef>
                        <a:spcAft>
                          <a:spcPts val="0"/>
                        </a:spcAft>
                        <a:buNone/>
                      </a:pPr>
                      <a:r>
                        <a:t/>
                      </a:r>
                      <a:endParaRPr b="0" i="0" sz="1800" u="none">
                        <a:solidFill>
                          <a:srgbClr val="000000"/>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Bit 3</a:t>
                      </a:r>
                      <a:endParaRPr/>
                    </a:p>
                    <a:p>
                      <a:pPr indent="0" lvl="0" marL="0" marR="0" rtl="0" algn="l">
                        <a:spcBef>
                          <a:spcPts val="0"/>
                        </a:spcBef>
                        <a:spcAft>
                          <a:spcPts val="0"/>
                        </a:spcAft>
                        <a:buNone/>
                      </a:pPr>
                      <a:r>
                        <a:t/>
                      </a:r>
                      <a:endParaRPr b="0" i="0" sz="1800" u="none">
                        <a:solidFill>
                          <a:srgbClr val="000000"/>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Bit 2</a:t>
                      </a:r>
                      <a:endParaRPr/>
                    </a:p>
                    <a:p>
                      <a:pPr indent="0" lvl="0" marL="0" marR="0" rtl="0" algn="l">
                        <a:spcBef>
                          <a:spcPts val="0"/>
                        </a:spcBef>
                        <a:spcAft>
                          <a:spcPts val="0"/>
                        </a:spcAft>
                        <a:buNone/>
                      </a:pPr>
                      <a:r>
                        <a:t/>
                      </a:r>
                      <a:endParaRPr b="0" i="0" sz="1800" u="none">
                        <a:solidFill>
                          <a:srgbClr val="000000"/>
                        </a:solidFill>
                        <a:latin typeface="Calibri"/>
                        <a:ea typeface="Calibri"/>
                        <a:cs typeface="Calibri"/>
                        <a:sym typeface="Calibri"/>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Bit 1</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521" name="Google Shape;521;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Add/Sub : 4 Combinations</a:t>
            </a:r>
            <a:endParaRPr/>
          </a:p>
        </p:txBody>
      </p:sp>
      <p:grpSp>
        <p:nvGrpSpPr>
          <p:cNvPr id="522" name="Google Shape;522;p6"/>
          <p:cNvGrpSpPr/>
          <p:nvPr/>
        </p:nvGrpSpPr>
        <p:grpSpPr>
          <a:xfrm>
            <a:off x="2824162" y="2057400"/>
            <a:ext cx="985837" cy="1676400"/>
            <a:chOff x="997" y="1488"/>
            <a:chExt cx="621" cy="1056"/>
          </a:xfrm>
        </p:grpSpPr>
        <p:sp>
          <p:nvSpPr>
            <p:cNvPr id="523" name="Google Shape;523;p6"/>
            <p:cNvSpPr txBox="1"/>
            <p:nvPr/>
          </p:nvSpPr>
          <p:spPr>
            <a:xfrm>
              <a:off x="997" y="1488"/>
              <a:ext cx="621"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0" i="0" lang="en-US" sz="3200" u="none" cap="none" strike="noStrike">
                  <a:solidFill>
                    <a:srgbClr val="000000"/>
                  </a:solidFill>
                  <a:latin typeface="Arial"/>
                  <a:ea typeface="Arial"/>
                  <a:cs typeface="Arial"/>
                  <a:sym typeface="Arial"/>
                </a:rPr>
                <a:t>  9 </a:t>
              </a:r>
              <a:endParaRPr/>
            </a:p>
            <a:p>
              <a:pPr indent="0" lvl="0" marL="0" marR="0" rtl="0" algn="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5 </a:t>
              </a:r>
              <a:endParaRPr/>
            </a:p>
            <a:p>
              <a:pPr indent="0" lvl="0" marL="0" marR="0" rtl="0" algn="r">
                <a:lnSpc>
                  <a:spcPct val="125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14 </a:t>
              </a:r>
              <a:endParaRPr/>
            </a:p>
          </p:txBody>
        </p:sp>
        <p:cxnSp>
          <p:nvCxnSpPr>
            <p:cNvPr id="524" name="Google Shape;524;p6"/>
            <p:cNvCxnSpPr/>
            <p:nvPr/>
          </p:nvCxnSpPr>
          <p:spPr>
            <a:xfrm>
              <a:off x="1000" y="2160"/>
              <a:ext cx="576" cy="0"/>
            </a:xfrm>
            <a:prstGeom prst="straightConnector1">
              <a:avLst/>
            </a:prstGeom>
            <a:noFill/>
            <a:ln cap="flat" cmpd="sng" w="19050">
              <a:solidFill>
                <a:schemeClr val="dk1"/>
              </a:solidFill>
              <a:prstDash val="solid"/>
              <a:miter lim="800000"/>
              <a:headEnd len="med" w="med" type="none"/>
              <a:tailEnd len="med" w="med" type="none"/>
            </a:ln>
          </p:spPr>
        </p:cxnSp>
      </p:grpSp>
      <p:grpSp>
        <p:nvGrpSpPr>
          <p:cNvPr id="525" name="Google Shape;525;p6"/>
          <p:cNvGrpSpPr/>
          <p:nvPr/>
        </p:nvGrpSpPr>
        <p:grpSpPr>
          <a:xfrm>
            <a:off x="2644775" y="4191000"/>
            <a:ext cx="1165225" cy="1676400"/>
            <a:chOff x="1906" y="1488"/>
            <a:chExt cx="734" cy="1056"/>
          </a:xfrm>
        </p:grpSpPr>
        <p:sp>
          <p:nvSpPr>
            <p:cNvPr id="526" name="Google Shape;526;p6"/>
            <p:cNvSpPr txBox="1"/>
            <p:nvPr/>
          </p:nvSpPr>
          <p:spPr>
            <a:xfrm>
              <a:off x="1906" y="1488"/>
              <a:ext cx="734"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0" i="0" lang="en-US" sz="3200" u="none" cap="none" strike="noStrike">
                  <a:solidFill>
                    <a:srgbClr val="000000"/>
                  </a:solidFill>
                  <a:latin typeface="Arial"/>
                  <a:ea typeface="Arial"/>
                  <a:cs typeface="Arial"/>
                  <a:sym typeface="Arial"/>
                </a:rPr>
                <a:t>  9 </a:t>
              </a:r>
              <a:endParaRPr/>
            </a:p>
            <a:p>
              <a:pPr indent="0" lvl="0" marL="0" marR="0" rtl="0" algn="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(-5)</a:t>
              </a:r>
              <a:endParaRPr/>
            </a:p>
            <a:p>
              <a:pPr indent="0" lvl="0" marL="0" marR="0" rtl="0" algn="r">
                <a:lnSpc>
                  <a:spcPct val="125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4 </a:t>
              </a:r>
              <a:endParaRPr/>
            </a:p>
          </p:txBody>
        </p:sp>
        <p:cxnSp>
          <p:nvCxnSpPr>
            <p:cNvPr id="527" name="Google Shape;527;p6"/>
            <p:cNvCxnSpPr/>
            <p:nvPr/>
          </p:nvCxnSpPr>
          <p:spPr>
            <a:xfrm>
              <a:off x="2022" y="2160"/>
              <a:ext cx="576" cy="0"/>
            </a:xfrm>
            <a:prstGeom prst="straightConnector1">
              <a:avLst/>
            </a:prstGeom>
            <a:noFill/>
            <a:ln cap="flat" cmpd="sng" w="19050">
              <a:solidFill>
                <a:schemeClr val="dk1"/>
              </a:solidFill>
              <a:prstDash val="solid"/>
              <a:miter lim="800000"/>
              <a:headEnd len="med" w="med" type="none"/>
              <a:tailEnd len="med" w="med" type="none"/>
            </a:ln>
          </p:spPr>
        </p:cxnSp>
      </p:grpSp>
      <p:grpSp>
        <p:nvGrpSpPr>
          <p:cNvPr id="528" name="Google Shape;528;p6"/>
          <p:cNvGrpSpPr/>
          <p:nvPr/>
        </p:nvGrpSpPr>
        <p:grpSpPr>
          <a:xfrm>
            <a:off x="6813550" y="2057400"/>
            <a:ext cx="1236662" cy="1676400"/>
            <a:chOff x="2855" y="1488"/>
            <a:chExt cx="779" cy="1056"/>
          </a:xfrm>
        </p:grpSpPr>
        <p:sp>
          <p:nvSpPr>
            <p:cNvPr id="529" name="Google Shape;529;p6"/>
            <p:cNvSpPr txBox="1"/>
            <p:nvPr/>
          </p:nvSpPr>
          <p:spPr>
            <a:xfrm>
              <a:off x="2855" y="1488"/>
              <a:ext cx="779"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0" i="0" lang="en-US" sz="3200" u="none" cap="none" strike="noStrike">
                  <a:solidFill>
                    <a:srgbClr val="000000"/>
                  </a:solidFill>
                  <a:latin typeface="Arial"/>
                  <a:ea typeface="Arial"/>
                  <a:cs typeface="Arial"/>
                  <a:sym typeface="Arial"/>
                </a:rPr>
                <a:t>  (-9) </a:t>
              </a:r>
              <a:endParaRPr/>
            </a:p>
            <a:p>
              <a:pPr indent="0" lvl="0" marL="0" marR="0" rtl="0" algn="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5  </a:t>
              </a:r>
              <a:endParaRPr/>
            </a:p>
            <a:p>
              <a:pPr indent="0" lvl="0" marL="0" marR="0" rtl="0" algn="r">
                <a:lnSpc>
                  <a:spcPct val="125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- 4  </a:t>
              </a:r>
              <a:endParaRPr/>
            </a:p>
          </p:txBody>
        </p:sp>
        <p:cxnSp>
          <p:nvCxnSpPr>
            <p:cNvPr id="530" name="Google Shape;530;p6"/>
            <p:cNvCxnSpPr/>
            <p:nvPr/>
          </p:nvCxnSpPr>
          <p:spPr>
            <a:xfrm>
              <a:off x="3016" y="2160"/>
              <a:ext cx="576" cy="0"/>
            </a:xfrm>
            <a:prstGeom prst="straightConnector1">
              <a:avLst/>
            </a:prstGeom>
            <a:noFill/>
            <a:ln cap="flat" cmpd="sng" w="19050">
              <a:solidFill>
                <a:schemeClr val="dk1"/>
              </a:solidFill>
              <a:prstDash val="solid"/>
              <a:miter lim="800000"/>
              <a:headEnd len="med" w="med" type="none"/>
              <a:tailEnd len="med" w="med" type="none"/>
            </a:ln>
          </p:spPr>
        </p:cxnSp>
      </p:grpSp>
      <p:grpSp>
        <p:nvGrpSpPr>
          <p:cNvPr id="531" name="Google Shape;531;p6"/>
          <p:cNvGrpSpPr/>
          <p:nvPr/>
        </p:nvGrpSpPr>
        <p:grpSpPr>
          <a:xfrm>
            <a:off x="6884987" y="4191000"/>
            <a:ext cx="1165225" cy="1676400"/>
            <a:chOff x="3922" y="1488"/>
            <a:chExt cx="734" cy="1056"/>
          </a:xfrm>
        </p:grpSpPr>
        <p:sp>
          <p:nvSpPr>
            <p:cNvPr id="532" name="Google Shape;532;p6"/>
            <p:cNvSpPr txBox="1"/>
            <p:nvPr/>
          </p:nvSpPr>
          <p:spPr>
            <a:xfrm>
              <a:off x="3922" y="1488"/>
              <a:ext cx="734"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0" i="0" lang="en-US" sz="3200" u="none" cap="none" strike="noStrike">
                  <a:solidFill>
                    <a:srgbClr val="000000"/>
                  </a:solidFill>
                  <a:latin typeface="Arial"/>
                  <a:ea typeface="Arial"/>
                  <a:cs typeface="Arial"/>
                  <a:sym typeface="Arial"/>
                </a:rPr>
                <a:t>  (-9)</a:t>
              </a:r>
              <a:endParaRPr/>
            </a:p>
            <a:p>
              <a:pPr indent="0" lvl="0" marL="0" marR="0" rtl="0" algn="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(-5)</a:t>
              </a:r>
              <a:endParaRPr/>
            </a:p>
            <a:p>
              <a:pPr indent="0" lvl="0" marL="0" marR="0" rtl="0" algn="r">
                <a:lnSpc>
                  <a:spcPct val="125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- 14 </a:t>
              </a:r>
              <a:endParaRPr/>
            </a:p>
          </p:txBody>
        </p:sp>
        <p:cxnSp>
          <p:nvCxnSpPr>
            <p:cNvPr id="533" name="Google Shape;533;p6"/>
            <p:cNvCxnSpPr/>
            <p:nvPr/>
          </p:nvCxnSpPr>
          <p:spPr>
            <a:xfrm>
              <a:off x="4038" y="2160"/>
              <a:ext cx="576" cy="0"/>
            </a:xfrm>
            <a:prstGeom prst="straightConnector1">
              <a:avLst/>
            </a:prstGeom>
            <a:noFill/>
            <a:ln cap="flat" cmpd="sng" w="19050">
              <a:solidFill>
                <a:schemeClr val="dk1"/>
              </a:solidFill>
              <a:prstDash val="solid"/>
              <a:miter lim="800000"/>
              <a:headEnd len="med" w="med" type="none"/>
              <a:tailEnd len="med" w="med" type="none"/>
            </a:ln>
          </p:spPr>
        </p:cxnSp>
      </p:grpSp>
      <p:sp>
        <p:nvSpPr>
          <p:cNvPr id="534" name="Google Shape;534;p6"/>
          <p:cNvSpPr/>
          <p:nvPr/>
        </p:nvSpPr>
        <p:spPr>
          <a:xfrm flipH="1">
            <a:off x="2573337" y="2111375"/>
            <a:ext cx="228600" cy="1524000"/>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535" name="Google Shape;535;p6"/>
          <p:cNvSpPr txBox="1"/>
          <p:nvPr/>
        </p:nvSpPr>
        <p:spPr>
          <a:xfrm>
            <a:off x="554037" y="2549525"/>
            <a:ext cx="1947862"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 Positive</a:t>
            </a:r>
            <a:endParaRPr/>
          </a:p>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Answer</a:t>
            </a:r>
            <a:endParaRPr/>
          </a:p>
        </p:txBody>
      </p:sp>
      <p:sp>
        <p:nvSpPr>
          <p:cNvPr id="536" name="Google Shape;536;p6"/>
          <p:cNvSpPr/>
          <p:nvPr/>
        </p:nvSpPr>
        <p:spPr>
          <a:xfrm flipH="1">
            <a:off x="2568575" y="4267200"/>
            <a:ext cx="228600" cy="1524000"/>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537" name="Google Shape;537;p6"/>
          <p:cNvSpPr txBox="1"/>
          <p:nvPr/>
        </p:nvSpPr>
        <p:spPr>
          <a:xfrm>
            <a:off x="473075" y="4714875"/>
            <a:ext cx="2065337"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 Negative</a:t>
            </a:r>
            <a:endParaRPr/>
          </a:p>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Answer</a:t>
            </a:r>
            <a:endParaRPr/>
          </a:p>
        </p:txBody>
      </p:sp>
      <p:sp>
        <p:nvSpPr>
          <p:cNvPr id="538" name="Google Shape;538;p6"/>
          <p:cNvSpPr/>
          <p:nvPr/>
        </p:nvSpPr>
        <p:spPr>
          <a:xfrm flipH="1">
            <a:off x="6742112" y="2089150"/>
            <a:ext cx="228600" cy="1524000"/>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539" name="Google Shape;539;p6"/>
          <p:cNvSpPr txBox="1"/>
          <p:nvPr/>
        </p:nvSpPr>
        <p:spPr>
          <a:xfrm>
            <a:off x="4595812" y="2536825"/>
            <a:ext cx="2065337"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Negative / Positive</a:t>
            </a:r>
            <a:endParaRPr/>
          </a:p>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Negative Answer</a:t>
            </a:r>
            <a:endParaRPr/>
          </a:p>
        </p:txBody>
      </p:sp>
      <p:sp>
        <p:nvSpPr>
          <p:cNvPr id="540" name="Google Shape;540;p6"/>
          <p:cNvSpPr/>
          <p:nvPr/>
        </p:nvSpPr>
        <p:spPr>
          <a:xfrm flipH="1">
            <a:off x="6737350" y="4244975"/>
            <a:ext cx="228600" cy="1524000"/>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541" name="Google Shape;541;p6"/>
          <p:cNvSpPr txBox="1"/>
          <p:nvPr/>
        </p:nvSpPr>
        <p:spPr>
          <a:xfrm>
            <a:off x="4524375" y="4683125"/>
            <a:ext cx="2182812"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Negative / Negative</a:t>
            </a:r>
            <a:endParaRPr/>
          </a:p>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Negative Answer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47" name="Google Shape;547;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Positive / Positive Combination</a:t>
            </a:r>
            <a:endParaRPr/>
          </a:p>
        </p:txBody>
      </p:sp>
      <p:sp>
        <p:nvSpPr>
          <p:cNvPr id="548" name="Google Shape;548;p7"/>
          <p:cNvSpPr txBox="1"/>
          <p:nvPr/>
        </p:nvSpPr>
        <p:spPr>
          <a:xfrm>
            <a:off x="533400" y="3859212"/>
            <a:ext cx="3328987"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Both Positive Numbers </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Use Straight Binary Addition</a:t>
            </a:r>
            <a:endParaRPr/>
          </a:p>
        </p:txBody>
      </p:sp>
      <p:grpSp>
        <p:nvGrpSpPr>
          <p:cNvPr id="549" name="Google Shape;549;p7"/>
          <p:cNvGrpSpPr/>
          <p:nvPr/>
        </p:nvGrpSpPr>
        <p:grpSpPr>
          <a:xfrm>
            <a:off x="4724400" y="2209800"/>
            <a:ext cx="2590800" cy="1066800"/>
            <a:chOff x="2976" y="1392"/>
            <a:chExt cx="1632" cy="672"/>
          </a:xfrm>
        </p:grpSpPr>
        <p:sp>
          <p:nvSpPr>
            <p:cNvPr id="550" name="Google Shape;550;p7"/>
            <p:cNvSpPr txBox="1"/>
            <p:nvPr/>
          </p:nvSpPr>
          <p:spPr>
            <a:xfrm>
              <a:off x="2976" y="1392"/>
              <a:ext cx="1632" cy="67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00001001</a:t>
              </a:r>
              <a:r>
                <a:rPr b="0" i="0" lang="en-US" sz="3200" u="none">
                  <a:solidFill>
                    <a:srgbClr val="000000"/>
                  </a:solidFill>
                  <a:latin typeface="Tahoma"/>
                  <a:ea typeface="Tahoma"/>
                  <a:cs typeface="Tahoma"/>
                  <a:sym typeface="Tahoma"/>
                </a:rPr>
                <a:t> </a:t>
              </a:r>
              <a:br>
                <a:rPr b="0" i="0" lang="en-US" sz="3200" u="none">
                  <a:solidFill>
                    <a:srgbClr val="000000"/>
                  </a:solidFill>
                  <a:latin typeface="Tahoma"/>
                  <a:ea typeface="Tahoma"/>
                  <a:cs typeface="Tahoma"/>
                  <a:sym typeface="Tahoma"/>
                </a:rPr>
              </a:br>
              <a:r>
                <a:rPr b="0" i="0" lang="en-US" sz="3200" u="none">
                  <a:solidFill>
                    <a:srgbClr val="000000"/>
                  </a:solidFill>
                  <a:latin typeface="Arial"/>
                  <a:ea typeface="Arial"/>
                  <a:cs typeface="Arial"/>
                  <a:sym typeface="Arial"/>
                </a:rPr>
                <a:t>+  00000101</a:t>
              </a:r>
              <a:endParaRPr/>
            </a:p>
          </p:txBody>
        </p:sp>
        <p:cxnSp>
          <p:nvCxnSpPr>
            <p:cNvPr id="551" name="Google Shape;551;p7"/>
            <p:cNvCxnSpPr/>
            <p:nvPr/>
          </p:nvCxnSpPr>
          <p:spPr>
            <a:xfrm>
              <a:off x="3111" y="2037"/>
              <a:ext cx="1497" cy="0"/>
            </a:xfrm>
            <a:prstGeom prst="straightConnector1">
              <a:avLst/>
            </a:prstGeom>
            <a:noFill/>
            <a:ln cap="flat" cmpd="sng" w="19050">
              <a:solidFill>
                <a:schemeClr val="dk1"/>
              </a:solidFill>
              <a:prstDash val="solid"/>
              <a:miter lim="800000"/>
              <a:headEnd len="med" w="med" type="none"/>
              <a:tailEnd len="med" w="med" type="none"/>
            </a:ln>
          </p:spPr>
        </p:cxnSp>
      </p:grpSp>
      <p:grpSp>
        <p:nvGrpSpPr>
          <p:cNvPr id="552" name="Google Shape;552;p7"/>
          <p:cNvGrpSpPr/>
          <p:nvPr/>
        </p:nvGrpSpPr>
        <p:grpSpPr>
          <a:xfrm>
            <a:off x="3052762" y="2179637"/>
            <a:ext cx="985837" cy="1676400"/>
            <a:chOff x="997" y="1488"/>
            <a:chExt cx="621" cy="1056"/>
          </a:xfrm>
        </p:grpSpPr>
        <p:sp>
          <p:nvSpPr>
            <p:cNvPr id="553" name="Google Shape;553;p7"/>
            <p:cNvSpPr txBox="1"/>
            <p:nvPr/>
          </p:nvSpPr>
          <p:spPr>
            <a:xfrm>
              <a:off x="997" y="1488"/>
              <a:ext cx="621"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r>
                <a:rPr b="0" i="0" lang="en-US" sz="3200" u="none">
                  <a:solidFill>
                    <a:srgbClr val="000000"/>
                  </a:solidFill>
                  <a:latin typeface="Arial"/>
                  <a:ea typeface="Arial"/>
                  <a:cs typeface="Arial"/>
                  <a:sym typeface="Arial"/>
                </a:rPr>
                <a:t>  9 </a:t>
              </a:r>
              <a:endParaRPr/>
            </a:p>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5 </a:t>
              </a:r>
              <a:endParaRPr/>
            </a:p>
            <a:p>
              <a:pPr indent="0" lvl="0" marL="0" marR="0" rtl="0" algn="r">
                <a:lnSpc>
                  <a:spcPct val="125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14 </a:t>
              </a:r>
              <a:endParaRPr/>
            </a:p>
          </p:txBody>
        </p:sp>
        <p:cxnSp>
          <p:nvCxnSpPr>
            <p:cNvPr id="554" name="Google Shape;554;p7"/>
            <p:cNvCxnSpPr/>
            <p:nvPr/>
          </p:nvCxnSpPr>
          <p:spPr>
            <a:xfrm>
              <a:off x="1000" y="2160"/>
              <a:ext cx="576" cy="0"/>
            </a:xfrm>
            <a:prstGeom prst="straightConnector1">
              <a:avLst/>
            </a:prstGeom>
            <a:noFill/>
            <a:ln cap="flat" cmpd="sng" w="19050">
              <a:solidFill>
                <a:schemeClr val="dk1"/>
              </a:solidFill>
              <a:prstDash val="solid"/>
              <a:miter lim="800000"/>
              <a:headEnd len="med" w="med" type="none"/>
              <a:tailEnd len="med" w="med" type="none"/>
            </a:ln>
          </p:spPr>
        </p:cxnSp>
      </p:grpSp>
      <p:sp>
        <p:nvSpPr>
          <p:cNvPr id="555" name="Google Shape;555;p7"/>
          <p:cNvSpPr/>
          <p:nvPr/>
        </p:nvSpPr>
        <p:spPr>
          <a:xfrm flipH="1">
            <a:off x="2801937" y="2233612"/>
            <a:ext cx="228600" cy="1524000"/>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556" name="Google Shape;556;p7"/>
          <p:cNvSpPr txBox="1"/>
          <p:nvPr/>
        </p:nvSpPr>
        <p:spPr>
          <a:xfrm>
            <a:off x="4087812" y="2317750"/>
            <a:ext cx="78898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a:t>
            </a:r>
            <a:endParaRPr/>
          </a:p>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a:t>
            </a:r>
            <a:endParaRPr/>
          </a:p>
        </p:txBody>
      </p:sp>
      <p:sp>
        <p:nvSpPr>
          <p:cNvPr id="557" name="Google Shape;557;p7"/>
          <p:cNvSpPr txBox="1"/>
          <p:nvPr/>
        </p:nvSpPr>
        <p:spPr>
          <a:xfrm>
            <a:off x="4038600" y="3276600"/>
            <a:ext cx="788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a:t>
            </a:r>
            <a:endParaRPr/>
          </a:p>
        </p:txBody>
      </p:sp>
      <p:sp>
        <p:nvSpPr>
          <p:cNvPr id="558" name="Google Shape;558;p7"/>
          <p:cNvSpPr txBox="1"/>
          <p:nvPr/>
        </p:nvSpPr>
        <p:spPr>
          <a:xfrm>
            <a:off x="5334000" y="3276600"/>
            <a:ext cx="198755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00001110</a:t>
            </a:r>
            <a:endParaRPr/>
          </a:p>
        </p:txBody>
      </p:sp>
      <p:sp>
        <p:nvSpPr>
          <p:cNvPr id="559" name="Google Shape;559;p7"/>
          <p:cNvSpPr txBox="1"/>
          <p:nvPr/>
        </p:nvSpPr>
        <p:spPr>
          <a:xfrm>
            <a:off x="809625" y="2673350"/>
            <a:ext cx="1947862"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 Positive</a:t>
            </a:r>
            <a:endParaRPr/>
          </a:p>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Answer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65" name="Google Shape;565;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Positive / Negative Combination</a:t>
            </a:r>
            <a:endParaRPr/>
          </a:p>
        </p:txBody>
      </p:sp>
      <p:sp>
        <p:nvSpPr>
          <p:cNvPr id="566" name="Google Shape;566;p8"/>
          <p:cNvSpPr txBox="1"/>
          <p:nvPr/>
        </p:nvSpPr>
        <p:spPr>
          <a:xfrm>
            <a:off x="533400" y="3810000"/>
            <a:ext cx="2976562"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1-Positive / 1-Negative </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Take 2’s Complement</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Of Negative Number (-5)</a:t>
            </a:r>
            <a:endParaRPr/>
          </a:p>
        </p:txBody>
      </p:sp>
      <p:sp>
        <p:nvSpPr>
          <p:cNvPr id="567" name="Google Shape;567;p8"/>
          <p:cNvSpPr txBox="1"/>
          <p:nvPr/>
        </p:nvSpPr>
        <p:spPr>
          <a:xfrm>
            <a:off x="4724400" y="2209800"/>
            <a:ext cx="2590800" cy="5794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00001001</a:t>
            </a:r>
            <a:r>
              <a:rPr b="0" i="0" lang="en-US" sz="3200" u="none">
                <a:solidFill>
                  <a:srgbClr val="000000"/>
                </a:solidFill>
                <a:latin typeface="Tahoma"/>
                <a:ea typeface="Tahoma"/>
                <a:cs typeface="Tahoma"/>
                <a:sym typeface="Tahoma"/>
              </a:rPr>
              <a:t> </a:t>
            </a:r>
            <a:endParaRPr/>
          </a:p>
        </p:txBody>
      </p:sp>
      <p:grpSp>
        <p:nvGrpSpPr>
          <p:cNvPr id="568" name="Google Shape;568;p8"/>
          <p:cNvGrpSpPr/>
          <p:nvPr/>
        </p:nvGrpSpPr>
        <p:grpSpPr>
          <a:xfrm>
            <a:off x="2724150" y="2179637"/>
            <a:ext cx="1390650" cy="1676400"/>
            <a:chOff x="742" y="1488"/>
            <a:chExt cx="876" cy="1056"/>
          </a:xfrm>
        </p:grpSpPr>
        <p:sp>
          <p:nvSpPr>
            <p:cNvPr id="569" name="Google Shape;569;p8"/>
            <p:cNvSpPr txBox="1"/>
            <p:nvPr/>
          </p:nvSpPr>
          <p:spPr>
            <a:xfrm>
              <a:off x="742" y="1488"/>
              <a:ext cx="876"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r>
                <a:rPr b="0" i="0" lang="en-US" sz="3200" u="none">
                  <a:solidFill>
                    <a:srgbClr val="000000"/>
                  </a:solidFill>
                  <a:latin typeface="Arial"/>
                  <a:ea typeface="Arial"/>
                  <a:cs typeface="Arial"/>
                  <a:sym typeface="Arial"/>
                </a:rPr>
                <a:t>  9  </a:t>
              </a:r>
              <a:endParaRPr/>
            </a:p>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(-5) </a:t>
              </a:r>
              <a:endParaRPr/>
            </a:p>
            <a:p>
              <a:pPr indent="0" lvl="0" marL="0" marR="0" rtl="0" algn="r">
                <a:lnSpc>
                  <a:spcPct val="125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4  </a:t>
              </a:r>
              <a:endParaRPr/>
            </a:p>
          </p:txBody>
        </p:sp>
        <p:cxnSp>
          <p:nvCxnSpPr>
            <p:cNvPr id="570" name="Google Shape;570;p8"/>
            <p:cNvCxnSpPr/>
            <p:nvPr/>
          </p:nvCxnSpPr>
          <p:spPr>
            <a:xfrm>
              <a:off x="1000" y="2160"/>
              <a:ext cx="576" cy="0"/>
            </a:xfrm>
            <a:prstGeom prst="straightConnector1">
              <a:avLst/>
            </a:prstGeom>
            <a:noFill/>
            <a:ln cap="flat" cmpd="sng" w="19050">
              <a:solidFill>
                <a:schemeClr val="dk1"/>
              </a:solidFill>
              <a:prstDash val="solid"/>
              <a:miter lim="800000"/>
              <a:headEnd len="med" w="med" type="none"/>
              <a:tailEnd len="med" w="med" type="none"/>
            </a:ln>
          </p:spPr>
        </p:cxnSp>
      </p:grpSp>
      <p:sp>
        <p:nvSpPr>
          <p:cNvPr id="571" name="Google Shape;571;p8"/>
          <p:cNvSpPr/>
          <p:nvPr/>
        </p:nvSpPr>
        <p:spPr>
          <a:xfrm flipH="1">
            <a:off x="2667000" y="2233612"/>
            <a:ext cx="228600" cy="1524000"/>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572" name="Google Shape;572;p8"/>
          <p:cNvSpPr txBox="1"/>
          <p:nvPr/>
        </p:nvSpPr>
        <p:spPr>
          <a:xfrm>
            <a:off x="4087812" y="2317750"/>
            <a:ext cx="78898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a:t>
            </a:r>
            <a:endParaRPr/>
          </a:p>
          <a:p>
            <a:pPr indent="0" lvl="0" marL="0" marR="0" rtl="0" algn="l">
              <a:lnSpc>
                <a:spcPct val="100000"/>
              </a:lnSpc>
              <a:spcBef>
                <a:spcPts val="0"/>
              </a:spcBef>
              <a:spcAft>
                <a:spcPts val="0"/>
              </a:spcAft>
              <a:buNone/>
            </a:pPr>
            <a:r>
              <a:t/>
            </a:r>
            <a:endParaRPr b="0" i="0" sz="2400" u="none">
              <a:solidFill>
                <a:srgbClr val="000000"/>
              </a:solidFill>
              <a:latin typeface="Tahoma"/>
              <a:ea typeface="Tahoma"/>
              <a:cs typeface="Tahoma"/>
              <a:sym typeface="Tahoma"/>
            </a:endParaRPr>
          </a:p>
        </p:txBody>
      </p:sp>
      <p:sp>
        <p:nvSpPr>
          <p:cNvPr id="573" name="Google Shape;573;p8"/>
          <p:cNvSpPr txBox="1"/>
          <p:nvPr/>
        </p:nvSpPr>
        <p:spPr>
          <a:xfrm>
            <a:off x="4038600" y="3276600"/>
            <a:ext cx="788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a:t>
            </a:r>
            <a:endParaRPr/>
          </a:p>
        </p:txBody>
      </p:sp>
      <p:grpSp>
        <p:nvGrpSpPr>
          <p:cNvPr id="574" name="Google Shape;574;p8"/>
          <p:cNvGrpSpPr/>
          <p:nvPr/>
        </p:nvGrpSpPr>
        <p:grpSpPr>
          <a:xfrm>
            <a:off x="4899025" y="3233737"/>
            <a:ext cx="2416175" cy="622300"/>
            <a:chOff x="3086" y="2037"/>
            <a:chExt cx="1522" cy="392"/>
          </a:xfrm>
        </p:grpSpPr>
        <p:cxnSp>
          <p:nvCxnSpPr>
            <p:cNvPr id="575" name="Google Shape;575;p8"/>
            <p:cNvCxnSpPr/>
            <p:nvPr/>
          </p:nvCxnSpPr>
          <p:spPr>
            <a:xfrm>
              <a:off x="3086" y="2037"/>
              <a:ext cx="1497" cy="0"/>
            </a:xfrm>
            <a:prstGeom prst="straightConnector1">
              <a:avLst/>
            </a:prstGeom>
            <a:noFill/>
            <a:ln cap="flat" cmpd="sng" w="19050">
              <a:solidFill>
                <a:schemeClr val="dk1"/>
              </a:solidFill>
              <a:prstDash val="solid"/>
              <a:miter lim="800000"/>
              <a:headEnd len="med" w="med" type="none"/>
              <a:tailEnd len="med" w="med" type="none"/>
            </a:ln>
          </p:spPr>
        </p:cxnSp>
        <p:sp>
          <p:nvSpPr>
            <p:cNvPr id="576" name="Google Shape;576;p8"/>
            <p:cNvSpPr txBox="1"/>
            <p:nvPr/>
          </p:nvSpPr>
          <p:spPr>
            <a:xfrm>
              <a:off x="3143" y="2064"/>
              <a:ext cx="1465"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1]00000100</a:t>
              </a:r>
              <a:endParaRPr/>
            </a:p>
          </p:txBody>
        </p:sp>
      </p:grpSp>
      <p:sp>
        <p:nvSpPr>
          <p:cNvPr id="577" name="Google Shape;577;p8"/>
          <p:cNvSpPr/>
          <p:nvPr/>
        </p:nvSpPr>
        <p:spPr>
          <a:xfrm>
            <a:off x="4191000" y="2971800"/>
            <a:ext cx="1295400" cy="2697162"/>
          </a:xfrm>
          <a:custGeom>
            <a:rect b="b" l="l" r="r" t="t"/>
            <a:pathLst>
              <a:path extrusionOk="0" h="1699" w="816">
                <a:moveTo>
                  <a:pt x="0" y="0"/>
                </a:moveTo>
                <a:cubicBezTo>
                  <a:pt x="96" y="12"/>
                  <a:pt x="208" y="10"/>
                  <a:pt x="288" y="96"/>
                </a:cubicBezTo>
                <a:cubicBezTo>
                  <a:pt x="368" y="182"/>
                  <a:pt x="461" y="356"/>
                  <a:pt x="479" y="516"/>
                </a:cubicBezTo>
                <a:cubicBezTo>
                  <a:pt x="497" y="676"/>
                  <a:pt x="407" y="895"/>
                  <a:pt x="395" y="1057"/>
                </a:cubicBezTo>
                <a:cubicBezTo>
                  <a:pt x="383" y="1219"/>
                  <a:pt x="378" y="1384"/>
                  <a:pt x="409" y="1486"/>
                </a:cubicBezTo>
                <a:cubicBezTo>
                  <a:pt x="440" y="1588"/>
                  <a:pt x="516" y="1637"/>
                  <a:pt x="584" y="1668"/>
                </a:cubicBezTo>
                <a:cubicBezTo>
                  <a:pt x="652" y="1699"/>
                  <a:pt x="768" y="1674"/>
                  <a:pt x="816" y="1675"/>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578" name="Google Shape;578;p8"/>
          <p:cNvSpPr/>
          <p:nvPr/>
        </p:nvSpPr>
        <p:spPr>
          <a:xfrm>
            <a:off x="7226300" y="2965450"/>
            <a:ext cx="1298575" cy="3335337"/>
          </a:xfrm>
          <a:custGeom>
            <a:rect b="b" l="l" r="r" t="t"/>
            <a:pathLst>
              <a:path extrusionOk="0" h="2101" w="818">
                <a:moveTo>
                  <a:pt x="0" y="2101"/>
                </a:moveTo>
                <a:cubicBezTo>
                  <a:pt x="65" y="2071"/>
                  <a:pt x="279" y="2025"/>
                  <a:pt x="392" y="1927"/>
                </a:cubicBezTo>
                <a:cubicBezTo>
                  <a:pt x="505" y="1829"/>
                  <a:pt x="612" y="1662"/>
                  <a:pt x="680" y="1513"/>
                </a:cubicBezTo>
                <a:cubicBezTo>
                  <a:pt x="748" y="1364"/>
                  <a:pt x="785" y="1190"/>
                  <a:pt x="801" y="1033"/>
                </a:cubicBezTo>
                <a:cubicBezTo>
                  <a:pt x="817" y="876"/>
                  <a:pt x="818" y="711"/>
                  <a:pt x="776" y="570"/>
                </a:cubicBezTo>
                <a:cubicBezTo>
                  <a:pt x="734" y="429"/>
                  <a:pt x="627" y="277"/>
                  <a:pt x="548" y="190"/>
                </a:cubicBezTo>
                <a:cubicBezTo>
                  <a:pt x="469" y="103"/>
                  <a:pt x="379" y="82"/>
                  <a:pt x="302" y="50"/>
                </a:cubicBezTo>
                <a:cubicBezTo>
                  <a:pt x="225" y="18"/>
                  <a:pt x="129" y="10"/>
                  <a:pt x="84"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grpSp>
        <p:nvGrpSpPr>
          <p:cNvPr id="579" name="Google Shape;579;p8"/>
          <p:cNvGrpSpPr/>
          <p:nvPr/>
        </p:nvGrpSpPr>
        <p:grpSpPr>
          <a:xfrm>
            <a:off x="5257800" y="4738687"/>
            <a:ext cx="3370263" cy="1736725"/>
            <a:chOff x="3312" y="2985"/>
            <a:chExt cx="2123" cy="1094"/>
          </a:xfrm>
        </p:grpSpPr>
        <p:sp>
          <p:nvSpPr>
            <p:cNvPr id="580" name="Google Shape;580;p8"/>
            <p:cNvSpPr txBox="1"/>
            <p:nvPr/>
          </p:nvSpPr>
          <p:spPr>
            <a:xfrm>
              <a:off x="3312" y="2985"/>
              <a:ext cx="1104" cy="109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  00000101</a:t>
              </a:r>
              <a:endParaRPr/>
            </a:p>
            <a:p>
              <a:pPr indent="0" lvl="0" marL="0" marR="0" rtl="0" algn="r">
                <a:lnSpc>
                  <a:spcPct val="100000"/>
                </a:lnSpc>
                <a:spcBef>
                  <a:spcPts val="0"/>
                </a:spcBef>
                <a:spcAft>
                  <a:spcPts val="0"/>
                </a:spcAft>
                <a:buClr>
                  <a:schemeClr val="hlink"/>
                </a:buClr>
                <a:buSzPts val="2000"/>
                <a:buFont typeface="Arial"/>
                <a:buNone/>
              </a:pPr>
              <a:r>
                <a:rPr b="0" i="0" lang="en-US" sz="2000" u="none">
                  <a:solidFill>
                    <a:schemeClr val="hlink"/>
                  </a:solidFill>
                  <a:latin typeface="Arial"/>
                  <a:ea typeface="Arial"/>
                  <a:cs typeface="Arial"/>
                  <a:sym typeface="Arial"/>
                </a:rPr>
                <a:t>↓↓↓↓</a:t>
              </a:r>
              <a:r>
                <a:rPr b="0" i="0" lang="en-US" sz="2000" u="none">
                  <a:solidFill>
                    <a:schemeClr val="hlink"/>
                  </a:solidFill>
                  <a:latin typeface="Tahoma"/>
                  <a:ea typeface="Tahoma"/>
                  <a:cs typeface="Tahoma"/>
                  <a:sym typeface="Tahoma"/>
                </a:rPr>
                <a:t>↓</a:t>
              </a:r>
              <a:r>
                <a:rPr b="0" i="0" lang="en-US" sz="2000" u="none">
                  <a:solidFill>
                    <a:schemeClr val="hlink"/>
                  </a:solidFill>
                  <a:latin typeface="Arial"/>
                  <a:ea typeface="Arial"/>
                  <a:cs typeface="Arial"/>
                  <a:sym typeface="Arial"/>
                </a:rPr>
                <a:t>↓↓↓</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11111010</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11111011</a:t>
              </a:r>
              <a:r>
                <a:rPr b="0" i="0" lang="en-US" sz="1600" u="none">
                  <a:solidFill>
                    <a:srgbClr val="000000"/>
                  </a:solidFill>
                  <a:latin typeface="Arial"/>
                  <a:ea typeface="Arial"/>
                  <a:cs typeface="Arial"/>
                  <a:sym typeface="Arial"/>
                </a:rPr>
                <a:t> </a:t>
              </a:r>
              <a:endParaRPr/>
            </a:p>
          </p:txBody>
        </p:sp>
        <p:cxnSp>
          <p:nvCxnSpPr>
            <p:cNvPr id="581" name="Google Shape;581;p8"/>
            <p:cNvCxnSpPr/>
            <p:nvPr/>
          </p:nvCxnSpPr>
          <p:spPr>
            <a:xfrm>
              <a:off x="3504" y="3874"/>
              <a:ext cx="864" cy="0"/>
            </a:xfrm>
            <a:prstGeom prst="straightConnector1">
              <a:avLst/>
            </a:prstGeom>
            <a:noFill/>
            <a:ln cap="flat" cmpd="sng" w="28575">
              <a:solidFill>
                <a:schemeClr val="dk1"/>
              </a:solidFill>
              <a:prstDash val="solid"/>
              <a:miter lim="800000"/>
              <a:headEnd len="med" w="med" type="none"/>
              <a:tailEnd len="med" w="med" type="none"/>
            </a:ln>
          </p:spPr>
        </p:cxnSp>
        <p:sp>
          <p:nvSpPr>
            <p:cNvPr id="582" name="Google Shape;582;p8"/>
            <p:cNvSpPr/>
            <p:nvPr/>
          </p:nvSpPr>
          <p:spPr>
            <a:xfrm>
              <a:off x="4416" y="3038"/>
              <a:ext cx="144" cy="1008"/>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583" name="Google Shape;583;p8"/>
            <p:cNvSpPr txBox="1"/>
            <p:nvPr/>
          </p:nvSpPr>
          <p:spPr>
            <a:xfrm>
              <a:off x="4608" y="3264"/>
              <a:ext cx="827"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2’s </a:t>
              </a:r>
              <a:endParaRPr/>
            </a:p>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Complement</a:t>
              </a:r>
              <a:endParaRPr/>
            </a:p>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Process</a:t>
              </a:r>
              <a:endParaRPr/>
            </a:p>
          </p:txBody>
        </p:sp>
      </p:grpSp>
      <p:sp>
        <p:nvSpPr>
          <p:cNvPr id="584" name="Google Shape;584;p8"/>
          <p:cNvSpPr txBox="1"/>
          <p:nvPr/>
        </p:nvSpPr>
        <p:spPr>
          <a:xfrm>
            <a:off x="4724400" y="2667000"/>
            <a:ext cx="2590800" cy="5794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11111011</a:t>
            </a:r>
            <a:endParaRPr/>
          </a:p>
        </p:txBody>
      </p:sp>
      <p:sp>
        <p:nvSpPr>
          <p:cNvPr id="585" name="Google Shape;585;p8"/>
          <p:cNvSpPr txBox="1"/>
          <p:nvPr/>
        </p:nvSpPr>
        <p:spPr>
          <a:xfrm>
            <a:off x="582612" y="2676525"/>
            <a:ext cx="2065337"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 Negative</a:t>
            </a:r>
            <a:endParaRPr/>
          </a:p>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Answer</a:t>
            </a:r>
            <a:endParaRPr/>
          </a:p>
        </p:txBody>
      </p:sp>
      <p:grpSp>
        <p:nvGrpSpPr>
          <p:cNvPr id="586" name="Google Shape;586;p8"/>
          <p:cNvGrpSpPr/>
          <p:nvPr/>
        </p:nvGrpSpPr>
        <p:grpSpPr>
          <a:xfrm>
            <a:off x="5076825" y="3438525"/>
            <a:ext cx="2752725" cy="1087437"/>
            <a:chOff x="3198" y="2166"/>
            <a:chExt cx="1734" cy="685"/>
          </a:xfrm>
        </p:grpSpPr>
        <p:cxnSp>
          <p:nvCxnSpPr>
            <p:cNvPr id="587" name="Google Shape;587;p8"/>
            <p:cNvCxnSpPr/>
            <p:nvPr/>
          </p:nvCxnSpPr>
          <p:spPr>
            <a:xfrm rot="10800000">
              <a:off x="3504" y="2400"/>
              <a:ext cx="96" cy="192"/>
            </a:xfrm>
            <a:prstGeom prst="straightConnector1">
              <a:avLst/>
            </a:prstGeom>
            <a:noFill/>
            <a:ln cap="flat" cmpd="sng" w="9525">
              <a:solidFill>
                <a:schemeClr val="dk1"/>
              </a:solidFill>
              <a:prstDash val="solid"/>
              <a:miter lim="800000"/>
              <a:headEnd len="med" w="med" type="none"/>
              <a:tailEnd len="med" w="med" type="triangle"/>
            </a:ln>
          </p:spPr>
        </p:cxnSp>
        <p:sp>
          <p:nvSpPr>
            <p:cNvPr id="588" name="Google Shape;588;p8"/>
            <p:cNvSpPr txBox="1"/>
            <p:nvPr/>
          </p:nvSpPr>
          <p:spPr>
            <a:xfrm>
              <a:off x="3530" y="2563"/>
              <a:ext cx="1402"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8</a:t>
              </a:r>
              <a:r>
                <a:rPr b="0" baseline="30000" i="0" lang="en-US" sz="1200" u="none">
                  <a:solidFill>
                    <a:schemeClr val="dk1"/>
                  </a:solidFill>
                  <a:latin typeface="Tahoma"/>
                  <a:ea typeface="Tahoma"/>
                  <a:cs typeface="Tahoma"/>
                  <a:sym typeface="Tahoma"/>
                </a:rPr>
                <a:t>th</a:t>
              </a:r>
              <a:r>
                <a:rPr b="0" i="0" lang="en-US" sz="1200" u="none">
                  <a:solidFill>
                    <a:schemeClr val="dk1"/>
                  </a:solidFill>
                  <a:latin typeface="Tahoma"/>
                  <a:ea typeface="Tahoma"/>
                  <a:cs typeface="Tahoma"/>
                  <a:sym typeface="Tahoma"/>
                </a:rPr>
                <a:t> Bit = 0 : Answer is Positive</a:t>
              </a:r>
              <a:endParaRPr/>
            </a:p>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Disregard 9</a:t>
              </a:r>
              <a:r>
                <a:rPr b="0" baseline="30000" i="0" lang="en-US" sz="1200" u="none">
                  <a:solidFill>
                    <a:schemeClr val="dk1"/>
                  </a:solidFill>
                  <a:latin typeface="Tahoma"/>
                  <a:ea typeface="Tahoma"/>
                  <a:cs typeface="Tahoma"/>
                  <a:sym typeface="Tahoma"/>
                </a:rPr>
                <a:t>th</a:t>
              </a:r>
              <a:r>
                <a:rPr b="0" i="0" lang="en-US" sz="1200" u="none">
                  <a:solidFill>
                    <a:schemeClr val="dk1"/>
                  </a:solidFill>
                  <a:latin typeface="Tahoma"/>
                  <a:ea typeface="Tahoma"/>
                  <a:cs typeface="Tahoma"/>
                  <a:sym typeface="Tahoma"/>
                </a:rPr>
                <a:t> Bit</a:t>
              </a:r>
              <a:endParaRPr/>
            </a:p>
          </p:txBody>
        </p:sp>
        <p:cxnSp>
          <p:nvCxnSpPr>
            <p:cNvPr id="589" name="Google Shape;589;p8"/>
            <p:cNvCxnSpPr/>
            <p:nvPr/>
          </p:nvCxnSpPr>
          <p:spPr>
            <a:xfrm>
              <a:off x="3198" y="2166"/>
              <a:ext cx="144" cy="144"/>
            </a:xfrm>
            <a:prstGeom prst="straightConnector1">
              <a:avLst/>
            </a:prstGeom>
            <a:noFill/>
            <a:ln cap="flat" cmpd="sng" w="19050">
              <a:solidFill>
                <a:srgbClr val="FF0000"/>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0" st="0"/>
                                            </p:txEl>
                                          </p:spTgt>
                                        </p:tgtEl>
                                        <p:attrNameLst>
                                          <p:attrName>style.visibility</p:attrName>
                                        </p:attrNameLst>
                                      </p:cBhvr>
                                      <p:to>
                                        <p:strVal val="visible"/>
                                      </p:to>
                                    </p:set>
                                    <p:animEffect filter="fade" transition="in">
                                      <p:cBhvr>
                                        <p:cTn dur="500"/>
                                        <p:tgtEl>
                                          <p:spTgt spid="5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 st="1"/>
                                            </p:txEl>
                                          </p:spTgt>
                                        </p:tgtEl>
                                        <p:attrNameLst>
                                          <p:attrName>style.visibility</p:attrName>
                                        </p:attrNameLst>
                                      </p:cBhvr>
                                      <p:to>
                                        <p:strVal val="visible"/>
                                      </p:to>
                                    </p:set>
                                    <p:animEffect filter="fade" transition="in">
                                      <p:cBhvr>
                                        <p:cTn dur="500"/>
                                        <p:tgtEl>
                                          <p:spTgt spid="57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500"/>
                                        <p:tgtEl>
                                          <p:spTgt spid="5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95" name="Google Shape;595;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Negative / Positive Combination</a:t>
            </a:r>
            <a:endParaRPr/>
          </a:p>
        </p:txBody>
      </p:sp>
      <p:sp>
        <p:nvSpPr>
          <p:cNvPr id="596" name="Google Shape;596;p9"/>
          <p:cNvSpPr txBox="1"/>
          <p:nvPr/>
        </p:nvSpPr>
        <p:spPr>
          <a:xfrm>
            <a:off x="533400" y="3765550"/>
            <a:ext cx="2976562"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1-Positive / 1-Negative </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Take 2’s Complement</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Of Negative Number (-9)</a:t>
            </a:r>
            <a:endParaRPr/>
          </a:p>
        </p:txBody>
      </p:sp>
      <p:sp>
        <p:nvSpPr>
          <p:cNvPr id="597" name="Google Shape;597;p9"/>
          <p:cNvSpPr txBox="1"/>
          <p:nvPr/>
        </p:nvSpPr>
        <p:spPr>
          <a:xfrm>
            <a:off x="4724400" y="2209800"/>
            <a:ext cx="2590800" cy="5794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11110111</a:t>
            </a:r>
            <a:endParaRPr/>
          </a:p>
        </p:txBody>
      </p:sp>
      <p:grpSp>
        <p:nvGrpSpPr>
          <p:cNvPr id="598" name="Google Shape;598;p9"/>
          <p:cNvGrpSpPr/>
          <p:nvPr/>
        </p:nvGrpSpPr>
        <p:grpSpPr>
          <a:xfrm>
            <a:off x="2878137" y="2179637"/>
            <a:ext cx="1236662" cy="1676400"/>
            <a:chOff x="839" y="1488"/>
            <a:chExt cx="779" cy="1056"/>
          </a:xfrm>
        </p:grpSpPr>
        <p:sp>
          <p:nvSpPr>
            <p:cNvPr id="599" name="Google Shape;599;p9"/>
            <p:cNvSpPr txBox="1"/>
            <p:nvPr/>
          </p:nvSpPr>
          <p:spPr>
            <a:xfrm>
              <a:off x="839" y="1488"/>
              <a:ext cx="779" cy="10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r>
                <a:rPr b="0" i="0" lang="en-US" sz="3200" u="none">
                  <a:solidFill>
                    <a:srgbClr val="000000"/>
                  </a:solidFill>
                  <a:latin typeface="Arial"/>
                  <a:ea typeface="Arial"/>
                  <a:cs typeface="Arial"/>
                  <a:sym typeface="Arial"/>
                </a:rPr>
                <a:t>  (-9) </a:t>
              </a:r>
              <a:endParaRPr/>
            </a:p>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5  </a:t>
              </a:r>
              <a:endParaRPr/>
            </a:p>
            <a:p>
              <a:pPr indent="0" lvl="0" marL="0" marR="0" rtl="0" algn="r">
                <a:lnSpc>
                  <a:spcPct val="125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4  </a:t>
              </a:r>
              <a:endParaRPr/>
            </a:p>
          </p:txBody>
        </p:sp>
        <p:cxnSp>
          <p:nvCxnSpPr>
            <p:cNvPr id="600" name="Google Shape;600;p9"/>
            <p:cNvCxnSpPr/>
            <p:nvPr/>
          </p:nvCxnSpPr>
          <p:spPr>
            <a:xfrm>
              <a:off x="1000" y="2160"/>
              <a:ext cx="576" cy="0"/>
            </a:xfrm>
            <a:prstGeom prst="straightConnector1">
              <a:avLst/>
            </a:prstGeom>
            <a:noFill/>
            <a:ln cap="flat" cmpd="sng" w="19050">
              <a:solidFill>
                <a:schemeClr val="dk1"/>
              </a:solidFill>
              <a:prstDash val="solid"/>
              <a:miter lim="800000"/>
              <a:headEnd len="med" w="med" type="none"/>
              <a:tailEnd len="med" w="med" type="none"/>
            </a:ln>
          </p:spPr>
        </p:cxnSp>
      </p:grpSp>
      <p:sp>
        <p:nvSpPr>
          <p:cNvPr id="601" name="Google Shape;601;p9"/>
          <p:cNvSpPr/>
          <p:nvPr/>
        </p:nvSpPr>
        <p:spPr>
          <a:xfrm flipH="1">
            <a:off x="2667000" y="2233612"/>
            <a:ext cx="228600" cy="1524000"/>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02" name="Google Shape;602;p9"/>
          <p:cNvSpPr txBox="1"/>
          <p:nvPr/>
        </p:nvSpPr>
        <p:spPr>
          <a:xfrm>
            <a:off x="4087812" y="2667000"/>
            <a:ext cx="788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a:t>
            </a:r>
            <a:endParaRPr/>
          </a:p>
        </p:txBody>
      </p:sp>
      <p:grpSp>
        <p:nvGrpSpPr>
          <p:cNvPr id="603" name="Google Shape;603;p9"/>
          <p:cNvGrpSpPr/>
          <p:nvPr/>
        </p:nvGrpSpPr>
        <p:grpSpPr>
          <a:xfrm>
            <a:off x="4899025" y="3233737"/>
            <a:ext cx="2416175" cy="622300"/>
            <a:chOff x="3086" y="2037"/>
            <a:chExt cx="1522" cy="392"/>
          </a:xfrm>
        </p:grpSpPr>
        <p:cxnSp>
          <p:nvCxnSpPr>
            <p:cNvPr id="604" name="Google Shape;604;p9"/>
            <p:cNvCxnSpPr/>
            <p:nvPr/>
          </p:nvCxnSpPr>
          <p:spPr>
            <a:xfrm>
              <a:off x="3086" y="2037"/>
              <a:ext cx="1497" cy="0"/>
            </a:xfrm>
            <a:prstGeom prst="straightConnector1">
              <a:avLst/>
            </a:prstGeom>
            <a:noFill/>
            <a:ln cap="flat" cmpd="sng" w="19050">
              <a:solidFill>
                <a:schemeClr val="dk1"/>
              </a:solidFill>
              <a:prstDash val="solid"/>
              <a:miter lim="800000"/>
              <a:headEnd len="med" w="med" type="none"/>
              <a:tailEnd len="med" w="med" type="none"/>
            </a:ln>
          </p:spPr>
        </p:cxnSp>
        <p:sp>
          <p:nvSpPr>
            <p:cNvPr id="605" name="Google Shape;605;p9"/>
            <p:cNvSpPr txBox="1"/>
            <p:nvPr/>
          </p:nvSpPr>
          <p:spPr>
            <a:xfrm>
              <a:off x="3143" y="2064"/>
              <a:ext cx="1465"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11111100</a:t>
              </a:r>
              <a:endParaRPr/>
            </a:p>
          </p:txBody>
        </p:sp>
      </p:grpSp>
      <p:sp>
        <p:nvSpPr>
          <p:cNvPr id="606" name="Google Shape;606;p9"/>
          <p:cNvSpPr/>
          <p:nvPr/>
        </p:nvSpPr>
        <p:spPr>
          <a:xfrm>
            <a:off x="4191000" y="2530475"/>
            <a:ext cx="1295400" cy="3138487"/>
          </a:xfrm>
          <a:custGeom>
            <a:rect b="b" l="l" r="r" t="t"/>
            <a:pathLst>
              <a:path extrusionOk="0" h="1977" w="816">
                <a:moveTo>
                  <a:pt x="0" y="38"/>
                </a:moveTo>
                <a:cubicBezTo>
                  <a:pt x="62" y="44"/>
                  <a:pt x="308" y="0"/>
                  <a:pt x="373" y="77"/>
                </a:cubicBezTo>
                <a:cubicBezTo>
                  <a:pt x="438" y="154"/>
                  <a:pt x="382" y="391"/>
                  <a:pt x="392" y="501"/>
                </a:cubicBezTo>
                <a:cubicBezTo>
                  <a:pt x="402" y="611"/>
                  <a:pt x="430" y="611"/>
                  <a:pt x="430" y="735"/>
                </a:cubicBezTo>
                <a:cubicBezTo>
                  <a:pt x="430" y="859"/>
                  <a:pt x="398" y="1078"/>
                  <a:pt x="395" y="1244"/>
                </a:cubicBezTo>
                <a:cubicBezTo>
                  <a:pt x="392" y="1410"/>
                  <a:pt x="378" y="1618"/>
                  <a:pt x="409" y="1734"/>
                </a:cubicBezTo>
                <a:cubicBezTo>
                  <a:pt x="440" y="1850"/>
                  <a:pt x="516" y="1906"/>
                  <a:pt x="584" y="1942"/>
                </a:cubicBezTo>
                <a:cubicBezTo>
                  <a:pt x="652" y="1977"/>
                  <a:pt x="768" y="1948"/>
                  <a:pt x="816" y="195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07" name="Google Shape;607;p9"/>
          <p:cNvSpPr/>
          <p:nvPr/>
        </p:nvSpPr>
        <p:spPr>
          <a:xfrm>
            <a:off x="7226300" y="2514600"/>
            <a:ext cx="1298575" cy="3786187"/>
          </a:xfrm>
          <a:custGeom>
            <a:rect b="b" l="l" r="r" t="t"/>
            <a:pathLst>
              <a:path extrusionOk="0" h="2101" w="818">
                <a:moveTo>
                  <a:pt x="0" y="2101"/>
                </a:moveTo>
                <a:cubicBezTo>
                  <a:pt x="65" y="2071"/>
                  <a:pt x="279" y="2025"/>
                  <a:pt x="392" y="1927"/>
                </a:cubicBezTo>
                <a:cubicBezTo>
                  <a:pt x="505" y="1829"/>
                  <a:pt x="612" y="1662"/>
                  <a:pt x="680" y="1513"/>
                </a:cubicBezTo>
                <a:cubicBezTo>
                  <a:pt x="748" y="1364"/>
                  <a:pt x="785" y="1190"/>
                  <a:pt x="801" y="1033"/>
                </a:cubicBezTo>
                <a:cubicBezTo>
                  <a:pt x="817" y="876"/>
                  <a:pt x="818" y="711"/>
                  <a:pt x="776" y="570"/>
                </a:cubicBezTo>
                <a:cubicBezTo>
                  <a:pt x="734" y="429"/>
                  <a:pt x="627" y="277"/>
                  <a:pt x="548" y="190"/>
                </a:cubicBezTo>
                <a:cubicBezTo>
                  <a:pt x="469" y="103"/>
                  <a:pt x="379" y="82"/>
                  <a:pt x="302" y="50"/>
                </a:cubicBezTo>
                <a:cubicBezTo>
                  <a:pt x="225" y="18"/>
                  <a:pt x="129" y="10"/>
                  <a:pt x="84"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grpSp>
        <p:nvGrpSpPr>
          <p:cNvPr id="608" name="Google Shape;608;p9"/>
          <p:cNvGrpSpPr/>
          <p:nvPr/>
        </p:nvGrpSpPr>
        <p:grpSpPr>
          <a:xfrm>
            <a:off x="5257800" y="4738687"/>
            <a:ext cx="3370263" cy="1736725"/>
            <a:chOff x="3312" y="2985"/>
            <a:chExt cx="2123" cy="1094"/>
          </a:xfrm>
        </p:grpSpPr>
        <p:sp>
          <p:nvSpPr>
            <p:cNvPr id="609" name="Google Shape;609;p9"/>
            <p:cNvSpPr txBox="1"/>
            <p:nvPr/>
          </p:nvSpPr>
          <p:spPr>
            <a:xfrm>
              <a:off x="3312" y="2985"/>
              <a:ext cx="1104" cy="109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  00001001</a:t>
              </a:r>
              <a:endParaRPr/>
            </a:p>
            <a:p>
              <a:pPr indent="0" lvl="0" marL="0" marR="0" rtl="0" algn="r">
                <a:lnSpc>
                  <a:spcPct val="100000"/>
                </a:lnSpc>
                <a:spcBef>
                  <a:spcPts val="0"/>
                </a:spcBef>
                <a:spcAft>
                  <a:spcPts val="0"/>
                </a:spcAft>
                <a:buClr>
                  <a:schemeClr val="hlink"/>
                </a:buClr>
                <a:buSzPts val="2000"/>
                <a:buFont typeface="Arial"/>
                <a:buNone/>
              </a:pPr>
              <a:r>
                <a:rPr b="0" i="0" lang="en-US" sz="2000" u="none">
                  <a:solidFill>
                    <a:schemeClr val="hlink"/>
                  </a:solidFill>
                  <a:latin typeface="Arial"/>
                  <a:ea typeface="Arial"/>
                  <a:cs typeface="Arial"/>
                  <a:sym typeface="Arial"/>
                </a:rPr>
                <a:t>↓↓↓↓</a:t>
              </a:r>
              <a:r>
                <a:rPr b="0" i="0" lang="en-US" sz="2000" u="none">
                  <a:solidFill>
                    <a:schemeClr val="hlink"/>
                  </a:solidFill>
                  <a:latin typeface="Tahoma"/>
                  <a:ea typeface="Tahoma"/>
                  <a:cs typeface="Tahoma"/>
                  <a:sym typeface="Tahoma"/>
                </a:rPr>
                <a:t>↓</a:t>
              </a:r>
              <a:r>
                <a:rPr b="0" i="0" lang="en-US" sz="2000" u="none">
                  <a:solidFill>
                    <a:schemeClr val="hlink"/>
                  </a:solidFill>
                  <a:latin typeface="Arial"/>
                  <a:ea typeface="Arial"/>
                  <a:cs typeface="Arial"/>
                  <a:sym typeface="Arial"/>
                </a:rPr>
                <a:t>↓↓↓</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11110110</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11110111</a:t>
              </a:r>
              <a:r>
                <a:rPr b="0" i="0" lang="en-US" sz="1600" u="none">
                  <a:solidFill>
                    <a:srgbClr val="000000"/>
                  </a:solidFill>
                  <a:latin typeface="Arial"/>
                  <a:ea typeface="Arial"/>
                  <a:cs typeface="Arial"/>
                  <a:sym typeface="Arial"/>
                </a:rPr>
                <a:t> </a:t>
              </a:r>
              <a:endParaRPr/>
            </a:p>
          </p:txBody>
        </p:sp>
        <p:cxnSp>
          <p:nvCxnSpPr>
            <p:cNvPr id="610" name="Google Shape;610;p9"/>
            <p:cNvCxnSpPr/>
            <p:nvPr/>
          </p:nvCxnSpPr>
          <p:spPr>
            <a:xfrm>
              <a:off x="3504" y="3874"/>
              <a:ext cx="864" cy="0"/>
            </a:xfrm>
            <a:prstGeom prst="straightConnector1">
              <a:avLst/>
            </a:prstGeom>
            <a:noFill/>
            <a:ln cap="flat" cmpd="sng" w="28575">
              <a:solidFill>
                <a:schemeClr val="dk1"/>
              </a:solidFill>
              <a:prstDash val="solid"/>
              <a:miter lim="800000"/>
              <a:headEnd len="med" w="med" type="none"/>
              <a:tailEnd len="med" w="med" type="none"/>
            </a:ln>
          </p:spPr>
        </p:cxnSp>
        <p:sp>
          <p:nvSpPr>
            <p:cNvPr id="611" name="Google Shape;611;p9"/>
            <p:cNvSpPr/>
            <p:nvPr/>
          </p:nvSpPr>
          <p:spPr>
            <a:xfrm>
              <a:off x="4416" y="3038"/>
              <a:ext cx="144" cy="1008"/>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12" name="Google Shape;612;p9"/>
            <p:cNvSpPr txBox="1"/>
            <p:nvPr/>
          </p:nvSpPr>
          <p:spPr>
            <a:xfrm>
              <a:off x="4608" y="3264"/>
              <a:ext cx="827"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2’s </a:t>
              </a:r>
              <a:endParaRPr/>
            </a:p>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Complement</a:t>
              </a:r>
              <a:endParaRPr/>
            </a:p>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Process</a:t>
              </a:r>
              <a:endParaRPr/>
            </a:p>
          </p:txBody>
        </p:sp>
      </p:grpSp>
      <p:sp>
        <p:nvSpPr>
          <p:cNvPr id="613" name="Google Shape;613;p9"/>
          <p:cNvSpPr txBox="1"/>
          <p:nvPr/>
        </p:nvSpPr>
        <p:spPr>
          <a:xfrm>
            <a:off x="4724400" y="2667000"/>
            <a:ext cx="2590800" cy="5794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  00000101</a:t>
            </a:r>
            <a:endParaRPr/>
          </a:p>
        </p:txBody>
      </p:sp>
      <p:sp>
        <p:nvSpPr>
          <p:cNvPr id="614" name="Google Shape;614;p9"/>
          <p:cNvSpPr txBox="1"/>
          <p:nvPr/>
        </p:nvSpPr>
        <p:spPr>
          <a:xfrm>
            <a:off x="582612" y="2676525"/>
            <a:ext cx="2065337"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Positive / Negative</a:t>
            </a:r>
            <a:endParaRPr/>
          </a:p>
          <a:p>
            <a:pPr indent="0" lvl="0" marL="0" marR="0" rtl="0" algn="ctr">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Negative Answer</a:t>
            </a:r>
            <a:endParaRPr/>
          </a:p>
        </p:txBody>
      </p:sp>
      <p:grpSp>
        <p:nvGrpSpPr>
          <p:cNvPr id="615" name="Google Shape;615;p9"/>
          <p:cNvGrpSpPr/>
          <p:nvPr/>
        </p:nvGrpSpPr>
        <p:grpSpPr>
          <a:xfrm>
            <a:off x="5314950" y="3810000"/>
            <a:ext cx="2813050" cy="715962"/>
            <a:chOff x="3348" y="2400"/>
            <a:chExt cx="1772" cy="451"/>
          </a:xfrm>
        </p:grpSpPr>
        <p:cxnSp>
          <p:nvCxnSpPr>
            <p:cNvPr id="616" name="Google Shape;616;p9"/>
            <p:cNvCxnSpPr/>
            <p:nvPr/>
          </p:nvCxnSpPr>
          <p:spPr>
            <a:xfrm rot="10800000">
              <a:off x="3504" y="2400"/>
              <a:ext cx="96" cy="192"/>
            </a:xfrm>
            <a:prstGeom prst="straightConnector1">
              <a:avLst/>
            </a:prstGeom>
            <a:noFill/>
            <a:ln cap="flat" cmpd="sng" w="9525">
              <a:solidFill>
                <a:schemeClr val="dk1"/>
              </a:solidFill>
              <a:prstDash val="solid"/>
              <a:miter lim="800000"/>
              <a:headEnd len="med" w="med" type="none"/>
              <a:tailEnd len="med" w="med" type="triangle"/>
            </a:ln>
          </p:spPr>
        </p:cxnSp>
        <p:sp>
          <p:nvSpPr>
            <p:cNvPr id="617" name="Google Shape;617;p9"/>
            <p:cNvSpPr txBox="1"/>
            <p:nvPr/>
          </p:nvSpPr>
          <p:spPr>
            <a:xfrm>
              <a:off x="3348" y="2563"/>
              <a:ext cx="1772"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8</a:t>
              </a:r>
              <a:r>
                <a:rPr b="0" baseline="30000" i="0" lang="en-US" sz="1200" u="none">
                  <a:solidFill>
                    <a:schemeClr val="dk1"/>
                  </a:solidFill>
                  <a:latin typeface="Tahoma"/>
                  <a:ea typeface="Tahoma"/>
                  <a:cs typeface="Tahoma"/>
                  <a:sym typeface="Tahoma"/>
                </a:rPr>
                <a:t>th</a:t>
              </a:r>
              <a:r>
                <a:rPr b="0" i="0" lang="en-US" sz="1200" u="none">
                  <a:solidFill>
                    <a:schemeClr val="dk1"/>
                  </a:solidFill>
                  <a:latin typeface="Tahoma"/>
                  <a:ea typeface="Tahoma"/>
                  <a:cs typeface="Tahoma"/>
                  <a:sym typeface="Tahoma"/>
                </a:rPr>
                <a:t> Bit = 1 : Answer is Negative</a:t>
              </a:r>
              <a:endParaRPr/>
            </a:p>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Take 2’s Complement to Check Answer</a:t>
              </a:r>
              <a:endParaRPr/>
            </a:p>
          </p:txBody>
        </p:sp>
      </p:grpSp>
      <p:grpSp>
        <p:nvGrpSpPr>
          <p:cNvPr id="618" name="Google Shape;618;p9"/>
          <p:cNvGrpSpPr/>
          <p:nvPr/>
        </p:nvGrpSpPr>
        <p:grpSpPr>
          <a:xfrm>
            <a:off x="1131887" y="4740275"/>
            <a:ext cx="3059112" cy="1736725"/>
            <a:chOff x="713" y="2986"/>
            <a:chExt cx="1927" cy="1094"/>
          </a:xfrm>
        </p:grpSpPr>
        <p:sp>
          <p:nvSpPr>
            <p:cNvPr id="619" name="Google Shape;619;p9"/>
            <p:cNvSpPr txBox="1"/>
            <p:nvPr/>
          </p:nvSpPr>
          <p:spPr>
            <a:xfrm>
              <a:off x="1536" y="2986"/>
              <a:ext cx="1104" cy="109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  11111100</a:t>
              </a:r>
              <a:endParaRPr/>
            </a:p>
            <a:p>
              <a:pPr indent="0" lvl="0" marL="0" marR="0" rtl="0" algn="r">
                <a:lnSpc>
                  <a:spcPct val="100000"/>
                </a:lnSpc>
                <a:spcBef>
                  <a:spcPts val="0"/>
                </a:spcBef>
                <a:spcAft>
                  <a:spcPts val="0"/>
                </a:spcAft>
                <a:buClr>
                  <a:schemeClr val="hlink"/>
                </a:buClr>
                <a:buSzPts val="2000"/>
                <a:buFont typeface="Arial"/>
                <a:buNone/>
              </a:pPr>
              <a:r>
                <a:rPr b="0" i="0" lang="en-US" sz="2000" u="none">
                  <a:solidFill>
                    <a:schemeClr val="hlink"/>
                  </a:solidFill>
                  <a:latin typeface="Arial"/>
                  <a:ea typeface="Arial"/>
                  <a:cs typeface="Arial"/>
                  <a:sym typeface="Arial"/>
                </a:rPr>
                <a:t>↓↓↓↓</a:t>
              </a:r>
              <a:r>
                <a:rPr b="0" i="0" lang="en-US" sz="2000" u="none">
                  <a:solidFill>
                    <a:schemeClr val="hlink"/>
                  </a:solidFill>
                  <a:latin typeface="Tahoma"/>
                  <a:ea typeface="Tahoma"/>
                  <a:cs typeface="Tahoma"/>
                  <a:sym typeface="Tahoma"/>
                </a:rPr>
                <a:t>↓</a:t>
              </a:r>
              <a:r>
                <a:rPr b="0" i="0" lang="en-US" sz="2000" u="none">
                  <a:solidFill>
                    <a:schemeClr val="hlink"/>
                  </a:solidFill>
                  <a:latin typeface="Arial"/>
                  <a:ea typeface="Arial"/>
                  <a:cs typeface="Arial"/>
                  <a:sym typeface="Arial"/>
                </a:rPr>
                <a:t>↓↓↓</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00000011</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+1</a:t>
              </a:r>
              <a:endParaRPr/>
            </a:p>
            <a:p>
              <a:pPr indent="0" lvl="0" marL="0" marR="0" rtl="0" algn="r">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00000100</a:t>
              </a:r>
              <a:r>
                <a:rPr b="0" i="0" lang="en-US" sz="1600" u="none">
                  <a:solidFill>
                    <a:srgbClr val="000000"/>
                  </a:solidFill>
                  <a:latin typeface="Arial"/>
                  <a:ea typeface="Arial"/>
                  <a:cs typeface="Arial"/>
                  <a:sym typeface="Arial"/>
                </a:rPr>
                <a:t> </a:t>
              </a:r>
              <a:endParaRPr/>
            </a:p>
          </p:txBody>
        </p:sp>
        <p:cxnSp>
          <p:nvCxnSpPr>
            <p:cNvPr id="620" name="Google Shape;620;p9"/>
            <p:cNvCxnSpPr/>
            <p:nvPr/>
          </p:nvCxnSpPr>
          <p:spPr>
            <a:xfrm>
              <a:off x="1728" y="3875"/>
              <a:ext cx="864" cy="0"/>
            </a:xfrm>
            <a:prstGeom prst="straightConnector1">
              <a:avLst/>
            </a:prstGeom>
            <a:noFill/>
            <a:ln cap="flat" cmpd="sng" w="28575">
              <a:solidFill>
                <a:schemeClr val="dk1"/>
              </a:solidFill>
              <a:prstDash val="solid"/>
              <a:miter lim="800000"/>
              <a:headEnd len="med" w="med" type="none"/>
              <a:tailEnd len="med" w="med" type="none"/>
            </a:ln>
          </p:spPr>
        </p:cxnSp>
        <p:sp>
          <p:nvSpPr>
            <p:cNvPr id="621" name="Google Shape;621;p9"/>
            <p:cNvSpPr/>
            <p:nvPr/>
          </p:nvSpPr>
          <p:spPr>
            <a:xfrm flipH="1">
              <a:off x="1584" y="3039"/>
              <a:ext cx="144" cy="1008"/>
            </a:xfrm>
            <a:prstGeom prst="righ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22" name="Google Shape;622;p9"/>
            <p:cNvSpPr txBox="1"/>
            <p:nvPr/>
          </p:nvSpPr>
          <p:spPr>
            <a:xfrm>
              <a:off x="713" y="3278"/>
              <a:ext cx="827"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2’s </a:t>
              </a:r>
              <a:endParaRPr/>
            </a:p>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Complement</a:t>
              </a:r>
              <a:endParaRPr/>
            </a:p>
            <a:p>
              <a:pPr indent="0" lvl="0" marL="0" marR="0" rtl="0" algn="ctr">
                <a:lnSpc>
                  <a:spcPct val="100000"/>
                </a:lnSpc>
                <a:spcBef>
                  <a:spcPts val="0"/>
                </a:spcBef>
                <a:spcAft>
                  <a:spcPts val="0"/>
                </a:spcAft>
                <a:buClr>
                  <a:schemeClr val="hlink"/>
                </a:buClr>
                <a:buSzPts val="1600"/>
                <a:buFont typeface="Tahoma"/>
                <a:buNone/>
              </a:pPr>
              <a:r>
                <a:rPr b="0" i="0" lang="en-US" sz="1600" u="none">
                  <a:solidFill>
                    <a:schemeClr val="hlink"/>
                  </a:solidFill>
                  <a:latin typeface="Tahoma"/>
                  <a:ea typeface="Tahoma"/>
                  <a:cs typeface="Tahoma"/>
                  <a:sym typeface="Tahoma"/>
                </a:rPr>
                <a:t>Process</a:t>
              </a:r>
              <a:endParaRPr/>
            </a:p>
          </p:txBody>
        </p:sp>
      </p:grpSp>
      <p:sp>
        <p:nvSpPr>
          <p:cNvPr id="623" name="Google Shape;623;p9"/>
          <p:cNvSpPr/>
          <p:nvPr/>
        </p:nvSpPr>
        <p:spPr>
          <a:xfrm>
            <a:off x="4191000" y="4419600"/>
            <a:ext cx="1143000" cy="1200150"/>
          </a:xfrm>
          <a:custGeom>
            <a:rect b="b" l="l" r="r" t="t"/>
            <a:pathLst>
              <a:path extrusionOk="0" h="756" w="718">
                <a:moveTo>
                  <a:pt x="718" y="0"/>
                </a:moveTo>
                <a:cubicBezTo>
                  <a:pt x="630" y="16"/>
                  <a:pt x="542" y="32"/>
                  <a:pt x="478" y="48"/>
                </a:cubicBezTo>
                <a:cubicBezTo>
                  <a:pt x="414" y="64"/>
                  <a:pt x="374" y="56"/>
                  <a:pt x="334" y="96"/>
                </a:cubicBezTo>
                <a:cubicBezTo>
                  <a:pt x="294" y="136"/>
                  <a:pt x="254" y="216"/>
                  <a:pt x="238" y="288"/>
                </a:cubicBezTo>
                <a:cubicBezTo>
                  <a:pt x="222" y="360"/>
                  <a:pt x="254" y="456"/>
                  <a:pt x="238" y="528"/>
                </a:cubicBezTo>
                <a:cubicBezTo>
                  <a:pt x="222" y="600"/>
                  <a:pt x="182" y="684"/>
                  <a:pt x="142" y="720"/>
                </a:cubicBezTo>
                <a:cubicBezTo>
                  <a:pt x="102" y="756"/>
                  <a:pt x="30" y="738"/>
                  <a:pt x="0" y="74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
        <p:nvSpPr>
          <p:cNvPr id="624" name="Google Shape;624;p9"/>
          <p:cNvSpPr/>
          <p:nvPr/>
        </p:nvSpPr>
        <p:spPr>
          <a:xfrm>
            <a:off x="4125912" y="3494087"/>
            <a:ext cx="381000" cy="2840037"/>
          </a:xfrm>
          <a:custGeom>
            <a:rect b="b" l="l" r="r" t="t"/>
            <a:pathLst>
              <a:path extrusionOk="0" h="1789" w="240">
                <a:moveTo>
                  <a:pt x="0" y="1783"/>
                </a:moveTo>
                <a:cubicBezTo>
                  <a:pt x="25" y="1776"/>
                  <a:pt x="113" y="1789"/>
                  <a:pt x="148" y="1740"/>
                </a:cubicBezTo>
                <a:cubicBezTo>
                  <a:pt x="183" y="1691"/>
                  <a:pt x="196" y="1620"/>
                  <a:pt x="211" y="1487"/>
                </a:cubicBezTo>
                <a:cubicBezTo>
                  <a:pt x="226" y="1354"/>
                  <a:pt x="238" y="1131"/>
                  <a:pt x="239" y="939"/>
                </a:cubicBezTo>
                <a:cubicBezTo>
                  <a:pt x="240" y="747"/>
                  <a:pt x="234" y="482"/>
                  <a:pt x="218" y="335"/>
                </a:cubicBezTo>
                <a:cubicBezTo>
                  <a:pt x="202" y="188"/>
                  <a:pt x="180" y="110"/>
                  <a:pt x="144" y="55"/>
                </a:cubicBezTo>
                <a:cubicBezTo>
                  <a:pt x="108" y="0"/>
                  <a:pt x="56" y="7"/>
                  <a:pt x="0" y="7"/>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800" u="none">
              <a:solidFill>
                <a:srgbClr val="003399"/>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0" st="0"/>
                                            </p:txEl>
                                          </p:spTgt>
                                        </p:tgtEl>
                                        <p:attrNameLst>
                                          <p:attrName>style.visibility</p:attrName>
                                        </p:attrNameLst>
                                      </p:cBhvr>
                                      <p:to>
                                        <p:strVal val="visible"/>
                                      </p:to>
                                    </p:set>
                                    <p:animEffect filter="fade" transition="in">
                                      <p:cBhvr>
                                        <p:cTn dur="500"/>
                                        <p:tgtEl>
                                          <p:spTgt spid="60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2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1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1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1_PLTW General PowerPoint Template">
  <a:themeElements>
    <a:clrScheme name="PLTW General 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1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1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2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2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TW General PowerPoint Template">
  <a:themeElements>
    <a:clrScheme name="PLTW General 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name="2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xmlns:r="http://schemas.openxmlformats.org/officeDocument/2006/relationships" name="1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1998-07-07T13:21:06Z</dcterms:created>
  <dc:creator>George Zion</dc:creator>
</cp:coreProperties>
</file>

<file path=docProps/custom.xml><?xml version="1.0" encoding="utf-8"?>
<Properties xmlns="http://schemas.openxmlformats.org/officeDocument/2006/custom-properties" xmlns:vt="http://schemas.openxmlformats.org/officeDocument/2006/docPropsVTypes"/>
</file>