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9"/>
  </p:notesMasterIdLst>
  <p:sldIdLst>
    <p:sldId id="256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7" r:id="rId17"/>
    <p:sldId id="324" r:id="rId18"/>
    <p:sldId id="325" r:id="rId19"/>
    <p:sldId id="326" r:id="rId20"/>
    <p:sldId id="328" r:id="rId21"/>
    <p:sldId id="329" r:id="rId22"/>
    <p:sldId id="330" r:id="rId23"/>
    <p:sldId id="331" r:id="rId24"/>
    <p:sldId id="332" r:id="rId25"/>
    <p:sldId id="257" r:id="rId26"/>
    <p:sldId id="258" r:id="rId27"/>
    <p:sldId id="259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43" d="100"/>
          <a:sy n="43" d="100"/>
        </p:scale>
        <p:origin x="-64" y="-2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31.wmf"/><Relationship Id="rId3" Type="http://schemas.openxmlformats.org/officeDocument/2006/relationships/image" Target="../media/image13.wmf"/><Relationship Id="rId7" Type="http://schemas.openxmlformats.org/officeDocument/2006/relationships/image" Target="../media/image28.wmf"/><Relationship Id="rId12" Type="http://schemas.openxmlformats.org/officeDocument/2006/relationships/image" Target="../media/image30.wmf"/><Relationship Id="rId2" Type="http://schemas.openxmlformats.org/officeDocument/2006/relationships/image" Target="../media/image12.wmf"/><Relationship Id="rId1" Type="http://schemas.openxmlformats.org/officeDocument/2006/relationships/image" Target="../media/image25.wmf"/><Relationship Id="rId6" Type="http://schemas.openxmlformats.org/officeDocument/2006/relationships/image" Target="../media/image18.wmf"/><Relationship Id="rId11" Type="http://schemas.openxmlformats.org/officeDocument/2006/relationships/image" Target="../media/image29.wmf"/><Relationship Id="rId5" Type="http://schemas.openxmlformats.org/officeDocument/2006/relationships/image" Target="../media/image27.wmf"/><Relationship Id="rId10" Type="http://schemas.openxmlformats.org/officeDocument/2006/relationships/image" Target="../media/image15.wmf"/><Relationship Id="rId4" Type="http://schemas.openxmlformats.org/officeDocument/2006/relationships/image" Target="../media/image26.wmf"/><Relationship Id="rId9" Type="http://schemas.openxmlformats.org/officeDocument/2006/relationships/image" Target="../media/image14.wmf"/><Relationship Id="rId14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39.wmf"/><Relationship Id="rId7" Type="http://schemas.openxmlformats.org/officeDocument/2006/relationships/image" Target="../media/image43.emf"/><Relationship Id="rId2" Type="http://schemas.openxmlformats.org/officeDocument/2006/relationships/image" Target="../media/image38.e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7E4C346-A6B4-485D-AC1A-86662CBAFC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363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Introductory Slide / Overview of Presentation</a:t>
            </a:r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DeMorgan’s Theorems</a:t>
            </a:r>
          </a:p>
        </p:txBody>
      </p:sp>
      <p:sp>
        <p:nvSpPr>
          <p:cNvPr id="33797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Digital Electronics </a:t>
            </a:r>
            <a:r>
              <a:rPr lang="en-US" smtClean="0">
                <a:latin typeface="Arial" pitchFamily="34" charset="0"/>
                <a:cs typeface="Arial" pitchFamily="34" charset="0"/>
                <a:sym typeface="Symbol" pitchFamily="18" charset="2"/>
              </a:rPr>
              <a:t>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  <a:sym typeface="Symbol" pitchFamily="18" charset="2"/>
              </a:rPr>
              <a:t>2,1 Introduction to AOI Logic</a:t>
            </a:r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798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Project Lead The Way, Inc.</a:t>
            </a:r>
            <a:endParaRPr lang="en-US" baseline="30000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375C60-75AC-4893-A576-2618BBDF698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Overview &amp; proof of DeMorgan’s Theorem #1</a:t>
            </a:r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DeMorgan’s Theorems</a:t>
            </a:r>
          </a:p>
        </p:txBody>
      </p:sp>
      <p:sp>
        <p:nvSpPr>
          <p:cNvPr id="35845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Digital Electronics </a:t>
            </a:r>
            <a:r>
              <a:rPr lang="en-US" smtClean="0">
                <a:latin typeface="Arial" pitchFamily="34" charset="0"/>
                <a:cs typeface="Arial" pitchFamily="34" charset="0"/>
                <a:sym typeface="Symbol" pitchFamily="18" charset="2"/>
              </a:rPr>
              <a:t>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  <a:sym typeface="Symbol" pitchFamily="18" charset="2"/>
              </a:rPr>
              <a:t>2,1 Introduction to AOI Logic</a:t>
            </a:r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846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Project Lead The Way, Inc.</a:t>
            </a:r>
            <a:endParaRPr lang="en-US" baseline="30000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9C9509-DBF9-4891-B7A6-351A3804660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Overview &amp; proof of DeMorgan’s Theorem #2</a:t>
            </a:r>
          </a:p>
          <a:p>
            <a:endParaRPr lang="en-US" smtClean="0">
              <a:latin typeface="Arial" pitchFamily="34" charset="0"/>
            </a:endParaRPr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DeMorgan’s Theorems</a:t>
            </a:r>
          </a:p>
        </p:txBody>
      </p:sp>
      <p:sp>
        <p:nvSpPr>
          <p:cNvPr id="36869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Digital Electronics </a:t>
            </a:r>
            <a:r>
              <a:rPr lang="en-US" smtClean="0">
                <a:latin typeface="Arial" pitchFamily="34" charset="0"/>
                <a:cs typeface="Arial" pitchFamily="34" charset="0"/>
                <a:sym typeface="Symbol" pitchFamily="18" charset="2"/>
              </a:rPr>
              <a:t>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  <a:sym typeface="Symbol" pitchFamily="18" charset="2"/>
              </a:rPr>
              <a:t>2,1 Introduction to AOI Logic</a:t>
            </a:r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870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Project Lead The Way, Inc.</a:t>
            </a:r>
            <a:endParaRPr lang="en-US" baseline="30000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FF0A3A-8849-477A-B37D-6A0EB616995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4D3F50-1B26-4E08-9791-28E81A0CBC38}" type="slidenum">
              <a:rPr lang="en-US"/>
              <a:pPr/>
              <a:t>27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8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6553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6554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4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54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6554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4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554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555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555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555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470FF0D-B441-430C-B573-B9B76B13EE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924426-DDDB-44C3-ACF6-A34246382A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39879A-7FFF-486F-B79A-1B0B31ABE6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0AFC2D-68B3-4EF1-B1A2-84840D27FC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0CCBED-DD74-471E-81D0-F5D3321AEC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C641EE-EA24-49CD-9B51-58FEF53076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C1AFE-1616-409B-9887-A61787EDE0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2501B0-846D-4CED-84E5-CFB47A6E39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E5D03F-24C1-4014-BCC9-DA56271CB9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38EE19-BAE5-464C-96FC-4B65827F94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56694B-4CAC-4739-B8E9-2F5C87491F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>
              <a:solidFill>
                <a:schemeClr val="tx1"/>
              </a:solidFill>
            </a:endParaRP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>
              <a:solidFill>
                <a:schemeClr val="tx1"/>
              </a:solidFill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>
              <a:solidFill>
                <a:schemeClr val="tx1"/>
              </a:solidFill>
            </a:endParaRP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>
              <a:solidFill>
                <a:schemeClr val="tx1"/>
              </a:solidFill>
            </a:endParaRP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>
              <a:solidFill>
                <a:schemeClr val="tx1"/>
              </a:solidFill>
            </a:endParaRP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>
              <a:solidFill>
                <a:schemeClr val="tx1"/>
              </a:solidFill>
            </a:endParaRP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>
              <a:solidFill>
                <a:schemeClr val="tx1"/>
              </a:solidFill>
            </a:endParaRPr>
          </a:p>
        </p:txBody>
      </p:sp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452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6AB6C16D-C3E1-49D1-A592-A853E77B2B7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24.png"/><Relationship Id="rId18" Type="http://schemas.openxmlformats.org/officeDocument/2006/relationships/oleObject" Target="../embeddings/oleObject10.bin"/><Relationship Id="rId26" Type="http://schemas.openxmlformats.org/officeDocument/2006/relationships/oleObject" Target="../embeddings/oleObject15.bin"/><Relationship Id="rId39" Type="http://schemas.openxmlformats.org/officeDocument/2006/relationships/image" Target="../media/image22.wmf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6.wmf"/><Relationship Id="rId34" Type="http://schemas.openxmlformats.org/officeDocument/2006/relationships/oleObject" Target="../embeddings/oleObject20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3.wmf"/><Relationship Id="rId17" Type="http://schemas.openxmlformats.org/officeDocument/2006/relationships/image" Target="../media/image14.wmf"/><Relationship Id="rId25" Type="http://schemas.openxmlformats.org/officeDocument/2006/relationships/oleObject" Target="../embeddings/oleObject14.bin"/><Relationship Id="rId33" Type="http://schemas.openxmlformats.org/officeDocument/2006/relationships/oleObject" Target="../embeddings/oleObject19.bin"/><Relationship Id="rId38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29" Type="http://schemas.openxmlformats.org/officeDocument/2006/relationships/image" Target="../media/image1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17.wmf"/><Relationship Id="rId32" Type="http://schemas.openxmlformats.org/officeDocument/2006/relationships/image" Target="../media/image20.wmf"/><Relationship Id="rId37" Type="http://schemas.openxmlformats.org/officeDocument/2006/relationships/image" Target="../media/image21.wmf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3.bin"/><Relationship Id="rId28" Type="http://schemas.openxmlformats.org/officeDocument/2006/relationships/oleObject" Target="../embeddings/oleObject16.bin"/><Relationship Id="rId36" Type="http://schemas.openxmlformats.org/officeDocument/2006/relationships/oleObject" Target="../embeddings/oleObject22.bin"/><Relationship Id="rId10" Type="http://schemas.openxmlformats.org/officeDocument/2006/relationships/image" Target="../media/image12.wmf"/><Relationship Id="rId19" Type="http://schemas.openxmlformats.org/officeDocument/2006/relationships/image" Target="../media/image15.wmf"/><Relationship Id="rId31" Type="http://schemas.openxmlformats.org/officeDocument/2006/relationships/oleObject" Target="../embeddings/oleObject18.bin"/><Relationship Id="rId4" Type="http://schemas.openxmlformats.org/officeDocument/2006/relationships/image" Target="../media/image23.png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2.bin"/><Relationship Id="rId27" Type="http://schemas.openxmlformats.org/officeDocument/2006/relationships/image" Target="../media/image18.wmf"/><Relationship Id="rId30" Type="http://schemas.openxmlformats.org/officeDocument/2006/relationships/oleObject" Target="../embeddings/oleObject17.bin"/><Relationship Id="rId35" Type="http://schemas.openxmlformats.org/officeDocument/2006/relationships/oleObject" Target="../embeddings/oleObject2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26.wmf"/><Relationship Id="rId18" Type="http://schemas.openxmlformats.org/officeDocument/2006/relationships/image" Target="../media/image18.wmf"/><Relationship Id="rId26" Type="http://schemas.openxmlformats.org/officeDocument/2006/relationships/oleObject" Target="../embeddings/oleObject37.bin"/><Relationship Id="rId39" Type="http://schemas.openxmlformats.org/officeDocument/2006/relationships/image" Target="../media/image32.wmf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34.bin"/><Relationship Id="rId34" Type="http://schemas.openxmlformats.org/officeDocument/2006/relationships/oleObject" Target="../embeddings/oleObject41.bin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29.bin"/><Relationship Id="rId17" Type="http://schemas.openxmlformats.org/officeDocument/2006/relationships/oleObject" Target="../embeddings/oleObject32.bin"/><Relationship Id="rId25" Type="http://schemas.openxmlformats.org/officeDocument/2006/relationships/image" Target="../media/image14.wmf"/><Relationship Id="rId33" Type="http://schemas.openxmlformats.org/officeDocument/2006/relationships/oleObject" Target="../embeddings/oleObject40.bin"/><Relationship Id="rId38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1.bin"/><Relationship Id="rId20" Type="http://schemas.openxmlformats.org/officeDocument/2006/relationships/image" Target="../media/image28.wmf"/><Relationship Id="rId29" Type="http://schemas.openxmlformats.org/officeDocument/2006/relationships/image" Target="../media/image29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5.bin"/><Relationship Id="rId11" Type="http://schemas.openxmlformats.org/officeDocument/2006/relationships/oleObject" Target="../embeddings/oleObject28.bin"/><Relationship Id="rId24" Type="http://schemas.openxmlformats.org/officeDocument/2006/relationships/oleObject" Target="../embeddings/oleObject36.bin"/><Relationship Id="rId32" Type="http://schemas.openxmlformats.org/officeDocument/2006/relationships/oleObject" Target="../embeddings/oleObject39.bin"/><Relationship Id="rId37" Type="http://schemas.openxmlformats.org/officeDocument/2006/relationships/image" Target="../media/image31.wmf"/><Relationship Id="rId40" Type="http://schemas.openxmlformats.org/officeDocument/2006/relationships/oleObject" Target="../embeddings/oleObject44.bin"/><Relationship Id="rId5" Type="http://schemas.openxmlformats.org/officeDocument/2006/relationships/image" Target="../media/image25.wmf"/><Relationship Id="rId15" Type="http://schemas.openxmlformats.org/officeDocument/2006/relationships/image" Target="../media/image27.wmf"/><Relationship Id="rId23" Type="http://schemas.openxmlformats.org/officeDocument/2006/relationships/image" Target="../media/image20.wmf"/><Relationship Id="rId28" Type="http://schemas.openxmlformats.org/officeDocument/2006/relationships/oleObject" Target="../embeddings/oleObject38.bin"/><Relationship Id="rId36" Type="http://schemas.openxmlformats.org/officeDocument/2006/relationships/oleObject" Target="../embeddings/oleObject42.bin"/><Relationship Id="rId10" Type="http://schemas.openxmlformats.org/officeDocument/2006/relationships/oleObject" Target="../embeddings/oleObject27.bin"/><Relationship Id="rId19" Type="http://schemas.openxmlformats.org/officeDocument/2006/relationships/oleObject" Target="../embeddings/oleObject33.bin"/><Relationship Id="rId31" Type="http://schemas.openxmlformats.org/officeDocument/2006/relationships/image" Target="../media/image34.png"/><Relationship Id="rId4" Type="http://schemas.openxmlformats.org/officeDocument/2006/relationships/oleObject" Target="../embeddings/oleObject24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30.bin"/><Relationship Id="rId22" Type="http://schemas.openxmlformats.org/officeDocument/2006/relationships/oleObject" Target="../embeddings/oleObject35.bin"/><Relationship Id="rId27" Type="http://schemas.openxmlformats.org/officeDocument/2006/relationships/image" Target="../media/image15.wmf"/><Relationship Id="rId30" Type="http://schemas.openxmlformats.org/officeDocument/2006/relationships/image" Target="../media/image33.png"/><Relationship Id="rId35" Type="http://schemas.openxmlformats.org/officeDocument/2006/relationships/image" Target="../media/image3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44.e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40.e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4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48.e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56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5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b="1" dirty="0">
                <a:ea typeface="新細明體" pitchFamily="18" charset="-120"/>
              </a:rPr>
              <a:t>Logic Gates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 smtClean="0"/>
              <a:t>A </a:t>
            </a:r>
            <a:r>
              <a:rPr lang="en-US" altLang="en-US" sz="2800" b="1" dirty="0" smtClean="0"/>
              <a:t>gate</a:t>
            </a:r>
            <a:r>
              <a:rPr lang="en-US" altLang="en-US" sz="2800" dirty="0" smtClean="0"/>
              <a:t> is a device that performs a basic operation on electrical signals.</a:t>
            </a:r>
          </a:p>
          <a:p>
            <a:endParaRPr lang="en-US" altLang="en-US" sz="2800" dirty="0" smtClean="0"/>
          </a:p>
          <a:p>
            <a:r>
              <a:rPr lang="en-US" altLang="en-US" sz="2800" dirty="0" smtClean="0"/>
              <a:t>Gates are combined into </a:t>
            </a:r>
            <a:r>
              <a:rPr lang="en-US" altLang="en-US" sz="2800" b="1" dirty="0" smtClean="0"/>
              <a:t>circuits</a:t>
            </a:r>
            <a:r>
              <a:rPr lang="en-US" altLang="en-US" sz="2800" dirty="0" smtClean="0"/>
              <a:t> to perform more complicated tasks.</a:t>
            </a:r>
          </a:p>
          <a:p>
            <a:endParaRPr lang="en-US" altLang="zh-TW" sz="2800" dirty="0">
              <a:ea typeface="新細明體" pitchFamily="18" charset="-120"/>
            </a:endParaRPr>
          </a:p>
          <a:p>
            <a:endParaRPr lang="en-US" altLang="zh-TW" sz="2800" dirty="0">
              <a:ea typeface="新細明體" pitchFamily="18" charset="-120"/>
            </a:endParaRPr>
          </a:p>
          <a:p>
            <a:endParaRPr lang="en-US" altLang="zh-TW" sz="2800" dirty="0">
              <a:ea typeface="新細明體" pitchFamily="18" charset="-120"/>
            </a:endParaRPr>
          </a:p>
          <a:p>
            <a:endParaRPr lang="en-US" altLang="zh-TW" sz="2800" dirty="0">
              <a:ea typeface="新細明體" pitchFamily="18" charset="-120"/>
            </a:endParaRPr>
          </a:p>
          <a:p>
            <a:endParaRPr lang="en-US" altLang="zh-TW" sz="2800" dirty="0">
              <a:ea typeface="新細明體" pitchFamily="18" charset="-120"/>
            </a:endParaRPr>
          </a:p>
          <a:p>
            <a:endParaRPr lang="en-US" altLang="zh-TW" sz="2800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XOR Gate</a:t>
            </a:r>
          </a:p>
        </p:txBody>
      </p:sp>
      <p:sp>
        <p:nvSpPr>
          <p:cNvPr id="1433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82000" cy="45720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/>
              <a:t>XOR, or </a:t>
            </a:r>
            <a:r>
              <a:rPr lang="en-US" altLang="en-US" i="1"/>
              <a:t>exclusive</a:t>
            </a:r>
            <a:r>
              <a:rPr lang="en-US" altLang="en-US"/>
              <a:t> OR, gate</a:t>
            </a:r>
          </a:p>
          <a:p>
            <a:pPr lvl="1">
              <a:spcBef>
                <a:spcPct val="30000"/>
              </a:spcBef>
            </a:pPr>
            <a:r>
              <a:rPr lang="en-US" altLang="en-US"/>
              <a:t>An XOR gate produces 0 if its two inputs are the same, and a 1 otherwise</a:t>
            </a:r>
          </a:p>
          <a:p>
            <a:pPr lvl="1">
              <a:spcBef>
                <a:spcPct val="30000"/>
              </a:spcBef>
            </a:pPr>
            <a:r>
              <a:rPr lang="en-US" altLang="en-US"/>
              <a:t>Note the difference between the XOR gate </a:t>
            </a:r>
            <a:br>
              <a:rPr lang="en-US" altLang="en-US"/>
            </a:br>
            <a:r>
              <a:rPr lang="en-US" altLang="en-US"/>
              <a:t>and the OR gate; they differ only in one </a:t>
            </a:r>
            <a:br>
              <a:rPr lang="en-US" altLang="en-US"/>
            </a:br>
            <a:r>
              <a:rPr lang="en-US" altLang="en-US"/>
              <a:t>input situation</a:t>
            </a:r>
          </a:p>
          <a:p>
            <a:pPr lvl="1">
              <a:spcBef>
                <a:spcPct val="30000"/>
              </a:spcBef>
            </a:pPr>
            <a:r>
              <a:rPr lang="en-US" altLang="en-US"/>
              <a:t>When both input signals are 1, the OR gate produces a 1 and the XOR produces a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XOR Gate</a:t>
            </a:r>
          </a:p>
        </p:txBody>
      </p:sp>
      <p:pic>
        <p:nvPicPr>
          <p:cNvPr id="166916" name="Picture 4" descr="c04f04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" y="2105025"/>
            <a:ext cx="8458200" cy="264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NAND and NOR Gates</a:t>
            </a:r>
          </a:p>
        </p:txBody>
      </p:sp>
      <p:sp>
        <p:nvSpPr>
          <p:cNvPr id="1443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1066800"/>
          </a:xfrm>
        </p:spPr>
        <p:txBody>
          <a:bodyPr/>
          <a:lstStyle/>
          <a:p>
            <a:r>
              <a:rPr lang="en-US" altLang="en-US" sz="2800"/>
              <a:t>The NAND and NOR gates are essentially the opposite of the AND and OR gates, respectively</a:t>
            </a:r>
            <a:endParaRPr lang="en-US" altLang="en-US"/>
          </a:p>
        </p:txBody>
      </p:sp>
      <p:pic>
        <p:nvPicPr>
          <p:cNvPr id="144392" name="Picture 8" descr="c04f05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819400"/>
            <a:ext cx="7848600" cy="170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4393" name="Picture 9" descr="c04f0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648200"/>
            <a:ext cx="7848600" cy="175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of Gate Processing</a:t>
            </a:r>
          </a:p>
        </p:txBody>
      </p:sp>
      <p:sp>
        <p:nvSpPr>
          <p:cNvPr id="14541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NOT gate inverts its single input value</a:t>
            </a:r>
          </a:p>
          <a:p>
            <a:r>
              <a:rPr lang="en-US" altLang="en-US"/>
              <a:t>An AND gate produces 1 if both input values are 1</a:t>
            </a:r>
          </a:p>
          <a:p>
            <a:r>
              <a:rPr lang="en-US" altLang="en-US"/>
              <a:t>An OR gate produces 1 if one or the other or both input values are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Review of Gate Processing (cont.)</a:t>
            </a:r>
            <a:endParaRPr lang="en-US" alt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 XOR gate produces 1 if one or the other (but not both) input values are 1</a:t>
            </a:r>
          </a:p>
          <a:p>
            <a:r>
              <a:rPr lang="en-US" altLang="en-US"/>
              <a:t>A NAND gate produces the opposite results of an AND gate</a:t>
            </a:r>
          </a:p>
          <a:p>
            <a:r>
              <a:rPr lang="en-US" altLang="en-US"/>
              <a:t>A NOR gate produces the opposite results of an OR gate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Gates with More Inputs</a:t>
            </a:r>
          </a:p>
        </p:txBody>
      </p:sp>
      <p:sp>
        <p:nvSpPr>
          <p:cNvPr id="1464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2057400"/>
          </a:xfrm>
        </p:spPr>
        <p:txBody>
          <a:bodyPr/>
          <a:lstStyle/>
          <a:p>
            <a:r>
              <a:rPr lang="en-US" altLang="en-US" sz="2800"/>
              <a:t>Gates can be designed to accept three or more input values</a:t>
            </a:r>
          </a:p>
          <a:p>
            <a:r>
              <a:rPr lang="en-US" altLang="en-US" sz="2800"/>
              <a:t>A three-input AND gate, for example, produces an output of 1 only if all input values are 1</a:t>
            </a:r>
            <a:endParaRPr lang="en-US" altLang="en-US"/>
          </a:p>
        </p:txBody>
      </p:sp>
      <p:pic>
        <p:nvPicPr>
          <p:cNvPr id="146440" name="Picture 8" descr="c04f07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0650" y="3733800"/>
            <a:ext cx="6362700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Logic Gates</a:t>
            </a:r>
          </a:p>
        </p:txBody>
      </p:sp>
      <p:graphicFrame>
        <p:nvGraphicFramePr>
          <p:cNvPr id="156672" name="Object 1024"/>
          <p:cNvGraphicFramePr>
            <a:graphicFrameLocks noChangeAspect="1"/>
          </p:cNvGraphicFramePr>
          <p:nvPr/>
        </p:nvGraphicFramePr>
        <p:xfrm>
          <a:off x="1447800" y="2133600"/>
          <a:ext cx="6629400" cy="331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19" name="VISIO" r:id="rId3" imgW="5040000" imgH="2520000" progId="Visio.Drawing.5">
                  <p:embed/>
                </p:oleObj>
              </mc:Choice>
              <mc:Fallback>
                <p:oleObj name="VISIO" r:id="rId3" imgW="5040000" imgH="2520000" progId="Visio.Drawing.5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133600"/>
                        <a:ext cx="6629400" cy="331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793037" cy="1143000"/>
          </a:xfrm>
        </p:spPr>
        <p:txBody>
          <a:bodyPr/>
          <a:lstStyle/>
          <a:p>
            <a:pPr algn="l"/>
            <a:r>
              <a:rPr lang="en-US" dirty="0" err="1" smtClean="0"/>
              <a:t>DeMorgan’s</a:t>
            </a:r>
            <a:r>
              <a:rPr lang="en-US" dirty="0" smtClean="0"/>
              <a:t> Theorems</a:t>
            </a:r>
            <a:endParaRPr lang="en-US" sz="4800" dirty="0" smtClean="0"/>
          </a:p>
        </p:txBody>
      </p:sp>
      <p:graphicFrame>
        <p:nvGraphicFramePr>
          <p:cNvPr id="1026" name="Object 28"/>
          <p:cNvGraphicFramePr>
            <a:graphicFrameLocks noChangeAspect="1"/>
          </p:cNvGraphicFramePr>
          <p:nvPr/>
        </p:nvGraphicFramePr>
        <p:xfrm>
          <a:off x="3352800" y="4038600"/>
          <a:ext cx="2432050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47" name="Equation" r:id="rId4" imgW="1117440" imgH="799920" progId="Equation.3">
                  <p:embed/>
                </p:oleObj>
              </mc:Choice>
              <mc:Fallback>
                <p:oleObj name="Equation" r:id="rId4" imgW="1117440" imgH="79992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038600"/>
                        <a:ext cx="2432050" cy="175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Content Placeholder 18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95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800" dirty="0" err="1" smtClean="0"/>
              <a:t>DeMorgan’s</a:t>
            </a:r>
            <a:r>
              <a:rPr lang="en-US" sz="2800" dirty="0" smtClean="0"/>
              <a:t> Theorems are two additional simplification techniques that can be used to simplify Boolean expressions.  Again, the simpler the Boolean expression, the simpler the resulting logic.</a:t>
            </a:r>
          </a:p>
          <a:p>
            <a:pPr marL="0" indent="0">
              <a:buFontTx/>
              <a:buNone/>
            </a:pPr>
            <a:endParaRPr lang="en-US" sz="2800" dirty="0" smtClean="0"/>
          </a:p>
          <a:p>
            <a:pPr marL="0" indent="0">
              <a:buFontTx/>
              <a:buNone/>
            </a:pPr>
            <a:endParaRPr lang="en-US" sz="2800" dirty="0"/>
          </a:p>
          <a:p>
            <a:pPr marL="0" indent="0">
              <a:buFontTx/>
              <a:buNone/>
            </a:pPr>
            <a:endParaRPr lang="en-US" sz="2800" dirty="0" smtClean="0"/>
          </a:p>
          <a:p>
            <a:pPr marL="0" indent="0">
              <a:buFontTx/>
              <a:buNone/>
            </a:pPr>
            <a:endParaRPr lang="en-US" sz="2800" dirty="0"/>
          </a:p>
          <a:p>
            <a:pPr marL="0" indent="0">
              <a:buFontTx/>
              <a:buNone/>
            </a:pPr>
            <a:endParaRPr lang="en-US" sz="2800" dirty="0" smtClean="0"/>
          </a:p>
          <a:p>
            <a:pPr marL="0" indent="0">
              <a:buFontTx/>
              <a:buNone/>
            </a:pPr>
            <a:endParaRPr lang="en-US" sz="2800" dirty="0" smtClean="0"/>
          </a:p>
          <a:p>
            <a:pPr marL="0" indent="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DeMorgan’s Theorem #1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609600" y="3341688"/>
            <a:ext cx="3135313" cy="498475"/>
            <a:chOff x="609600" y="3340925"/>
            <a:chExt cx="3136075" cy="499767"/>
          </a:xfrm>
        </p:grpSpPr>
        <p:pic>
          <p:nvPicPr>
            <p:cNvPr id="2153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73875" y="3427305"/>
              <a:ext cx="25622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2067" name="Object 5"/>
            <p:cNvGraphicFramePr>
              <a:graphicFrameLocks noChangeAspect="1"/>
            </p:cNvGraphicFramePr>
            <p:nvPr/>
          </p:nvGraphicFramePr>
          <p:xfrm>
            <a:off x="1435925" y="3340925"/>
            <a:ext cx="430213" cy="201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791" name="Equation" r:id="rId5" imgW="431640" imgH="203040" progId="Equation.3">
                    <p:embed/>
                  </p:oleObj>
                </mc:Choice>
                <mc:Fallback>
                  <p:oleObj name="Equation" r:id="rId5" imgW="431640" imgH="2030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5925" y="3340925"/>
                          <a:ext cx="430213" cy="2016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8" name="Object 3"/>
            <p:cNvGraphicFramePr>
              <a:graphicFrameLocks noChangeAspect="1"/>
            </p:cNvGraphicFramePr>
            <p:nvPr/>
          </p:nvGraphicFramePr>
          <p:xfrm>
            <a:off x="3315462" y="3492393"/>
            <a:ext cx="430213" cy="239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792" name="Equation" r:id="rId7" imgW="431640" imgH="241200" progId="Equation.3">
                    <p:embed/>
                  </p:oleObj>
                </mc:Choice>
                <mc:Fallback>
                  <p:oleObj name="Equation" r:id="rId7" imgW="431640" imgH="2412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5462" y="3492393"/>
                          <a:ext cx="430213" cy="2397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9" name="Object 6"/>
            <p:cNvGraphicFramePr>
              <a:graphicFrameLocks noChangeAspect="1"/>
            </p:cNvGraphicFramePr>
            <p:nvPr/>
          </p:nvGraphicFramePr>
          <p:xfrm>
            <a:off x="609600" y="3427305"/>
            <a:ext cx="190500" cy="201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793" name="Equation" r:id="rId9" imgW="190440" imgH="203040" progId="Equation.3">
                    <p:embed/>
                  </p:oleObj>
                </mc:Choice>
                <mc:Fallback>
                  <p:oleObj name="Equation" r:id="rId9" imgW="190440" imgH="2030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600" y="3427305"/>
                          <a:ext cx="190500" cy="2016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0" name="Object 7"/>
            <p:cNvGraphicFramePr>
              <a:graphicFrameLocks noChangeAspect="1"/>
            </p:cNvGraphicFramePr>
            <p:nvPr/>
          </p:nvGraphicFramePr>
          <p:xfrm>
            <a:off x="621475" y="3639080"/>
            <a:ext cx="163512" cy="201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794" name="Equation" r:id="rId11" imgW="164880" imgH="203040" progId="Equation.3">
                    <p:embed/>
                  </p:oleObj>
                </mc:Choice>
                <mc:Fallback>
                  <p:oleObj name="Equation" r:id="rId11" imgW="164880" imgH="2030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1475" y="3639080"/>
                          <a:ext cx="163512" cy="2016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5173663" y="3048000"/>
            <a:ext cx="3173412" cy="998538"/>
            <a:chOff x="5172962" y="3048000"/>
            <a:chExt cx="3173413" cy="998430"/>
          </a:xfrm>
        </p:grpSpPr>
        <p:pic>
          <p:nvPicPr>
            <p:cNvPr id="2152" name="Picture 3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325362" y="3198705"/>
              <a:ext cx="2552700" cy="847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2062" name="Object 8"/>
            <p:cNvGraphicFramePr>
              <a:graphicFrameLocks noChangeAspect="1"/>
            </p:cNvGraphicFramePr>
            <p:nvPr/>
          </p:nvGraphicFramePr>
          <p:xfrm>
            <a:off x="5172962" y="3263030"/>
            <a:ext cx="190500" cy="201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795" name="Equation" r:id="rId14" imgW="190440" imgH="203040" progId="Equation.3">
                    <p:embed/>
                  </p:oleObj>
                </mc:Choice>
                <mc:Fallback>
                  <p:oleObj name="Equation" r:id="rId14" imgW="190440" imgH="2030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2962" y="3263030"/>
                          <a:ext cx="190500" cy="201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3" name="Object 9"/>
            <p:cNvGraphicFramePr>
              <a:graphicFrameLocks noChangeAspect="1"/>
            </p:cNvGraphicFramePr>
            <p:nvPr/>
          </p:nvGraphicFramePr>
          <p:xfrm>
            <a:off x="5186456" y="3784555"/>
            <a:ext cx="163513" cy="201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796" name="Equation" r:id="rId15" imgW="164880" imgH="203040" progId="Equation.3">
                    <p:embed/>
                  </p:oleObj>
                </mc:Choice>
                <mc:Fallback>
                  <p:oleObj name="Equation" r:id="rId15" imgW="164880" imgH="2030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6456" y="3784555"/>
                          <a:ext cx="163513" cy="2016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4" name="Object 10"/>
            <p:cNvGraphicFramePr>
              <a:graphicFrameLocks noChangeAspect="1"/>
            </p:cNvGraphicFramePr>
            <p:nvPr/>
          </p:nvGraphicFramePr>
          <p:xfrm>
            <a:off x="6079175" y="3048000"/>
            <a:ext cx="190500" cy="239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797" name="Equation" r:id="rId16" imgW="190440" imgH="241200" progId="Equation.3">
                    <p:embed/>
                  </p:oleObj>
                </mc:Choice>
                <mc:Fallback>
                  <p:oleObj name="Equation" r:id="rId16" imgW="190440" imgH="2412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9175" y="3048000"/>
                          <a:ext cx="190500" cy="2397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5" name="Object 11"/>
            <p:cNvGraphicFramePr>
              <a:graphicFrameLocks noChangeAspect="1"/>
            </p:cNvGraphicFramePr>
            <p:nvPr/>
          </p:nvGraphicFramePr>
          <p:xfrm>
            <a:off x="6096000" y="3581400"/>
            <a:ext cx="163512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798" name="Equation" r:id="rId18" imgW="164880" imgH="241200" progId="Equation.3">
                    <p:embed/>
                  </p:oleObj>
                </mc:Choice>
                <mc:Fallback>
                  <p:oleObj name="Equation" r:id="rId18" imgW="164880" imgH="241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6000" y="3581400"/>
                          <a:ext cx="163512" cy="238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6" name="Object 12"/>
            <p:cNvGraphicFramePr>
              <a:graphicFrameLocks noChangeAspect="1"/>
            </p:cNvGraphicFramePr>
            <p:nvPr/>
          </p:nvGraphicFramePr>
          <p:xfrm>
            <a:off x="7839962" y="3503505"/>
            <a:ext cx="506413" cy="239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799" name="Equation" r:id="rId20" imgW="507960" imgH="241200" progId="Equation.3">
                    <p:embed/>
                  </p:oleObj>
                </mc:Choice>
                <mc:Fallback>
                  <p:oleObj name="Equation" r:id="rId20" imgW="507960" imgH="241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39962" y="3503505"/>
                          <a:ext cx="506413" cy="2397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006475" y="4418013"/>
          <a:ext cx="219456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640080"/>
                <a:gridCol w="640080"/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50" name="Object 15"/>
          <p:cNvGraphicFramePr>
            <a:graphicFrameLocks noChangeAspect="1"/>
          </p:cNvGraphicFramePr>
          <p:nvPr/>
        </p:nvGraphicFramePr>
        <p:xfrm>
          <a:off x="2055813" y="4500563"/>
          <a:ext cx="430212" cy="20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00" name="Equation" r:id="rId22" imgW="431640" imgH="203040" progId="Equation.3">
                  <p:embed/>
                </p:oleObj>
              </mc:Choice>
              <mc:Fallback>
                <p:oleObj name="Equation" r:id="rId22" imgW="431640" imgH="203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4500563"/>
                        <a:ext cx="430212" cy="201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6"/>
          <p:cNvGraphicFramePr>
            <a:graphicFrameLocks noChangeAspect="1"/>
          </p:cNvGraphicFramePr>
          <p:nvPr/>
        </p:nvGraphicFramePr>
        <p:xfrm>
          <a:off x="2676525" y="4483100"/>
          <a:ext cx="422275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01" name="Equation" r:id="rId23" imgW="431640" imgH="241200" progId="Equation.3">
                  <p:embed/>
                </p:oleObj>
              </mc:Choice>
              <mc:Fallback>
                <p:oleObj name="Equation" r:id="rId23" imgW="431640" imgH="241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525" y="4483100"/>
                        <a:ext cx="422275" cy="23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17"/>
          <p:cNvGraphicFramePr>
            <a:graphicFrameLocks noChangeAspect="1"/>
          </p:cNvGraphicFramePr>
          <p:nvPr/>
        </p:nvGraphicFramePr>
        <p:xfrm>
          <a:off x="1158875" y="4500563"/>
          <a:ext cx="190500" cy="20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02" name="Equation" r:id="rId25" imgW="190440" imgH="203040" progId="Equation.3">
                  <p:embed/>
                </p:oleObj>
              </mc:Choice>
              <mc:Fallback>
                <p:oleObj name="Equation" r:id="rId25" imgW="190440" imgH="2030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4500563"/>
                        <a:ext cx="190500" cy="201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18"/>
          <p:cNvGraphicFramePr>
            <a:graphicFrameLocks noChangeAspect="1"/>
          </p:cNvGraphicFramePr>
          <p:nvPr/>
        </p:nvGraphicFramePr>
        <p:xfrm>
          <a:off x="1604963" y="4500563"/>
          <a:ext cx="163512" cy="20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03" name="Equation" r:id="rId26" imgW="164880" imgH="203040" progId="Equation.3">
                  <p:embed/>
                </p:oleObj>
              </mc:Choice>
              <mc:Fallback>
                <p:oleObj name="Equation" r:id="rId26" imgW="164880" imgH="2030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4500563"/>
                        <a:ext cx="163512" cy="201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5334000" y="4418013"/>
          <a:ext cx="246888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640080"/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54" name="Object 23"/>
          <p:cNvGraphicFramePr>
            <a:graphicFrameLocks noChangeAspect="1"/>
          </p:cNvGraphicFramePr>
          <p:nvPr/>
        </p:nvGraphicFramePr>
        <p:xfrm>
          <a:off x="6078538" y="2536825"/>
          <a:ext cx="88741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04" name="Equation" r:id="rId28" imgW="507960" imgH="241200" progId="Equation.3">
                  <p:embed/>
                </p:oleObj>
              </mc:Choice>
              <mc:Fallback>
                <p:oleObj name="Equation" r:id="rId28" imgW="507960" imgH="241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8538" y="2536825"/>
                        <a:ext cx="887412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24"/>
          <p:cNvGraphicFramePr>
            <a:graphicFrameLocks noChangeAspect="1"/>
          </p:cNvGraphicFramePr>
          <p:nvPr/>
        </p:nvGraphicFramePr>
        <p:xfrm>
          <a:off x="5486400" y="4508500"/>
          <a:ext cx="19050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05" name="Equation" r:id="rId30" imgW="190440" imgH="203040" progId="Equation.3">
                  <p:embed/>
                </p:oleObj>
              </mc:Choice>
              <mc:Fallback>
                <p:oleObj name="Equation" r:id="rId30" imgW="190440" imgH="2030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508500"/>
                        <a:ext cx="190500" cy="20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25"/>
          <p:cNvGraphicFramePr>
            <a:graphicFrameLocks noChangeAspect="1"/>
          </p:cNvGraphicFramePr>
          <p:nvPr/>
        </p:nvGraphicFramePr>
        <p:xfrm>
          <a:off x="5956300" y="4508500"/>
          <a:ext cx="163513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06" name="Equation" r:id="rId31" imgW="164880" imgH="203040" progId="Equation.3">
                  <p:embed/>
                </p:oleObj>
              </mc:Choice>
              <mc:Fallback>
                <p:oleObj name="Equation" r:id="rId31" imgW="164880" imgH="2030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4508500"/>
                        <a:ext cx="163513" cy="20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19"/>
          <p:cNvGraphicFramePr>
            <a:graphicFrameLocks noChangeAspect="1"/>
          </p:cNvGraphicFramePr>
          <p:nvPr/>
        </p:nvGraphicFramePr>
        <p:xfrm>
          <a:off x="6396038" y="4489450"/>
          <a:ext cx="1905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07" name="Equation" r:id="rId33" imgW="190440" imgH="241200" progId="Equation.3">
                  <p:embed/>
                </p:oleObj>
              </mc:Choice>
              <mc:Fallback>
                <p:oleObj name="Equation" r:id="rId33" imgW="190440" imgH="241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6038" y="4489450"/>
                        <a:ext cx="190500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" name="Object 20"/>
          <p:cNvGraphicFramePr>
            <a:graphicFrameLocks noChangeAspect="1"/>
          </p:cNvGraphicFramePr>
          <p:nvPr/>
        </p:nvGraphicFramePr>
        <p:xfrm>
          <a:off x="6858000" y="4489450"/>
          <a:ext cx="163513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08" name="Equation" r:id="rId34" imgW="164880" imgH="241200" progId="Equation.3">
                  <p:embed/>
                </p:oleObj>
              </mc:Choice>
              <mc:Fallback>
                <p:oleObj name="Equation" r:id="rId34" imgW="164880" imgH="241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489450"/>
                        <a:ext cx="163513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9" name="Object 21"/>
          <p:cNvGraphicFramePr>
            <a:graphicFrameLocks noChangeAspect="1"/>
          </p:cNvGraphicFramePr>
          <p:nvPr/>
        </p:nvGraphicFramePr>
        <p:xfrm>
          <a:off x="7245350" y="4489450"/>
          <a:ext cx="5064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09" name="Equation" r:id="rId35" imgW="507960" imgH="241200" progId="Equation.3">
                  <p:embed/>
                </p:oleObj>
              </mc:Choice>
              <mc:Fallback>
                <p:oleObj name="Equation" r:id="rId35" imgW="507960" imgH="241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5350" y="4489450"/>
                        <a:ext cx="506413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Bent-Up Arrow 36"/>
          <p:cNvSpPr/>
          <p:nvPr/>
        </p:nvSpPr>
        <p:spPr>
          <a:xfrm>
            <a:off x="4876800" y="6170613"/>
            <a:ext cx="2747963" cy="304800"/>
          </a:xfrm>
          <a:prstGeom prst="bentUpArrow">
            <a:avLst/>
          </a:prstGeom>
          <a:solidFill>
            <a:srgbClr val="005BD0"/>
          </a:solidFill>
          <a:ln>
            <a:solidFill>
              <a:srgbClr val="FF17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060" name="Object 27"/>
          <p:cNvGraphicFramePr>
            <a:graphicFrameLocks noChangeAspect="1"/>
          </p:cNvGraphicFramePr>
          <p:nvPr/>
        </p:nvGraphicFramePr>
        <p:xfrm>
          <a:off x="1624013" y="2536825"/>
          <a:ext cx="7493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10" name="Equation" r:id="rId36" imgW="431640" imgH="241200" progId="Equation.3">
                  <p:embed/>
                </p:oleObj>
              </mc:Choice>
              <mc:Fallback>
                <p:oleObj name="Equation" r:id="rId36" imgW="431640" imgH="241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2536825"/>
                        <a:ext cx="7493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5" name="TextBox 53"/>
          <p:cNvSpPr txBox="1">
            <a:spLocks noChangeArrowheads="1"/>
          </p:cNvSpPr>
          <p:nvPr/>
        </p:nvSpPr>
        <p:spPr bwMode="auto">
          <a:xfrm>
            <a:off x="381000" y="2014538"/>
            <a:ext cx="129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i="1"/>
              <a:t>Proof</a:t>
            </a:r>
          </a:p>
        </p:txBody>
      </p:sp>
      <p:graphicFrame>
        <p:nvGraphicFramePr>
          <p:cNvPr id="2061" name="Object 28"/>
          <p:cNvGraphicFramePr>
            <a:graphicFrameLocks noChangeAspect="1"/>
          </p:cNvGraphicFramePr>
          <p:nvPr/>
        </p:nvGraphicFramePr>
        <p:xfrm>
          <a:off x="3429000" y="2133600"/>
          <a:ext cx="22399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11" name="Equation" r:id="rId38" imgW="1117440" imgH="241200" progId="Equation.3">
                  <p:embed/>
                </p:oleObj>
              </mc:Choice>
              <mc:Fallback>
                <p:oleObj name="Equation" r:id="rId38" imgW="1117440" imgH="2412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133600"/>
                        <a:ext cx="2239963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Down Arrow 46"/>
          <p:cNvSpPr/>
          <p:nvPr/>
        </p:nvSpPr>
        <p:spPr>
          <a:xfrm>
            <a:off x="1711325" y="2971800"/>
            <a:ext cx="609600" cy="1370013"/>
          </a:xfrm>
          <a:prstGeom prst="downArrow">
            <a:avLst/>
          </a:prstGeom>
          <a:solidFill>
            <a:srgbClr val="005BD0">
              <a:alpha val="25000"/>
            </a:srgbClr>
          </a:solidFill>
          <a:ln>
            <a:solidFill>
              <a:srgbClr val="005BD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Down Arrow 47"/>
          <p:cNvSpPr/>
          <p:nvPr/>
        </p:nvSpPr>
        <p:spPr>
          <a:xfrm>
            <a:off x="6248400" y="2971800"/>
            <a:ext cx="609600" cy="1370013"/>
          </a:xfrm>
          <a:prstGeom prst="downArrow">
            <a:avLst/>
          </a:prstGeom>
          <a:solidFill>
            <a:srgbClr val="005BD0">
              <a:alpha val="25000"/>
            </a:srgbClr>
          </a:solidFill>
          <a:ln>
            <a:solidFill>
              <a:srgbClr val="005BD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" name="Bent-Up Arrow 48"/>
          <p:cNvSpPr/>
          <p:nvPr/>
        </p:nvSpPr>
        <p:spPr>
          <a:xfrm flipH="1">
            <a:off x="2819400" y="6170613"/>
            <a:ext cx="1371600" cy="304800"/>
          </a:xfrm>
          <a:prstGeom prst="bentUpArrow">
            <a:avLst/>
          </a:prstGeom>
          <a:solidFill>
            <a:srgbClr val="005BD0"/>
          </a:solidFill>
          <a:ln>
            <a:solidFill>
              <a:srgbClr val="FF17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49" name="TextBox 39"/>
          <p:cNvSpPr txBox="1">
            <a:spLocks noChangeArrowheads="1"/>
          </p:cNvSpPr>
          <p:nvPr/>
        </p:nvSpPr>
        <p:spPr bwMode="auto">
          <a:xfrm>
            <a:off x="3276600" y="6181725"/>
            <a:ext cx="3352800" cy="517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i="1"/>
              <a:t>The truth-tables are equal; therefore, the Boolean equations must be equal.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DeMorgan’s Theorem #2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3455988" y="3492500"/>
          <a:ext cx="506412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15" name="Equation" r:id="rId4" imgW="507960" imgH="241200" progId="Equation.3">
                  <p:embed/>
                </p:oleObj>
              </mc:Choice>
              <mc:Fallback>
                <p:oleObj name="Equation" r:id="rId4" imgW="50796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988" y="3492500"/>
                        <a:ext cx="506412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6"/>
          <p:cNvGraphicFramePr>
            <a:graphicFrameLocks noChangeAspect="1"/>
          </p:cNvGraphicFramePr>
          <p:nvPr/>
        </p:nvGraphicFramePr>
        <p:xfrm>
          <a:off x="609600" y="3427413"/>
          <a:ext cx="190500" cy="20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16" name="Equation" r:id="rId6" imgW="190440" imgH="203040" progId="Equation.3">
                  <p:embed/>
                </p:oleObj>
              </mc:Choice>
              <mc:Fallback>
                <p:oleObj name="Equation" r:id="rId6" imgW="19044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427413"/>
                        <a:ext cx="190500" cy="201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7"/>
          <p:cNvGraphicFramePr>
            <a:graphicFrameLocks noChangeAspect="1"/>
          </p:cNvGraphicFramePr>
          <p:nvPr/>
        </p:nvGraphicFramePr>
        <p:xfrm>
          <a:off x="620713" y="3638550"/>
          <a:ext cx="163512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17" name="Equation" r:id="rId8" imgW="164880" imgH="203040" progId="Equation.3">
                  <p:embed/>
                </p:oleObj>
              </mc:Choice>
              <mc:Fallback>
                <p:oleObj name="Equation" r:id="rId8" imgW="16488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3638550"/>
                        <a:ext cx="163512" cy="20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8"/>
          <p:cNvGraphicFramePr>
            <a:graphicFrameLocks noChangeAspect="1"/>
          </p:cNvGraphicFramePr>
          <p:nvPr/>
        </p:nvGraphicFramePr>
        <p:xfrm>
          <a:off x="5105400" y="3186113"/>
          <a:ext cx="190500" cy="20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18" name="Equation" r:id="rId10" imgW="190440" imgH="203040" progId="Equation.3">
                  <p:embed/>
                </p:oleObj>
              </mc:Choice>
              <mc:Fallback>
                <p:oleObj name="Equation" r:id="rId10" imgW="19044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186113"/>
                        <a:ext cx="190500" cy="201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9"/>
          <p:cNvGraphicFramePr>
            <a:graphicFrameLocks noChangeAspect="1"/>
          </p:cNvGraphicFramePr>
          <p:nvPr/>
        </p:nvGraphicFramePr>
        <p:xfrm>
          <a:off x="5119688" y="3708400"/>
          <a:ext cx="163512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19" name="Equation" r:id="rId11" imgW="164880" imgH="203040" progId="Equation.3">
                  <p:embed/>
                </p:oleObj>
              </mc:Choice>
              <mc:Fallback>
                <p:oleObj name="Equation" r:id="rId11" imgW="16488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9688" y="3708400"/>
                        <a:ext cx="163512" cy="20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006475" y="4418013"/>
          <a:ext cx="219456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640080"/>
                <a:gridCol w="640080"/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79" name="Object 15"/>
          <p:cNvGraphicFramePr>
            <a:graphicFrameLocks noChangeAspect="1"/>
          </p:cNvGraphicFramePr>
          <p:nvPr/>
        </p:nvGraphicFramePr>
        <p:xfrm>
          <a:off x="2019300" y="4500563"/>
          <a:ext cx="504825" cy="20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0" name="Equation" r:id="rId12" imgW="507960" imgH="203040" progId="Equation.3">
                  <p:embed/>
                </p:oleObj>
              </mc:Choice>
              <mc:Fallback>
                <p:oleObj name="Equation" r:id="rId12" imgW="507960" imgH="203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4500563"/>
                        <a:ext cx="504825" cy="201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16"/>
          <p:cNvGraphicFramePr>
            <a:graphicFrameLocks noChangeAspect="1"/>
          </p:cNvGraphicFramePr>
          <p:nvPr/>
        </p:nvGraphicFramePr>
        <p:xfrm>
          <a:off x="2640013" y="4483100"/>
          <a:ext cx="495300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1" name="Equation" r:id="rId14" imgW="507960" imgH="241200" progId="Equation.3">
                  <p:embed/>
                </p:oleObj>
              </mc:Choice>
              <mc:Fallback>
                <p:oleObj name="Equation" r:id="rId14" imgW="507960" imgH="241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4483100"/>
                        <a:ext cx="495300" cy="23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17"/>
          <p:cNvGraphicFramePr>
            <a:graphicFrameLocks noChangeAspect="1"/>
          </p:cNvGraphicFramePr>
          <p:nvPr/>
        </p:nvGraphicFramePr>
        <p:xfrm>
          <a:off x="1158875" y="4500563"/>
          <a:ext cx="190500" cy="20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2" name="Equation" r:id="rId16" imgW="190440" imgH="203040" progId="Equation.3">
                  <p:embed/>
                </p:oleObj>
              </mc:Choice>
              <mc:Fallback>
                <p:oleObj name="Equation" r:id="rId16" imgW="190440" imgH="2030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4500563"/>
                        <a:ext cx="190500" cy="201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18"/>
          <p:cNvGraphicFramePr>
            <a:graphicFrameLocks noChangeAspect="1"/>
          </p:cNvGraphicFramePr>
          <p:nvPr/>
        </p:nvGraphicFramePr>
        <p:xfrm>
          <a:off x="1604963" y="4500563"/>
          <a:ext cx="163512" cy="20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3" name="Equation" r:id="rId17" imgW="164880" imgH="203040" progId="Equation.3">
                  <p:embed/>
                </p:oleObj>
              </mc:Choice>
              <mc:Fallback>
                <p:oleObj name="Equation" r:id="rId17" imgW="164880" imgH="2030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4500563"/>
                        <a:ext cx="163512" cy="201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5334000" y="4418013"/>
          <a:ext cx="246888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640080"/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83" name="Object 23"/>
          <p:cNvGraphicFramePr>
            <a:graphicFrameLocks noChangeAspect="1"/>
          </p:cNvGraphicFramePr>
          <p:nvPr/>
        </p:nvGraphicFramePr>
        <p:xfrm>
          <a:off x="6180138" y="2536825"/>
          <a:ext cx="75406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4" name="Equation" r:id="rId19" imgW="431640" imgH="241200" progId="Equation.3">
                  <p:embed/>
                </p:oleObj>
              </mc:Choice>
              <mc:Fallback>
                <p:oleObj name="Equation" r:id="rId19" imgW="431640" imgH="241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0138" y="2536825"/>
                        <a:ext cx="754062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4" name="Object 24"/>
          <p:cNvGraphicFramePr>
            <a:graphicFrameLocks noChangeAspect="1"/>
          </p:cNvGraphicFramePr>
          <p:nvPr/>
        </p:nvGraphicFramePr>
        <p:xfrm>
          <a:off x="5486400" y="4508500"/>
          <a:ext cx="19050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5" name="Equation" r:id="rId21" imgW="190440" imgH="203040" progId="Equation.3">
                  <p:embed/>
                </p:oleObj>
              </mc:Choice>
              <mc:Fallback>
                <p:oleObj name="Equation" r:id="rId21" imgW="190440" imgH="2030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508500"/>
                        <a:ext cx="190500" cy="20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5" name="Object 25"/>
          <p:cNvGraphicFramePr>
            <a:graphicFrameLocks noChangeAspect="1"/>
          </p:cNvGraphicFramePr>
          <p:nvPr/>
        </p:nvGraphicFramePr>
        <p:xfrm>
          <a:off x="5956300" y="4508500"/>
          <a:ext cx="163513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6" name="Equation" r:id="rId22" imgW="164880" imgH="203040" progId="Equation.3">
                  <p:embed/>
                </p:oleObj>
              </mc:Choice>
              <mc:Fallback>
                <p:oleObj name="Equation" r:id="rId22" imgW="164880" imgH="2030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4508500"/>
                        <a:ext cx="163513" cy="20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6" name="Object 19"/>
          <p:cNvGraphicFramePr>
            <a:graphicFrameLocks noChangeAspect="1"/>
          </p:cNvGraphicFramePr>
          <p:nvPr/>
        </p:nvGraphicFramePr>
        <p:xfrm>
          <a:off x="6396038" y="4489450"/>
          <a:ext cx="1905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7" name="Equation" r:id="rId24" imgW="190440" imgH="241200" progId="Equation.3">
                  <p:embed/>
                </p:oleObj>
              </mc:Choice>
              <mc:Fallback>
                <p:oleObj name="Equation" r:id="rId24" imgW="190440" imgH="241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6038" y="4489450"/>
                        <a:ext cx="190500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7" name="Object 20"/>
          <p:cNvGraphicFramePr>
            <a:graphicFrameLocks noChangeAspect="1"/>
          </p:cNvGraphicFramePr>
          <p:nvPr/>
        </p:nvGraphicFramePr>
        <p:xfrm>
          <a:off x="6858000" y="4489450"/>
          <a:ext cx="163513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8" name="Equation" r:id="rId26" imgW="164880" imgH="241200" progId="Equation.3">
                  <p:embed/>
                </p:oleObj>
              </mc:Choice>
              <mc:Fallback>
                <p:oleObj name="Equation" r:id="rId26" imgW="164880" imgH="241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489450"/>
                        <a:ext cx="163513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Bent-Up Arrow 36"/>
          <p:cNvSpPr/>
          <p:nvPr/>
        </p:nvSpPr>
        <p:spPr>
          <a:xfrm>
            <a:off x="4876800" y="6170613"/>
            <a:ext cx="2747963" cy="304800"/>
          </a:xfrm>
          <a:prstGeom prst="bentUpArrow">
            <a:avLst/>
          </a:prstGeom>
          <a:solidFill>
            <a:srgbClr val="005BD0"/>
          </a:solidFill>
          <a:ln>
            <a:solidFill>
              <a:srgbClr val="FF17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67" name="TextBox 53"/>
          <p:cNvSpPr txBox="1">
            <a:spLocks noChangeArrowheads="1"/>
          </p:cNvSpPr>
          <p:nvPr/>
        </p:nvSpPr>
        <p:spPr bwMode="auto">
          <a:xfrm>
            <a:off x="381000" y="2014538"/>
            <a:ext cx="129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i="1"/>
              <a:t>Proof</a:t>
            </a:r>
          </a:p>
        </p:txBody>
      </p:sp>
      <p:graphicFrame>
        <p:nvGraphicFramePr>
          <p:cNvPr id="3088" name="Object 28"/>
          <p:cNvGraphicFramePr>
            <a:graphicFrameLocks noChangeAspect="1"/>
          </p:cNvGraphicFramePr>
          <p:nvPr/>
        </p:nvGraphicFramePr>
        <p:xfrm>
          <a:off x="3429000" y="1981200"/>
          <a:ext cx="22399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9" name="Equation" r:id="rId28" imgW="1117440" imgH="241200" progId="Equation.3">
                  <p:embed/>
                </p:oleObj>
              </mc:Choice>
              <mc:Fallback>
                <p:oleObj name="Equation" r:id="rId28" imgW="1117440" imgH="2412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981200"/>
                        <a:ext cx="2239963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Bent-Up Arrow 48"/>
          <p:cNvSpPr/>
          <p:nvPr/>
        </p:nvSpPr>
        <p:spPr>
          <a:xfrm flipH="1">
            <a:off x="2819400" y="6170613"/>
            <a:ext cx="1371600" cy="304800"/>
          </a:xfrm>
          <a:prstGeom prst="bentUpArrow">
            <a:avLst/>
          </a:prstGeom>
          <a:solidFill>
            <a:srgbClr val="005BD0"/>
          </a:solidFill>
          <a:ln>
            <a:solidFill>
              <a:srgbClr val="FF17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69" name="TextBox 39"/>
          <p:cNvSpPr txBox="1">
            <a:spLocks noChangeArrowheads="1"/>
          </p:cNvSpPr>
          <p:nvPr/>
        </p:nvSpPr>
        <p:spPr bwMode="auto">
          <a:xfrm>
            <a:off x="3276600" y="6181725"/>
            <a:ext cx="3352800" cy="517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i="1"/>
              <a:t>The truth-tables are equal; therefore, the Boolean equations must be equal.</a:t>
            </a:r>
          </a:p>
        </p:txBody>
      </p:sp>
      <p:pic>
        <p:nvPicPr>
          <p:cNvPr id="3171" name="Picture 23"/>
          <p:cNvPicPr>
            <a:picLocks noChangeAspect="1" noChangeArrowheads="1"/>
          </p:cNvPicPr>
          <p:nvPr/>
        </p:nvPicPr>
        <p:blipFill>
          <a:blip r:embed="rId30"/>
          <a:srcRect/>
          <a:stretch>
            <a:fillRect/>
          </a:stretch>
        </p:blipFill>
        <p:spPr bwMode="auto">
          <a:xfrm>
            <a:off x="762000" y="3440113"/>
            <a:ext cx="25908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2" name="Picture 24"/>
          <p:cNvPicPr>
            <a:picLocks noChangeAspect="1" noChangeArrowheads="1"/>
          </p:cNvPicPr>
          <p:nvPr/>
        </p:nvPicPr>
        <p:blipFill>
          <a:blip r:embed="rId31"/>
          <a:srcRect/>
          <a:stretch>
            <a:fillRect/>
          </a:stretch>
        </p:blipFill>
        <p:spPr bwMode="auto">
          <a:xfrm>
            <a:off x="5275263" y="3152775"/>
            <a:ext cx="249555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89" name="Object 10"/>
          <p:cNvGraphicFramePr>
            <a:graphicFrameLocks noChangeAspect="1"/>
          </p:cNvGraphicFramePr>
          <p:nvPr/>
        </p:nvGraphicFramePr>
        <p:xfrm>
          <a:off x="6011863" y="2971800"/>
          <a:ext cx="1905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30" name="Equation" r:id="rId32" imgW="190440" imgH="241200" progId="Equation.3">
                  <p:embed/>
                </p:oleObj>
              </mc:Choice>
              <mc:Fallback>
                <p:oleObj name="Equation" r:id="rId32" imgW="19044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2971800"/>
                        <a:ext cx="190500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0" name="Object 11"/>
          <p:cNvGraphicFramePr>
            <a:graphicFrameLocks noChangeAspect="1"/>
          </p:cNvGraphicFramePr>
          <p:nvPr/>
        </p:nvGraphicFramePr>
        <p:xfrm>
          <a:off x="6027738" y="3505200"/>
          <a:ext cx="163512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31" name="Equation" r:id="rId33" imgW="164880" imgH="241200" progId="Equation.3">
                  <p:embed/>
                </p:oleObj>
              </mc:Choice>
              <mc:Fallback>
                <p:oleObj name="Equation" r:id="rId33" imgW="164880" imgH="241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7738" y="3505200"/>
                        <a:ext cx="163512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1" name="Object 12"/>
          <p:cNvGraphicFramePr>
            <a:graphicFrameLocks noChangeAspect="1"/>
          </p:cNvGraphicFramePr>
          <p:nvPr/>
        </p:nvGraphicFramePr>
        <p:xfrm>
          <a:off x="7810500" y="3427413"/>
          <a:ext cx="430213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32" name="Equation" r:id="rId34" imgW="431640" imgH="241200" progId="Equation.3">
                  <p:embed/>
                </p:oleObj>
              </mc:Choice>
              <mc:Fallback>
                <p:oleObj name="Equation" r:id="rId34" imgW="431640" imgH="241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0" y="3427413"/>
                        <a:ext cx="430213" cy="23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" name="Object 5"/>
          <p:cNvGraphicFramePr>
            <a:graphicFrameLocks noChangeAspect="1"/>
          </p:cNvGraphicFramePr>
          <p:nvPr/>
        </p:nvGraphicFramePr>
        <p:xfrm>
          <a:off x="1363663" y="3317875"/>
          <a:ext cx="504825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33" name="Equation" r:id="rId36" imgW="507960" imgH="203040" progId="Equation.3">
                  <p:embed/>
                </p:oleObj>
              </mc:Choice>
              <mc:Fallback>
                <p:oleObj name="Equation" r:id="rId36" imgW="50796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3317875"/>
                        <a:ext cx="504825" cy="20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3" name="Object 27"/>
          <p:cNvGraphicFramePr>
            <a:graphicFrameLocks noChangeAspect="1"/>
          </p:cNvGraphicFramePr>
          <p:nvPr/>
        </p:nvGraphicFramePr>
        <p:xfrm>
          <a:off x="1558925" y="2536825"/>
          <a:ext cx="8810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34" name="Equation" r:id="rId38" imgW="507960" imgH="241200" progId="Equation.3">
                  <p:embed/>
                </p:oleObj>
              </mc:Choice>
              <mc:Fallback>
                <p:oleObj name="Equation" r:id="rId38" imgW="507960" imgH="241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5" y="2536825"/>
                        <a:ext cx="881063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Down Arrow 46"/>
          <p:cNvSpPr/>
          <p:nvPr/>
        </p:nvSpPr>
        <p:spPr>
          <a:xfrm>
            <a:off x="1711325" y="2971800"/>
            <a:ext cx="609600" cy="1370013"/>
          </a:xfrm>
          <a:prstGeom prst="downArrow">
            <a:avLst/>
          </a:prstGeom>
          <a:solidFill>
            <a:srgbClr val="005BD0">
              <a:alpha val="25000"/>
            </a:srgbClr>
          </a:solidFill>
          <a:ln>
            <a:solidFill>
              <a:srgbClr val="005BD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Down Arrow 47"/>
          <p:cNvSpPr/>
          <p:nvPr/>
        </p:nvSpPr>
        <p:spPr>
          <a:xfrm>
            <a:off x="6248400" y="2971800"/>
            <a:ext cx="609600" cy="1370013"/>
          </a:xfrm>
          <a:prstGeom prst="downArrow">
            <a:avLst/>
          </a:prstGeom>
          <a:solidFill>
            <a:srgbClr val="005BD0">
              <a:alpha val="25000"/>
            </a:srgbClr>
          </a:solidFill>
          <a:ln>
            <a:solidFill>
              <a:srgbClr val="005BD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5D7875-5D29-4099-8A59-ED6E9376BD4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3094" name="Object 12"/>
          <p:cNvGraphicFramePr>
            <a:graphicFrameLocks noChangeAspect="1"/>
          </p:cNvGraphicFramePr>
          <p:nvPr/>
        </p:nvGraphicFramePr>
        <p:xfrm>
          <a:off x="7305675" y="4476750"/>
          <a:ext cx="4302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35" name="Equation" r:id="rId40" imgW="431640" imgH="241200" progId="Equation.3">
                  <p:embed/>
                </p:oleObj>
              </mc:Choice>
              <mc:Fallback>
                <p:oleObj name="Equation" r:id="rId40" imgW="431640" imgH="2412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5675" y="4476750"/>
                        <a:ext cx="430213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b="1" dirty="0" smtClean="0">
                <a:ea typeface="新細明體" pitchFamily="18" charset="-120"/>
              </a:rPr>
              <a:t>Logic Gates</a:t>
            </a:r>
            <a:endParaRPr lang="en-US" altLang="en-US" dirty="0"/>
          </a:p>
        </p:txBody>
      </p:sp>
      <p:sp>
        <p:nvSpPr>
          <p:cNvPr id="1607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There are three different, but equally powerful, notational methods </a:t>
            </a:r>
            <a:br>
              <a:rPr lang="en-US" altLang="en-US"/>
            </a:br>
            <a:r>
              <a:rPr lang="en-US" altLang="en-US"/>
              <a:t>for describing the behavior of gates </a:t>
            </a:r>
            <a:br>
              <a:rPr lang="en-US" altLang="en-US"/>
            </a:br>
            <a:r>
              <a:rPr lang="en-US" altLang="en-US"/>
              <a:t>and circuits</a:t>
            </a:r>
          </a:p>
          <a:p>
            <a:pPr lvl="1"/>
            <a:r>
              <a:rPr lang="en-US" altLang="en-US"/>
              <a:t>Boolean expressions</a:t>
            </a:r>
          </a:p>
          <a:p>
            <a:pPr lvl="1"/>
            <a:r>
              <a:rPr lang="en-US" altLang="en-US"/>
              <a:t>logic diagrams</a:t>
            </a:r>
          </a:p>
          <a:p>
            <a:pPr lvl="1"/>
            <a:r>
              <a:rPr lang="en-US" altLang="en-US"/>
              <a:t>truth tables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Boolean Equations are written in one of two formats:</a:t>
            </a:r>
          </a:p>
          <a:p>
            <a:pPr>
              <a:buNone/>
            </a:pPr>
            <a:r>
              <a:rPr lang="en-US" dirty="0" smtClean="0"/>
              <a:t>• SOP (Sum of Products) – (AND) OR (AND) OR … OR (AND) </a:t>
            </a:r>
          </a:p>
          <a:p>
            <a:pPr>
              <a:buNone/>
            </a:pPr>
            <a:r>
              <a:rPr lang="en-US" dirty="0" smtClean="0"/>
              <a:t>• POS (Product of Sums ) – (OR) AND (OR) AND … AND (OR)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Boolean Theorems and Postulates, </a:t>
            </a:r>
            <a:r>
              <a:rPr lang="en-US" dirty="0" err="1" smtClean="0"/>
              <a:t>DeMorgan’s</a:t>
            </a:r>
            <a:r>
              <a:rPr lang="en-US" dirty="0" smtClean="0"/>
              <a:t> Theorem, or the </a:t>
            </a:r>
            <a:r>
              <a:rPr lang="en-US" dirty="0" err="1" smtClean="0"/>
              <a:t>Karnaugh</a:t>
            </a:r>
            <a:r>
              <a:rPr lang="en-US" dirty="0" smtClean="0"/>
              <a:t> Map to reduce the number of gates </a:t>
            </a:r>
          </a:p>
          <a:p>
            <a:r>
              <a:rPr lang="en-US" dirty="0" smtClean="0"/>
              <a:t>– Decreases cost</a:t>
            </a:r>
          </a:p>
          <a:p>
            <a:r>
              <a:rPr lang="en-US" dirty="0" smtClean="0"/>
              <a:t>– Increases reliability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793037" cy="11430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Boolean 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1200"/>
            <a:ext cx="7772400" cy="44958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OR Identities             AND Identities</a:t>
            </a:r>
          </a:p>
          <a:p>
            <a:r>
              <a:rPr lang="en-US" dirty="0" smtClean="0"/>
              <a:t>A + 0 = A              </a:t>
            </a:r>
            <a:r>
              <a:rPr lang="en-US" dirty="0" err="1" smtClean="0"/>
              <a:t>A</a:t>
            </a:r>
            <a:r>
              <a:rPr lang="en-US" dirty="0"/>
              <a:t> </a:t>
            </a:r>
            <a:r>
              <a:rPr lang="en-US" dirty="0" smtClean="0"/>
              <a:t>* 0 = 0   </a:t>
            </a:r>
          </a:p>
          <a:p>
            <a:r>
              <a:rPr lang="en-US" dirty="0" smtClean="0"/>
              <a:t>A + 1 = 1              A * 1 = A </a:t>
            </a:r>
          </a:p>
          <a:p>
            <a:r>
              <a:rPr lang="en-US" dirty="0" smtClean="0"/>
              <a:t>A + A = A              </a:t>
            </a:r>
            <a:r>
              <a:rPr lang="en-US" dirty="0" err="1" smtClean="0"/>
              <a:t>A</a:t>
            </a:r>
            <a:r>
              <a:rPr lang="en-US" dirty="0" smtClean="0"/>
              <a:t> * A = 0 </a:t>
            </a:r>
          </a:p>
          <a:p>
            <a:r>
              <a:rPr lang="en-US" dirty="0" smtClean="0"/>
              <a:t>A + A = 1              A * A = A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638800" y="4419600"/>
            <a:ext cx="228600" cy="1588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562600" y="4419600"/>
            <a:ext cx="381000" cy="1588"/>
          </a:xfrm>
          <a:prstGeom prst="line">
            <a:avLst/>
          </a:prstGeom>
          <a:noFill/>
          <a:ln w="9525" cap="flat" cmpd="sng" algn="ctr">
            <a:solidFill>
              <a:schemeClr val="tx1"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2057400" y="5029200"/>
            <a:ext cx="381000" cy="1588"/>
          </a:xfrm>
          <a:prstGeom prst="line">
            <a:avLst/>
          </a:prstGeom>
          <a:noFill/>
          <a:ln w="9525" cap="flat" cmpd="sng" algn="ctr">
            <a:solidFill>
              <a:schemeClr val="tx1"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57200"/>
            <a:ext cx="7772400" cy="59436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610600" cy="61722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>
                <a:ea typeface="新細明體" pitchFamily="18" charset="-120"/>
              </a:rPr>
              <a:t>De-Morgan</a:t>
            </a:r>
            <a:r>
              <a:rPr lang="en-US" altLang="zh-TW" sz="3600" b="1">
                <a:latin typeface="Times New Roman"/>
                <a:ea typeface="新細明體" pitchFamily="18" charset="-120"/>
              </a:rPr>
              <a:t>’</a:t>
            </a:r>
            <a:r>
              <a:rPr lang="en-US" altLang="zh-TW" sz="3600" b="1">
                <a:ea typeface="新細明體" pitchFamily="18" charset="-120"/>
              </a:rPr>
              <a:t>s Theorem and Logic Conversion</a:t>
            </a:r>
            <a:endParaRPr lang="en-US" altLang="zh-TW" sz="3600">
              <a:ea typeface="新細明體" pitchFamily="18" charset="-120"/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TW" altLang="en-US" sz="2400">
                <a:ea typeface="新細明體" pitchFamily="18" charset="-120"/>
              </a:rPr>
              <a:t>1)</a:t>
            </a:r>
          </a:p>
          <a:p>
            <a:pPr>
              <a:buFont typeface="Wingdings" pitchFamily="2" charset="2"/>
              <a:buNone/>
            </a:pPr>
            <a:endParaRPr lang="zh-TW" altLang="en-US" sz="2400">
              <a:ea typeface="新細明體" pitchFamily="18" charset="-120"/>
            </a:endParaRPr>
          </a:p>
          <a:p>
            <a:pPr>
              <a:buFont typeface="Wingdings" pitchFamily="2" charset="2"/>
              <a:buNone/>
            </a:pPr>
            <a:r>
              <a:rPr lang="zh-TW" altLang="en-US" sz="2400">
                <a:ea typeface="新細明體" pitchFamily="18" charset="-120"/>
              </a:rPr>
              <a:t>2)</a:t>
            </a:r>
          </a:p>
          <a:p>
            <a:pPr>
              <a:buFont typeface="Wingdings" pitchFamily="2" charset="2"/>
              <a:buNone/>
            </a:pPr>
            <a:endParaRPr lang="zh-TW" altLang="en-US" sz="2400">
              <a:ea typeface="新細明體" pitchFamily="18" charset="-120"/>
            </a:endParaRPr>
          </a:p>
          <a:p>
            <a:pPr>
              <a:buFont typeface="Wingdings" pitchFamily="2" charset="2"/>
              <a:buNone/>
            </a:pPr>
            <a:r>
              <a:rPr lang="zh-TW" altLang="en-US" sz="2400">
                <a:ea typeface="新細明體" pitchFamily="18" charset="-120"/>
              </a:rPr>
              <a:t>3)</a:t>
            </a:r>
          </a:p>
          <a:p>
            <a:pPr>
              <a:buFont typeface="Wingdings" pitchFamily="2" charset="2"/>
              <a:buNone/>
            </a:pPr>
            <a:endParaRPr lang="zh-TW" altLang="en-US" sz="2400">
              <a:ea typeface="新細明體" pitchFamily="18" charset="-120"/>
            </a:endParaRPr>
          </a:p>
          <a:p>
            <a:pPr>
              <a:buFont typeface="Wingdings" pitchFamily="2" charset="2"/>
              <a:buNone/>
            </a:pPr>
            <a:r>
              <a:rPr lang="zh-TW" altLang="en-US" sz="2400">
                <a:ea typeface="新細明體" pitchFamily="18" charset="-120"/>
              </a:rPr>
              <a:t>4)  </a:t>
            </a:r>
          </a:p>
        </p:txBody>
      </p:sp>
      <p:graphicFrame>
        <p:nvGraphicFramePr>
          <p:cNvPr id="157696" name="Object 0"/>
          <p:cNvGraphicFramePr>
            <a:graphicFrameLocks noChangeAspect="1"/>
          </p:cNvGraphicFramePr>
          <p:nvPr/>
        </p:nvGraphicFramePr>
        <p:xfrm>
          <a:off x="1219200" y="1981200"/>
          <a:ext cx="19812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4" name="Equation" r:id="rId3" imgW="990360" imgH="241200" progId="Equation.3">
                  <p:embed/>
                </p:oleObj>
              </mc:Choice>
              <mc:Fallback>
                <p:oleObj name="Equation" r:id="rId3" imgW="990360" imgH="241200" progId="Equation.3">
                  <p:embed/>
                  <p:pic>
                    <p:nvPicPr>
                      <p:cNvPr id="0" name="Picture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81200"/>
                        <a:ext cx="19812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697" name="Object 1"/>
          <p:cNvGraphicFramePr>
            <a:graphicFrameLocks noChangeAspect="1"/>
          </p:cNvGraphicFramePr>
          <p:nvPr/>
        </p:nvGraphicFramePr>
        <p:xfrm>
          <a:off x="4267200" y="1981200"/>
          <a:ext cx="432117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5" name="VISIO" r:id="rId5" imgW="4320360" imgH="720360" progId="Visio.Drawing.5">
                  <p:embed/>
                </p:oleObj>
              </mc:Choice>
              <mc:Fallback>
                <p:oleObj name="VISIO" r:id="rId5" imgW="4320360" imgH="720360" progId="Visio.Drawing.5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981200"/>
                        <a:ext cx="4321175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698" name="Object 2"/>
          <p:cNvGraphicFramePr>
            <a:graphicFrameLocks noChangeAspect="1"/>
          </p:cNvGraphicFramePr>
          <p:nvPr/>
        </p:nvGraphicFramePr>
        <p:xfrm>
          <a:off x="1143000" y="2895600"/>
          <a:ext cx="20605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6" name="Equation" r:id="rId7" imgW="990360" imgH="241200" progId="Equation.3">
                  <p:embed/>
                </p:oleObj>
              </mc:Choice>
              <mc:Fallback>
                <p:oleObj name="Equation" r:id="rId7" imgW="99036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895600"/>
                        <a:ext cx="20605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699" name="Object 3"/>
          <p:cNvGraphicFramePr>
            <a:graphicFrameLocks noChangeAspect="1"/>
          </p:cNvGraphicFramePr>
          <p:nvPr/>
        </p:nvGraphicFramePr>
        <p:xfrm>
          <a:off x="4267200" y="2819400"/>
          <a:ext cx="432117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7" name="VISIO" r:id="rId9" imgW="4320360" imgH="720360" progId="Visio.Drawing.5">
                  <p:embed/>
                </p:oleObj>
              </mc:Choice>
              <mc:Fallback>
                <p:oleObj name="VISIO" r:id="rId9" imgW="4320360" imgH="720360" progId="Visio.Drawing.5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819400"/>
                        <a:ext cx="4321175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0" name="Object 4"/>
          <p:cNvGraphicFramePr>
            <a:graphicFrameLocks noChangeAspect="1"/>
          </p:cNvGraphicFramePr>
          <p:nvPr/>
        </p:nvGraphicFramePr>
        <p:xfrm>
          <a:off x="1295400" y="3733800"/>
          <a:ext cx="274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8" name="Equation" r:id="rId11" imgW="1371600" imgH="228600" progId="Equation.3">
                  <p:embed/>
                </p:oleObj>
              </mc:Choice>
              <mc:Fallback>
                <p:oleObj name="Equation" r:id="rId11" imgW="13716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733800"/>
                        <a:ext cx="2743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1" name="Object 5"/>
          <p:cNvGraphicFramePr>
            <a:graphicFrameLocks noChangeAspect="1"/>
          </p:cNvGraphicFramePr>
          <p:nvPr/>
        </p:nvGraphicFramePr>
        <p:xfrm>
          <a:off x="1066800" y="4572000"/>
          <a:ext cx="274796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9" name="Equation" r:id="rId13" imgW="1320480" imgH="228600" progId="Equation.3">
                  <p:embed/>
                </p:oleObj>
              </mc:Choice>
              <mc:Fallback>
                <p:oleObj name="Equation" r:id="rId13" imgW="132048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572000"/>
                        <a:ext cx="274796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2" name="Object 6"/>
          <p:cNvGraphicFramePr>
            <a:graphicFrameLocks noChangeAspect="1"/>
          </p:cNvGraphicFramePr>
          <p:nvPr/>
        </p:nvGraphicFramePr>
        <p:xfrm>
          <a:off x="4267200" y="3657600"/>
          <a:ext cx="432117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0" name="VISIO" r:id="rId15" imgW="4320360" imgH="720360" progId="Visio.Drawing.5">
                  <p:embed/>
                </p:oleObj>
              </mc:Choice>
              <mc:Fallback>
                <p:oleObj name="VISIO" r:id="rId15" imgW="4320360" imgH="720360" progId="Visio.Drawing.5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657600"/>
                        <a:ext cx="4321175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3" name="Object 7"/>
          <p:cNvGraphicFramePr>
            <a:graphicFrameLocks noChangeAspect="1"/>
          </p:cNvGraphicFramePr>
          <p:nvPr/>
        </p:nvGraphicFramePr>
        <p:xfrm>
          <a:off x="4343400" y="4495800"/>
          <a:ext cx="432117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1" name="VISIO" r:id="rId17" imgW="4320360" imgH="720360" progId="Visio.Drawing.5">
                  <p:embed/>
                </p:oleObj>
              </mc:Choice>
              <mc:Fallback>
                <p:oleObj name="VISIO" r:id="rId17" imgW="4320360" imgH="720360" progId="Visio.Drawing.5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495800"/>
                        <a:ext cx="4321175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b="1">
                <a:ea typeface="新細明體" pitchFamily="18" charset="-120"/>
              </a:rPr>
              <a:t>Implement the logic expression using NAND gates only</a:t>
            </a:r>
            <a:endParaRPr lang="en-US" altLang="zh-TW" sz="3200">
              <a:ea typeface="新細明體" pitchFamily="18" charset="-120"/>
            </a:endParaRPr>
          </a:p>
        </p:txBody>
      </p:sp>
      <p:graphicFrame>
        <p:nvGraphicFramePr>
          <p:cNvPr id="158720" name="Object 0"/>
          <p:cNvGraphicFramePr>
            <a:graphicFrameLocks noGrp="1" noChangeAspect="1"/>
          </p:cNvGraphicFramePr>
          <p:nvPr>
            <p:ph type="body" idx="1"/>
          </p:nvPr>
        </p:nvGraphicFramePr>
        <p:xfrm>
          <a:off x="2173288" y="2093913"/>
          <a:ext cx="2057400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4" name="Equation" r:id="rId3" imgW="901440" imgH="761760" progId="Equation.3">
                  <p:embed/>
                </p:oleObj>
              </mc:Choice>
              <mc:Fallback>
                <p:oleObj name="Equation" r:id="rId3" imgW="901440" imgH="761760" progId="Equation.3">
                  <p:embed/>
                  <p:pic>
                    <p:nvPicPr>
                      <p:cNvPr id="0" name="Picture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88" y="2093913"/>
                        <a:ext cx="2057400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1066800" y="2057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rPr>
              <a:t>1)</a:t>
            </a:r>
          </a:p>
        </p:txBody>
      </p:sp>
      <p:graphicFrame>
        <p:nvGraphicFramePr>
          <p:cNvPr id="158721" name="Object 1"/>
          <p:cNvGraphicFramePr>
            <a:graphicFrameLocks noChangeAspect="1"/>
          </p:cNvGraphicFramePr>
          <p:nvPr/>
        </p:nvGraphicFramePr>
        <p:xfrm>
          <a:off x="1676400" y="4191000"/>
          <a:ext cx="2667000" cy="187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5" name="Equation" r:id="rId5" imgW="1155600" imgH="787320" progId="Equation.3">
                  <p:embed/>
                </p:oleObj>
              </mc:Choice>
              <mc:Fallback>
                <p:oleObj name="Equation" r:id="rId5" imgW="1155600" imgH="78732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191000"/>
                        <a:ext cx="2667000" cy="187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1066800" y="419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rPr>
              <a:t>2)</a:t>
            </a:r>
          </a:p>
        </p:txBody>
      </p:sp>
      <p:graphicFrame>
        <p:nvGraphicFramePr>
          <p:cNvPr id="158722" name="Object 2"/>
          <p:cNvGraphicFramePr>
            <a:graphicFrameLocks noChangeAspect="1"/>
          </p:cNvGraphicFramePr>
          <p:nvPr/>
        </p:nvGraphicFramePr>
        <p:xfrm>
          <a:off x="4724400" y="2362200"/>
          <a:ext cx="39608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6" name="VISIO" r:id="rId7" imgW="3960360" imgH="1080360" progId="Visio.Drawing.5">
                  <p:embed/>
                </p:oleObj>
              </mc:Choice>
              <mc:Fallback>
                <p:oleObj name="VISIO" r:id="rId7" imgW="3960360" imgH="1080360" progId="Visio.Drawing.5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362200"/>
                        <a:ext cx="3960813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3" name="Object 3"/>
          <p:cNvGraphicFramePr>
            <a:graphicFrameLocks noChangeAspect="1"/>
          </p:cNvGraphicFramePr>
          <p:nvPr/>
        </p:nvGraphicFramePr>
        <p:xfrm>
          <a:off x="4724400" y="3956050"/>
          <a:ext cx="3960813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7" name="VISIO" r:id="rId9" imgW="3960360" imgH="2160360" progId="Visio.Drawing.5">
                  <p:embed/>
                </p:oleObj>
              </mc:Choice>
              <mc:Fallback>
                <p:oleObj name="VISIO" r:id="rId9" imgW="3960360" imgH="2160360" progId="Visio.Drawing.5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956050"/>
                        <a:ext cx="3960813" cy="216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b="1">
                <a:ea typeface="新細明體" pitchFamily="18" charset="-120"/>
              </a:rPr>
              <a:t>Implement logic expression using NOR gates only</a:t>
            </a:r>
          </a:p>
        </p:txBody>
      </p:sp>
      <p:graphicFrame>
        <p:nvGraphicFramePr>
          <p:cNvPr id="98307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2097088" y="2093913"/>
          <a:ext cx="2722562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2" name="Equation" r:id="rId4" imgW="1333440" imgH="787320" progId="Equation.3">
                  <p:embed/>
                </p:oleObj>
              </mc:Choice>
              <mc:Fallback>
                <p:oleObj name="Equation" r:id="rId4" imgW="1333440" imgH="7873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2093913"/>
                        <a:ext cx="2722562" cy="16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914400" y="1981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rPr>
              <a:t>1)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2286000" y="4343400"/>
          <a:ext cx="432117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3" name="VISIO" r:id="rId6" imgW="4320000" imgH="1800000" progId="Visio.Drawing.5">
                  <p:embed/>
                </p:oleObj>
              </mc:Choice>
              <mc:Fallback>
                <p:oleObj name="VISIO" r:id="rId6" imgW="4320000" imgH="1800000" progId="Visio.Drawing.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343400"/>
                        <a:ext cx="4321175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b="1" dirty="0" smtClean="0">
                <a:ea typeface="新細明體" pitchFamily="18" charset="-120"/>
              </a:rPr>
              <a:t>Logic Gates</a:t>
            </a:r>
            <a:endParaRPr lang="en-US" altLang="en-US" dirty="0"/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Boolean algebra</a:t>
            </a:r>
            <a:r>
              <a:rPr lang="en-US" altLang="en-US"/>
              <a:t>: expressions in this algebraic notation are an elegant and powerful way to demonstrate the activity of electrical circuits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b="1" dirty="0" smtClean="0">
                <a:ea typeface="新細明體" pitchFamily="18" charset="-120"/>
              </a:rPr>
              <a:t>Logic Gates</a:t>
            </a:r>
            <a:endParaRPr lang="en-US" altLang="en-US" dirty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r>
              <a:rPr lang="en-US" altLang="en-US" b="1" dirty="0"/>
              <a:t>Logic diagram:</a:t>
            </a:r>
            <a:r>
              <a:rPr lang="en-US" altLang="en-US" dirty="0"/>
              <a:t> a graphical representation of a circuit</a:t>
            </a:r>
          </a:p>
          <a:p>
            <a:pPr lvl="1"/>
            <a:r>
              <a:rPr lang="en-US" altLang="en-US" dirty="0"/>
              <a:t>Each type of gate is represented by a specific graphical symbol</a:t>
            </a:r>
          </a:p>
          <a:p>
            <a:r>
              <a:rPr lang="en-US" altLang="en-US" b="1" dirty="0"/>
              <a:t>Truth table:</a:t>
            </a:r>
            <a:r>
              <a:rPr lang="en-US" altLang="en-US" dirty="0"/>
              <a:t> defines the function of a gate by listing all possible input combinations that the gate could encounter, and the corresponding </a:t>
            </a:r>
            <a:r>
              <a:rPr lang="en-US" altLang="en-US" dirty="0" smtClean="0"/>
              <a:t>output.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Gates</a:t>
            </a:r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4572000"/>
          </a:xfrm>
        </p:spPr>
        <p:txBody>
          <a:bodyPr/>
          <a:lstStyle/>
          <a:p>
            <a:r>
              <a:rPr lang="en-US" altLang="en-US" sz="2800" dirty="0"/>
              <a:t>T</a:t>
            </a:r>
            <a:r>
              <a:rPr lang="en-US" altLang="en-US" sz="2800" dirty="0" smtClean="0"/>
              <a:t>ypes </a:t>
            </a:r>
            <a:r>
              <a:rPr lang="en-US" altLang="en-US" sz="2800" dirty="0"/>
              <a:t>of gates</a:t>
            </a:r>
            <a:endParaRPr lang="en-US" altLang="en-US" dirty="0"/>
          </a:p>
          <a:p>
            <a:pPr lvl="1"/>
            <a:r>
              <a:rPr lang="en-US" altLang="en-US" sz="2400" dirty="0"/>
              <a:t>NOT</a:t>
            </a:r>
          </a:p>
          <a:p>
            <a:pPr lvl="1"/>
            <a:r>
              <a:rPr lang="en-US" altLang="en-US" sz="2400" dirty="0"/>
              <a:t>AND</a:t>
            </a:r>
          </a:p>
          <a:p>
            <a:pPr lvl="1"/>
            <a:r>
              <a:rPr lang="en-US" altLang="en-US" sz="2400" dirty="0"/>
              <a:t>OR</a:t>
            </a:r>
          </a:p>
          <a:p>
            <a:pPr lvl="1"/>
            <a:r>
              <a:rPr lang="en-US" altLang="en-US" sz="2400" dirty="0"/>
              <a:t>XOR</a:t>
            </a:r>
          </a:p>
          <a:p>
            <a:pPr lvl="1"/>
            <a:r>
              <a:rPr lang="en-US" altLang="en-US" sz="2400" dirty="0"/>
              <a:t>NAND</a:t>
            </a:r>
          </a:p>
          <a:p>
            <a:pPr lvl="1"/>
            <a:r>
              <a:rPr lang="en-US" altLang="en-US" sz="2400" dirty="0"/>
              <a:t>NOR</a:t>
            </a:r>
          </a:p>
          <a:p>
            <a:r>
              <a:rPr lang="en-US" altLang="en-US" sz="2800" dirty="0"/>
              <a:t>Typically, logic diagrams are black and white, and the gates are distinguished only by their shape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 Gate</a:t>
            </a:r>
          </a:p>
        </p:txBody>
      </p:sp>
      <p:sp>
        <p:nvSpPr>
          <p:cNvPr id="1402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229600" cy="1219200"/>
          </a:xfrm>
        </p:spPr>
        <p:txBody>
          <a:bodyPr/>
          <a:lstStyle/>
          <a:p>
            <a:r>
              <a:rPr lang="en-US" altLang="en-US"/>
              <a:t>A NOT gate accepts one input value </a:t>
            </a:r>
            <a:br>
              <a:rPr lang="en-US" altLang="en-US"/>
            </a:br>
            <a:r>
              <a:rPr lang="en-US" altLang="en-US"/>
              <a:t>and produces one output value</a:t>
            </a:r>
          </a:p>
        </p:txBody>
      </p:sp>
      <p:pic>
        <p:nvPicPr>
          <p:cNvPr id="140296" name="Picture 8" descr="c04f01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733800"/>
            <a:ext cx="8534400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 Gate</a:t>
            </a:r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By definition, if the input value for a NOT gate is 0, the output value is 1, and if the input value is 1, the output is 0 </a:t>
            </a:r>
          </a:p>
          <a:p>
            <a:r>
              <a:rPr lang="en-US" altLang="en-US"/>
              <a:t>A NOT gate is sometimes referred to as an </a:t>
            </a:r>
            <a:r>
              <a:rPr lang="en-US" altLang="en-US" i="1"/>
              <a:t>inverter</a:t>
            </a:r>
            <a:r>
              <a:rPr lang="en-US" altLang="en-US"/>
              <a:t> because it inverts the input value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AND Gate</a:t>
            </a:r>
          </a:p>
        </p:txBody>
      </p:sp>
      <p:sp>
        <p:nvSpPr>
          <p:cNvPr id="1413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2133600"/>
          </a:xfrm>
        </p:spPr>
        <p:txBody>
          <a:bodyPr/>
          <a:lstStyle/>
          <a:p>
            <a:r>
              <a:rPr lang="en-US" altLang="en-US"/>
              <a:t>An AND gate accepts two input signals</a:t>
            </a:r>
          </a:p>
          <a:p>
            <a:r>
              <a:rPr lang="en-US" altLang="en-US"/>
              <a:t>If the two input values for an AND gate are both 1, the output is 1; otherwise, the output is 0</a:t>
            </a:r>
          </a:p>
        </p:txBody>
      </p:sp>
      <p:pic>
        <p:nvPicPr>
          <p:cNvPr id="141320" name="Picture 8" descr="c04f02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" y="3886200"/>
            <a:ext cx="7848600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 Gate</a:t>
            </a:r>
          </a:p>
        </p:txBody>
      </p:sp>
      <p:sp>
        <p:nvSpPr>
          <p:cNvPr id="1423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2286000"/>
            <a:ext cx="8382000" cy="1219200"/>
          </a:xfrm>
        </p:spPr>
        <p:txBody>
          <a:bodyPr/>
          <a:lstStyle/>
          <a:p>
            <a:r>
              <a:rPr lang="en-US" altLang="en-US"/>
              <a:t>If the two input values are both 0, the output value is 0; otherwise, the output is 1</a:t>
            </a:r>
          </a:p>
        </p:txBody>
      </p:sp>
      <p:pic>
        <p:nvPicPr>
          <p:cNvPr id="142344" name="Picture 8" descr="c04f03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" y="3581400"/>
            <a:ext cx="8458200" cy="274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46EB73918F724DB015346E255FCDD9" ma:contentTypeVersion="2" ma:contentTypeDescription="Create a new document." ma:contentTypeScope="" ma:versionID="136cea4f8b5cc45f8533ac9b89726e03">
  <xsd:schema xmlns:xsd="http://www.w3.org/2001/XMLSchema" xmlns:xs="http://www.w3.org/2001/XMLSchema" xmlns:p="http://schemas.microsoft.com/office/2006/metadata/properties" xmlns:ns2="268d3538-e8a8-4792-aa40-8e1a195d4f5f" targetNamespace="http://schemas.microsoft.com/office/2006/metadata/properties" ma:root="true" ma:fieldsID="8e8a9dbd9ba70af35dcdcb1b1f14a40a" ns2:_="">
    <xsd:import namespace="268d3538-e8a8-4792-aa40-8e1a195d4f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d3538-e8a8-4792-aa40-8e1a195d4f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67EDDE-F34B-4193-9C72-15570E238144}"/>
</file>

<file path=customXml/itemProps2.xml><?xml version="1.0" encoding="utf-8"?>
<ds:datastoreItem xmlns:ds="http://schemas.openxmlformats.org/officeDocument/2006/customXml" ds:itemID="{481C8584-6FB5-4C5A-AD20-F41C8EF081CB}"/>
</file>

<file path=customXml/itemProps3.xml><?xml version="1.0" encoding="utf-8"?>
<ds:datastoreItem xmlns:ds="http://schemas.openxmlformats.org/officeDocument/2006/customXml" ds:itemID="{0228F3F0-848D-4F0F-9B4F-2017AE95B98D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2118</TotalTime>
  <Words>823</Words>
  <Application>Microsoft Office PowerPoint</Application>
  <PresentationFormat>On-screen Show (4:3)</PresentationFormat>
  <Paragraphs>195</Paragraphs>
  <Slides>27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Blends</vt:lpstr>
      <vt:lpstr>VISIO</vt:lpstr>
      <vt:lpstr>Equation</vt:lpstr>
      <vt:lpstr>Logic Gates</vt:lpstr>
      <vt:lpstr>Logic Gates</vt:lpstr>
      <vt:lpstr>Logic Gates</vt:lpstr>
      <vt:lpstr>Logic Gates</vt:lpstr>
      <vt:lpstr>Gates</vt:lpstr>
      <vt:lpstr>NOT Gate</vt:lpstr>
      <vt:lpstr>NOT Gate</vt:lpstr>
      <vt:lpstr>AND Gate</vt:lpstr>
      <vt:lpstr>OR Gate</vt:lpstr>
      <vt:lpstr>XOR Gate</vt:lpstr>
      <vt:lpstr>XOR Gate</vt:lpstr>
      <vt:lpstr>NAND and NOR Gates</vt:lpstr>
      <vt:lpstr>Review of Gate Processing</vt:lpstr>
      <vt:lpstr>Review of Gate Processing (cont.)</vt:lpstr>
      <vt:lpstr>Gates with More Inputs</vt:lpstr>
      <vt:lpstr>Types of Logic Gates</vt:lpstr>
      <vt:lpstr>DeMorgan’s Theorems</vt:lpstr>
      <vt:lpstr>DeMorgan’s Theorem #1</vt:lpstr>
      <vt:lpstr>DeMorgan’s Theorem #2</vt:lpstr>
      <vt:lpstr>Boolean Equations</vt:lpstr>
      <vt:lpstr>Boolean Equations</vt:lpstr>
      <vt:lpstr>           Boolean Laws</vt:lpstr>
      <vt:lpstr>PowerPoint Presentation</vt:lpstr>
      <vt:lpstr>PowerPoint Presentation</vt:lpstr>
      <vt:lpstr>De-Morgan’s Theorem and Logic Conversion</vt:lpstr>
      <vt:lpstr>Implement the logic expression using NAND gates only</vt:lpstr>
      <vt:lpstr>Implement logic expression using NOR gates only</vt:lpstr>
    </vt:vector>
  </TitlesOfParts>
  <Company>KidsZone Computing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Gates</dc:title>
  <dc:creator>Amy Ching</dc:creator>
  <cp:lastModifiedBy>Admin</cp:lastModifiedBy>
  <cp:revision>47</cp:revision>
  <cp:lastPrinted>1601-01-01T00:00:00Z</cp:lastPrinted>
  <dcterms:created xsi:type="dcterms:W3CDTF">2000-11-07T22:30:43Z</dcterms:created>
  <dcterms:modified xsi:type="dcterms:W3CDTF">2018-08-20T10:42:34Z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0x0101005146EB73918F724DB015346E255FCDD9</vt:lpwstr>
  </property>
</Properties>
</file>