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7" r:id="rId3"/>
    <p:sldId id="268" r:id="rId4"/>
    <p:sldId id="269" r:id="rId5"/>
    <p:sldId id="270" r:id="rId6"/>
    <p:sldId id="272" r:id="rId7"/>
    <p:sldId id="274" r:id="rId8"/>
    <p:sldId id="273" r:id="rId9"/>
    <p:sldId id="263" r:id="rId10"/>
    <p:sldId id="276" r:id="rId11"/>
    <p:sldId id="300" r:id="rId12"/>
    <p:sldId id="277" r:id="rId13"/>
    <p:sldId id="278" r:id="rId14"/>
    <p:sldId id="279" r:id="rId15"/>
    <p:sldId id="280" r:id="rId16"/>
    <p:sldId id="281" r:id="rId17"/>
    <p:sldId id="291" r:id="rId18"/>
    <p:sldId id="292" r:id="rId19"/>
    <p:sldId id="293" r:id="rId20"/>
    <p:sldId id="294" r:id="rId21"/>
    <p:sldId id="299" r:id="rId22"/>
    <p:sldId id="287" r:id="rId23"/>
    <p:sldId id="282" r:id="rId24"/>
    <p:sldId id="284" r:id="rId25"/>
    <p:sldId id="289" r:id="rId26"/>
    <p:sldId id="298" r:id="rId27"/>
    <p:sldId id="295" r:id="rId28"/>
    <p:sldId id="297" r:id="rId29"/>
    <p:sldId id="301" r:id="rId30"/>
    <p:sldId id="30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7" autoAdjust="0"/>
  </p:normalViewPr>
  <p:slideViewPr>
    <p:cSldViewPr>
      <p:cViewPr>
        <p:scale>
          <a:sx n="70" d="100"/>
          <a:sy n="70" d="100"/>
        </p:scale>
        <p:origin x="-5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136D64-46D4-49F4-9B74-221B06E6A448}" type="datetimeFigureOut">
              <a:rPr lang="en-US" smtClean="0"/>
              <a:t>7/31/2019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DE8773-CD09-47E6-997B-44F0ABB970E5}" type="slidenum">
              <a:rPr lang="en-US" smtClean="0"/>
              <a:t>‹#›</a:t>
            </a:fld>
            <a:endParaRPr lang="en-US"/>
          </a:p>
        </p:txBody>
      </p:sp>
    </p:spTree>
    <p:extLst>
      <p:ext uri="{BB962C8B-B14F-4D97-AF65-F5344CB8AC3E}">
        <p14:creationId xmlns:p14="http://schemas.microsoft.com/office/powerpoint/2010/main" val="24363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Universal Gate - NAND</a:t>
            </a:r>
          </a:p>
        </p:txBody>
      </p:sp>
      <p:sp>
        <p:nvSpPr>
          <p:cNvPr id="25603" name="Date Placeholder 4"/>
          <p:cNvSpPr>
            <a:spLocks noGrp="1"/>
          </p:cNvSpPr>
          <p:nvPr>
            <p:ph type="dt" sz="quarter" idx="1"/>
          </p:nvPr>
        </p:nvSpPr>
        <p:spPr bwMode="auto">
          <a:xfrm>
            <a:off x="3653444" y="0"/>
            <a:ext cx="3217025" cy="45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Digital Electronics</a:t>
            </a:r>
            <a:r>
              <a:rPr lang="en-US" smtClean="0">
                <a:sym typeface="Symbol" pitchFamily="18" charset="2"/>
              </a:rPr>
              <a:t></a:t>
            </a:r>
            <a:r>
              <a:rPr lang="en-US" smtClean="0"/>
              <a:t>  </a:t>
            </a:r>
          </a:p>
          <a:p>
            <a:pPr eaLnBrk="1" hangingPunct="1"/>
            <a:r>
              <a:rPr lang="en-US" smtClean="0"/>
              <a:t>2.2 Intro to NAND &amp; NOR Logic</a:t>
            </a:r>
          </a:p>
        </p:txBody>
      </p:sp>
      <p:sp>
        <p:nvSpPr>
          <p:cNvPr id="25604"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Project Lead The Way, Inc  </a:t>
            </a:r>
          </a:p>
          <a:p>
            <a:pPr eaLnBrk="1" hangingPunct="1"/>
            <a:r>
              <a:rPr lang="en-US" smtClean="0"/>
              <a:t>Copyright 2009</a:t>
            </a:r>
          </a:p>
        </p:txBody>
      </p:sp>
      <p:sp>
        <p:nvSpPr>
          <p:cNvPr id="2560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fld id="{8D7FE84D-7AF8-4CCB-909B-B21624442511}" type="slidenum">
              <a:rPr lang="en-US" smtClean="0"/>
              <a:pPr eaLnBrk="1" hangingPunct="1"/>
              <a:t>10</a:t>
            </a:fld>
            <a:endParaRPr lang="en-US" smtClean="0"/>
          </a:p>
        </p:txBody>
      </p:sp>
      <p:sp>
        <p:nvSpPr>
          <p:cNvPr id="25606" name="Slide Image Placeholder 24"/>
          <p:cNvSpPr>
            <a:spLocks noGrp="1" noRot="1" noChangeAspect="1" noTextEdit="1"/>
          </p:cNvSpPr>
          <p:nvPr>
            <p:ph type="sldImg"/>
          </p:nvPr>
        </p:nvSpPr>
        <p:spPr>
          <a:ln/>
        </p:spPr>
      </p:sp>
      <p:sp>
        <p:nvSpPr>
          <p:cNvPr id="25607" name="Notes Placeholder 2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Overview of basic NAND gate : Logic Symbol, Logic Expression (using DeMorgan’s) and Truth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When you tie the inputs on a NAND gate together, the output will be the complement of the input.  </a:t>
            </a:r>
          </a:p>
        </p:txBody>
      </p:sp>
      <p:sp>
        <p:nvSpPr>
          <p:cNvPr id="2662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Universal Gate - NAND</a:t>
            </a:r>
          </a:p>
        </p:txBody>
      </p:sp>
      <p:sp>
        <p:nvSpPr>
          <p:cNvPr id="26629" name="Date Placeholder 4"/>
          <p:cNvSpPr>
            <a:spLocks noGrp="1"/>
          </p:cNvSpPr>
          <p:nvPr>
            <p:ph type="dt" sz="quarter" idx="1"/>
          </p:nvPr>
        </p:nvSpPr>
        <p:spPr bwMode="auto">
          <a:xfrm>
            <a:off x="3885681" y="0"/>
            <a:ext cx="2972319" cy="45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Digital Electronics</a:t>
            </a:r>
            <a:r>
              <a:rPr lang="en-US" smtClean="0">
                <a:sym typeface="Symbol" pitchFamily="18" charset="2"/>
              </a:rPr>
              <a:t></a:t>
            </a:r>
            <a:r>
              <a:rPr lang="en-US" smtClean="0"/>
              <a:t>  </a:t>
            </a:r>
          </a:p>
          <a:p>
            <a:pPr eaLnBrk="1" hangingPunct="1"/>
            <a:r>
              <a:rPr lang="en-US" smtClean="0"/>
              <a:t>2.2 Intro to NAND &amp; NOR Logic</a:t>
            </a:r>
          </a:p>
        </p:txBody>
      </p:sp>
      <p:sp>
        <p:nvSpPr>
          <p:cNvPr id="26630"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Project Lead The Way, Inc  </a:t>
            </a:r>
          </a:p>
          <a:p>
            <a:pPr eaLnBrk="1" hangingPunct="1"/>
            <a:r>
              <a:rPr lang="en-US" smtClean="0"/>
              <a:t>Copyright 2009</a:t>
            </a:r>
          </a:p>
        </p:txBody>
      </p:sp>
      <p:sp>
        <p:nvSpPr>
          <p:cNvPr id="2663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fld id="{BE04C7F5-3F7B-4966-92F6-EF2108EC9325}" type="slidenum">
              <a:rPr lang="en-US" smtClean="0"/>
              <a:pPr eaLnBrk="1" hangingPunct="1"/>
              <a:t>12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This one is easy to see, a NAND gate is an AND gate with the output inverted. So if you invert the output again, you will get an AND gate. Note that we are using a NAND gate for the inverter.</a:t>
            </a:r>
          </a:p>
        </p:txBody>
      </p:sp>
      <p:sp>
        <p:nvSpPr>
          <p:cNvPr id="2765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Universal Gate - NAND</a:t>
            </a:r>
          </a:p>
        </p:txBody>
      </p:sp>
      <p:sp>
        <p:nvSpPr>
          <p:cNvPr id="27653" name="Date Placeholder 4"/>
          <p:cNvSpPr>
            <a:spLocks noGrp="1"/>
          </p:cNvSpPr>
          <p:nvPr>
            <p:ph type="dt" sz="quarter" idx="1"/>
          </p:nvPr>
        </p:nvSpPr>
        <p:spPr bwMode="auto">
          <a:xfrm>
            <a:off x="3885681" y="0"/>
            <a:ext cx="2972319" cy="45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Digital Electronics</a:t>
            </a:r>
            <a:r>
              <a:rPr lang="en-US" smtClean="0">
                <a:sym typeface="Symbol" pitchFamily="18" charset="2"/>
              </a:rPr>
              <a:t></a:t>
            </a:r>
            <a:r>
              <a:rPr lang="en-US" smtClean="0"/>
              <a:t>  </a:t>
            </a:r>
          </a:p>
          <a:p>
            <a:pPr eaLnBrk="1" hangingPunct="1"/>
            <a:r>
              <a:rPr lang="en-US" smtClean="0"/>
              <a:t>2.2 Intro to NAND &amp; NOR Logic</a:t>
            </a:r>
          </a:p>
        </p:txBody>
      </p:sp>
      <p:sp>
        <p:nvSpPr>
          <p:cNvPr id="27654"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Project Lead The Way, Inc  </a:t>
            </a:r>
          </a:p>
          <a:p>
            <a:pPr eaLnBrk="1" hangingPunct="1"/>
            <a:r>
              <a:rPr lang="en-US" smtClean="0"/>
              <a:t>Copyright 2009</a:t>
            </a:r>
          </a:p>
        </p:txBody>
      </p:sp>
      <p:sp>
        <p:nvSpPr>
          <p:cNvPr id="2765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fld id="{2B1C8643-8854-4FD8-8887-9EB3101956ED}" type="slidenum">
              <a:rPr lang="en-US" smtClean="0"/>
              <a:pPr eaLnBrk="1" hangingPunct="1"/>
              <a:t>13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This one is a bit harder to see. If you invert both of the inputs of a NAND gate, you will get an OR gate. Note that we’re using NAND gates as inverters.</a:t>
            </a:r>
          </a:p>
          <a:p>
            <a:endParaRPr lang="en-US" smtClean="0"/>
          </a:p>
        </p:txBody>
      </p:sp>
      <p:sp>
        <p:nvSpPr>
          <p:cNvPr id="2867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Universal Gate - NAND</a:t>
            </a:r>
          </a:p>
        </p:txBody>
      </p:sp>
      <p:sp>
        <p:nvSpPr>
          <p:cNvPr id="28677" name="Date Placeholder 4"/>
          <p:cNvSpPr>
            <a:spLocks noGrp="1"/>
          </p:cNvSpPr>
          <p:nvPr>
            <p:ph type="dt" sz="quarter" idx="1"/>
          </p:nvPr>
        </p:nvSpPr>
        <p:spPr bwMode="auto">
          <a:xfrm>
            <a:off x="3885681" y="0"/>
            <a:ext cx="2972319" cy="45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Digital Electronics</a:t>
            </a:r>
            <a:r>
              <a:rPr lang="en-US" smtClean="0">
                <a:sym typeface="Symbol" pitchFamily="18" charset="2"/>
              </a:rPr>
              <a:t></a:t>
            </a:r>
            <a:r>
              <a:rPr lang="en-US" smtClean="0"/>
              <a:t>  </a:t>
            </a:r>
          </a:p>
          <a:p>
            <a:pPr eaLnBrk="1" hangingPunct="1"/>
            <a:r>
              <a:rPr lang="en-US" smtClean="0"/>
              <a:t>2.2 Intro to NAND &amp; NOR Logic</a:t>
            </a:r>
          </a:p>
        </p:txBody>
      </p:sp>
      <p:sp>
        <p:nvSpPr>
          <p:cNvPr id="28678"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t>Project Lead The Way, Inc  </a:t>
            </a:r>
          </a:p>
          <a:p>
            <a:pPr eaLnBrk="1" hangingPunct="1"/>
            <a:r>
              <a:rPr lang="en-US" smtClean="0"/>
              <a:t>Copyright 2009</a:t>
            </a:r>
          </a:p>
        </p:txBody>
      </p:sp>
      <p:sp>
        <p:nvSpPr>
          <p:cNvPr id="28679"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30766" indent="-281064" eaLnBrk="0" hangingPunct="0">
              <a:defRPr>
                <a:solidFill>
                  <a:schemeClr val="tx1"/>
                </a:solidFill>
                <a:latin typeface="Arial" charset="0"/>
                <a:cs typeface="Arial" charset="0"/>
              </a:defRPr>
            </a:lvl2pPr>
            <a:lvl3pPr marL="1124255" indent="-224851" eaLnBrk="0" hangingPunct="0">
              <a:defRPr>
                <a:solidFill>
                  <a:schemeClr val="tx1"/>
                </a:solidFill>
                <a:latin typeface="Arial" charset="0"/>
                <a:cs typeface="Arial" charset="0"/>
              </a:defRPr>
            </a:lvl3pPr>
            <a:lvl4pPr marL="1573957" indent="-224851" eaLnBrk="0" hangingPunct="0">
              <a:defRPr>
                <a:solidFill>
                  <a:schemeClr val="tx1"/>
                </a:solidFill>
                <a:latin typeface="Arial" charset="0"/>
                <a:cs typeface="Arial" charset="0"/>
              </a:defRPr>
            </a:lvl4pPr>
            <a:lvl5pPr marL="2023659" indent="-224851" eaLnBrk="0" hangingPunct="0">
              <a:defRPr>
                <a:solidFill>
                  <a:schemeClr val="tx1"/>
                </a:solidFill>
                <a:latin typeface="Arial" charset="0"/>
                <a:cs typeface="Arial" charset="0"/>
              </a:defRPr>
            </a:lvl5pPr>
            <a:lvl6pPr marL="2473361" indent="-224851" eaLnBrk="0" fontAlgn="base" hangingPunct="0">
              <a:spcBef>
                <a:spcPct val="0"/>
              </a:spcBef>
              <a:spcAft>
                <a:spcPct val="0"/>
              </a:spcAft>
              <a:defRPr>
                <a:solidFill>
                  <a:schemeClr val="tx1"/>
                </a:solidFill>
                <a:latin typeface="Arial" charset="0"/>
                <a:cs typeface="Arial" charset="0"/>
              </a:defRPr>
            </a:lvl6pPr>
            <a:lvl7pPr marL="2923062" indent="-224851" eaLnBrk="0" fontAlgn="base" hangingPunct="0">
              <a:spcBef>
                <a:spcPct val="0"/>
              </a:spcBef>
              <a:spcAft>
                <a:spcPct val="0"/>
              </a:spcAft>
              <a:defRPr>
                <a:solidFill>
                  <a:schemeClr val="tx1"/>
                </a:solidFill>
                <a:latin typeface="Arial" charset="0"/>
                <a:cs typeface="Arial" charset="0"/>
              </a:defRPr>
            </a:lvl7pPr>
            <a:lvl8pPr marL="3372764" indent="-224851" eaLnBrk="0" fontAlgn="base" hangingPunct="0">
              <a:spcBef>
                <a:spcPct val="0"/>
              </a:spcBef>
              <a:spcAft>
                <a:spcPct val="0"/>
              </a:spcAft>
              <a:defRPr>
                <a:solidFill>
                  <a:schemeClr val="tx1"/>
                </a:solidFill>
                <a:latin typeface="Arial" charset="0"/>
                <a:cs typeface="Arial" charset="0"/>
              </a:defRPr>
            </a:lvl8pPr>
            <a:lvl9pPr marL="3822466" indent="-224851" eaLnBrk="0" fontAlgn="base" hangingPunct="0">
              <a:spcBef>
                <a:spcPct val="0"/>
              </a:spcBef>
              <a:spcAft>
                <a:spcPct val="0"/>
              </a:spcAft>
              <a:defRPr>
                <a:solidFill>
                  <a:schemeClr val="tx1"/>
                </a:solidFill>
                <a:latin typeface="Arial" charset="0"/>
                <a:cs typeface="Arial" charset="0"/>
              </a:defRPr>
            </a:lvl9pPr>
          </a:lstStyle>
          <a:p>
            <a:pPr eaLnBrk="1" hangingPunct="1"/>
            <a:fld id="{BFFB4BD1-2EC4-43B6-8A38-52418DBC2105}" type="slidenum">
              <a:rPr lang="en-US" smtClean="0"/>
              <a:pPr eaLnBrk="1" hangingPunct="1"/>
              <a:t>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543750-3208-469B-8746-2E035AEAB1F6}"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286342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43750-3208-469B-8746-2E035AEAB1F6}"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250172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43750-3208-469B-8746-2E035AEAB1F6}"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169178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4A44CEF-C61D-4E7D-B86A-931A28C745E0}" type="slidenum">
              <a:rPr lang="en-US"/>
              <a:pPr>
                <a:defRPr/>
              </a:pPr>
              <a:t>‹#›</a:t>
            </a:fld>
            <a:endParaRPr lang="en-US"/>
          </a:p>
        </p:txBody>
      </p:sp>
    </p:spTree>
    <p:extLst>
      <p:ext uri="{BB962C8B-B14F-4D97-AF65-F5344CB8AC3E}">
        <p14:creationId xmlns:p14="http://schemas.microsoft.com/office/powerpoint/2010/main" val="219137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43750-3208-469B-8746-2E035AEAB1F6}"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84318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543750-3208-469B-8746-2E035AEAB1F6}"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273274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43750-3208-469B-8746-2E035AEAB1F6}"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75201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43750-3208-469B-8746-2E035AEAB1F6}"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260120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43750-3208-469B-8746-2E035AEAB1F6}" type="datetimeFigureOut">
              <a:rPr lang="en-US" smtClean="0"/>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101452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43750-3208-469B-8746-2E035AEAB1F6}" type="datetimeFigureOut">
              <a:rPr lang="en-US" smtClean="0"/>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136801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43750-3208-469B-8746-2E035AEAB1F6}"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361865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43750-3208-469B-8746-2E035AEAB1F6}"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3B2F-D09C-422B-A555-F1FDBBE98F89}" type="slidenum">
              <a:rPr lang="en-US" smtClean="0"/>
              <a:t>‹#›</a:t>
            </a:fld>
            <a:endParaRPr lang="en-US"/>
          </a:p>
        </p:txBody>
      </p:sp>
    </p:spTree>
    <p:extLst>
      <p:ext uri="{BB962C8B-B14F-4D97-AF65-F5344CB8AC3E}">
        <p14:creationId xmlns:p14="http://schemas.microsoft.com/office/powerpoint/2010/main" val="103320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43750-3208-469B-8746-2E035AEAB1F6}" type="datetimeFigureOut">
              <a:rPr lang="en-US" smtClean="0"/>
              <a:t>7/31/2019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33B2F-D09C-422B-A555-F1FDBBE98F89}" type="slidenum">
              <a:rPr lang="en-US" smtClean="0"/>
              <a:t>‹#›</a:t>
            </a:fld>
            <a:endParaRPr lang="en-US"/>
          </a:p>
        </p:txBody>
      </p:sp>
    </p:spTree>
    <p:extLst>
      <p:ext uri="{BB962C8B-B14F-4D97-AF65-F5344CB8AC3E}">
        <p14:creationId xmlns:p14="http://schemas.microsoft.com/office/powerpoint/2010/main" val="3230577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3.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4.xml"/><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6.bin"/><Relationship Id="rId10" Type="http://schemas.openxmlformats.org/officeDocument/2006/relationships/image" Target="../media/image19.wmf"/><Relationship Id="rId4" Type="http://schemas.openxmlformats.org/officeDocument/2006/relationships/image" Target="../media/image20.png"/><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Basic Digital Circuits &amp; Minimization using Boolean </a:t>
            </a:r>
            <a:r>
              <a:rPr lang="en-US" dirty="0" err="1" smtClean="0"/>
              <a:t>ALgebra</a:t>
            </a:r>
            <a:endParaRPr lang="en-US" dirty="0"/>
          </a:p>
        </p:txBody>
      </p:sp>
    </p:spTree>
    <p:extLst>
      <p:ext uri="{BB962C8B-B14F-4D97-AF65-F5344CB8AC3E}">
        <p14:creationId xmlns:p14="http://schemas.microsoft.com/office/powerpoint/2010/main" val="3777985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3"/>
          <p:cNvSpPr>
            <a:spLocks noGrp="1"/>
          </p:cNvSpPr>
          <p:nvPr>
            <p:ph type="title"/>
          </p:nvPr>
        </p:nvSpPr>
        <p:spPr/>
        <p:txBody>
          <a:bodyPr/>
          <a:lstStyle/>
          <a:p>
            <a:pPr eaLnBrk="1" hangingPunct="1"/>
            <a:r>
              <a:rPr lang="en-US" smtClean="0"/>
              <a:t>NAND Gate</a:t>
            </a:r>
          </a:p>
        </p:txBody>
      </p:sp>
      <p:sp>
        <p:nvSpPr>
          <p:cNvPr id="9" name="Slide Number Placeholder 8"/>
          <p:cNvSpPr>
            <a:spLocks noGrp="1"/>
          </p:cNvSpPr>
          <p:nvPr>
            <p:ph type="sldNum" sz="quarter" idx="12"/>
          </p:nvPr>
        </p:nvSpPr>
        <p:spPr/>
        <p:txBody>
          <a:bodyPr/>
          <a:lstStyle/>
          <a:p>
            <a:pPr>
              <a:defRPr/>
            </a:pPr>
            <a:fld id="{8D5344DB-D721-4F06-A6CE-36A3282A8DAC}" type="slidenum">
              <a:rPr lang="en-US"/>
              <a:pPr>
                <a:defRPr/>
              </a:pPr>
              <a:t>10</a:t>
            </a:fld>
            <a:endParaRPr lang="en-US" dirty="0"/>
          </a:p>
        </p:txBody>
      </p:sp>
      <p:graphicFrame>
        <p:nvGraphicFramePr>
          <p:cNvPr id="6" name="Table 5"/>
          <p:cNvGraphicFramePr>
            <a:graphicFrameLocks noGrp="1"/>
          </p:cNvGraphicFramePr>
          <p:nvPr/>
        </p:nvGraphicFramePr>
        <p:xfrm>
          <a:off x="3657600" y="3733800"/>
          <a:ext cx="1143000" cy="1828800"/>
        </p:xfrm>
        <a:graphic>
          <a:graphicData uri="http://schemas.openxmlformats.org/drawingml/2006/table">
            <a:tbl>
              <a:tblPr firstRow="1" bandRow="1">
                <a:tableStyleId>{5C22544A-7EE6-4342-B048-85BDC9FD1C3A}</a:tableStyleId>
              </a:tblPr>
              <a:tblGrid>
                <a:gridCol w="381000"/>
                <a:gridCol w="381000"/>
                <a:gridCol w="381000"/>
              </a:tblGrid>
              <a:tr h="274320">
                <a:tc>
                  <a:txBody>
                    <a:bodyPr/>
                    <a:lstStyle/>
                    <a:p>
                      <a:pPr algn="ctr"/>
                      <a:r>
                        <a:rPr lang="en-US" sz="1800" dirty="0" smtClean="0">
                          <a:solidFill>
                            <a:schemeClr val="tx1"/>
                          </a:solidFill>
                        </a:rPr>
                        <a:t>X</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Y</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Z</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r>
              <a:tr h="274320">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bl>
          </a:graphicData>
        </a:graphic>
      </p:graphicFrame>
      <p:grpSp>
        <p:nvGrpSpPr>
          <p:cNvPr id="1055" name="Group 14"/>
          <p:cNvGrpSpPr>
            <a:grpSpLocks/>
          </p:cNvGrpSpPr>
          <p:nvPr/>
        </p:nvGrpSpPr>
        <p:grpSpPr bwMode="auto">
          <a:xfrm>
            <a:off x="2351088" y="2193925"/>
            <a:ext cx="4360862" cy="701675"/>
            <a:chOff x="2404645" y="2041365"/>
            <a:chExt cx="4361280" cy="701835"/>
          </a:xfrm>
        </p:grpSpPr>
        <p:pic>
          <p:nvPicPr>
            <p:cNvPr id="105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041365"/>
              <a:ext cx="2238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7" name="TextBox 7"/>
            <p:cNvSpPr txBox="1">
              <a:spLocks noChangeArrowheads="1"/>
            </p:cNvSpPr>
            <p:nvPr/>
          </p:nvSpPr>
          <p:spPr bwMode="auto">
            <a:xfrm>
              <a:off x="2404645" y="2041365"/>
              <a:ext cx="338459"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X</a:t>
              </a:r>
            </a:p>
          </p:txBody>
        </p:sp>
        <p:sp>
          <p:nvSpPr>
            <p:cNvPr id="1058" name="TextBox 8"/>
            <p:cNvSpPr txBox="1">
              <a:spLocks noChangeArrowheads="1"/>
            </p:cNvSpPr>
            <p:nvPr/>
          </p:nvSpPr>
          <p:spPr bwMode="auto">
            <a:xfrm>
              <a:off x="2404645" y="2373868"/>
              <a:ext cx="3385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Y</a:t>
              </a:r>
            </a:p>
          </p:txBody>
        </p:sp>
        <p:graphicFrame>
          <p:nvGraphicFramePr>
            <p:cNvPr id="1026" name="Object 3"/>
            <p:cNvGraphicFramePr>
              <a:graphicFrameLocks noChangeAspect="1"/>
            </p:cNvGraphicFramePr>
            <p:nvPr/>
          </p:nvGraphicFramePr>
          <p:xfrm>
            <a:off x="5029200" y="2193765"/>
            <a:ext cx="1736725" cy="328613"/>
          </p:xfrm>
          <a:graphic>
            <a:graphicData uri="http://schemas.openxmlformats.org/presentationml/2006/ole">
              <mc:AlternateContent xmlns:mc="http://schemas.openxmlformats.org/markup-compatibility/2006">
                <mc:Choice xmlns:v="urn:schemas-microsoft-com:vml" Requires="v">
                  <p:oleObj spid="_x0000_s4136" name="Equation" r:id="rId5" imgW="1409400" imgH="266400" progId="Equation.3">
                    <p:embed/>
                  </p:oleObj>
                </mc:Choice>
                <mc:Fallback>
                  <p:oleObj name="Equation" r:id="rId5" imgW="140940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193765"/>
                          <a:ext cx="1736725"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6484" t="26078" r="39258" b="34620"/>
          <a:stretch/>
        </p:blipFill>
        <p:spPr bwMode="auto">
          <a:xfrm>
            <a:off x="838200" y="3505200"/>
            <a:ext cx="2438400" cy="151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92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323088" y="990600"/>
            <a:ext cx="8229600" cy="3657600"/>
          </a:xfrm>
          <a:prstGeom prst="rect">
            <a:avLst/>
          </a:prstGeom>
          <a:ln/>
        </p:spPr>
        <p:txBody>
          <a:bodyPr vert="horz" lIns="91440" tIns="45720" rIns="13208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877888" indent="-838200"/>
            <a:r>
              <a:rPr lang="en-US" sz="3200" b="1" dirty="0" smtClean="0"/>
              <a:t>Universal Property - NAND &amp; NOR </a:t>
            </a:r>
            <a:endParaRPr lang="en-US" sz="3200" b="1" dirty="0"/>
          </a:p>
        </p:txBody>
      </p:sp>
    </p:spTree>
    <p:extLst>
      <p:ext uri="{BB962C8B-B14F-4D97-AF65-F5344CB8AC3E}">
        <p14:creationId xmlns:p14="http://schemas.microsoft.com/office/powerpoint/2010/main" val="3061141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3"/>
          <p:cNvSpPr>
            <a:spLocks noGrp="1"/>
          </p:cNvSpPr>
          <p:nvPr>
            <p:ph type="title"/>
          </p:nvPr>
        </p:nvSpPr>
        <p:spPr>
          <a:xfrm>
            <a:off x="368046" y="715962"/>
            <a:ext cx="8229600" cy="1143000"/>
          </a:xfrm>
        </p:spPr>
        <p:txBody>
          <a:bodyPr/>
          <a:lstStyle/>
          <a:p>
            <a:pPr eaLnBrk="1" hangingPunct="1"/>
            <a:r>
              <a:rPr lang="en-US" dirty="0" smtClean="0"/>
              <a:t>NAND Gate as an Inverter Gate</a:t>
            </a:r>
          </a:p>
        </p:txBody>
      </p:sp>
      <p:sp>
        <p:nvSpPr>
          <p:cNvPr id="12" name="Slide Number Placeholder 11"/>
          <p:cNvSpPr>
            <a:spLocks noGrp="1"/>
          </p:cNvSpPr>
          <p:nvPr>
            <p:ph type="sldNum" sz="quarter" idx="12"/>
          </p:nvPr>
        </p:nvSpPr>
        <p:spPr/>
        <p:txBody>
          <a:bodyPr/>
          <a:lstStyle/>
          <a:p>
            <a:pPr>
              <a:defRPr/>
            </a:pPr>
            <a:fld id="{7D018B24-5A41-41DE-945F-D650F6EA9AC7}" type="slidenum">
              <a:rPr lang="en-US"/>
              <a:pPr>
                <a:defRPr/>
              </a:pPr>
              <a:t>12</a:t>
            </a:fld>
            <a:endParaRPr lang="en-US" dirty="0"/>
          </a:p>
        </p:txBody>
      </p:sp>
      <p:graphicFrame>
        <p:nvGraphicFramePr>
          <p:cNvPr id="6" name="Table 5"/>
          <p:cNvGraphicFramePr>
            <a:graphicFrameLocks noGrp="1"/>
          </p:cNvGraphicFramePr>
          <p:nvPr/>
        </p:nvGraphicFramePr>
        <p:xfrm>
          <a:off x="3657600" y="3733800"/>
          <a:ext cx="762000" cy="1097202"/>
        </p:xfrm>
        <a:graphic>
          <a:graphicData uri="http://schemas.openxmlformats.org/drawingml/2006/table">
            <a:tbl>
              <a:tblPr firstRow="1" bandRow="1">
                <a:tableStyleId>{5C22544A-7EE6-4342-B048-85BDC9FD1C3A}</a:tableStyleId>
              </a:tblPr>
              <a:tblGrid>
                <a:gridCol w="381000"/>
                <a:gridCol w="381000"/>
              </a:tblGrid>
              <a:tr h="365654">
                <a:tc>
                  <a:txBody>
                    <a:bodyPr/>
                    <a:lstStyle/>
                    <a:p>
                      <a:pPr algn="ctr"/>
                      <a:r>
                        <a:rPr lang="en-US" sz="1800" dirty="0" smtClean="0">
                          <a:solidFill>
                            <a:schemeClr val="tx1"/>
                          </a:solidFill>
                        </a:rPr>
                        <a:t>X</a:t>
                      </a:r>
                      <a:endParaRPr lang="en-US" sz="1800" dirty="0">
                        <a:solidFill>
                          <a:schemeClr val="tx1"/>
                        </a:solidFill>
                      </a:endParaRPr>
                    </a:p>
                  </a:txBody>
                  <a:tcPr marT="45707" marB="4570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Z</a:t>
                      </a:r>
                      <a:endParaRPr lang="en-US" sz="1800" dirty="0">
                        <a:solidFill>
                          <a:schemeClr val="tx1"/>
                        </a:solidFill>
                      </a:endParaRPr>
                    </a:p>
                  </a:txBody>
                  <a:tcPr marT="45707" marB="4570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65654">
                <a:tc>
                  <a:txBody>
                    <a:bodyPr/>
                    <a:lstStyle/>
                    <a:p>
                      <a:pPr algn="ctr"/>
                      <a:r>
                        <a:rPr lang="en-US" sz="1800" dirty="0" smtClean="0">
                          <a:solidFill>
                            <a:schemeClr val="tx1"/>
                          </a:solidFill>
                        </a:rPr>
                        <a:t>0</a:t>
                      </a:r>
                      <a:endParaRPr lang="en-US" sz="1800" dirty="0">
                        <a:solidFill>
                          <a:schemeClr val="tx1"/>
                        </a:solidFill>
                      </a:endParaRPr>
                    </a:p>
                  </a:txBody>
                  <a:tcPr marT="45707" marB="4570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dirty="0" smtClean="0">
                          <a:solidFill>
                            <a:schemeClr val="tx1"/>
                          </a:solidFill>
                        </a:rPr>
                        <a:t>1</a:t>
                      </a:r>
                      <a:endParaRPr lang="en-US" sz="1800" dirty="0">
                        <a:solidFill>
                          <a:schemeClr val="tx1"/>
                        </a:solidFill>
                      </a:endParaRPr>
                    </a:p>
                  </a:txBody>
                  <a:tcPr marT="45707" marB="4570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r>
              <a:tr h="365654">
                <a:tc>
                  <a:txBody>
                    <a:bodyPr/>
                    <a:lstStyle/>
                    <a:p>
                      <a:pPr algn="ctr"/>
                      <a:r>
                        <a:rPr lang="en-US" sz="1800" dirty="0" smtClean="0">
                          <a:solidFill>
                            <a:schemeClr val="tx1"/>
                          </a:solidFill>
                        </a:rPr>
                        <a:t>1</a:t>
                      </a:r>
                      <a:endParaRPr lang="en-US" sz="1800" dirty="0">
                        <a:solidFill>
                          <a:schemeClr val="tx1"/>
                        </a:solidFill>
                      </a:endParaRPr>
                    </a:p>
                  </a:txBody>
                  <a:tcPr marT="45707" marB="4570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marT="45707" marB="4570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bl>
          </a:graphicData>
        </a:graphic>
      </p:graphicFrame>
      <p:sp>
        <p:nvSpPr>
          <p:cNvPr id="2068" name="TextBox 7"/>
          <p:cNvSpPr txBox="1">
            <a:spLocks noChangeArrowheads="1"/>
          </p:cNvSpPr>
          <p:nvPr/>
        </p:nvSpPr>
        <p:spPr bwMode="auto">
          <a:xfrm>
            <a:off x="2351088" y="2409825"/>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X</a:t>
            </a:r>
          </a:p>
        </p:txBody>
      </p:sp>
      <p:graphicFrame>
        <p:nvGraphicFramePr>
          <p:cNvPr id="2050" name="Object 3"/>
          <p:cNvGraphicFramePr>
            <a:graphicFrameLocks noChangeAspect="1"/>
          </p:cNvGraphicFramePr>
          <p:nvPr/>
        </p:nvGraphicFramePr>
        <p:xfrm>
          <a:off x="5029200" y="2370138"/>
          <a:ext cx="641350" cy="328612"/>
        </p:xfrm>
        <a:graphic>
          <a:graphicData uri="http://schemas.openxmlformats.org/presentationml/2006/ole">
            <mc:AlternateContent xmlns:mc="http://schemas.openxmlformats.org/markup-compatibility/2006">
              <mc:Choice xmlns:v="urn:schemas-microsoft-com:vml" Requires="v">
                <p:oleObj spid="_x0000_s5198" name="Equation" r:id="rId4" imgW="520560" imgH="266400" progId="Equation.3">
                  <p:embed/>
                </p:oleObj>
              </mc:Choice>
              <mc:Fallback>
                <p:oleObj name="Equation" r:id="rId4" imgW="52056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370138"/>
                        <a:ext cx="64135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6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286000"/>
            <a:ext cx="2257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1" name="Object 5"/>
          <p:cNvGraphicFramePr>
            <a:graphicFrameLocks noChangeAspect="1"/>
          </p:cNvGraphicFramePr>
          <p:nvPr/>
        </p:nvGraphicFramePr>
        <p:xfrm>
          <a:off x="4776788" y="1752600"/>
          <a:ext cx="1047750" cy="250825"/>
        </p:xfrm>
        <a:graphic>
          <a:graphicData uri="http://schemas.openxmlformats.org/presentationml/2006/ole">
            <mc:AlternateContent xmlns:mc="http://schemas.openxmlformats.org/markup-compatibility/2006">
              <mc:Choice xmlns:v="urn:schemas-microsoft-com:vml" Requires="v">
                <p:oleObj spid="_x0000_s5199" name="Equation" r:id="rId7" imgW="850680" imgH="203040" progId="Equation.3">
                  <p:embed/>
                </p:oleObj>
              </mc:Choice>
              <mc:Fallback>
                <p:oleObj name="Equation" r:id="rId7" imgW="8506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6788" y="1752600"/>
                        <a:ext cx="1047750"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Arc 12"/>
          <p:cNvSpPr/>
          <p:nvPr/>
        </p:nvSpPr>
        <p:spPr>
          <a:xfrm flipH="1">
            <a:off x="4314825" y="1905000"/>
            <a:ext cx="914400" cy="1119188"/>
          </a:xfrm>
          <a:prstGeom prst="arc">
            <a:avLst>
              <a:gd name="adj1" fmla="val 16200000"/>
              <a:gd name="adj2" fmla="val 21564734"/>
            </a:avLst>
          </a:prstGeom>
          <a:ln>
            <a:solidFill>
              <a:srgbClr val="FF170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71" name="TextBox 14"/>
          <p:cNvSpPr txBox="1">
            <a:spLocks noChangeArrowheads="1"/>
          </p:cNvSpPr>
          <p:nvPr/>
        </p:nvSpPr>
        <p:spPr bwMode="auto">
          <a:xfrm>
            <a:off x="5791200" y="1704975"/>
            <a:ext cx="1438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(Before Bubble)</a:t>
            </a:r>
          </a:p>
        </p:txBody>
      </p:sp>
      <p:sp>
        <p:nvSpPr>
          <p:cNvPr id="2072" name="TextBox 16"/>
          <p:cNvSpPr txBox="1">
            <a:spLocks noChangeArrowheads="1"/>
          </p:cNvSpPr>
          <p:nvPr/>
        </p:nvSpPr>
        <p:spPr bwMode="auto">
          <a:xfrm>
            <a:off x="4962525" y="4341813"/>
            <a:ext cx="1876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Equivalent to Inverter</a:t>
            </a:r>
          </a:p>
        </p:txBody>
      </p:sp>
      <p:sp>
        <p:nvSpPr>
          <p:cNvPr id="18" name="Left Brace 17"/>
          <p:cNvSpPr/>
          <p:nvPr/>
        </p:nvSpPr>
        <p:spPr>
          <a:xfrm rot="10800000">
            <a:off x="4572000" y="4114800"/>
            <a:ext cx="304800" cy="7620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4" name="Rectangle 6"/>
          <p:cNvSpPr>
            <a:spLocks/>
          </p:cNvSpPr>
          <p:nvPr/>
        </p:nvSpPr>
        <p:spPr bwMode="auto">
          <a:xfrm>
            <a:off x="381000" y="381000"/>
            <a:ext cx="8216900" cy="406400"/>
          </a:xfrm>
          <a:prstGeom prst="rect">
            <a:avLst/>
          </a:prstGeom>
          <a:solidFill>
            <a:srgbClr val="FFFF66"/>
          </a:solidFill>
          <a:ln>
            <a:noFill/>
          </a:ln>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40639" bIns="0"/>
          <a:lstStyle/>
          <a:p>
            <a:pPr marL="39688" algn="l"/>
            <a:r>
              <a:rPr lang="en-US" sz="2000" dirty="0" smtClean="0">
                <a:solidFill>
                  <a:srgbClr val="CC3300"/>
                </a:solidFill>
                <a:latin typeface="Verdana Bold" charset="0"/>
                <a:ea typeface="Verdana Bold" charset="0"/>
                <a:cs typeface="Verdana Bold" charset="0"/>
                <a:sym typeface="Verdana Bold" charset="0"/>
              </a:rPr>
              <a:t>NAND </a:t>
            </a:r>
            <a:r>
              <a:rPr lang="en-US" sz="2000" dirty="0">
                <a:solidFill>
                  <a:srgbClr val="CC3300"/>
                </a:solidFill>
                <a:latin typeface="Verdana Bold" charset="0"/>
                <a:ea typeface="Verdana Bold" charset="0"/>
                <a:cs typeface="Verdana Bold" charset="0"/>
                <a:sym typeface="Verdana Bold" charset="0"/>
              </a:rPr>
              <a:t>GATE</a:t>
            </a:r>
            <a:r>
              <a:rPr lang="en-US" sz="2000" dirty="0">
                <a:solidFill>
                  <a:schemeClr val="tx1"/>
                </a:solidFill>
                <a:latin typeface="Verdana Bold" charset="0"/>
                <a:ea typeface="Verdana Bold" charset="0"/>
                <a:cs typeface="Verdana Bold" charset="0"/>
                <a:sym typeface="Verdana Bold" charset="0"/>
              </a:rPr>
              <a:t> AS A UNIVERSAL LOGIC ELEMENT </a:t>
            </a:r>
          </a:p>
        </p:txBody>
      </p:sp>
    </p:spTree>
    <p:extLst>
      <p:ext uri="{BB962C8B-B14F-4D97-AF65-F5344CB8AC3E}">
        <p14:creationId xmlns:p14="http://schemas.microsoft.com/office/powerpoint/2010/main" val="561795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3"/>
          <p:cNvSpPr>
            <a:spLocks noGrp="1"/>
          </p:cNvSpPr>
          <p:nvPr>
            <p:ph type="title"/>
          </p:nvPr>
        </p:nvSpPr>
        <p:spPr/>
        <p:txBody>
          <a:bodyPr/>
          <a:lstStyle/>
          <a:p>
            <a:pPr eaLnBrk="1" hangingPunct="1"/>
            <a:r>
              <a:rPr lang="en-US" smtClean="0"/>
              <a:t>NAND Gate as an AND Gate</a:t>
            </a:r>
          </a:p>
        </p:txBody>
      </p:sp>
      <p:sp>
        <p:nvSpPr>
          <p:cNvPr id="19" name="Slide Number Placeholder 18"/>
          <p:cNvSpPr>
            <a:spLocks noGrp="1"/>
          </p:cNvSpPr>
          <p:nvPr>
            <p:ph type="sldNum" sz="quarter" idx="12"/>
          </p:nvPr>
        </p:nvSpPr>
        <p:spPr/>
        <p:txBody>
          <a:bodyPr/>
          <a:lstStyle/>
          <a:p>
            <a:pPr>
              <a:defRPr/>
            </a:pPr>
            <a:fld id="{21A89366-E180-45F3-8BAC-3C8907C21775}" type="slidenum">
              <a:rPr lang="en-US"/>
              <a:pPr>
                <a:defRPr/>
              </a:pPr>
              <a:t>13</a:t>
            </a:fld>
            <a:endParaRPr lang="en-US" dirty="0"/>
          </a:p>
        </p:txBody>
      </p:sp>
      <p:graphicFrame>
        <p:nvGraphicFramePr>
          <p:cNvPr id="6" name="Table 5"/>
          <p:cNvGraphicFramePr>
            <a:graphicFrameLocks noGrp="1"/>
          </p:cNvGraphicFramePr>
          <p:nvPr/>
        </p:nvGraphicFramePr>
        <p:xfrm>
          <a:off x="3505200" y="4267200"/>
          <a:ext cx="1143000" cy="1828800"/>
        </p:xfrm>
        <a:graphic>
          <a:graphicData uri="http://schemas.openxmlformats.org/drawingml/2006/table">
            <a:tbl>
              <a:tblPr firstRow="1" bandRow="1">
                <a:tableStyleId>{5C22544A-7EE6-4342-B048-85BDC9FD1C3A}</a:tableStyleId>
              </a:tblPr>
              <a:tblGrid>
                <a:gridCol w="381000"/>
                <a:gridCol w="381000"/>
                <a:gridCol w="381000"/>
              </a:tblGrid>
              <a:tr h="274320">
                <a:tc>
                  <a:txBody>
                    <a:bodyPr/>
                    <a:lstStyle/>
                    <a:p>
                      <a:pPr algn="ctr"/>
                      <a:r>
                        <a:rPr lang="en-US" sz="1800" dirty="0" smtClean="0">
                          <a:solidFill>
                            <a:schemeClr val="tx1"/>
                          </a:solidFill>
                        </a:rPr>
                        <a:t>X</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Y</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Z</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r>
              <a:tr h="274320">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bl>
          </a:graphicData>
        </a:graphic>
      </p:graphicFrame>
      <p:grpSp>
        <p:nvGrpSpPr>
          <p:cNvPr id="3104" name="Group 23"/>
          <p:cNvGrpSpPr>
            <a:grpSpLocks/>
          </p:cNvGrpSpPr>
          <p:nvPr/>
        </p:nvGrpSpPr>
        <p:grpSpPr bwMode="auto">
          <a:xfrm>
            <a:off x="1447800" y="1760537"/>
            <a:ext cx="5857875" cy="1747837"/>
            <a:chOff x="2350325" y="1760534"/>
            <a:chExt cx="5857997" cy="1747643"/>
          </a:xfrm>
        </p:grpSpPr>
        <p:sp>
          <p:nvSpPr>
            <p:cNvPr id="3108" name="TextBox 7"/>
            <p:cNvSpPr txBox="1">
              <a:spLocks noChangeArrowheads="1"/>
            </p:cNvSpPr>
            <p:nvPr/>
          </p:nvSpPr>
          <p:spPr bwMode="auto">
            <a:xfrm>
              <a:off x="2350325" y="2193765"/>
              <a:ext cx="338459"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X</a:t>
              </a:r>
            </a:p>
          </p:txBody>
        </p:sp>
        <p:sp>
          <p:nvSpPr>
            <p:cNvPr id="3109" name="TextBox 8"/>
            <p:cNvSpPr txBox="1">
              <a:spLocks noChangeArrowheads="1"/>
            </p:cNvSpPr>
            <p:nvPr/>
          </p:nvSpPr>
          <p:spPr bwMode="auto">
            <a:xfrm>
              <a:off x="2350325" y="2526268"/>
              <a:ext cx="3385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Y</a:t>
              </a:r>
            </a:p>
          </p:txBody>
        </p:sp>
        <p:pic>
          <p:nvPicPr>
            <p:cNvPr id="31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575" y="2209800"/>
              <a:ext cx="39338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3"/>
            <p:cNvGraphicFramePr>
              <a:graphicFrameLocks noChangeAspect="1"/>
            </p:cNvGraphicFramePr>
            <p:nvPr>
              <p:extLst>
                <p:ext uri="{D42A27DB-BD31-4B8C-83A1-F6EECF244321}">
                  <p14:modId xmlns:p14="http://schemas.microsoft.com/office/powerpoint/2010/main" val="828995157"/>
                </p:ext>
              </p:extLst>
            </p:nvPr>
          </p:nvGraphicFramePr>
          <p:xfrm>
            <a:off x="6925595" y="2330384"/>
            <a:ext cx="1282727" cy="296830"/>
          </p:xfrm>
          <a:graphic>
            <a:graphicData uri="http://schemas.openxmlformats.org/presentationml/2006/ole">
              <mc:AlternateContent xmlns:mc="http://schemas.openxmlformats.org/markup-compatibility/2006">
                <mc:Choice xmlns:v="urn:schemas-microsoft-com:vml" Requires="v">
                  <p:oleObj spid="_x0000_s6222" name="Equation" r:id="rId5" imgW="1041120" imgH="241200" progId="Equation.3">
                    <p:embed/>
                  </p:oleObj>
                </mc:Choice>
                <mc:Fallback>
                  <p:oleObj name="Equation" r:id="rId5" imgW="1041120" imgH="241200" progId="Equation.3">
                    <p:embed/>
                    <p:pic>
                      <p:nvPicPr>
                        <p:cNvPr id="0" name=""/>
                        <p:cNvPicPr>
                          <a:picLocks noChangeAspect="1" noChangeArrowheads="1"/>
                        </p:cNvPicPr>
                        <p:nvPr/>
                      </p:nvPicPr>
                      <p:blipFill>
                        <a:blip r:embed="rId6"/>
                        <a:srcRect/>
                        <a:stretch>
                          <a:fillRect/>
                        </a:stretch>
                      </p:blipFill>
                      <p:spPr bwMode="auto">
                        <a:xfrm>
                          <a:off x="6925595" y="2330384"/>
                          <a:ext cx="1282727" cy="296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p:cNvGraphicFramePr>
              <a:graphicFrameLocks noChangeAspect="1"/>
            </p:cNvGraphicFramePr>
            <p:nvPr>
              <p:extLst>
                <p:ext uri="{D42A27DB-BD31-4B8C-83A1-F6EECF244321}">
                  <p14:modId xmlns:p14="http://schemas.microsoft.com/office/powerpoint/2010/main" val="3511268106"/>
                </p:ext>
              </p:extLst>
            </p:nvPr>
          </p:nvGraphicFramePr>
          <p:xfrm>
            <a:off x="5218998" y="1760534"/>
            <a:ext cx="392120" cy="265083"/>
          </p:xfrm>
          <a:graphic>
            <a:graphicData uri="http://schemas.openxmlformats.org/presentationml/2006/ole">
              <mc:AlternateContent xmlns:mc="http://schemas.openxmlformats.org/markup-compatibility/2006">
                <mc:Choice xmlns:v="urn:schemas-microsoft-com:vml" Requires="v">
                  <p:oleObj spid="_x0000_s6223" name="Equation" r:id="rId7" imgW="317160" imgH="215640" progId="Equation.3">
                    <p:embed/>
                  </p:oleObj>
                </mc:Choice>
                <mc:Fallback>
                  <p:oleObj name="Equation" r:id="rId7" imgW="317160" imgH="215640" progId="Equation.3">
                    <p:embed/>
                    <p:pic>
                      <p:nvPicPr>
                        <p:cNvPr id="0" name=""/>
                        <p:cNvPicPr>
                          <a:picLocks noChangeAspect="1" noChangeArrowheads="1"/>
                        </p:cNvPicPr>
                        <p:nvPr/>
                      </p:nvPicPr>
                      <p:blipFill>
                        <a:blip r:embed="rId8"/>
                        <a:srcRect/>
                        <a:stretch>
                          <a:fillRect/>
                        </a:stretch>
                      </p:blipFill>
                      <p:spPr bwMode="auto">
                        <a:xfrm>
                          <a:off x="5218998" y="1760534"/>
                          <a:ext cx="392120" cy="2650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Arc 17"/>
            <p:cNvSpPr/>
            <p:nvPr/>
          </p:nvSpPr>
          <p:spPr>
            <a:xfrm flipH="1">
              <a:off x="4647486" y="1904980"/>
              <a:ext cx="914419" cy="1119063"/>
            </a:xfrm>
            <a:prstGeom prst="arc">
              <a:avLst>
                <a:gd name="adj1" fmla="val 16200000"/>
                <a:gd name="adj2" fmla="val 21564734"/>
              </a:avLst>
            </a:prstGeom>
            <a:ln>
              <a:solidFill>
                <a:srgbClr val="FF170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 name="Left Brace 19"/>
            <p:cNvSpPr/>
            <p:nvPr/>
          </p:nvSpPr>
          <p:spPr>
            <a:xfrm rot="16200000">
              <a:off x="3733087" y="2438241"/>
              <a:ext cx="304766" cy="12192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1" name="Left Brace 20"/>
            <p:cNvSpPr/>
            <p:nvPr/>
          </p:nvSpPr>
          <p:spPr>
            <a:xfrm rot="16200000">
              <a:off x="5333320" y="2438241"/>
              <a:ext cx="304766" cy="12192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114" name="TextBox 21"/>
            <p:cNvSpPr txBox="1">
              <a:spLocks noChangeArrowheads="1"/>
            </p:cNvSpPr>
            <p:nvPr/>
          </p:nvSpPr>
          <p:spPr bwMode="auto">
            <a:xfrm>
              <a:off x="3320180" y="3200400"/>
              <a:ext cx="1132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NAND Gate</a:t>
              </a:r>
            </a:p>
          </p:txBody>
        </p:sp>
        <p:sp>
          <p:nvSpPr>
            <p:cNvPr id="3115" name="TextBox 22"/>
            <p:cNvSpPr txBox="1">
              <a:spLocks noChangeArrowheads="1"/>
            </p:cNvSpPr>
            <p:nvPr/>
          </p:nvSpPr>
          <p:spPr bwMode="auto">
            <a:xfrm>
              <a:off x="5091995" y="3200236"/>
              <a:ext cx="784241" cy="30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Inverter</a:t>
              </a:r>
            </a:p>
          </p:txBody>
        </p:sp>
      </p:grpSp>
      <p:grpSp>
        <p:nvGrpSpPr>
          <p:cNvPr id="3105" name="Group 25"/>
          <p:cNvGrpSpPr>
            <a:grpSpLocks/>
          </p:cNvGrpSpPr>
          <p:nvPr/>
        </p:nvGrpSpPr>
        <p:grpSpPr bwMode="auto">
          <a:xfrm>
            <a:off x="4800600" y="4648200"/>
            <a:ext cx="2463800" cy="1447800"/>
            <a:chOff x="4800600" y="4571999"/>
            <a:chExt cx="2463506" cy="1447800"/>
          </a:xfrm>
        </p:grpSpPr>
        <p:sp>
          <p:nvSpPr>
            <p:cNvPr id="3106" name="TextBox 18"/>
            <p:cNvSpPr txBox="1">
              <a:spLocks noChangeArrowheads="1"/>
            </p:cNvSpPr>
            <p:nvPr/>
          </p:nvSpPr>
          <p:spPr bwMode="auto">
            <a:xfrm>
              <a:off x="5186550" y="5154872"/>
              <a:ext cx="2077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Equivalent to AND Gate</a:t>
              </a:r>
            </a:p>
          </p:txBody>
        </p:sp>
        <p:sp>
          <p:nvSpPr>
            <p:cNvPr id="25" name="Left Brace 24"/>
            <p:cNvSpPr/>
            <p:nvPr/>
          </p:nvSpPr>
          <p:spPr>
            <a:xfrm rot="10800000">
              <a:off x="4800600" y="4571999"/>
              <a:ext cx="304764" cy="1447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spTree>
    <p:extLst>
      <p:ext uri="{BB962C8B-B14F-4D97-AF65-F5344CB8AC3E}">
        <p14:creationId xmlns:p14="http://schemas.microsoft.com/office/powerpoint/2010/main" val="4158985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itle 1"/>
          <p:cNvSpPr>
            <a:spLocks noGrp="1"/>
          </p:cNvSpPr>
          <p:nvPr>
            <p:ph type="title"/>
          </p:nvPr>
        </p:nvSpPr>
        <p:spPr/>
        <p:txBody>
          <a:bodyPr/>
          <a:lstStyle/>
          <a:p>
            <a:pPr eaLnBrk="1" hangingPunct="1"/>
            <a:r>
              <a:rPr lang="en-US" smtClean="0"/>
              <a:t>NAND Gate as an OR Gate</a:t>
            </a:r>
          </a:p>
        </p:txBody>
      </p:sp>
      <p:sp>
        <p:nvSpPr>
          <p:cNvPr id="21" name="Slide Number Placeholder 20"/>
          <p:cNvSpPr>
            <a:spLocks noGrp="1"/>
          </p:cNvSpPr>
          <p:nvPr>
            <p:ph type="sldNum" sz="quarter" idx="12"/>
          </p:nvPr>
        </p:nvSpPr>
        <p:spPr/>
        <p:txBody>
          <a:bodyPr/>
          <a:lstStyle/>
          <a:p>
            <a:pPr>
              <a:defRPr/>
            </a:pPr>
            <a:fld id="{54FC3471-450A-4E9F-AF24-DB0C96E0C8BD}" type="slidenum">
              <a:rPr lang="en-US"/>
              <a:pPr>
                <a:defRPr/>
              </a:pPr>
              <a:t>14</a:t>
            </a:fld>
            <a:endParaRPr lang="en-US" dirty="0"/>
          </a:p>
        </p:txBody>
      </p:sp>
      <p:graphicFrame>
        <p:nvGraphicFramePr>
          <p:cNvPr id="6" name="Table 5"/>
          <p:cNvGraphicFramePr>
            <a:graphicFrameLocks noGrp="1"/>
          </p:cNvGraphicFramePr>
          <p:nvPr/>
        </p:nvGraphicFramePr>
        <p:xfrm>
          <a:off x="3505200" y="4267200"/>
          <a:ext cx="1143000" cy="1828800"/>
        </p:xfrm>
        <a:graphic>
          <a:graphicData uri="http://schemas.openxmlformats.org/drawingml/2006/table">
            <a:tbl>
              <a:tblPr firstRow="1" bandRow="1">
                <a:tableStyleId>{5C22544A-7EE6-4342-B048-85BDC9FD1C3A}</a:tableStyleId>
              </a:tblPr>
              <a:tblGrid>
                <a:gridCol w="381000"/>
                <a:gridCol w="381000"/>
                <a:gridCol w="381000"/>
              </a:tblGrid>
              <a:tr h="274320">
                <a:tc>
                  <a:txBody>
                    <a:bodyPr/>
                    <a:lstStyle/>
                    <a:p>
                      <a:pPr algn="ctr"/>
                      <a:r>
                        <a:rPr lang="en-US" sz="1800" dirty="0" smtClean="0">
                          <a:solidFill>
                            <a:schemeClr val="tx1"/>
                          </a:solidFill>
                        </a:rPr>
                        <a:t>X</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Y</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Z</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r>
              <a:tr h="274320">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274320">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bl>
          </a:graphicData>
        </a:graphic>
      </p:graphicFrame>
      <p:grpSp>
        <p:nvGrpSpPr>
          <p:cNvPr id="4129" name="Group 17"/>
          <p:cNvGrpSpPr>
            <a:grpSpLocks/>
          </p:cNvGrpSpPr>
          <p:nvPr/>
        </p:nvGrpSpPr>
        <p:grpSpPr bwMode="auto">
          <a:xfrm>
            <a:off x="4800600" y="4648200"/>
            <a:ext cx="2344738" cy="1447800"/>
            <a:chOff x="4800600" y="4571999"/>
            <a:chExt cx="2344832" cy="1447800"/>
          </a:xfrm>
        </p:grpSpPr>
        <p:sp>
          <p:nvSpPr>
            <p:cNvPr id="4141" name="TextBox 18"/>
            <p:cNvSpPr txBox="1">
              <a:spLocks noChangeArrowheads="1"/>
            </p:cNvSpPr>
            <p:nvPr/>
          </p:nvSpPr>
          <p:spPr bwMode="auto">
            <a:xfrm>
              <a:off x="5186378" y="5154612"/>
              <a:ext cx="19590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Equivalent to OR Gate</a:t>
              </a:r>
            </a:p>
          </p:txBody>
        </p:sp>
        <p:sp>
          <p:nvSpPr>
            <p:cNvPr id="20" name="Left Brace 19"/>
            <p:cNvSpPr/>
            <p:nvPr/>
          </p:nvSpPr>
          <p:spPr>
            <a:xfrm rot="10800000">
              <a:off x="4800600" y="4571999"/>
              <a:ext cx="304812" cy="1447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4130" name="Group 23"/>
          <p:cNvGrpSpPr>
            <a:grpSpLocks/>
          </p:cNvGrpSpPr>
          <p:nvPr/>
        </p:nvGrpSpPr>
        <p:grpSpPr bwMode="auto">
          <a:xfrm>
            <a:off x="990600" y="1520825"/>
            <a:ext cx="6713538" cy="2438400"/>
            <a:chOff x="1828800" y="1524000"/>
            <a:chExt cx="6713538" cy="2438202"/>
          </a:xfrm>
        </p:grpSpPr>
        <p:pic>
          <p:nvPicPr>
            <p:cNvPr id="413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057400"/>
              <a:ext cx="3905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2" name="TextBox 7"/>
            <p:cNvSpPr txBox="1">
              <a:spLocks noChangeArrowheads="1"/>
            </p:cNvSpPr>
            <p:nvPr/>
          </p:nvSpPr>
          <p:spPr bwMode="auto">
            <a:xfrm>
              <a:off x="1828800" y="2145475"/>
              <a:ext cx="338459"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X</a:t>
              </a:r>
            </a:p>
          </p:txBody>
        </p:sp>
        <p:sp>
          <p:nvSpPr>
            <p:cNvPr id="4133" name="TextBox 8"/>
            <p:cNvSpPr txBox="1">
              <a:spLocks noChangeArrowheads="1"/>
            </p:cNvSpPr>
            <p:nvPr/>
          </p:nvSpPr>
          <p:spPr bwMode="auto">
            <a:xfrm>
              <a:off x="1828800" y="2831068"/>
              <a:ext cx="3385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Y</a:t>
              </a:r>
            </a:p>
          </p:txBody>
        </p:sp>
        <p:graphicFrame>
          <p:nvGraphicFramePr>
            <p:cNvPr id="4098" name="Object 3"/>
            <p:cNvGraphicFramePr>
              <a:graphicFrameLocks noChangeAspect="1"/>
            </p:cNvGraphicFramePr>
            <p:nvPr>
              <p:extLst>
                <p:ext uri="{D42A27DB-BD31-4B8C-83A1-F6EECF244321}">
                  <p14:modId xmlns:p14="http://schemas.microsoft.com/office/powerpoint/2010/main" val="55446164"/>
                </p:ext>
              </p:extLst>
            </p:nvPr>
          </p:nvGraphicFramePr>
          <p:xfrm>
            <a:off x="6553200" y="2476423"/>
            <a:ext cx="1989138" cy="296839"/>
          </p:xfrm>
          <a:graphic>
            <a:graphicData uri="http://schemas.openxmlformats.org/presentationml/2006/ole">
              <mc:AlternateContent xmlns:mc="http://schemas.openxmlformats.org/markup-compatibility/2006">
                <mc:Choice xmlns:v="urn:schemas-microsoft-com:vml" Requires="v">
                  <p:oleObj spid="_x0000_s7284" name="Equation" r:id="rId5" imgW="1612800" imgH="241200" progId="Equation.3">
                    <p:embed/>
                  </p:oleObj>
                </mc:Choice>
                <mc:Fallback>
                  <p:oleObj name="Equation" r:id="rId5" imgW="1612800" imgH="241200" progId="Equation.3">
                    <p:embed/>
                    <p:pic>
                      <p:nvPicPr>
                        <p:cNvPr id="0" name=""/>
                        <p:cNvPicPr>
                          <a:picLocks noChangeAspect="1" noChangeArrowheads="1"/>
                        </p:cNvPicPr>
                        <p:nvPr/>
                      </p:nvPicPr>
                      <p:blipFill>
                        <a:blip r:embed="rId6"/>
                        <a:srcRect/>
                        <a:stretch>
                          <a:fillRect/>
                        </a:stretch>
                      </p:blipFill>
                      <p:spPr bwMode="auto">
                        <a:xfrm>
                          <a:off x="6553200" y="2476423"/>
                          <a:ext cx="1989138" cy="296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4"/>
            <p:cNvGraphicFramePr>
              <a:graphicFrameLocks noChangeAspect="1"/>
            </p:cNvGraphicFramePr>
            <p:nvPr/>
          </p:nvGraphicFramePr>
          <p:xfrm>
            <a:off x="4953000" y="1524000"/>
            <a:ext cx="234950" cy="328612"/>
          </p:xfrm>
          <a:graphic>
            <a:graphicData uri="http://schemas.openxmlformats.org/presentationml/2006/ole">
              <mc:AlternateContent xmlns:mc="http://schemas.openxmlformats.org/markup-compatibility/2006">
                <mc:Choice xmlns:v="urn:schemas-microsoft-com:vml" Requires="v">
                  <p:oleObj spid="_x0000_s7285" name="Equation" r:id="rId7" imgW="190440" imgH="266400" progId="Equation.3">
                    <p:embed/>
                  </p:oleObj>
                </mc:Choice>
                <mc:Fallback>
                  <p:oleObj name="Equation" r:id="rId7" imgW="1904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524000"/>
                          <a:ext cx="23495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Arc 12"/>
            <p:cNvSpPr/>
            <p:nvPr/>
          </p:nvSpPr>
          <p:spPr>
            <a:xfrm flipH="1">
              <a:off x="4138613" y="1711310"/>
              <a:ext cx="1358900" cy="1119097"/>
            </a:xfrm>
            <a:prstGeom prst="arc">
              <a:avLst>
                <a:gd name="adj1" fmla="val 16200000"/>
                <a:gd name="adj2" fmla="val 21564734"/>
              </a:avLst>
            </a:prstGeom>
            <a:ln>
              <a:solidFill>
                <a:srgbClr val="FF170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Left Brace 13"/>
            <p:cNvSpPr/>
            <p:nvPr/>
          </p:nvSpPr>
          <p:spPr>
            <a:xfrm rot="16200000">
              <a:off x="5029212" y="2816071"/>
              <a:ext cx="304775" cy="12192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136" name="TextBox 15"/>
            <p:cNvSpPr txBox="1">
              <a:spLocks noChangeArrowheads="1"/>
            </p:cNvSpPr>
            <p:nvPr/>
          </p:nvSpPr>
          <p:spPr bwMode="auto">
            <a:xfrm>
              <a:off x="4615580" y="3578423"/>
              <a:ext cx="1132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NAND Gate</a:t>
              </a:r>
            </a:p>
          </p:txBody>
        </p:sp>
        <p:grpSp>
          <p:nvGrpSpPr>
            <p:cNvPr id="4137" name="Group 20"/>
            <p:cNvGrpSpPr>
              <a:grpSpLocks/>
            </p:cNvGrpSpPr>
            <p:nvPr/>
          </p:nvGrpSpPr>
          <p:grpSpPr bwMode="auto">
            <a:xfrm>
              <a:off x="2667000" y="3352651"/>
              <a:ext cx="1219200" cy="609551"/>
              <a:chOff x="2667000" y="3352651"/>
              <a:chExt cx="1219200" cy="609551"/>
            </a:xfrm>
          </p:grpSpPr>
          <p:sp>
            <p:nvSpPr>
              <p:cNvPr id="15" name="Left Brace 14"/>
              <p:cNvSpPr/>
              <p:nvPr/>
            </p:nvSpPr>
            <p:spPr>
              <a:xfrm rot="16200000">
                <a:off x="3124212" y="2895439"/>
                <a:ext cx="304775" cy="12192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140" name="TextBox 16"/>
              <p:cNvSpPr txBox="1">
                <a:spLocks noChangeArrowheads="1"/>
              </p:cNvSpPr>
              <p:nvPr/>
            </p:nvSpPr>
            <p:spPr bwMode="auto">
              <a:xfrm>
                <a:off x="2863850" y="3657427"/>
                <a:ext cx="873125" cy="3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Inverters</a:t>
                </a:r>
              </a:p>
            </p:txBody>
          </p:sp>
        </p:grpSp>
        <p:sp>
          <p:nvSpPr>
            <p:cNvPr id="22" name="Arc 21"/>
            <p:cNvSpPr/>
            <p:nvPr/>
          </p:nvSpPr>
          <p:spPr>
            <a:xfrm flipH="1">
              <a:off x="4419600" y="2230381"/>
              <a:ext cx="914400" cy="1198465"/>
            </a:xfrm>
            <a:prstGeom prst="arc">
              <a:avLst>
                <a:gd name="adj1" fmla="val 16200005"/>
                <a:gd name="adj2" fmla="val 21564734"/>
              </a:avLst>
            </a:prstGeom>
            <a:ln>
              <a:solidFill>
                <a:srgbClr val="FF170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4100" name="Object 5"/>
            <p:cNvGraphicFramePr>
              <a:graphicFrameLocks noChangeAspect="1"/>
            </p:cNvGraphicFramePr>
            <p:nvPr/>
          </p:nvGraphicFramePr>
          <p:xfrm>
            <a:off x="4953000" y="2033587"/>
            <a:ext cx="234950" cy="328613"/>
          </p:xfrm>
          <a:graphic>
            <a:graphicData uri="http://schemas.openxmlformats.org/presentationml/2006/ole">
              <mc:AlternateContent xmlns:mc="http://schemas.openxmlformats.org/markup-compatibility/2006">
                <mc:Choice xmlns:v="urn:schemas-microsoft-com:vml" Requires="v">
                  <p:oleObj spid="_x0000_s7286" name="Equation" r:id="rId9" imgW="190440" imgH="266400" progId="Equation.3">
                    <p:embed/>
                  </p:oleObj>
                </mc:Choice>
                <mc:Fallback>
                  <p:oleObj name="Equation" r:id="rId9" imgW="190440" imgH="266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2033587"/>
                          <a:ext cx="23495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95394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p:cNvSpPr>
          <p:nvPr/>
        </p:nvSpPr>
        <p:spPr bwMode="auto">
          <a:xfrm>
            <a:off x="468313" y="2052638"/>
            <a:ext cx="82169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40639" bIns="0"/>
          <a:lstStyle/>
          <a:p>
            <a:pPr marL="39688" algn="l"/>
            <a:r>
              <a:rPr lang="en-US" sz="2000">
                <a:solidFill>
                  <a:schemeClr val="tx1"/>
                </a:solidFill>
                <a:ea typeface="Verdana" pitchFamily="34" charset="0"/>
                <a:cs typeface="Verdana" pitchFamily="34" charset="0"/>
              </a:rPr>
              <a:t>NOR gate is also a </a:t>
            </a:r>
            <a:r>
              <a:rPr lang="en-US" sz="2000">
                <a:solidFill>
                  <a:srgbClr val="0000FF"/>
                </a:solidFill>
                <a:ea typeface="Verdana" pitchFamily="34" charset="0"/>
                <a:cs typeface="Verdana" pitchFamily="34" charset="0"/>
              </a:rPr>
              <a:t>universal gate</a:t>
            </a:r>
            <a:r>
              <a:rPr lang="en-US" sz="2000">
                <a:solidFill>
                  <a:schemeClr val="tx1"/>
                </a:solidFill>
                <a:ea typeface="Verdana" pitchFamily="34" charset="0"/>
                <a:cs typeface="Verdana" pitchFamily="34" charset="0"/>
              </a:rPr>
              <a:t> because it can be used to produce the </a:t>
            </a:r>
            <a:r>
              <a:rPr lang="en-US" sz="2000">
                <a:solidFill>
                  <a:srgbClr val="0000FF"/>
                </a:solidFill>
                <a:ea typeface="Verdana" pitchFamily="34" charset="0"/>
                <a:cs typeface="Verdana" pitchFamily="34" charset="0"/>
              </a:rPr>
              <a:t>NOT</a:t>
            </a:r>
            <a:r>
              <a:rPr lang="en-US" sz="2000">
                <a:solidFill>
                  <a:schemeClr val="tx1"/>
                </a:solidFill>
                <a:ea typeface="Verdana" pitchFamily="34" charset="0"/>
                <a:cs typeface="Verdana" pitchFamily="34" charset="0"/>
              </a:rPr>
              <a:t>, </a:t>
            </a:r>
            <a:r>
              <a:rPr lang="en-US" sz="2000">
                <a:solidFill>
                  <a:srgbClr val="0000FF"/>
                </a:solidFill>
                <a:ea typeface="Verdana" pitchFamily="34" charset="0"/>
                <a:cs typeface="Verdana" pitchFamily="34" charset="0"/>
              </a:rPr>
              <a:t>AND</a:t>
            </a:r>
            <a:r>
              <a:rPr lang="en-US" sz="2000">
                <a:solidFill>
                  <a:schemeClr val="tx1"/>
                </a:solidFill>
                <a:ea typeface="Verdana" pitchFamily="34" charset="0"/>
                <a:cs typeface="Verdana" pitchFamily="34" charset="0"/>
              </a:rPr>
              <a:t>, </a:t>
            </a:r>
            <a:r>
              <a:rPr lang="en-US" sz="2000">
                <a:solidFill>
                  <a:srgbClr val="0000FF"/>
                </a:solidFill>
                <a:ea typeface="Verdana" pitchFamily="34" charset="0"/>
                <a:cs typeface="Verdana" pitchFamily="34" charset="0"/>
              </a:rPr>
              <a:t>OR</a:t>
            </a:r>
            <a:r>
              <a:rPr lang="en-US" sz="2000">
                <a:solidFill>
                  <a:schemeClr val="tx1"/>
                </a:solidFill>
                <a:ea typeface="Verdana" pitchFamily="34" charset="0"/>
                <a:cs typeface="Verdana" pitchFamily="34" charset="0"/>
              </a:rPr>
              <a:t> and </a:t>
            </a:r>
            <a:r>
              <a:rPr lang="en-US" sz="2000">
                <a:solidFill>
                  <a:srgbClr val="0000FF"/>
                </a:solidFill>
                <a:ea typeface="Verdana" pitchFamily="34" charset="0"/>
                <a:cs typeface="Verdana" pitchFamily="34" charset="0"/>
              </a:rPr>
              <a:t>NAND</a:t>
            </a:r>
            <a:r>
              <a:rPr lang="en-US" sz="2000">
                <a:solidFill>
                  <a:schemeClr val="tx1"/>
                </a:solidFill>
                <a:ea typeface="Verdana" pitchFamily="34" charset="0"/>
                <a:cs typeface="Verdana" pitchFamily="34" charset="0"/>
              </a:rPr>
              <a:t> functions.</a:t>
            </a:r>
          </a:p>
        </p:txBody>
      </p:sp>
      <p:sp>
        <p:nvSpPr>
          <p:cNvPr id="17413" name="Rectangle 5"/>
          <p:cNvSpPr>
            <a:spLocks noGrp="1" noChangeArrowheads="1"/>
          </p:cNvSpPr>
          <p:nvPr>
            <p:ph type="title"/>
          </p:nvPr>
        </p:nvSpPr>
        <p:spPr>
          <a:ln/>
        </p:spPr>
        <p:txBody>
          <a:bodyPr rIns="132080"/>
          <a:lstStyle/>
          <a:p>
            <a:pPr marL="877888" indent="-838200"/>
            <a:r>
              <a:rPr lang="en-US" sz="2800" dirty="0"/>
              <a:t>Universal Property - NAND &amp; NOR </a:t>
            </a:r>
          </a:p>
        </p:txBody>
      </p:sp>
      <p:sp>
        <p:nvSpPr>
          <p:cNvPr id="17414" name="Rectangle 6"/>
          <p:cNvSpPr>
            <a:spLocks/>
          </p:cNvSpPr>
          <p:nvPr/>
        </p:nvSpPr>
        <p:spPr bwMode="auto">
          <a:xfrm>
            <a:off x="468313" y="1484313"/>
            <a:ext cx="8216900" cy="406400"/>
          </a:xfrm>
          <a:prstGeom prst="rect">
            <a:avLst/>
          </a:prstGeom>
          <a:solidFill>
            <a:srgbClr val="FFFF66"/>
          </a:solidFill>
          <a:ln>
            <a:noFill/>
          </a:ln>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40639" bIns="0"/>
          <a:lstStyle/>
          <a:p>
            <a:pPr marL="39688" algn="l"/>
            <a:r>
              <a:rPr lang="en-US" sz="2000" dirty="0">
                <a:solidFill>
                  <a:srgbClr val="CC3300"/>
                </a:solidFill>
                <a:latin typeface="Verdana Bold" charset="0"/>
                <a:ea typeface="Verdana Bold" charset="0"/>
                <a:cs typeface="Verdana Bold" charset="0"/>
                <a:sym typeface="Verdana Bold" charset="0"/>
              </a:rPr>
              <a:t>NOR GATE</a:t>
            </a:r>
            <a:r>
              <a:rPr lang="en-US" sz="2000" dirty="0">
                <a:solidFill>
                  <a:schemeClr val="tx1"/>
                </a:solidFill>
                <a:latin typeface="Verdana Bold" charset="0"/>
                <a:ea typeface="Verdana Bold" charset="0"/>
                <a:cs typeface="Verdana Bold" charset="0"/>
                <a:sym typeface="Verdana Bold" charset="0"/>
              </a:rPr>
              <a:t> AS A UNIVERSAL LOGIC ELEMENT </a:t>
            </a:r>
          </a:p>
        </p:txBody>
      </p:sp>
      <p:pic>
        <p:nvPicPr>
          <p:cNvPr id="17415"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213100"/>
            <a:ext cx="871378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extLst>
      <p:ext uri="{BB962C8B-B14F-4D97-AF65-F5344CB8AC3E}">
        <p14:creationId xmlns:p14="http://schemas.microsoft.com/office/powerpoint/2010/main" val="497807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p:cNvSpPr>
          <p:nvPr/>
        </p:nvSpPr>
        <p:spPr bwMode="auto">
          <a:xfrm>
            <a:off x="0" y="0"/>
            <a:ext cx="9144000" cy="990600"/>
          </a:xfrm>
          <a:prstGeom prst="rect">
            <a:avLst/>
          </a:prstGeom>
          <a:gradFill rotWithShape="0">
            <a:gsLst>
              <a:gs pos="0">
                <a:srgbClr val="FFFFFF"/>
              </a:gs>
              <a:gs pos="100000">
                <a:srgbClr val="3392E9"/>
              </a:gs>
            </a:gsLst>
            <a:lin ang="5400000" scaled="1"/>
          </a:gradFill>
          <a:ln>
            <a:noFill/>
          </a:ln>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endParaRPr lang="en-US"/>
          </a:p>
        </p:txBody>
      </p:sp>
      <p:sp>
        <p:nvSpPr>
          <p:cNvPr id="18434" name="AutoShape 2"/>
          <p:cNvSpPr>
            <a:spLocks/>
          </p:cNvSpPr>
          <p:nvPr/>
        </p:nvSpPr>
        <p:spPr bwMode="auto">
          <a:xfrm>
            <a:off x="2124075" y="260350"/>
            <a:ext cx="7027863" cy="720725"/>
          </a:xfrm>
          <a:custGeom>
            <a:avLst/>
            <a:gdLst/>
            <a:ahLst/>
            <a:cxnLst/>
            <a:rect l="0" t="0" r="r" b="b"/>
            <a:pathLst>
              <a:path w="21600" h="21600">
                <a:moveTo>
                  <a:pt x="0" y="21600"/>
                </a:moveTo>
                <a:lnTo>
                  <a:pt x="21600" y="21600"/>
                </a:lnTo>
                <a:lnTo>
                  <a:pt x="21600" y="0"/>
                </a:lnTo>
                <a:lnTo>
                  <a:pt x="2095" y="33"/>
                </a:lnTo>
                <a:lnTo>
                  <a:pt x="0" y="21600"/>
                </a:lnTo>
                <a:close/>
                <a:moveTo>
                  <a:pt x="0" y="21600"/>
                </a:moveTo>
              </a:path>
            </a:pathLst>
          </a:custGeom>
          <a:gradFill rotWithShape="0">
            <a:gsLst>
              <a:gs pos="0">
                <a:srgbClr val="0D1E52"/>
              </a:gs>
              <a:gs pos="100000">
                <a:srgbClr val="1C40B2"/>
              </a:gs>
            </a:gsLst>
            <a:lin ang="0" scaled="1"/>
          </a:gra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US"/>
          </a:p>
        </p:txBody>
      </p:sp>
      <p:sp>
        <p:nvSpPr>
          <p:cNvPr id="18435" name="AutoShape 3"/>
          <p:cNvSpPr>
            <a:spLocks/>
          </p:cNvSpPr>
          <p:nvPr/>
        </p:nvSpPr>
        <p:spPr bwMode="auto">
          <a:xfrm>
            <a:off x="0" y="981075"/>
            <a:ext cx="2124075" cy="288925"/>
          </a:xfrm>
          <a:custGeom>
            <a:avLst/>
            <a:gdLst/>
            <a:ahLst/>
            <a:cxnLst/>
            <a:rect l="0" t="0" r="r" b="b"/>
            <a:pathLst>
              <a:path w="21600" h="21600">
                <a:moveTo>
                  <a:pt x="0" y="0"/>
                </a:moveTo>
                <a:lnTo>
                  <a:pt x="21600" y="0"/>
                </a:lnTo>
                <a:lnTo>
                  <a:pt x="18371" y="21600"/>
                </a:lnTo>
                <a:lnTo>
                  <a:pt x="0" y="21481"/>
                </a:lnTo>
                <a:lnTo>
                  <a:pt x="0" y="0"/>
                </a:lnTo>
                <a:close/>
                <a:moveTo>
                  <a:pt x="0" y="0"/>
                </a:moveTo>
              </a:path>
            </a:pathLst>
          </a:custGeom>
          <a:solidFill>
            <a:srgbClr val="E14A21"/>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US"/>
          </a:p>
        </p:txBody>
      </p:sp>
      <p:pic>
        <p:nvPicPr>
          <p:cNvPr id="18436" name="Picture 4"/>
          <p:cNvPicPr>
            <a:picLocks noChangeArrowheads="1"/>
          </p:cNvPicPr>
          <p:nvPr/>
        </p:nvPicPr>
        <p:blipFill rotWithShape="1">
          <a:blip r:embed="rId2">
            <a:extLst>
              <a:ext uri="{28A0092B-C50C-407E-A947-70E740481C1C}">
                <a14:useLocalDpi xmlns:a14="http://schemas.microsoft.com/office/drawing/2010/main" val="0"/>
              </a:ext>
            </a:extLst>
          </a:blip>
          <a:srcRect l="306" t="40570" r="-306" b="28675"/>
          <a:stretch/>
        </p:blipFill>
        <p:spPr bwMode="auto">
          <a:xfrm>
            <a:off x="179388" y="2270125"/>
            <a:ext cx="8964612" cy="216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18437" name="Rectangle 5"/>
          <p:cNvSpPr>
            <a:spLocks noGrp="1" noChangeArrowheads="1"/>
          </p:cNvSpPr>
          <p:nvPr>
            <p:ph type="title"/>
          </p:nvPr>
        </p:nvSpPr>
        <p:spPr>
          <a:ln/>
        </p:spPr>
        <p:txBody>
          <a:bodyPr rIns="132080"/>
          <a:lstStyle/>
          <a:p>
            <a:pPr marL="877888" indent="-838200"/>
            <a:r>
              <a:rPr lang="en-US" sz="2800"/>
              <a:t>Universal Property - NAND &amp; NOR </a:t>
            </a:r>
          </a:p>
        </p:txBody>
      </p:sp>
      <p:sp>
        <p:nvSpPr>
          <p:cNvPr id="18438" name="Rectangle 6"/>
          <p:cNvSpPr>
            <a:spLocks/>
          </p:cNvSpPr>
          <p:nvPr/>
        </p:nvSpPr>
        <p:spPr bwMode="auto">
          <a:xfrm>
            <a:off x="468313" y="1484313"/>
            <a:ext cx="8216900" cy="406400"/>
          </a:xfrm>
          <a:prstGeom prst="rect">
            <a:avLst/>
          </a:prstGeom>
          <a:solidFill>
            <a:srgbClr val="FFFF66"/>
          </a:solidFill>
          <a:ln>
            <a:noFill/>
          </a:ln>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40639" bIns="0"/>
          <a:lstStyle/>
          <a:p>
            <a:pPr marL="39688" algn="l"/>
            <a:r>
              <a:rPr lang="en-US" sz="2000">
                <a:solidFill>
                  <a:srgbClr val="CC3300"/>
                </a:solidFill>
                <a:latin typeface="Verdana Bold" charset="0"/>
                <a:ea typeface="Verdana Bold" charset="0"/>
                <a:cs typeface="Verdana Bold" charset="0"/>
                <a:sym typeface="Verdana Bold" charset="0"/>
              </a:rPr>
              <a:t>NOR GATE</a:t>
            </a:r>
            <a:r>
              <a:rPr lang="en-US" sz="2000">
                <a:solidFill>
                  <a:schemeClr val="tx1"/>
                </a:solidFill>
                <a:latin typeface="Verdana Bold" charset="0"/>
                <a:ea typeface="Verdana Bold" charset="0"/>
                <a:cs typeface="Verdana Bold" charset="0"/>
                <a:sym typeface="Verdana Bold" charset="0"/>
              </a:rPr>
              <a:t> AS A UNIVERSAL LOGIC ELEMENT </a:t>
            </a:r>
            <a:r>
              <a:rPr lang="en-US" sz="2000">
                <a:solidFill>
                  <a:srgbClr val="1C40B2"/>
                </a:solidFill>
                <a:latin typeface="Verdana Bold Italic" charset="0"/>
                <a:ea typeface="Verdana Bold Italic" charset="0"/>
                <a:cs typeface="Verdana Bold Italic" charset="0"/>
                <a:sym typeface="Verdana Bold Italic" charset="0"/>
              </a:rPr>
              <a:t>(Cont.)</a:t>
            </a:r>
            <a:r>
              <a:rPr lang="en-US" sz="2000">
                <a:solidFill>
                  <a:schemeClr val="tx1"/>
                </a:solidFill>
                <a:latin typeface="Verdana Bold" charset="0"/>
                <a:ea typeface="Verdana Bold" charset="0"/>
                <a:cs typeface="Verdana Bold" charset="0"/>
                <a:sym typeface="Verdana Bold" charset="0"/>
              </a:rPr>
              <a:t> </a:t>
            </a:r>
          </a:p>
        </p:txBody>
      </p:sp>
    </p:spTree>
    <p:extLst>
      <p:ext uri="{BB962C8B-B14F-4D97-AF65-F5344CB8AC3E}">
        <p14:creationId xmlns:p14="http://schemas.microsoft.com/office/powerpoint/2010/main" val="117851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b="1" dirty="0" smtClean="0">
                <a:solidFill>
                  <a:srgbClr val="660033"/>
                </a:solidFill>
              </a:rPr>
              <a:t>Introduction to Boolean Algebra</a:t>
            </a:r>
          </a:p>
        </p:txBody>
      </p:sp>
      <p:sp>
        <p:nvSpPr>
          <p:cNvPr id="3075" name="Rectangle 3"/>
          <p:cNvSpPr>
            <a:spLocks noGrp="1" noChangeArrowheads="1"/>
          </p:cNvSpPr>
          <p:nvPr>
            <p:ph type="body" idx="1"/>
          </p:nvPr>
        </p:nvSpPr>
        <p:spPr/>
        <p:txBody>
          <a:bodyPr/>
          <a:lstStyle/>
          <a:p>
            <a:pPr eaLnBrk="1" hangingPunct="1"/>
            <a:r>
              <a:rPr lang="en-US" smtClean="0"/>
              <a:t>Developed by English Mathematician </a:t>
            </a:r>
            <a:r>
              <a:rPr lang="en-US" i="1" smtClean="0">
                <a:solidFill>
                  <a:srgbClr val="0000FF"/>
                </a:solidFill>
              </a:rPr>
              <a:t>George Boole</a:t>
            </a:r>
            <a:r>
              <a:rPr lang="en-US" smtClean="0"/>
              <a:t> in between 1815 - 1864.</a:t>
            </a:r>
          </a:p>
          <a:p>
            <a:pPr eaLnBrk="1" hangingPunct="1"/>
            <a:r>
              <a:rPr lang="en-US" smtClean="0"/>
              <a:t>It is described as </a:t>
            </a:r>
            <a:r>
              <a:rPr lang="en-US" i="1" smtClean="0"/>
              <a:t>an </a:t>
            </a:r>
            <a:r>
              <a:rPr lang="en-US" i="1" smtClean="0">
                <a:solidFill>
                  <a:srgbClr val="0000FF"/>
                </a:solidFill>
              </a:rPr>
              <a:t>algebra of logic</a:t>
            </a:r>
            <a:r>
              <a:rPr lang="en-US" i="1" smtClean="0"/>
              <a:t> or an </a:t>
            </a:r>
            <a:r>
              <a:rPr lang="en-US" i="1" smtClean="0">
                <a:solidFill>
                  <a:srgbClr val="0000FF"/>
                </a:solidFill>
              </a:rPr>
              <a:t>algebra of two values</a:t>
            </a:r>
            <a:r>
              <a:rPr lang="en-US" i="1" smtClean="0"/>
              <a:t> i.e </a:t>
            </a:r>
            <a:r>
              <a:rPr lang="en-US" i="1" smtClean="0">
                <a:solidFill>
                  <a:srgbClr val="009900"/>
                </a:solidFill>
              </a:rPr>
              <a:t>True</a:t>
            </a:r>
            <a:r>
              <a:rPr lang="en-US" i="1" smtClean="0"/>
              <a:t> or </a:t>
            </a:r>
            <a:r>
              <a:rPr lang="en-US" i="1" smtClean="0">
                <a:solidFill>
                  <a:srgbClr val="CC3300"/>
                </a:solidFill>
              </a:rPr>
              <a:t>False</a:t>
            </a:r>
            <a:r>
              <a:rPr lang="en-US" i="1" smtClean="0"/>
              <a:t>.</a:t>
            </a:r>
          </a:p>
          <a:p>
            <a:pPr eaLnBrk="1" hangingPunct="1"/>
            <a:r>
              <a:rPr lang="en-US" smtClean="0"/>
              <a:t>The term </a:t>
            </a:r>
            <a:r>
              <a:rPr lang="en-US" i="1" smtClean="0"/>
              <a:t>logic</a:t>
            </a:r>
            <a:r>
              <a:rPr lang="en-US" smtClean="0"/>
              <a:t> means a statement having binary decisions i.e </a:t>
            </a:r>
            <a:r>
              <a:rPr lang="en-US" i="1" smtClean="0">
                <a:solidFill>
                  <a:srgbClr val="009900"/>
                </a:solidFill>
              </a:rPr>
              <a:t>True/Yes</a:t>
            </a:r>
            <a:r>
              <a:rPr lang="en-US" i="1" smtClean="0"/>
              <a:t> or </a:t>
            </a:r>
            <a:r>
              <a:rPr lang="en-US" i="1" smtClean="0">
                <a:solidFill>
                  <a:srgbClr val="CC3300"/>
                </a:solidFill>
              </a:rPr>
              <a:t>False/No</a:t>
            </a:r>
            <a:r>
              <a:rPr lang="en-US" smtClean="0"/>
              <a:t>. </a:t>
            </a:r>
          </a:p>
        </p:txBody>
      </p:sp>
    </p:spTree>
    <p:extLst>
      <p:ext uri="{BB962C8B-B14F-4D97-AF65-F5344CB8AC3E}">
        <p14:creationId xmlns:p14="http://schemas.microsoft.com/office/powerpoint/2010/main" val="325135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1000"/>
                                        <p:tgtEl>
                                          <p:spTgt spid="3075">
                                            <p:txEl>
                                              <p:pRg st="0" end="0"/>
                                            </p:txEl>
                                          </p:spTgt>
                                        </p:tgtEl>
                                      </p:cBhvr>
                                    </p:animEffect>
                                    <p:anim calcmode="lin" valueType="num">
                                      <p:cBhvr>
                                        <p:cTn id="8" dur="1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1000"/>
                                        <p:tgtEl>
                                          <p:spTgt spid="3075">
                                            <p:txEl>
                                              <p:pRg st="1" end="1"/>
                                            </p:txEl>
                                          </p:spTgt>
                                        </p:tgtEl>
                                      </p:cBhvr>
                                    </p:animEffect>
                                    <p:anim calcmode="lin" valueType="num">
                                      <p:cBhvr>
                                        <p:cTn id="16" dur="1000" fill="hold"/>
                                        <p:tgtEl>
                                          <p:spTgt spid="3075">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5">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075">
                                            <p:txEl>
                                              <p:pRg st="2" end="2"/>
                                            </p:txEl>
                                          </p:spTgt>
                                        </p:tgtEl>
                                        <p:attrNameLst>
                                          <p:attrName>style.visibility</p:attrName>
                                        </p:attrNameLst>
                                      </p:cBhvr>
                                      <p:to>
                                        <p:strVal val="visible"/>
                                      </p:to>
                                    </p:set>
                                    <p:animEffect transition="in" filter="fade">
                                      <p:cBhvr>
                                        <p:cTn id="23" dur="1000"/>
                                        <p:tgtEl>
                                          <p:spTgt spid="3075">
                                            <p:txEl>
                                              <p:pRg st="2" end="2"/>
                                            </p:txEl>
                                          </p:spTgt>
                                        </p:tgtEl>
                                      </p:cBhvr>
                                    </p:animEffect>
                                    <p:anim calcmode="lin" valueType="num">
                                      <p:cBhvr>
                                        <p:cTn id="24" dur="1000" fill="hold"/>
                                        <p:tgtEl>
                                          <p:spTgt spid="3075">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5">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000" b="1" smtClean="0">
                <a:solidFill>
                  <a:srgbClr val="660033"/>
                </a:solidFill>
              </a:rPr>
              <a:t>Application of Boolean algebra</a:t>
            </a:r>
          </a:p>
        </p:txBody>
      </p:sp>
      <p:sp>
        <p:nvSpPr>
          <p:cNvPr id="4099" name="Rectangle 3"/>
          <p:cNvSpPr>
            <a:spLocks noGrp="1" noChangeArrowheads="1"/>
          </p:cNvSpPr>
          <p:nvPr>
            <p:ph type="body" idx="1"/>
          </p:nvPr>
        </p:nvSpPr>
        <p:spPr/>
        <p:txBody>
          <a:bodyPr/>
          <a:lstStyle/>
          <a:p>
            <a:pPr eaLnBrk="1" hangingPunct="1">
              <a:lnSpc>
                <a:spcPct val="80000"/>
              </a:lnSpc>
            </a:pPr>
            <a:r>
              <a:rPr lang="en-US" sz="2600" smtClean="0"/>
              <a:t>It is used to perform the logical operations in digital computer.</a:t>
            </a:r>
          </a:p>
          <a:p>
            <a:pPr eaLnBrk="1" hangingPunct="1">
              <a:lnSpc>
                <a:spcPct val="80000"/>
              </a:lnSpc>
            </a:pPr>
            <a:r>
              <a:rPr lang="en-US" sz="2600" smtClean="0"/>
              <a:t>In digital computer </a:t>
            </a:r>
            <a:r>
              <a:rPr lang="en-US" sz="2600" smtClean="0">
                <a:solidFill>
                  <a:srgbClr val="009900"/>
                </a:solidFill>
              </a:rPr>
              <a:t>True</a:t>
            </a:r>
            <a:r>
              <a:rPr lang="en-US" sz="2600" smtClean="0"/>
              <a:t> represent by ‘</a:t>
            </a:r>
            <a:r>
              <a:rPr lang="en-US" sz="2600" smtClean="0">
                <a:solidFill>
                  <a:srgbClr val="0000FF"/>
                </a:solidFill>
              </a:rPr>
              <a:t>1</a:t>
            </a:r>
            <a:r>
              <a:rPr lang="en-US" sz="2600" smtClean="0"/>
              <a:t>’ </a:t>
            </a:r>
            <a:r>
              <a:rPr lang="en-US" sz="2600" smtClean="0">
                <a:solidFill>
                  <a:srgbClr val="0000FF"/>
                </a:solidFill>
              </a:rPr>
              <a:t>(high volt)</a:t>
            </a:r>
            <a:r>
              <a:rPr lang="en-US" sz="2600" smtClean="0"/>
              <a:t> and </a:t>
            </a:r>
            <a:r>
              <a:rPr lang="en-US" sz="2600" smtClean="0">
                <a:solidFill>
                  <a:srgbClr val="CC3300"/>
                </a:solidFill>
              </a:rPr>
              <a:t>False </a:t>
            </a:r>
            <a:r>
              <a:rPr lang="en-US" sz="2600" smtClean="0"/>
              <a:t>represent by ‘</a:t>
            </a:r>
            <a:r>
              <a:rPr lang="en-US" sz="2600" smtClean="0">
                <a:solidFill>
                  <a:srgbClr val="0000FF"/>
                </a:solidFill>
              </a:rPr>
              <a:t>0</a:t>
            </a:r>
            <a:r>
              <a:rPr lang="en-US" sz="2600" smtClean="0"/>
              <a:t>’ </a:t>
            </a:r>
            <a:r>
              <a:rPr lang="en-US" sz="2600" smtClean="0">
                <a:solidFill>
                  <a:srgbClr val="0000FF"/>
                </a:solidFill>
              </a:rPr>
              <a:t>(low volt)</a:t>
            </a:r>
          </a:p>
          <a:p>
            <a:pPr eaLnBrk="1" hangingPunct="1">
              <a:lnSpc>
                <a:spcPct val="80000"/>
              </a:lnSpc>
            </a:pPr>
            <a:r>
              <a:rPr lang="en-US" sz="2600" smtClean="0"/>
              <a:t>Logical operations are performed by logical operators. The fundamental logical operators are:</a:t>
            </a:r>
          </a:p>
          <a:p>
            <a:pPr eaLnBrk="1" hangingPunct="1">
              <a:lnSpc>
                <a:spcPct val="80000"/>
              </a:lnSpc>
              <a:buFont typeface="Wingdings" pitchFamily="2" charset="2"/>
              <a:buNone/>
            </a:pPr>
            <a:r>
              <a:rPr lang="en-US" sz="2600" smtClean="0"/>
              <a:t>			1.	</a:t>
            </a:r>
            <a:r>
              <a:rPr lang="en-US" sz="2600" smtClean="0">
                <a:solidFill>
                  <a:srgbClr val="0000FF"/>
                </a:solidFill>
              </a:rPr>
              <a:t>AND (conjunction)</a:t>
            </a:r>
          </a:p>
          <a:p>
            <a:pPr eaLnBrk="1" hangingPunct="1">
              <a:lnSpc>
                <a:spcPct val="80000"/>
              </a:lnSpc>
              <a:buFont typeface="Wingdings" pitchFamily="2" charset="2"/>
              <a:buNone/>
            </a:pPr>
            <a:r>
              <a:rPr lang="en-US" sz="2600" smtClean="0"/>
              <a:t>			2.	</a:t>
            </a:r>
            <a:r>
              <a:rPr lang="en-US" sz="2600" smtClean="0">
                <a:solidFill>
                  <a:srgbClr val="0000FF"/>
                </a:solidFill>
              </a:rPr>
              <a:t>OR (disjunction)</a:t>
            </a:r>
          </a:p>
          <a:p>
            <a:pPr eaLnBrk="1" hangingPunct="1">
              <a:lnSpc>
                <a:spcPct val="80000"/>
              </a:lnSpc>
              <a:buFont typeface="Wingdings" pitchFamily="2" charset="2"/>
              <a:buNone/>
            </a:pPr>
            <a:r>
              <a:rPr lang="en-US" sz="2600" smtClean="0"/>
              <a:t>			3.	</a:t>
            </a:r>
            <a:r>
              <a:rPr lang="en-US" sz="2600" smtClean="0">
                <a:solidFill>
                  <a:srgbClr val="0000FF"/>
                </a:solidFill>
              </a:rPr>
              <a:t>NOT (negation/complement)</a:t>
            </a:r>
          </a:p>
        </p:txBody>
      </p:sp>
    </p:spTree>
    <p:extLst>
      <p:ext uri="{BB962C8B-B14F-4D97-AF65-F5344CB8AC3E}">
        <p14:creationId xmlns:p14="http://schemas.microsoft.com/office/powerpoint/2010/main" val="3079150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heel(4)">
                                      <p:cBhvr>
                                        <p:cTn id="7" dur="20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heel(4)">
                                      <p:cBhvr>
                                        <p:cTn id="12" dur="20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heel(4)">
                                      <p:cBhvr>
                                        <p:cTn id="17" dur="20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2" dur="500"/>
                                        <p:tgtEl>
                                          <p:spTgt spid="4099">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5" dur="500"/>
                                        <p:tgtEl>
                                          <p:spTgt spid="4099">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28"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smtClean="0">
                <a:solidFill>
                  <a:srgbClr val="660033"/>
                </a:solidFill>
              </a:rPr>
              <a:t>Truth Table</a:t>
            </a:r>
          </a:p>
        </p:txBody>
      </p:sp>
      <p:sp>
        <p:nvSpPr>
          <p:cNvPr id="8195" name="Rectangle 3"/>
          <p:cNvSpPr>
            <a:spLocks noGrp="1" noChangeArrowheads="1"/>
          </p:cNvSpPr>
          <p:nvPr>
            <p:ph type="body" idx="1"/>
          </p:nvPr>
        </p:nvSpPr>
        <p:spPr/>
        <p:txBody>
          <a:bodyPr/>
          <a:lstStyle/>
          <a:p>
            <a:pPr eaLnBrk="1" hangingPunct="1"/>
            <a:r>
              <a:rPr lang="en-US" smtClean="0">
                <a:solidFill>
                  <a:srgbClr val="0000FF"/>
                </a:solidFill>
              </a:rPr>
              <a:t>Truth table</a:t>
            </a:r>
            <a:r>
              <a:rPr lang="en-US" smtClean="0"/>
              <a:t> is a table that contains all possible values of logical variables/statements in a Boolean expression.</a:t>
            </a:r>
          </a:p>
          <a:p>
            <a:pPr eaLnBrk="1" hangingPunct="1">
              <a:buFont typeface="Wingdings" pitchFamily="2" charset="2"/>
              <a:buNone/>
            </a:pPr>
            <a:endParaRPr lang="en-US" smtClean="0"/>
          </a:p>
          <a:p>
            <a:pPr eaLnBrk="1" hangingPunct="1">
              <a:buFont typeface="Wingdings" pitchFamily="2" charset="2"/>
              <a:buNone/>
            </a:pPr>
            <a:r>
              <a:rPr lang="en-US" smtClean="0"/>
              <a:t>No. of possible combination = </a:t>
            </a:r>
          </a:p>
          <a:p>
            <a:pPr eaLnBrk="1" hangingPunct="1">
              <a:buFont typeface="Wingdings" pitchFamily="2" charset="2"/>
              <a:buNone/>
            </a:pPr>
            <a:r>
              <a:rPr lang="en-US" smtClean="0"/>
              <a:t>2</a:t>
            </a:r>
            <a:r>
              <a:rPr lang="en-US" baseline="30000" smtClean="0">
                <a:solidFill>
                  <a:srgbClr val="660033"/>
                </a:solidFill>
              </a:rPr>
              <a:t>n</a:t>
            </a:r>
            <a:r>
              <a:rPr lang="en-US" smtClean="0"/>
              <a:t>, where </a:t>
            </a:r>
            <a:r>
              <a:rPr lang="en-US" smtClean="0">
                <a:solidFill>
                  <a:srgbClr val="660033"/>
                </a:solidFill>
              </a:rPr>
              <a:t>n</a:t>
            </a:r>
            <a:r>
              <a:rPr lang="en-US" smtClean="0"/>
              <a:t>=number of variables used in a Boolean expression.</a:t>
            </a:r>
            <a:endParaRPr lang="en-US" baseline="30000" smtClean="0"/>
          </a:p>
          <a:p>
            <a:pPr eaLnBrk="1" hangingPunct="1">
              <a:buFont typeface="Wingdings" pitchFamily="2" charset="2"/>
              <a:buNone/>
            </a:pPr>
            <a:endParaRPr lang="en-US" smtClean="0"/>
          </a:p>
        </p:txBody>
      </p:sp>
    </p:spTree>
    <p:extLst>
      <p:ext uri="{BB962C8B-B14F-4D97-AF65-F5344CB8AC3E}">
        <p14:creationId xmlns:p14="http://schemas.microsoft.com/office/powerpoint/2010/main" val="142184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8195">
                                            <p:txEl>
                                              <p:pRg st="0" end="0"/>
                                            </p:txEl>
                                          </p:spTgt>
                                        </p:tgtEl>
                                        <p:attrNameLst>
                                          <p:attrName>style.visibility</p:attrName>
                                        </p:attrNameLst>
                                      </p:cBhvr>
                                      <p:to>
                                        <p:strVal val="visible"/>
                                      </p:to>
                                    </p:set>
                                    <p:anim calcmode="discrete" valueType="clr">
                                      <p:cBhvr override="childStyle">
                                        <p:cTn id="7" dur="80"/>
                                        <p:tgtEl>
                                          <p:spTgt spid="819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19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8195">
                                            <p:txEl>
                                              <p:pRg st="2" end="2"/>
                                            </p:txEl>
                                          </p:spTgt>
                                        </p:tgtEl>
                                        <p:attrNameLst>
                                          <p:attrName>style.visibility</p:attrName>
                                        </p:attrNameLst>
                                      </p:cBhvr>
                                      <p:to>
                                        <p:strVal val="visible"/>
                                      </p:to>
                                    </p:set>
                                    <p:anim calcmode="discrete" valueType="clr">
                                      <p:cBhvr override="childStyle">
                                        <p:cTn id="14" dur="80"/>
                                        <p:tgtEl>
                                          <p:spTgt spid="81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195">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8195">
                                            <p:txEl>
                                              <p:pRg st="2" end="2"/>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8195">
                                            <p:txEl>
                                              <p:pRg st="3" end="3"/>
                                            </p:txEl>
                                          </p:spTgt>
                                        </p:tgtEl>
                                        <p:attrNameLst>
                                          <p:attrName>style.visibility</p:attrName>
                                        </p:attrNameLst>
                                      </p:cBhvr>
                                      <p:to>
                                        <p:strVal val="visible"/>
                                      </p:to>
                                    </p:set>
                                    <p:anim calcmode="discrete" valueType="clr">
                                      <p:cBhvr override="childStyle">
                                        <p:cTn id="21" dur="80"/>
                                        <p:tgtEl>
                                          <p:spTgt spid="819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8195">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819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ltLang="en-US"/>
              <a:t>4–</a:t>
            </a:r>
            <a:fld id="{2F95040C-8782-4FA9-BB7B-7E0991BFC594}" type="slidenum">
              <a:rPr lang="en-US" altLang="en-US"/>
              <a:pPr/>
              <a:t>2</a:t>
            </a:fld>
            <a:endParaRPr lang="en-US" altLang="en-US"/>
          </a:p>
        </p:txBody>
      </p:sp>
      <p:sp>
        <p:nvSpPr>
          <p:cNvPr id="140294" name="Rectangle 6"/>
          <p:cNvSpPr>
            <a:spLocks noGrp="1" noChangeArrowheads="1"/>
          </p:cNvSpPr>
          <p:nvPr>
            <p:ph type="title"/>
          </p:nvPr>
        </p:nvSpPr>
        <p:spPr/>
        <p:txBody>
          <a:bodyPr/>
          <a:lstStyle/>
          <a:p>
            <a:r>
              <a:rPr lang="en-US" altLang="en-US"/>
              <a:t>NOT Gate</a:t>
            </a:r>
          </a:p>
        </p:txBody>
      </p:sp>
      <p:sp>
        <p:nvSpPr>
          <p:cNvPr id="140295" name="Rectangle 7"/>
          <p:cNvSpPr>
            <a:spLocks noGrp="1" noChangeArrowheads="1"/>
          </p:cNvSpPr>
          <p:nvPr>
            <p:ph type="body" idx="1"/>
          </p:nvPr>
        </p:nvSpPr>
        <p:spPr>
          <a:xfrm>
            <a:off x="457200" y="2286000"/>
            <a:ext cx="8229600" cy="1219200"/>
          </a:xfrm>
        </p:spPr>
        <p:txBody>
          <a:bodyPr/>
          <a:lstStyle/>
          <a:p>
            <a:r>
              <a:rPr lang="en-US" altLang="en-US"/>
              <a:t>A NOT gate accepts one input value </a:t>
            </a:r>
            <a:br>
              <a:rPr lang="en-US" altLang="en-US"/>
            </a:br>
            <a:r>
              <a:rPr lang="en-US" altLang="en-US"/>
              <a:t>and produces one output value</a:t>
            </a:r>
          </a:p>
        </p:txBody>
      </p:sp>
      <p:pic>
        <p:nvPicPr>
          <p:cNvPr id="140296" name="Picture 8" descr="c04f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85344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3770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wipe(left)">
                                      <p:cBhvr>
                                        <p:cTn id="7"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smtClean="0">
                <a:solidFill>
                  <a:srgbClr val="660033"/>
                </a:solidFill>
              </a:rPr>
              <a:t>Truth Table</a:t>
            </a:r>
          </a:p>
        </p:txBody>
      </p:sp>
      <p:sp>
        <p:nvSpPr>
          <p:cNvPr id="9219" name="Rectangle 3"/>
          <p:cNvSpPr>
            <a:spLocks noGrp="1" noChangeArrowheads="1"/>
          </p:cNvSpPr>
          <p:nvPr>
            <p:ph type="body" idx="1"/>
          </p:nvPr>
        </p:nvSpPr>
        <p:spPr/>
        <p:txBody>
          <a:bodyPr/>
          <a:lstStyle/>
          <a:p>
            <a:pPr eaLnBrk="1" hangingPunct="1"/>
            <a:r>
              <a:rPr lang="en-US" smtClean="0"/>
              <a:t>The truth table for XY + Z is as follows:</a:t>
            </a:r>
          </a:p>
          <a:p>
            <a:pPr eaLnBrk="1" hangingPunct="1">
              <a:buFont typeface="Wingdings" pitchFamily="2" charset="2"/>
              <a:buNone/>
            </a:pPr>
            <a:r>
              <a:rPr lang="en-US" smtClean="0"/>
              <a:t>		</a:t>
            </a:r>
            <a:r>
              <a:rPr lang="en-US" sz="1800" b="1" smtClean="0">
                <a:solidFill>
                  <a:srgbClr val="660033"/>
                </a:solidFill>
              </a:rPr>
              <a:t>Dec</a:t>
            </a:r>
            <a:r>
              <a:rPr lang="en-US" smtClean="0"/>
              <a:t>	</a:t>
            </a:r>
            <a:r>
              <a:rPr lang="en-US" sz="1900" b="1" smtClean="0"/>
              <a:t>X	Y	Z	XY	XY+Z</a:t>
            </a:r>
          </a:p>
          <a:p>
            <a:pPr eaLnBrk="1" hangingPunct="1">
              <a:buFont typeface="Wingdings" pitchFamily="2" charset="2"/>
              <a:buNone/>
            </a:pPr>
            <a:r>
              <a:rPr lang="en-US" sz="1900" smtClean="0"/>
              <a:t>		</a:t>
            </a:r>
            <a:r>
              <a:rPr lang="en-US" sz="1900" smtClean="0">
                <a:solidFill>
                  <a:srgbClr val="660033"/>
                </a:solidFill>
              </a:rPr>
              <a:t>0</a:t>
            </a:r>
            <a:r>
              <a:rPr lang="en-US" sz="1900" smtClean="0"/>
              <a:t>	</a:t>
            </a:r>
            <a:r>
              <a:rPr lang="en-US" sz="1900" smtClean="0">
                <a:solidFill>
                  <a:srgbClr val="0000FF"/>
                </a:solidFill>
              </a:rPr>
              <a:t>0	0	0	0	0</a:t>
            </a:r>
          </a:p>
          <a:p>
            <a:pPr eaLnBrk="1" hangingPunct="1">
              <a:buFont typeface="Wingdings" pitchFamily="2" charset="2"/>
              <a:buNone/>
            </a:pPr>
            <a:r>
              <a:rPr lang="en-US" sz="1900" smtClean="0">
                <a:solidFill>
                  <a:srgbClr val="0000FF"/>
                </a:solidFill>
              </a:rPr>
              <a:t>		</a:t>
            </a:r>
            <a:r>
              <a:rPr lang="en-US" sz="1900" smtClean="0">
                <a:solidFill>
                  <a:srgbClr val="660033"/>
                </a:solidFill>
              </a:rPr>
              <a:t>1</a:t>
            </a:r>
            <a:r>
              <a:rPr lang="en-US" sz="1900" smtClean="0">
                <a:solidFill>
                  <a:srgbClr val="0000FF"/>
                </a:solidFill>
              </a:rPr>
              <a:t>	0	0	1	0	1</a:t>
            </a:r>
          </a:p>
          <a:p>
            <a:pPr eaLnBrk="1" hangingPunct="1">
              <a:buFont typeface="Wingdings" pitchFamily="2" charset="2"/>
              <a:buNone/>
            </a:pPr>
            <a:r>
              <a:rPr lang="en-US" sz="1900" smtClean="0">
                <a:solidFill>
                  <a:srgbClr val="0000FF"/>
                </a:solidFill>
              </a:rPr>
              <a:t>		</a:t>
            </a:r>
            <a:r>
              <a:rPr lang="en-US" sz="1900" smtClean="0">
                <a:solidFill>
                  <a:srgbClr val="660033"/>
                </a:solidFill>
              </a:rPr>
              <a:t>2</a:t>
            </a:r>
            <a:r>
              <a:rPr lang="en-US" sz="1900" smtClean="0">
                <a:solidFill>
                  <a:srgbClr val="0000FF"/>
                </a:solidFill>
              </a:rPr>
              <a:t>	0	1	0	0	0</a:t>
            </a:r>
          </a:p>
          <a:p>
            <a:pPr eaLnBrk="1" hangingPunct="1">
              <a:buFont typeface="Wingdings" pitchFamily="2" charset="2"/>
              <a:buNone/>
            </a:pPr>
            <a:r>
              <a:rPr lang="en-US" sz="1900" smtClean="0">
                <a:solidFill>
                  <a:srgbClr val="0000FF"/>
                </a:solidFill>
              </a:rPr>
              <a:t>		</a:t>
            </a:r>
            <a:r>
              <a:rPr lang="en-US" sz="1900" smtClean="0">
                <a:solidFill>
                  <a:srgbClr val="660033"/>
                </a:solidFill>
              </a:rPr>
              <a:t>3</a:t>
            </a:r>
            <a:r>
              <a:rPr lang="en-US" sz="1900" smtClean="0">
                <a:solidFill>
                  <a:srgbClr val="0000FF"/>
                </a:solidFill>
              </a:rPr>
              <a:t>	0	1	1	0	1</a:t>
            </a:r>
          </a:p>
          <a:p>
            <a:pPr eaLnBrk="1" hangingPunct="1">
              <a:buFont typeface="Wingdings" pitchFamily="2" charset="2"/>
              <a:buNone/>
            </a:pPr>
            <a:r>
              <a:rPr lang="en-US" sz="1900" smtClean="0">
                <a:solidFill>
                  <a:srgbClr val="0000FF"/>
                </a:solidFill>
              </a:rPr>
              <a:t>		</a:t>
            </a:r>
            <a:r>
              <a:rPr lang="en-US" sz="1900" smtClean="0">
                <a:solidFill>
                  <a:srgbClr val="660033"/>
                </a:solidFill>
              </a:rPr>
              <a:t>4</a:t>
            </a:r>
            <a:r>
              <a:rPr lang="en-US" sz="1900" smtClean="0">
                <a:solidFill>
                  <a:srgbClr val="0000FF"/>
                </a:solidFill>
              </a:rPr>
              <a:t>	1	0	0	0	0</a:t>
            </a:r>
          </a:p>
          <a:p>
            <a:pPr eaLnBrk="1" hangingPunct="1">
              <a:buFont typeface="Wingdings" pitchFamily="2" charset="2"/>
              <a:buNone/>
            </a:pPr>
            <a:r>
              <a:rPr lang="en-US" sz="1900" smtClean="0">
                <a:solidFill>
                  <a:srgbClr val="0000FF"/>
                </a:solidFill>
              </a:rPr>
              <a:t>	</a:t>
            </a:r>
            <a:r>
              <a:rPr lang="en-US" sz="1900" smtClean="0">
                <a:solidFill>
                  <a:srgbClr val="660033"/>
                </a:solidFill>
              </a:rPr>
              <a:t>	5</a:t>
            </a:r>
            <a:r>
              <a:rPr lang="en-US" sz="1900" smtClean="0">
                <a:solidFill>
                  <a:srgbClr val="0000FF"/>
                </a:solidFill>
              </a:rPr>
              <a:t>	1	0	1	0	1</a:t>
            </a:r>
          </a:p>
          <a:p>
            <a:pPr eaLnBrk="1" hangingPunct="1">
              <a:buFont typeface="Wingdings" pitchFamily="2" charset="2"/>
              <a:buNone/>
            </a:pPr>
            <a:r>
              <a:rPr lang="en-US" sz="1900" smtClean="0">
                <a:solidFill>
                  <a:srgbClr val="0000FF"/>
                </a:solidFill>
              </a:rPr>
              <a:t>		</a:t>
            </a:r>
            <a:r>
              <a:rPr lang="en-US" sz="1900" smtClean="0">
                <a:solidFill>
                  <a:srgbClr val="660033"/>
                </a:solidFill>
              </a:rPr>
              <a:t>6</a:t>
            </a:r>
            <a:r>
              <a:rPr lang="en-US" sz="1900" smtClean="0">
                <a:solidFill>
                  <a:srgbClr val="0000FF"/>
                </a:solidFill>
              </a:rPr>
              <a:t>	1	1	0	1	1</a:t>
            </a:r>
          </a:p>
          <a:p>
            <a:pPr eaLnBrk="1" hangingPunct="1">
              <a:buFont typeface="Wingdings" pitchFamily="2" charset="2"/>
              <a:buNone/>
            </a:pPr>
            <a:r>
              <a:rPr lang="en-US" sz="1900" smtClean="0">
                <a:solidFill>
                  <a:srgbClr val="0000FF"/>
                </a:solidFill>
              </a:rPr>
              <a:t>		</a:t>
            </a:r>
            <a:r>
              <a:rPr lang="en-US" sz="1900" smtClean="0">
                <a:solidFill>
                  <a:srgbClr val="660033"/>
                </a:solidFill>
              </a:rPr>
              <a:t>7</a:t>
            </a:r>
            <a:r>
              <a:rPr lang="en-US" sz="1900" smtClean="0">
                <a:solidFill>
                  <a:srgbClr val="0000FF"/>
                </a:solidFill>
              </a:rPr>
              <a:t>	1	1	1	1	1</a:t>
            </a:r>
          </a:p>
          <a:p>
            <a:pPr eaLnBrk="1" hangingPunct="1">
              <a:buFont typeface="Wingdings" pitchFamily="2" charset="2"/>
              <a:buNone/>
            </a:pPr>
            <a:endParaRPr lang="en-US" sz="1900" smtClean="0">
              <a:solidFill>
                <a:srgbClr val="0000FF"/>
              </a:solidFill>
            </a:endParaRPr>
          </a:p>
        </p:txBody>
      </p:sp>
    </p:spTree>
    <p:extLst>
      <p:ext uri="{BB962C8B-B14F-4D97-AF65-F5344CB8AC3E}">
        <p14:creationId xmlns:p14="http://schemas.microsoft.com/office/powerpoint/2010/main" val="996128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1000" fill="hold"/>
                                        <p:tgtEl>
                                          <p:spTgt spid="921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21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21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921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animEffect transition="in" filter="diamond(in)">
                                      <p:cBhvr>
                                        <p:cTn id="15" dur="2000"/>
                                        <p:tgtEl>
                                          <p:spTgt spid="9219">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9219">
                                            <p:txEl>
                                              <p:pRg st="2" end="2"/>
                                            </p:txEl>
                                          </p:spTgt>
                                        </p:tgtEl>
                                        <p:attrNameLst>
                                          <p:attrName>style.visibility</p:attrName>
                                        </p:attrNameLst>
                                      </p:cBhvr>
                                      <p:to>
                                        <p:strVal val="visible"/>
                                      </p:to>
                                    </p:set>
                                    <p:animEffect transition="in" filter="diamond(in)">
                                      <p:cBhvr>
                                        <p:cTn id="18" dur="2000"/>
                                        <p:tgtEl>
                                          <p:spTgt spid="9219">
                                            <p:txEl>
                                              <p:pRg st="2" end="2"/>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Effect transition="in" filter="diamond(in)">
                                      <p:cBhvr>
                                        <p:cTn id="21" dur="2000"/>
                                        <p:tgtEl>
                                          <p:spTgt spid="9219">
                                            <p:txEl>
                                              <p:pRg st="3" end="3"/>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9219">
                                            <p:txEl>
                                              <p:pRg st="4" end="4"/>
                                            </p:txEl>
                                          </p:spTgt>
                                        </p:tgtEl>
                                        <p:attrNameLst>
                                          <p:attrName>style.visibility</p:attrName>
                                        </p:attrNameLst>
                                      </p:cBhvr>
                                      <p:to>
                                        <p:strVal val="visible"/>
                                      </p:to>
                                    </p:set>
                                    <p:animEffect transition="in" filter="diamond(in)">
                                      <p:cBhvr>
                                        <p:cTn id="24" dur="2000"/>
                                        <p:tgtEl>
                                          <p:spTgt spid="9219">
                                            <p:txEl>
                                              <p:pRg st="4" end="4"/>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diamond(in)">
                                      <p:cBhvr>
                                        <p:cTn id="27" dur="2000"/>
                                        <p:tgtEl>
                                          <p:spTgt spid="9219">
                                            <p:txEl>
                                              <p:pRg st="5" end="5"/>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9219">
                                            <p:txEl>
                                              <p:pRg st="6" end="6"/>
                                            </p:txEl>
                                          </p:spTgt>
                                        </p:tgtEl>
                                        <p:attrNameLst>
                                          <p:attrName>style.visibility</p:attrName>
                                        </p:attrNameLst>
                                      </p:cBhvr>
                                      <p:to>
                                        <p:strVal val="visible"/>
                                      </p:to>
                                    </p:set>
                                    <p:animEffect transition="in" filter="diamond(in)">
                                      <p:cBhvr>
                                        <p:cTn id="30" dur="2000"/>
                                        <p:tgtEl>
                                          <p:spTgt spid="9219">
                                            <p:txEl>
                                              <p:pRg st="6" end="6"/>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9219">
                                            <p:txEl>
                                              <p:pRg st="7" end="7"/>
                                            </p:txEl>
                                          </p:spTgt>
                                        </p:tgtEl>
                                        <p:attrNameLst>
                                          <p:attrName>style.visibility</p:attrName>
                                        </p:attrNameLst>
                                      </p:cBhvr>
                                      <p:to>
                                        <p:strVal val="visible"/>
                                      </p:to>
                                    </p:set>
                                    <p:animEffect transition="in" filter="diamond(in)">
                                      <p:cBhvr>
                                        <p:cTn id="33" dur="2000"/>
                                        <p:tgtEl>
                                          <p:spTgt spid="9219">
                                            <p:txEl>
                                              <p:pRg st="7" end="7"/>
                                            </p:txEl>
                                          </p:spTgt>
                                        </p:tgtEl>
                                      </p:cBhvr>
                                    </p:animEffect>
                                  </p:childTnLst>
                                </p:cTn>
                              </p:par>
                              <p:par>
                                <p:cTn id="34" presetID="8" presetClass="entr" presetSubtype="16" fill="hold" nodeType="withEffect">
                                  <p:stCondLst>
                                    <p:cond delay="0"/>
                                  </p:stCondLst>
                                  <p:childTnLst>
                                    <p:set>
                                      <p:cBhvr>
                                        <p:cTn id="35" dur="1" fill="hold">
                                          <p:stCondLst>
                                            <p:cond delay="0"/>
                                          </p:stCondLst>
                                        </p:cTn>
                                        <p:tgtEl>
                                          <p:spTgt spid="9219">
                                            <p:txEl>
                                              <p:pRg st="8" end="8"/>
                                            </p:txEl>
                                          </p:spTgt>
                                        </p:tgtEl>
                                        <p:attrNameLst>
                                          <p:attrName>style.visibility</p:attrName>
                                        </p:attrNameLst>
                                      </p:cBhvr>
                                      <p:to>
                                        <p:strVal val="visible"/>
                                      </p:to>
                                    </p:set>
                                    <p:animEffect transition="in" filter="diamond(in)">
                                      <p:cBhvr>
                                        <p:cTn id="36" dur="2000"/>
                                        <p:tgtEl>
                                          <p:spTgt spid="9219">
                                            <p:txEl>
                                              <p:pRg st="8" end="8"/>
                                            </p:txEl>
                                          </p:spTgt>
                                        </p:tgtEl>
                                      </p:cBhvr>
                                    </p:animEffect>
                                  </p:childTnLst>
                                </p:cTn>
                              </p:par>
                              <p:par>
                                <p:cTn id="37" presetID="8" presetClass="entr" presetSubtype="16" fill="hold" nodeType="withEffect">
                                  <p:stCondLst>
                                    <p:cond delay="0"/>
                                  </p:stCondLst>
                                  <p:childTnLst>
                                    <p:set>
                                      <p:cBhvr>
                                        <p:cTn id="38" dur="1" fill="hold">
                                          <p:stCondLst>
                                            <p:cond delay="0"/>
                                          </p:stCondLst>
                                        </p:cTn>
                                        <p:tgtEl>
                                          <p:spTgt spid="9219">
                                            <p:txEl>
                                              <p:pRg st="9" end="9"/>
                                            </p:txEl>
                                          </p:spTgt>
                                        </p:tgtEl>
                                        <p:attrNameLst>
                                          <p:attrName>style.visibility</p:attrName>
                                        </p:attrNameLst>
                                      </p:cBhvr>
                                      <p:to>
                                        <p:strVal val="visible"/>
                                      </p:to>
                                    </p:set>
                                    <p:animEffect transition="in" filter="diamond(in)">
                                      <p:cBhvr>
                                        <p:cTn id="39" dur="2000"/>
                                        <p:tgtEl>
                                          <p:spTgt spid="9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3400" y="685800"/>
            <a:ext cx="8229600" cy="464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i="1" dirty="0" smtClean="0"/>
              <a:t>Boolean LAWS</a:t>
            </a:r>
            <a:br>
              <a:rPr lang="en-US" sz="3200" b="1" i="1" dirty="0" smtClean="0"/>
            </a:br>
            <a:endParaRPr lang="en-US" sz="3200" dirty="0"/>
          </a:p>
        </p:txBody>
      </p:sp>
    </p:spTree>
    <p:extLst>
      <p:ext uri="{BB962C8B-B14F-4D97-AF65-F5344CB8AC3E}">
        <p14:creationId xmlns:p14="http://schemas.microsoft.com/office/powerpoint/2010/main" val="2053269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 y="152400"/>
            <a:ext cx="8229600" cy="685800"/>
          </a:xfrm>
        </p:spPr>
        <p:txBody>
          <a:bodyPr>
            <a:normAutofit/>
          </a:bodyPr>
          <a:lstStyle/>
          <a:p>
            <a:r>
              <a:rPr lang="en-US" sz="3200" b="1" i="1" dirty="0" smtClean="0">
                <a:solidFill>
                  <a:schemeClr val="tx1"/>
                </a:solidFill>
              </a:rPr>
              <a:t>(</a:t>
            </a:r>
            <a:r>
              <a:rPr lang="en-US" sz="3200" b="1" i="1" dirty="0">
                <a:solidFill>
                  <a:schemeClr val="tx1"/>
                </a:solidFill>
              </a:rPr>
              <a:t>Existence of 1 and 0 element)</a:t>
            </a:r>
            <a:endParaRPr lang="en-US" sz="3200" dirty="0">
              <a:solidFill>
                <a:schemeClr val="tx1"/>
              </a:solidFill>
            </a:endParaRPr>
          </a:p>
        </p:txBody>
      </p:sp>
      <p:sp>
        <p:nvSpPr>
          <p:cNvPr id="19459" name="Rectangle 3"/>
          <p:cNvSpPr>
            <a:spLocks noGrp="1" noChangeArrowheads="1"/>
          </p:cNvSpPr>
          <p:nvPr>
            <p:ph type="body" idx="1"/>
          </p:nvPr>
        </p:nvSpPr>
        <p:spPr>
          <a:xfrm>
            <a:off x="335280" y="1219200"/>
            <a:ext cx="8229600" cy="2133601"/>
          </a:xfrm>
        </p:spPr>
        <p:txBody>
          <a:bodyPr>
            <a:normAutofit fontScale="92500" lnSpcReduction="10000"/>
          </a:bodyPr>
          <a:lstStyle/>
          <a:p>
            <a:pPr marL="609600" indent="-609600">
              <a:buClrTx/>
              <a:buSzTx/>
              <a:buFontTx/>
              <a:buAutoNum type="arabicParenBoth"/>
            </a:pPr>
            <a:r>
              <a:rPr lang="en-US" i="1" dirty="0"/>
              <a:t>x + 0 = x</a:t>
            </a:r>
          </a:p>
          <a:p>
            <a:pPr marL="609600" indent="-609600">
              <a:buClrTx/>
              <a:buSzTx/>
              <a:buFontTx/>
              <a:buAutoNum type="arabicParenBoth"/>
            </a:pPr>
            <a:r>
              <a:rPr lang="en-US" i="1" dirty="0"/>
              <a:t>x  </a:t>
            </a:r>
            <a:r>
              <a:rPr lang="en-US" dirty="0"/>
              <a:t>· </a:t>
            </a:r>
            <a:r>
              <a:rPr lang="en-US" i="1" dirty="0"/>
              <a:t>0 = 0</a:t>
            </a:r>
          </a:p>
          <a:p>
            <a:pPr marL="609600" indent="-609600">
              <a:buClrTx/>
              <a:buSzTx/>
              <a:buFontTx/>
              <a:buAutoNum type="arabicParenBoth"/>
            </a:pPr>
            <a:r>
              <a:rPr lang="en-US" i="1" dirty="0"/>
              <a:t>x + 1 = 1</a:t>
            </a:r>
          </a:p>
          <a:p>
            <a:pPr marL="609600" indent="-609600">
              <a:buClrTx/>
              <a:buSzTx/>
              <a:buFontTx/>
              <a:buAutoNum type="arabicParenBoth"/>
            </a:pPr>
            <a:r>
              <a:rPr lang="en-US" i="1" dirty="0"/>
              <a:t>x </a:t>
            </a:r>
            <a:r>
              <a:rPr lang="en-US" dirty="0"/>
              <a:t>· </a:t>
            </a:r>
            <a:r>
              <a:rPr lang="en-US" i="1" dirty="0"/>
              <a:t>1 </a:t>
            </a:r>
            <a:r>
              <a:rPr lang="en-US" i="1"/>
              <a:t>= </a:t>
            </a:r>
            <a:r>
              <a:rPr lang="en-US" i="1" smtClean="0"/>
              <a:t>x</a:t>
            </a:r>
            <a:endParaRPr lang="en-US" i="1" dirty="0"/>
          </a:p>
          <a:p>
            <a:pPr marL="609600" indent="-609600"/>
            <a:endParaRPr lang="en-US" dirty="0"/>
          </a:p>
        </p:txBody>
      </p:sp>
      <p:sp>
        <p:nvSpPr>
          <p:cNvPr id="4" name="Rectangle 2"/>
          <p:cNvSpPr txBox="1">
            <a:spLocks noChangeArrowheads="1"/>
          </p:cNvSpPr>
          <p:nvPr/>
        </p:nvSpPr>
        <p:spPr>
          <a:xfrm>
            <a:off x="762000" y="3278124"/>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i="1" dirty="0" smtClean="0"/>
              <a:t>(Existence of complement)</a:t>
            </a:r>
            <a:endParaRPr lang="en-US" sz="3200" dirty="0"/>
          </a:p>
        </p:txBody>
      </p:sp>
      <p:sp>
        <p:nvSpPr>
          <p:cNvPr id="5" name="Rectangle 3"/>
          <p:cNvSpPr txBox="1">
            <a:spLocks noChangeArrowheads="1"/>
          </p:cNvSpPr>
          <p:nvPr/>
        </p:nvSpPr>
        <p:spPr>
          <a:xfrm>
            <a:off x="457200" y="4419600"/>
            <a:ext cx="8229600" cy="2133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i="1" dirty="0" smtClean="0"/>
              <a:t>(5) x + x = x</a:t>
            </a:r>
          </a:p>
          <a:p>
            <a:pPr>
              <a:buFont typeface="Wingdings" pitchFamily="2" charset="2"/>
              <a:buNone/>
            </a:pPr>
            <a:r>
              <a:rPr lang="en-US" i="1" dirty="0" smtClean="0"/>
              <a:t>(6) x · x = x</a:t>
            </a:r>
          </a:p>
          <a:p>
            <a:pPr>
              <a:buFont typeface="Wingdings" pitchFamily="2" charset="2"/>
              <a:buNone/>
            </a:pPr>
            <a:r>
              <a:rPr lang="en-US" i="1" dirty="0" smtClean="0"/>
              <a:t>(7) x + x’ </a:t>
            </a:r>
            <a:r>
              <a:rPr lang="en-US" i="1" smtClean="0"/>
              <a:t>= 1</a:t>
            </a:r>
            <a:endParaRPr lang="en-US" i="1" dirty="0" smtClean="0"/>
          </a:p>
          <a:p>
            <a:pPr>
              <a:buFont typeface="Wingdings" pitchFamily="2" charset="2"/>
              <a:buNone/>
            </a:pPr>
            <a:r>
              <a:rPr lang="en-US" i="1" dirty="0" smtClean="0"/>
              <a:t>(8) x · x’ = 0</a:t>
            </a:r>
            <a:endParaRPr lang="en-US" i="1" dirty="0"/>
          </a:p>
        </p:txBody>
      </p:sp>
    </p:spTree>
    <p:extLst>
      <p:ext uri="{BB962C8B-B14F-4D97-AF65-F5344CB8AC3E}">
        <p14:creationId xmlns:p14="http://schemas.microsoft.com/office/powerpoint/2010/main" val="3301151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200" b="1" i="1" dirty="0" smtClean="0">
                <a:solidFill>
                  <a:schemeClr val="tx1"/>
                </a:solidFill>
              </a:rPr>
              <a:t>(</a:t>
            </a:r>
            <a:r>
              <a:rPr lang="en-US" sz="3200" b="1" i="1" dirty="0" err="1">
                <a:solidFill>
                  <a:schemeClr val="tx1"/>
                </a:solidFill>
              </a:rPr>
              <a:t>Commutativity</a:t>
            </a:r>
            <a:r>
              <a:rPr lang="en-US" sz="3200" b="1" i="1" dirty="0">
                <a:solidFill>
                  <a:schemeClr val="tx1"/>
                </a:solidFill>
              </a:rPr>
              <a:t>)</a:t>
            </a:r>
            <a:r>
              <a:rPr lang="en-US" sz="3200" dirty="0">
                <a:solidFill>
                  <a:schemeClr val="tx1"/>
                </a:solidFill>
              </a:rPr>
              <a:t>:</a:t>
            </a:r>
          </a:p>
        </p:txBody>
      </p:sp>
      <p:sp>
        <p:nvSpPr>
          <p:cNvPr id="21507" name="Rectangle 3"/>
          <p:cNvSpPr>
            <a:spLocks noGrp="1" noChangeArrowheads="1"/>
          </p:cNvSpPr>
          <p:nvPr>
            <p:ph type="body" idx="1"/>
          </p:nvPr>
        </p:nvSpPr>
        <p:spPr/>
        <p:txBody>
          <a:bodyPr/>
          <a:lstStyle/>
          <a:p>
            <a:pPr>
              <a:buFont typeface="Wingdings" pitchFamily="2" charset="2"/>
              <a:buNone/>
            </a:pPr>
            <a:r>
              <a:rPr lang="en-US" i="1" dirty="0"/>
              <a:t>(9) x + y = y + x</a:t>
            </a:r>
          </a:p>
          <a:p>
            <a:pPr>
              <a:buFont typeface="Wingdings" pitchFamily="2" charset="2"/>
              <a:buNone/>
            </a:pPr>
            <a:r>
              <a:rPr lang="en-US" i="1" dirty="0"/>
              <a:t>(10) </a:t>
            </a:r>
            <a:r>
              <a:rPr lang="en-US" i="1" dirty="0" err="1"/>
              <a:t>xy</a:t>
            </a:r>
            <a:r>
              <a:rPr lang="en-US" i="1" dirty="0"/>
              <a:t> = </a:t>
            </a:r>
            <a:r>
              <a:rPr lang="en-US" i="1" dirty="0" err="1"/>
              <a:t>yx</a:t>
            </a:r>
            <a:endParaRPr lang="en-US" i="1" dirty="0"/>
          </a:p>
          <a:p>
            <a:pPr>
              <a:buFont typeface="Wingdings" pitchFamily="2" charset="2"/>
              <a:buNone/>
            </a:pPr>
            <a:endParaRPr lang="en-US" i="1" dirty="0"/>
          </a:p>
        </p:txBody>
      </p:sp>
      <p:sp>
        <p:nvSpPr>
          <p:cNvPr id="4" name="Rectangle 2"/>
          <p:cNvSpPr txBox="1">
            <a:spLocks noChangeArrowheads="1"/>
          </p:cNvSpPr>
          <p:nvPr/>
        </p:nvSpPr>
        <p:spPr>
          <a:xfrm>
            <a:off x="1066800" y="2895600"/>
            <a:ext cx="7793038" cy="146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i="1" dirty="0" smtClean="0"/>
              <a:t>(Associativity)</a:t>
            </a:r>
            <a:r>
              <a:rPr lang="en-US" sz="3200" dirty="0" smtClean="0"/>
              <a:t>:</a:t>
            </a:r>
            <a:endParaRPr lang="en-US" sz="3200" dirty="0"/>
          </a:p>
        </p:txBody>
      </p:sp>
      <p:sp>
        <p:nvSpPr>
          <p:cNvPr id="5" name="Rectangle 3"/>
          <p:cNvSpPr txBox="1">
            <a:spLocks noChangeArrowheads="1"/>
          </p:cNvSpPr>
          <p:nvPr/>
        </p:nvSpPr>
        <p:spPr>
          <a:xfrm>
            <a:off x="609600" y="4267200"/>
            <a:ext cx="8229600" cy="2011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mtClean="0"/>
              <a:t>(11) x + ( y + z ) = ( x + y ) + z</a:t>
            </a:r>
          </a:p>
          <a:p>
            <a:pPr>
              <a:buFont typeface="Wingdings" pitchFamily="2" charset="2"/>
              <a:buNone/>
            </a:pPr>
            <a:r>
              <a:rPr lang="en-US" smtClean="0"/>
              <a:t>(12) x (yz) = (xy) z</a:t>
            </a:r>
            <a:endParaRPr lang="en-US"/>
          </a:p>
        </p:txBody>
      </p:sp>
    </p:spTree>
    <p:extLst>
      <p:ext uri="{BB962C8B-B14F-4D97-AF65-F5344CB8AC3E}">
        <p14:creationId xmlns:p14="http://schemas.microsoft.com/office/powerpoint/2010/main" val="872821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200" b="1" i="1" dirty="0" smtClean="0">
                <a:solidFill>
                  <a:schemeClr val="tx1"/>
                </a:solidFill>
              </a:rPr>
              <a:t>(</a:t>
            </a:r>
            <a:r>
              <a:rPr lang="en-US" sz="3200" b="1" i="1" dirty="0" err="1">
                <a:solidFill>
                  <a:schemeClr val="tx1"/>
                </a:solidFill>
              </a:rPr>
              <a:t>Distributivity</a:t>
            </a:r>
            <a:r>
              <a:rPr lang="en-US" sz="3200" b="1" i="1" dirty="0">
                <a:solidFill>
                  <a:schemeClr val="tx1"/>
                </a:solidFill>
              </a:rPr>
              <a:t>)</a:t>
            </a:r>
            <a:r>
              <a:rPr lang="en-US" sz="3200" dirty="0">
                <a:solidFill>
                  <a:schemeClr val="tx1"/>
                </a:solidFill>
              </a:rPr>
              <a:t>:</a:t>
            </a:r>
          </a:p>
        </p:txBody>
      </p:sp>
      <p:sp>
        <p:nvSpPr>
          <p:cNvPr id="23555" name="Rectangle 3"/>
          <p:cNvSpPr>
            <a:spLocks noGrp="1" noChangeArrowheads="1"/>
          </p:cNvSpPr>
          <p:nvPr>
            <p:ph type="body" idx="1"/>
          </p:nvPr>
        </p:nvSpPr>
        <p:spPr/>
        <p:txBody>
          <a:bodyPr/>
          <a:lstStyle/>
          <a:p>
            <a:pPr>
              <a:buFont typeface="Wingdings" pitchFamily="2" charset="2"/>
              <a:buNone/>
            </a:pPr>
            <a:r>
              <a:rPr lang="en-US" dirty="0"/>
              <a:t>(13) x ( y + z ) = </a:t>
            </a:r>
            <a:r>
              <a:rPr lang="en-US" dirty="0" err="1"/>
              <a:t>xy</a:t>
            </a:r>
            <a:r>
              <a:rPr lang="en-US" dirty="0"/>
              <a:t> + </a:t>
            </a:r>
            <a:r>
              <a:rPr lang="en-US" dirty="0" err="1"/>
              <a:t>xz</a:t>
            </a:r>
            <a:endParaRPr lang="en-US" dirty="0"/>
          </a:p>
          <a:p>
            <a:pPr>
              <a:buFont typeface="Wingdings" pitchFamily="2" charset="2"/>
              <a:buNone/>
            </a:pPr>
            <a:r>
              <a:rPr lang="en-US" dirty="0"/>
              <a:t>(14) x + </a:t>
            </a:r>
            <a:r>
              <a:rPr lang="en-US" dirty="0" err="1"/>
              <a:t>yz</a:t>
            </a:r>
            <a:r>
              <a:rPr lang="en-US" dirty="0"/>
              <a:t> = ( x + y )( x + z)</a:t>
            </a:r>
          </a:p>
        </p:txBody>
      </p:sp>
      <p:sp>
        <p:nvSpPr>
          <p:cNvPr id="4" name="Rectangle 2"/>
          <p:cNvSpPr txBox="1">
            <a:spLocks noChangeArrowheads="1"/>
          </p:cNvSpPr>
          <p:nvPr/>
        </p:nvSpPr>
        <p:spPr>
          <a:xfrm>
            <a:off x="381000" y="31242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dirty="0" smtClean="0"/>
              <a:t>(</a:t>
            </a:r>
            <a:r>
              <a:rPr lang="en-US" sz="3600" b="1" i="1" dirty="0" err="1" smtClean="0"/>
              <a:t>DeMorgan’s</a:t>
            </a:r>
            <a:r>
              <a:rPr lang="en-US" sz="3600" b="1" i="1" dirty="0" smtClean="0"/>
              <a:t> Theorem)</a:t>
            </a:r>
            <a:endParaRPr lang="en-US" sz="3600" b="1" i="1" dirty="0"/>
          </a:p>
        </p:txBody>
      </p:sp>
      <p:sp>
        <p:nvSpPr>
          <p:cNvPr id="5" name="Rectangle 3"/>
          <p:cNvSpPr txBox="1">
            <a:spLocks noChangeArrowheads="1"/>
          </p:cNvSpPr>
          <p:nvPr/>
        </p:nvSpPr>
        <p:spPr>
          <a:xfrm>
            <a:off x="609600" y="4343400"/>
            <a:ext cx="8229600" cy="1935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dirty="0" smtClean="0"/>
              <a:t>(15) ( x + y )’ = x’ y’</a:t>
            </a:r>
          </a:p>
          <a:p>
            <a:pPr>
              <a:buFont typeface="Wingdings" pitchFamily="2" charset="2"/>
              <a:buNone/>
            </a:pPr>
            <a:r>
              <a:rPr lang="en-US" dirty="0" smtClean="0"/>
              <a:t>(16) ( </a:t>
            </a:r>
            <a:r>
              <a:rPr lang="en-US" dirty="0" err="1" smtClean="0"/>
              <a:t>xy</a:t>
            </a:r>
            <a:r>
              <a:rPr lang="en-US" dirty="0" smtClean="0"/>
              <a:t> )’ = x’ + y’</a:t>
            </a:r>
            <a:endParaRPr lang="en-US" dirty="0"/>
          </a:p>
        </p:txBody>
      </p:sp>
    </p:spTree>
    <p:extLst>
      <p:ext uri="{BB962C8B-B14F-4D97-AF65-F5344CB8AC3E}">
        <p14:creationId xmlns:p14="http://schemas.microsoft.com/office/powerpoint/2010/main" val="2302398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05968" y="3048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dirty="0" smtClean="0"/>
              <a:t>(Absorption Law)</a:t>
            </a:r>
            <a:endParaRPr lang="en-US" sz="3600" dirty="0"/>
          </a:p>
        </p:txBody>
      </p:sp>
      <p:sp>
        <p:nvSpPr>
          <p:cNvPr id="5" name="Rectangle 3"/>
          <p:cNvSpPr txBox="1">
            <a:spLocks noGrp="1" noChangeArrowheads="1"/>
          </p:cNvSpPr>
          <p:nvPr>
            <p:ph idx="1"/>
          </p:nvPr>
        </p:nvSpPr>
        <p:spPr>
          <a:xfrm>
            <a:off x="457200" y="1600200"/>
            <a:ext cx="82296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400" dirty="0" smtClean="0"/>
              <a:t>1)X+XY=X</a:t>
            </a:r>
          </a:p>
          <a:p>
            <a:pPr>
              <a:buFont typeface="Wingdings" pitchFamily="2" charset="2"/>
              <a:buNone/>
            </a:pPr>
            <a:r>
              <a:rPr lang="en-US" sz="2400" dirty="0" smtClean="0"/>
              <a:t>LHS: X+XY</a:t>
            </a:r>
          </a:p>
          <a:p>
            <a:pPr>
              <a:buFont typeface="Wingdings" pitchFamily="2" charset="2"/>
              <a:buNone/>
            </a:pPr>
            <a:r>
              <a:rPr lang="en-US" sz="2400" dirty="0"/>
              <a:t>	</a:t>
            </a:r>
            <a:r>
              <a:rPr lang="en-US" sz="2400" dirty="0" smtClean="0"/>
              <a:t>=&gt; X(1+Y)		Using 1+Y=1</a:t>
            </a:r>
          </a:p>
          <a:p>
            <a:pPr>
              <a:buFont typeface="Wingdings" pitchFamily="2" charset="2"/>
              <a:buNone/>
            </a:pPr>
            <a:r>
              <a:rPr lang="en-US" sz="2400" dirty="0"/>
              <a:t>	</a:t>
            </a:r>
            <a:r>
              <a:rPr lang="en-US" sz="2400" dirty="0" smtClean="0"/>
              <a:t>=&gt; X</a:t>
            </a:r>
          </a:p>
          <a:p>
            <a:pPr>
              <a:buFont typeface="Wingdings" pitchFamily="2" charset="2"/>
              <a:buNone/>
            </a:pPr>
            <a:endParaRPr lang="en-US" sz="2400" dirty="0" smtClean="0"/>
          </a:p>
          <a:p>
            <a:pPr>
              <a:buFont typeface="Wingdings" pitchFamily="2" charset="2"/>
              <a:buNone/>
            </a:pPr>
            <a:r>
              <a:rPr lang="en-US" sz="2400" dirty="0" smtClean="0"/>
              <a:t>2) X+X’Y=X+Y</a:t>
            </a:r>
          </a:p>
          <a:p>
            <a:pPr>
              <a:buFont typeface="Wingdings" pitchFamily="2" charset="2"/>
              <a:buNone/>
            </a:pPr>
            <a:r>
              <a:rPr lang="en-US" sz="2400" dirty="0" smtClean="0"/>
              <a:t>LHS: X+X’Y</a:t>
            </a:r>
          </a:p>
          <a:p>
            <a:pPr>
              <a:buFont typeface="Wingdings" pitchFamily="2" charset="2"/>
              <a:buNone/>
            </a:pPr>
            <a:r>
              <a:rPr lang="en-US" sz="2400" dirty="0"/>
              <a:t>	</a:t>
            </a:r>
            <a:r>
              <a:rPr lang="en-US" sz="2400" dirty="0" smtClean="0"/>
              <a:t>=&gt;X+XY+X’Y</a:t>
            </a:r>
            <a:r>
              <a:rPr lang="en-US" dirty="0" smtClean="0"/>
              <a:t>     	</a:t>
            </a:r>
            <a:r>
              <a:rPr lang="en-US" sz="2400" dirty="0" smtClean="0"/>
              <a:t>Using</a:t>
            </a:r>
            <a:r>
              <a:rPr lang="en-US" dirty="0" smtClean="0"/>
              <a:t> </a:t>
            </a:r>
            <a:r>
              <a:rPr lang="en-US" sz="2400" dirty="0" smtClean="0"/>
              <a:t>X=X+XY </a:t>
            </a:r>
            <a:r>
              <a:rPr lang="en-US" sz="2400" dirty="0" err="1" smtClean="0"/>
              <a:t>i.e</a:t>
            </a:r>
            <a:r>
              <a:rPr lang="en-US" sz="2400" dirty="0" smtClean="0"/>
              <a:t> First Absorption Law</a:t>
            </a:r>
          </a:p>
          <a:p>
            <a:pPr>
              <a:buFont typeface="Wingdings" pitchFamily="2" charset="2"/>
              <a:buNone/>
            </a:pPr>
            <a:r>
              <a:rPr lang="en-US" dirty="0" smtClean="0"/>
              <a:t>	</a:t>
            </a:r>
            <a:r>
              <a:rPr lang="en-US" sz="2400" dirty="0" smtClean="0"/>
              <a:t>=&gt;X+Y(X+X’) 	Using X+X’=1</a:t>
            </a:r>
          </a:p>
          <a:p>
            <a:pPr>
              <a:buFont typeface="Wingdings" pitchFamily="2" charset="2"/>
              <a:buNone/>
            </a:pPr>
            <a:r>
              <a:rPr lang="en-US" sz="2400" dirty="0"/>
              <a:t>	</a:t>
            </a:r>
            <a:r>
              <a:rPr lang="en-US" sz="2400" dirty="0" smtClean="0"/>
              <a:t>=&gt;X+Y</a:t>
            </a:r>
            <a:endParaRPr lang="en-US" sz="2400" dirty="0"/>
          </a:p>
        </p:txBody>
      </p:sp>
    </p:spTree>
    <p:extLst>
      <p:ext uri="{BB962C8B-B14F-4D97-AF65-F5344CB8AC3E}">
        <p14:creationId xmlns:p14="http://schemas.microsoft.com/office/powerpoint/2010/main" val="1719916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05968" y="3048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dirty="0" smtClean="0"/>
              <a:t>(Involution)</a:t>
            </a:r>
            <a:endParaRPr lang="en-US" sz="3600" dirty="0"/>
          </a:p>
        </p:txBody>
      </p:sp>
      <p:sp>
        <p:nvSpPr>
          <p:cNvPr id="5" name="Rectangle 3"/>
          <p:cNvSpPr txBox="1">
            <a:spLocks noGrp="1" noChangeArrowheads="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dirty="0" smtClean="0"/>
              <a:t>(17) (x’)’ = x</a:t>
            </a:r>
          </a:p>
          <a:p>
            <a:pPr>
              <a:buFont typeface="Wingdings" pitchFamily="2" charset="2"/>
              <a:buNone/>
            </a:pPr>
            <a:endParaRPr lang="en-US" dirty="0" smtClean="0"/>
          </a:p>
          <a:p>
            <a:pPr>
              <a:buFont typeface="Wingdings" pitchFamily="2" charset="2"/>
              <a:buNone/>
            </a:pPr>
            <a:endParaRPr lang="en-US" dirty="0"/>
          </a:p>
        </p:txBody>
      </p:sp>
    </p:spTree>
    <p:extLst>
      <p:ext uri="{BB962C8B-B14F-4D97-AF65-F5344CB8AC3E}">
        <p14:creationId xmlns:p14="http://schemas.microsoft.com/office/powerpoint/2010/main" val="2752413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15963" y="230188"/>
            <a:ext cx="7772400" cy="855662"/>
          </a:xfrm>
          <a:noFill/>
        </p:spPr>
        <p:txBody>
          <a:bodyPr anchor="ctr"/>
          <a:lstStyle/>
          <a:p>
            <a:pPr eaLnBrk="1" hangingPunct="1"/>
            <a:r>
              <a:rPr lang="en-US" sz="3000" b="1" smtClean="0">
                <a:solidFill>
                  <a:srgbClr val="660033"/>
                </a:solidFill>
              </a:rPr>
              <a:t>Minimization of Boolean Expression</a:t>
            </a:r>
          </a:p>
        </p:txBody>
      </p:sp>
      <p:sp>
        <p:nvSpPr>
          <p:cNvPr id="39939" name="Rectangle 3"/>
          <p:cNvSpPr>
            <a:spLocks noChangeArrowheads="1"/>
          </p:cNvSpPr>
          <p:nvPr/>
        </p:nvSpPr>
        <p:spPr bwMode="auto">
          <a:xfrm>
            <a:off x="457200" y="1676400"/>
            <a:ext cx="795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marL="58738" indent="398463" eaLnBrk="1" hangingPunct="1">
              <a:buClr>
                <a:schemeClr val="accent2"/>
              </a:buClr>
              <a:buFont typeface="Wingdings" pitchFamily="2" charset="2"/>
              <a:buNone/>
            </a:pPr>
            <a:endParaRPr lang="en-US" sz="2400" b="1" dirty="0">
              <a:solidFill>
                <a:srgbClr val="0000FF"/>
              </a:solidFill>
            </a:endParaRPr>
          </a:p>
          <a:p>
            <a:pPr marL="58738" indent="398463" algn="just" eaLnBrk="1" hangingPunct="1">
              <a:buClr>
                <a:schemeClr val="accent2"/>
              </a:buClr>
              <a:buFont typeface="Wingdings" pitchFamily="2" charset="2"/>
              <a:buChar char="Ø"/>
            </a:pPr>
            <a:r>
              <a:rPr lang="en-US" sz="2400" b="1" dirty="0">
                <a:solidFill>
                  <a:srgbClr val="0000FF"/>
                </a:solidFill>
              </a:rPr>
              <a:t>Minimization of Boolean expression is needed to simplify the Boolean expression and thus reduce the circuitry complexity as it uses less number of gates to produce same output that can by taken by long </a:t>
            </a:r>
            <a:r>
              <a:rPr lang="en-US" sz="2400" b="1" dirty="0" smtClean="0">
                <a:solidFill>
                  <a:srgbClr val="0000FF"/>
                </a:solidFill>
              </a:rPr>
              <a:t>expression</a:t>
            </a:r>
            <a:r>
              <a:rPr lang="en-US" sz="2400" b="1" dirty="0">
                <a:solidFill>
                  <a:srgbClr val="0000FF"/>
                </a:solidFill>
              </a:rPr>
              <a:t>.</a:t>
            </a:r>
          </a:p>
        </p:txBody>
      </p:sp>
      <p:sp>
        <p:nvSpPr>
          <p:cNvPr id="4" name="Rectangle 3"/>
          <p:cNvSpPr>
            <a:spLocks noChangeArrowheads="1"/>
          </p:cNvSpPr>
          <p:nvPr/>
        </p:nvSpPr>
        <p:spPr bwMode="auto">
          <a:xfrm>
            <a:off x="584200" y="4191000"/>
            <a:ext cx="795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marL="58738" indent="398463" algn="just" eaLnBrk="1" hangingPunct="1">
              <a:buClr>
                <a:schemeClr val="accent2"/>
              </a:buClr>
              <a:buFont typeface="Wingdings" pitchFamily="2" charset="2"/>
              <a:buChar char="Ø"/>
            </a:pPr>
            <a:r>
              <a:rPr lang="en-US" sz="3200" b="1" dirty="0">
                <a:solidFill>
                  <a:srgbClr val="0000FF"/>
                </a:solidFill>
              </a:rPr>
              <a:t>Algebraic Method</a:t>
            </a:r>
          </a:p>
          <a:p>
            <a:pPr marL="58738" indent="398463" algn="just" eaLnBrk="1" hangingPunct="1">
              <a:buClr>
                <a:schemeClr val="accent2"/>
              </a:buClr>
              <a:buFont typeface="Wingdings" pitchFamily="2" charset="2"/>
              <a:buNone/>
            </a:pPr>
            <a:endParaRPr lang="en-US" sz="3200" b="1" dirty="0">
              <a:solidFill>
                <a:srgbClr val="0000FF"/>
              </a:solidFill>
            </a:endParaRPr>
          </a:p>
          <a:p>
            <a:pPr marL="58738" indent="398463" algn="just" eaLnBrk="1" hangingPunct="1">
              <a:buClr>
                <a:schemeClr val="accent2"/>
              </a:buClr>
              <a:buFont typeface="Wingdings" pitchFamily="2" charset="2"/>
              <a:buNone/>
            </a:pPr>
            <a:r>
              <a:rPr lang="en-US" sz="3200" b="1" dirty="0">
                <a:solidFill>
                  <a:srgbClr val="0000FF"/>
                </a:solidFill>
              </a:rPr>
              <a:t>- </a:t>
            </a:r>
            <a:r>
              <a:rPr lang="en-US" sz="2400" b="1" dirty="0">
                <a:solidFill>
                  <a:srgbClr val="0000FF"/>
                </a:solidFill>
              </a:rPr>
              <a:t>The different Boolean rules and theorems are used to simplify the Boolean expression in this method.</a:t>
            </a:r>
            <a:endParaRPr lang="en-US" sz="3600" b="1" dirty="0">
              <a:solidFill>
                <a:srgbClr val="0000FF"/>
              </a:solidFill>
            </a:endParaRPr>
          </a:p>
          <a:p>
            <a:pPr marL="58738" indent="398463" algn="just" eaLnBrk="1" hangingPunct="1">
              <a:buClr>
                <a:schemeClr val="accent2"/>
              </a:buClr>
              <a:buFont typeface="Wingdings" pitchFamily="2" charset="2"/>
              <a:buNone/>
            </a:pPr>
            <a:endParaRPr lang="en-US" sz="3600" b="1" dirty="0">
              <a:solidFill>
                <a:srgbClr val="0000FF"/>
              </a:solidFill>
            </a:endParaRPr>
          </a:p>
          <a:p>
            <a:pPr marL="58738" indent="398463" algn="just" eaLnBrk="1" hangingPunct="1">
              <a:buClr>
                <a:schemeClr val="accent2"/>
              </a:buClr>
              <a:buFont typeface="Wingdings" pitchFamily="2" charset="2"/>
              <a:buNone/>
            </a:pPr>
            <a:endParaRPr lang="en-US" sz="3600" b="1" dirty="0">
              <a:solidFill>
                <a:srgbClr val="0000FF"/>
              </a:solidFill>
            </a:endParaRPr>
          </a:p>
        </p:txBody>
      </p:sp>
    </p:spTree>
    <p:extLst>
      <p:ext uri="{BB962C8B-B14F-4D97-AF65-F5344CB8AC3E}">
        <p14:creationId xmlns:p14="http://schemas.microsoft.com/office/powerpoint/2010/main" val="1758468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15963" y="230188"/>
            <a:ext cx="7772400" cy="855662"/>
          </a:xfrm>
          <a:noFill/>
        </p:spPr>
        <p:txBody>
          <a:bodyPr anchor="ctr"/>
          <a:lstStyle/>
          <a:p>
            <a:pPr eaLnBrk="1" hangingPunct="1"/>
            <a:r>
              <a:rPr lang="en-US" sz="3000" b="1" smtClean="0">
                <a:solidFill>
                  <a:srgbClr val="660033"/>
                </a:solidFill>
              </a:rPr>
              <a:t>Minimization of Boolean Expression (</a:t>
            </a:r>
            <a:r>
              <a:rPr lang="en-US" sz="2000" b="1" smtClean="0">
                <a:solidFill>
                  <a:srgbClr val="660033"/>
                </a:solidFill>
              </a:rPr>
              <a:t>Contd…)</a:t>
            </a:r>
          </a:p>
        </p:txBody>
      </p:sp>
      <p:sp>
        <p:nvSpPr>
          <p:cNvPr id="43011" name="Rectangle 3"/>
          <p:cNvSpPr>
            <a:spLocks noChangeArrowheads="1"/>
          </p:cNvSpPr>
          <p:nvPr/>
        </p:nvSpPr>
        <p:spPr bwMode="auto">
          <a:xfrm>
            <a:off x="533400" y="1676400"/>
            <a:ext cx="795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marL="58738" indent="398463" algn="just" eaLnBrk="1" hangingPunct="1">
              <a:buClr>
                <a:schemeClr val="accent2"/>
              </a:buClr>
              <a:buFont typeface="Wingdings" pitchFamily="2" charset="2"/>
              <a:buNone/>
            </a:pPr>
            <a:r>
              <a:rPr lang="en-US" sz="2800" b="1" dirty="0"/>
              <a:t>Solved Problem</a:t>
            </a:r>
          </a:p>
          <a:p>
            <a:pPr marL="58738" indent="398463" algn="just" eaLnBrk="1" hangingPunct="1">
              <a:buClr>
                <a:schemeClr val="accent2"/>
              </a:buClr>
              <a:buFont typeface="Wingdings" pitchFamily="2" charset="2"/>
              <a:buNone/>
            </a:pPr>
            <a:r>
              <a:rPr lang="en-US" sz="2400" b="1" dirty="0">
                <a:solidFill>
                  <a:srgbClr val="CC3300"/>
                </a:solidFill>
              </a:rPr>
              <a:t>Minimize the following Boolean Expression:</a:t>
            </a:r>
            <a:endParaRPr lang="en-US" sz="2800" b="1" dirty="0">
              <a:solidFill>
                <a:srgbClr val="CC3300"/>
              </a:solidFill>
            </a:endParaRPr>
          </a:p>
          <a:p>
            <a:pPr marL="515938" indent="-457200" eaLnBrk="1" hangingPunct="1">
              <a:spcBef>
                <a:spcPct val="20000"/>
              </a:spcBef>
              <a:buClr>
                <a:schemeClr val="accent2"/>
              </a:buClr>
              <a:buFont typeface="Wingdings" pitchFamily="2" charset="2"/>
              <a:buAutoNum type="arabicPeriod"/>
            </a:pPr>
            <a:r>
              <a:rPr lang="en-US" sz="2000" b="1" dirty="0" err="1" smtClean="0">
                <a:solidFill>
                  <a:srgbClr val="660033"/>
                </a:solidFill>
              </a:rPr>
              <a:t>a’bc</a:t>
            </a:r>
            <a:r>
              <a:rPr lang="en-US" sz="2000" b="1" dirty="0" smtClean="0">
                <a:solidFill>
                  <a:srgbClr val="660033"/>
                </a:solidFill>
              </a:rPr>
              <a:t> </a:t>
            </a:r>
            <a:r>
              <a:rPr lang="en-US" sz="2000" b="1" dirty="0">
                <a:solidFill>
                  <a:srgbClr val="660033"/>
                </a:solidFill>
              </a:rPr>
              <a:t>+ </a:t>
            </a:r>
            <a:r>
              <a:rPr lang="en-US" sz="2000" b="1" dirty="0" err="1">
                <a:solidFill>
                  <a:srgbClr val="660033"/>
                </a:solidFill>
              </a:rPr>
              <a:t>ab’c</a:t>
            </a:r>
            <a:r>
              <a:rPr lang="en-US" sz="2000" b="1" dirty="0">
                <a:solidFill>
                  <a:srgbClr val="660033"/>
                </a:solidFill>
              </a:rPr>
              <a:t>’ + </a:t>
            </a:r>
            <a:r>
              <a:rPr lang="en-US" sz="2000" b="1" dirty="0" err="1">
                <a:solidFill>
                  <a:srgbClr val="660033"/>
                </a:solidFill>
              </a:rPr>
              <a:t>ab’c</a:t>
            </a:r>
            <a:r>
              <a:rPr lang="en-US" sz="2000" b="1" dirty="0">
                <a:solidFill>
                  <a:srgbClr val="660033"/>
                </a:solidFill>
              </a:rPr>
              <a:t> + </a:t>
            </a:r>
            <a:r>
              <a:rPr lang="en-US" sz="2000" b="1" dirty="0" err="1">
                <a:solidFill>
                  <a:srgbClr val="660033"/>
                </a:solidFill>
              </a:rPr>
              <a:t>abc</a:t>
            </a:r>
            <a:r>
              <a:rPr lang="en-US" sz="2000" b="1" dirty="0">
                <a:solidFill>
                  <a:srgbClr val="660033"/>
                </a:solidFill>
              </a:rPr>
              <a:t>’ +</a:t>
            </a:r>
            <a:r>
              <a:rPr lang="en-US" sz="2000" b="1" dirty="0" err="1" smtClean="0">
                <a:solidFill>
                  <a:srgbClr val="660033"/>
                </a:solidFill>
              </a:rPr>
              <a:t>abc</a:t>
            </a:r>
            <a:endParaRPr lang="en-US" sz="2000" b="1" dirty="0" smtClean="0">
              <a:solidFill>
                <a:srgbClr val="660033"/>
              </a:solidFill>
            </a:endParaRPr>
          </a:p>
          <a:p>
            <a:pPr marL="58738" eaLnBrk="1" hangingPunct="1">
              <a:spcBef>
                <a:spcPct val="20000"/>
              </a:spcBef>
              <a:buClr>
                <a:schemeClr val="accent2"/>
              </a:buClr>
            </a:pPr>
            <a:r>
              <a:rPr lang="en-US" b="1" dirty="0">
                <a:solidFill>
                  <a:srgbClr val="660033"/>
                </a:solidFill>
              </a:rPr>
              <a:t> </a:t>
            </a:r>
            <a:r>
              <a:rPr lang="en-US" b="1" dirty="0" smtClean="0">
                <a:solidFill>
                  <a:srgbClr val="660033"/>
                </a:solidFill>
              </a:rPr>
              <a:t>            </a:t>
            </a:r>
            <a:r>
              <a:rPr lang="en-US" b="1" dirty="0" smtClean="0">
                <a:solidFill>
                  <a:srgbClr val="0000FF"/>
                </a:solidFill>
              </a:rPr>
              <a:t>= </a:t>
            </a:r>
            <a:r>
              <a:rPr lang="en-US" b="1" dirty="0" err="1">
                <a:solidFill>
                  <a:srgbClr val="660033"/>
                </a:solidFill>
              </a:rPr>
              <a:t>a’bc</a:t>
            </a:r>
            <a:r>
              <a:rPr lang="en-US" b="1" dirty="0">
                <a:solidFill>
                  <a:srgbClr val="660033"/>
                </a:solidFill>
              </a:rPr>
              <a:t> + </a:t>
            </a:r>
            <a:r>
              <a:rPr lang="en-US" b="1" dirty="0" err="1">
                <a:solidFill>
                  <a:srgbClr val="660033"/>
                </a:solidFill>
              </a:rPr>
              <a:t>ab</a:t>
            </a:r>
            <a:r>
              <a:rPr lang="en-US" b="1" dirty="0" smtClean="0">
                <a:solidFill>
                  <a:srgbClr val="660033"/>
                </a:solidFill>
              </a:rPr>
              <a:t>’(c</a:t>
            </a:r>
            <a:r>
              <a:rPr lang="en-US" b="1" dirty="0">
                <a:solidFill>
                  <a:srgbClr val="660033"/>
                </a:solidFill>
              </a:rPr>
              <a:t>’ + </a:t>
            </a:r>
            <a:r>
              <a:rPr lang="en-US" b="1" dirty="0" smtClean="0">
                <a:solidFill>
                  <a:srgbClr val="660033"/>
                </a:solidFill>
              </a:rPr>
              <a:t>c) </a:t>
            </a:r>
            <a:r>
              <a:rPr lang="en-US" b="1" dirty="0">
                <a:solidFill>
                  <a:srgbClr val="660033"/>
                </a:solidFill>
              </a:rPr>
              <a:t>+ </a:t>
            </a:r>
            <a:r>
              <a:rPr lang="en-US" b="1" dirty="0" err="1" smtClean="0">
                <a:solidFill>
                  <a:srgbClr val="660033"/>
                </a:solidFill>
              </a:rPr>
              <a:t>ab</a:t>
            </a:r>
            <a:r>
              <a:rPr lang="en-US" b="1" dirty="0" smtClean="0">
                <a:solidFill>
                  <a:srgbClr val="660033"/>
                </a:solidFill>
              </a:rPr>
              <a:t>(c</a:t>
            </a:r>
            <a:r>
              <a:rPr lang="en-US" b="1" dirty="0">
                <a:solidFill>
                  <a:srgbClr val="660033"/>
                </a:solidFill>
              </a:rPr>
              <a:t>’ </a:t>
            </a:r>
            <a:r>
              <a:rPr lang="en-US" b="1" dirty="0" smtClean="0">
                <a:solidFill>
                  <a:srgbClr val="660033"/>
                </a:solidFill>
              </a:rPr>
              <a:t>+</a:t>
            </a:r>
            <a:r>
              <a:rPr lang="en-US" b="1" dirty="0">
                <a:solidFill>
                  <a:srgbClr val="660033"/>
                </a:solidFill>
              </a:rPr>
              <a:t> </a:t>
            </a:r>
            <a:r>
              <a:rPr lang="en-US" b="1" dirty="0" smtClean="0">
                <a:solidFill>
                  <a:srgbClr val="660033"/>
                </a:solidFill>
              </a:rPr>
              <a:t>c) 			Using X + X’ = 1</a:t>
            </a:r>
          </a:p>
          <a:p>
            <a:pPr marL="58738" indent="398463">
              <a:spcBef>
                <a:spcPct val="20000"/>
              </a:spcBef>
              <a:buClr>
                <a:schemeClr val="accent2"/>
              </a:buClr>
            </a:pPr>
            <a:r>
              <a:rPr lang="en-US" b="1" dirty="0" smtClean="0">
                <a:solidFill>
                  <a:srgbClr val="660033"/>
                </a:solidFill>
              </a:rPr>
              <a:t>      = </a:t>
            </a:r>
            <a:r>
              <a:rPr lang="en-US" b="1" dirty="0" err="1" smtClean="0">
                <a:solidFill>
                  <a:srgbClr val="0000FF"/>
                </a:solidFill>
              </a:rPr>
              <a:t>a’bc</a:t>
            </a:r>
            <a:r>
              <a:rPr lang="en-US" b="1" dirty="0" smtClean="0">
                <a:solidFill>
                  <a:srgbClr val="0000FF"/>
                </a:solidFill>
              </a:rPr>
              <a:t> </a:t>
            </a:r>
            <a:r>
              <a:rPr lang="en-US" b="1" dirty="0">
                <a:solidFill>
                  <a:srgbClr val="0000FF"/>
                </a:solidFill>
              </a:rPr>
              <a:t>+ </a:t>
            </a:r>
            <a:r>
              <a:rPr lang="en-US" b="1" dirty="0" err="1">
                <a:solidFill>
                  <a:srgbClr val="0000FF"/>
                </a:solidFill>
              </a:rPr>
              <a:t>ab</a:t>
            </a:r>
            <a:r>
              <a:rPr lang="en-US" b="1" dirty="0">
                <a:solidFill>
                  <a:srgbClr val="0000FF"/>
                </a:solidFill>
              </a:rPr>
              <a:t>’ + </a:t>
            </a:r>
            <a:r>
              <a:rPr lang="en-US" b="1" dirty="0" err="1">
                <a:solidFill>
                  <a:srgbClr val="0000FF"/>
                </a:solidFill>
              </a:rPr>
              <a:t>ab</a:t>
            </a:r>
            <a:r>
              <a:rPr lang="en-US" b="1" dirty="0">
                <a:solidFill>
                  <a:srgbClr val="0000FF"/>
                </a:solidFill>
              </a:rPr>
              <a:t>	</a:t>
            </a:r>
          </a:p>
          <a:p>
            <a:pPr marL="58738" indent="398463" eaLnBrk="1" hangingPunct="1">
              <a:spcBef>
                <a:spcPct val="20000"/>
              </a:spcBef>
              <a:buClr>
                <a:schemeClr val="accent2"/>
              </a:buClr>
              <a:buFont typeface="Wingdings" pitchFamily="2" charset="2"/>
              <a:buNone/>
            </a:pPr>
            <a:r>
              <a:rPr lang="en-US" b="1" dirty="0">
                <a:solidFill>
                  <a:srgbClr val="0000FF"/>
                </a:solidFill>
              </a:rPr>
              <a:t>      = </a:t>
            </a:r>
            <a:r>
              <a:rPr lang="en-US" b="1" dirty="0" err="1">
                <a:solidFill>
                  <a:srgbClr val="0000FF"/>
                </a:solidFill>
              </a:rPr>
              <a:t>a’bc</a:t>
            </a:r>
            <a:r>
              <a:rPr lang="en-US" b="1" dirty="0">
                <a:solidFill>
                  <a:srgbClr val="0000FF"/>
                </a:solidFill>
              </a:rPr>
              <a:t> + </a:t>
            </a:r>
            <a:r>
              <a:rPr lang="en-US" b="1" dirty="0" smtClean="0">
                <a:solidFill>
                  <a:srgbClr val="0000FF"/>
                </a:solidFill>
              </a:rPr>
              <a:t>a(b’ + b)</a:t>
            </a:r>
          </a:p>
          <a:p>
            <a:pPr marL="58738" indent="398463">
              <a:spcBef>
                <a:spcPct val="20000"/>
              </a:spcBef>
              <a:buClr>
                <a:schemeClr val="accent2"/>
              </a:buClr>
            </a:pPr>
            <a:r>
              <a:rPr lang="en-US" b="1" dirty="0" smtClean="0">
                <a:solidFill>
                  <a:srgbClr val="0000FF"/>
                </a:solidFill>
              </a:rPr>
              <a:t>      = </a:t>
            </a:r>
            <a:r>
              <a:rPr lang="en-US" b="1" dirty="0" err="1">
                <a:solidFill>
                  <a:srgbClr val="0000FF"/>
                </a:solidFill>
              </a:rPr>
              <a:t>a’bc</a:t>
            </a:r>
            <a:r>
              <a:rPr lang="en-US" b="1" dirty="0">
                <a:solidFill>
                  <a:srgbClr val="0000FF"/>
                </a:solidFill>
              </a:rPr>
              <a:t> + </a:t>
            </a:r>
            <a:r>
              <a:rPr lang="en-US" b="1" dirty="0" smtClean="0">
                <a:solidFill>
                  <a:srgbClr val="0000FF"/>
                </a:solidFill>
              </a:rPr>
              <a:t>a</a:t>
            </a:r>
            <a:r>
              <a:rPr lang="en-US" b="1" dirty="0"/>
              <a:t>	</a:t>
            </a:r>
          </a:p>
          <a:p>
            <a:pPr marL="58738" indent="398463" eaLnBrk="1" hangingPunct="1">
              <a:spcBef>
                <a:spcPct val="20000"/>
              </a:spcBef>
              <a:buClr>
                <a:schemeClr val="accent2"/>
              </a:buClr>
              <a:buFont typeface="Wingdings" pitchFamily="2" charset="2"/>
              <a:buNone/>
            </a:pPr>
            <a:r>
              <a:rPr lang="en-US" b="1" dirty="0"/>
              <a:t>      </a:t>
            </a:r>
          </a:p>
          <a:p>
            <a:pPr marL="58738" indent="398463" eaLnBrk="1" hangingPunct="1">
              <a:spcBef>
                <a:spcPct val="20000"/>
              </a:spcBef>
              <a:buClr>
                <a:schemeClr val="accent2"/>
              </a:buClr>
              <a:buFont typeface="Wingdings" pitchFamily="2" charset="2"/>
              <a:buNone/>
            </a:pPr>
            <a:endParaRPr lang="en-US" b="1" dirty="0"/>
          </a:p>
          <a:p>
            <a:pPr marL="58738" indent="398463" eaLnBrk="1" hangingPunct="1">
              <a:spcBef>
                <a:spcPct val="20000"/>
              </a:spcBef>
              <a:buClr>
                <a:schemeClr val="accent2"/>
              </a:buClr>
              <a:buFont typeface="Wingdings" pitchFamily="2" charset="2"/>
              <a:buNone/>
            </a:pPr>
            <a:r>
              <a:rPr lang="en-US" sz="2000" b="1" dirty="0">
                <a:solidFill>
                  <a:srgbClr val="660033"/>
                </a:solidFill>
              </a:rPr>
              <a:t>2.     AB’CD’ + AB’CD + ABCD’ + ABCD</a:t>
            </a:r>
          </a:p>
          <a:p>
            <a:pPr marL="58738" indent="398463">
              <a:spcBef>
                <a:spcPct val="20000"/>
              </a:spcBef>
              <a:buClr>
                <a:schemeClr val="accent2"/>
              </a:buClr>
            </a:pPr>
            <a:r>
              <a:rPr lang="en-US" sz="1600" b="1" dirty="0" smtClean="0">
                <a:solidFill>
                  <a:srgbClr val="0000FF"/>
                </a:solidFill>
              </a:rPr>
              <a:t>	= AB’C(D’+D) + ABC(D’+D)			</a:t>
            </a:r>
            <a:r>
              <a:rPr lang="en-US" sz="1600" b="1" dirty="0">
                <a:solidFill>
                  <a:srgbClr val="660033"/>
                </a:solidFill>
              </a:rPr>
              <a:t>Using X + X’ = 1</a:t>
            </a:r>
          </a:p>
          <a:p>
            <a:pPr marL="58738" indent="398463" eaLnBrk="1" hangingPunct="1">
              <a:spcBef>
                <a:spcPct val="20000"/>
              </a:spcBef>
              <a:buClr>
                <a:schemeClr val="accent2"/>
              </a:buClr>
              <a:buFont typeface="Wingdings" pitchFamily="2" charset="2"/>
              <a:buNone/>
            </a:pPr>
            <a:r>
              <a:rPr lang="en-US" sz="1600" b="1" dirty="0">
                <a:solidFill>
                  <a:srgbClr val="0000FF"/>
                </a:solidFill>
              </a:rPr>
              <a:t>	= </a:t>
            </a:r>
            <a:r>
              <a:rPr lang="en-US" sz="1600" b="1" dirty="0" smtClean="0">
                <a:solidFill>
                  <a:srgbClr val="0000FF"/>
                </a:solidFill>
              </a:rPr>
              <a:t>AC(B’+B)</a:t>
            </a:r>
          </a:p>
          <a:p>
            <a:pPr marL="58738" indent="398463" eaLnBrk="1" hangingPunct="1">
              <a:spcBef>
                <a:spcPct val="20000"/>
              </a:spcBef>
              <a:buClr>
                <a:schemeClr val="accent2"/>
              </a:buClr>
              <a:buFont typeface="Wingdings" pitchFamily="2" charset="2"/>
              <a:buNone/>
            </a:pPr>
            <a:r>
              <a:rPr lang="en-US" sz="1600" b="1" dirty="0">
                <a:solidFill>
                  <a:srgbClr val="0000FF"/>
                </a:solidFill>
              </a:rPr>
              <a:t>	</a:t>
            </a:r>
            <a:r>
              <a:rPr lang="en-US" sz="1600" b="1" dirty="0" smtClean="0">
                <a:solidFill>
                  <a:srgbClr val="0000FF"/>
                </a:solidFill>
              </a:rPr>
              <a:t>= AC</a:t>
            </a:r>
            <a:r>
              <a:rPr lang="en-US" sz="1600" b="1" dirty="0">
                <a:solidFill>
                  <a:srgbClr val="0000FF"/>
                </a:solidFill>
              </a:rPr>
              <a:t>	</a:t>
            </a:r>
          </a:p>
          <a:p>
            <a:pPr marL="58738" indent="398463" algn="just" eaLnBrk="1" hangingPunct="1">
              <a:buClr>
                <a:schemeClr val="accent2"/>
              </a:buClr>
              <a:buFont typeface="Wingdings" pitchFamily="2" charset="2"/>
              <a:buNone/>
            </a:pPr>
            <a:endParaRPr lang="en-US" sz="3600" b="1" dirty="0">
              <a:solidFill>
                <a:srgbClr val="0000FF"/>
              </a:solidFill>
            </a:endParaRPr>
          </a:p>
        </p:txBody>
      </p:sp>
    </p:spTree>
    <p:extLst>
      <p:ext uri="{BB962C8B-B14F-4D97-AF65-F5344CB8AC3E}">
        <p14:creationId xmlns:p14="http://schemas.microsoft.com/office/powerpoint/2010/main" val="308855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3"/>
          <p:cNvGraphicFramePr>
            <a:graphicFrameLocks noGrp="1"/>
          </p:cNvGraphicFramePr>
          <p:nvPr>
            <p:ph type="tbl" idx="1"/>
            <p:extLst>
              <p:ext uri="{D42A27DB-BD31-4B8C-83A1-F6EECF244321}">
                <p14:modId xmlns:p14="http://schemas.microsoft.com/office/powerpoint/2010/main" val="1078649306"/>
              </p:ext>
            </p:extLst>
          </p:nvPr>
        </p:nvGraphicFramePr>
        <p:xfrm>
          <a:off x="457200" y="91440"/>
          <a:ext cx="8229601" cy="6766560"/>
        </p:xfrm>
        <a:graphic>
          <a:graphicData uri="http://schemas.openxmlformats.org/drawingml/2006/table">
            <a:tbl>
              <a:tblPr firstRow="1" bandRow="1">
                <a:tableStyleId>{5C22544A-7EE6-4342-B048-85BDC9FD1C3A}</a:tableStyleId>
              </a:tblPr>
              <a:tblGrid>
                <a:gridCol w="671104"/>
                <a:gridCol w="548640"/>
                <a:gridCol w="548640"/>
                <a:gridCol w="627017"/>
                <a:gridCol w="1567543"/>
                <a:gridCol w="862149"/>
                <a:gridCol w="2375808"/>
                <a:gridCol w="1028700"/>
              </a:tblGrid>
              <a:tr h="746760">
                <a:tc>
                  <a:txBody>
                    <a:bodyPr/>
                    <a:lstStyle/>
                    <a:p>
                      <a:r>
                        <a:rPr lang="en-IN" dirty="0" smtClean="0"/>
                        <a:t>A</a:t>
                      </a:r>
                      <a:endParaRPr lang="en-IN" dirty="0"/>
                    </a:p>
                  </a:txBody>
                  <a:tcPr/>
                </a:tc>
                <a:tc>
                  <a:txBody>
                    <a:bodyPr/>
                    <a:lstStyle/>
                    <a:p>
                      <a:r>
                        <a:rPr lang="en-IN" dirty="0" smtClean="0"/>
                        <a:t>B</a:t>
                      </a:r>
                      <a:endParaRPr lang="en-IN" dirty="0"/>
                    </a:p>
                  </a:txBody>
                  <a:tcPr/>
                </a:tc>
                <a:tc>
                  <a:txBody>
                    <a:bodyPr/>
                    <a:lstStyle/>
                    <a:p>
                      <a:r>
                        <a:rPr lang="en-IN" dirty="0" smtClean="0"/>
                        <a:t>C</a:t>
                      </a:r>
                      <a:endParaRPr lang="en-IN" dirty="0"/>
                    </a:p>
                  </a:txBody>
                  <a:tcPr/>
                </a:tc>
                <a:tc>
                  <a:txBody>
                    <a:bodyPr/>
                    <a:lstStyle/>
                    <a:p>
                      <a:r>
                        <a:rPr lang="en-IN" dirty="0" smtClean="0"/>
                        <a:t>D</a:t>
                      </a:r>
                      <a:endParaRPr lang="en-IN" dirty="0"/>
                    </a:p>
                  </a:txBody>
                  <a:tcPr/>
                </a:tc>
                <a:tc>
                  <a:txBody>
                    <a:bodyPr/>
                    <a:lstStyle/>
                    <a:p>
                      <a:r>
                        <a:rPr lang="en-IN" dirty="0" smtClean="0"/>
                        <a:t>MINTERM </a:t>
                      </a:r>
                      <a:endParaRPr lang="en-IN" dirty="0"/>
                    </a:p>
                  </a:txBody>
                  <a:tcPr/>
                </a:tc>
                <a:tc>
                  <a:txBody>
                    <a:bodyPr/>
                    <a:lstStyle/>
                    <a:p>
                      <a:r>
                        <a:rPr lang="en-IN" dirty="0" smtClean="0"/>
                        <a:t>DESIGNATION</a:t>
                      </a:r>
                      <a:endParaRPr lang="en-IN" dirty="0"/>
                    </a:p>
                  </a:txBody>
                  <a:tcPr/>
                </a:tc>
                <a:tc>
                  <a:txBody>
                    <a:bodyPr/>
                    <a:lstStyle/>
                    <a:p>
                      <a:r>
                        <a:rPr lang="en-IN" dirty="0" smtClean="0"/>
                        <a:t>MAXTERM</a:t>
                      </a:r>
                      <a:endParaRPr lang="en-IN" dirty="0"/>
                    </a:p>
                  </a:txBody>
                  <a:tcPr/>
                </a:tc>
                <a:tc>
                  <a:txBody>
                    <a:bodyPr/>
                    <a:lstStyle/>
                    <a:p>
                      <a:r>
                        <a:rPr lang="en-IN" dirty="0" smtClean="0"/>
                        <a:t>DESIGNATION</a:t>
                      </a:r>
                      <a:endParaRPr lang="en-IN" dirty="0"/>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r>
                        <a:rPr lang="en-IN" dirty="0" smtClean="0"/>
                        <a:t>A’B’C’D’</a:t>
                      </a:r>
                      <a:endParaRPr lang="en-IN" dirty="0"/>
                    </a:p>
                  </a:txBody>
                  <a:tcPr/>
                </a:tc>
                <a:tc>
                  <a:txBody>
                    <a:bodyPr/>
                    <a:lstStyle/>
                    <a:p>
                      <a:r>
                        <a:rPr lang="en-IN" dirty="0" smtClean="0"/>
                        <a:t>m</a:t>
                      </a:r>
                      <a:r>
                        <a:rPr lang="en-IN" baseline="-25000" dirty="0" smtClean="0"/>
                        <a:t>0</a:t>
                      </a:r>
                      <a:endParaRPr lang="en-IN" baseline="-25000" dirty="0"/>
                    </a:p>
                  </a:txBody>
                  <a:tcPr/>
                </a:tc>
                <a:tc>
                  <a:txBody>
                    <a:bodyPr/>
                    <a:lstStyle/>
                    <a:p>
                      <a:r>
                        <a:rPr lang="en-IN" dirty="0" smtClean="0"/>
                        <a:t>A+B+C+D</a:t>
                      </a:r>
                      <a:endParaRPr lang="en-IN" dirty="0"/>
                    </a:p>
                  </a:txBody>
                  <a:tcPr/>
                </a:tc>
                <a:tc>
                  <a:txBody>
                    <a:bodyPr/>
                    <a:lstStyle/>
                    <a:p>
                      <a:r>
                        <a:rPr lang="en-IN" dirty="0" smtClean="0"/>
                        <a:t>M</a:t>
                      </a:r>
                      <a:r>
                        <a:rPr lang="en-IN" baseline="-25000" dirty="0" smtClean="0"/>
                        <a:t>0</a:t>
                      </a:r>
                      <a:endParaRPr lang="en-IN" baseline="-25000" dirty="0"/>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r>
                        <a:rPr lang="en-IN" dirty="0" smtClean="0"/>
                        <a:t>A’B’C’D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a:t>
                      </a:r>
                      <a:r>
                        <a:rPr lang="en-IN" baseline="-25000" dirty="0" smtClean="0"/>
                        <a:t>1</a:t>
                      </a:r>
                    </a:p>
                  </a:txBody>
                  <a:tcPr/>
                </a:tc>
                <a:tc>
                  <a:txBody>
                    <a:bodyPr/>
                    <a:lstStyle/>
                    <a:p>
                      <a:r>
                        <a:rPr lang="en-IN" dirty="0" smtClean="0"/>
                        <a:t>A+B+C+D’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a:t>
                      </a:r>
                      <a:r>
                        <a:rPr lang="en-IN" baseline="-25000" dirty="0" smtClean="0"/>
                        <a:t>1</a:t>
                      </a:r>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r>
                        <a:rPr lang="en-IN" dirty="0" smtClean="0"/>
                        <a:t>A’B’CD’</a:t>
                      </a:r>
                      <a:endParaRPr lang="en-IN" dirty="0"/>
                    </a:p>
                  </a:txBody>
                  <a:tcPr/>
                </a:tc>
                <a:tc>
                  <a:txBody>
                    <a:bodyPr/>
                    <a:lstStyle/>
                    <a:p>
                      <a:r>
                        <a:rPr lang="en-IN" dirty="0" smtClean="0"/>
                        <a:t>m</a:t>
                      </a:r>
                      <a:r>
                        <a:rPr lang="en-IN" baseline="-25000" dirty="0" smtClean="0"/>
                        <a:t>2</a:t>
                      </a:r>
                      <a:endParaRPr lang="en-IN" baseline="-25000" dirty="0"/>
                    </a:p>
                  </a:txBody>
                  <a:tcPr/>
                </a:tc>
                <a:tc>
                  <a:txBody>
                    <a:bodyPr/>
                    <a:lstStyle/>
                    <a:p>
                      <a:r>
                        <a:rPr lang="en-IN" dirty="0" smtClean="0"/>
                        <a:t>A+B+C’+D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a:t>
                      </a:r>
                      <a:r>
                        <a:rPr lang="en-IN" baseline="-25000" dirty="0" smtClean="0"/>
                        <a:t>2</a:t>
                      </a:r>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r>
                        <a:rPr lang="en-IN" dirty="0" smtClean="0"/>
                        <a:t>A’B’CD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m</a:t>
                      </a:r>
                      <a:r>
                        <a:rPr lang="en-IN" baseline="-25000" dirty="0" smtClean="0"/>
                        <a:t>3</a:t>
                      </a:r>
                    </a:p>
                  </a:txBody>
                  <a:tcPr/>
                </a:tc>
                <a:tc>
                  <a:txBody>
                    <a:bodyPr/>
                    <a:lstStyle/>
                    <a:p>
                      <a:r>
                        <a:rPr lang="en-IN" dirty="0" smtClean="0"/>
                        <a:t>A+B+C’+D’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a:t>
                      </a:r>
                      <a:r>
                        <a:rPr lang="en-IN" baseline="-25000" dirty="0" smtClean="0"/>
                        <a:t>3</a:t>
                      </a:r>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r>
                        <a:rPr lang="en-IN" dirty="0" smtClean="0"/>
                        <a:t>A’BC’D’</a:t>
                      </a:r>
                      <a:endParaRPr lang="en-IN" dirty="0"/>
                    </a:p>
                  </a:txBody>
                  <a:tcPr/>
                </a:tc>
                <a:tc>
                  <a:txBody>
                    <a:bodyPr/>
                    <a:lstStyle/>
                    <a:p>
                      <a:endParaRPr lang="en-IN" baseline="-25000" dirty="0"/>
                    </a:p>
                  </a:txBody>
                  <a:tcPr/>
                </a:tc>
                <a:tc>
                  <a:txBody>
                    <a:bodyPr/>
                    <a:lstStyle/>
                    <a:p>
                      <a:endParaRPr lang="en-IN"/>
                    </a:p>
                  </a:txBody>
                  <a:tcPr/>
                </a:tc>
                <a:tc>
                  <a:txBody>
                    <a:bodyPr/>
                    <a:lstStyle/>
                    <a:p>
                      <a:endParaRPr lang="en-IN" dirty="0"/>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r>
                        <a:rPr lang="en-IN" dirty="0" smtClean="0"/>
                        <a:t>A’BC’D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endParaRPr lang="en-IN" baseline="-25000" dirty="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endParaRPr lang="en-IN" baseline="-25000" dirty="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endParaRPr lang="en-IN" baseline="-25000" dirty="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endParaRPr lang="en-IN" baseline="-25000" dirty="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endParaRPr lang="en-IN" baseline="-25000" dirty="0"/>
                    </a:p>
                  </a:txBody>
                  <a:tcPr/>
                </a:tc>
                <a:tc>
                  <a:txBody>
                    <a:bodyPr/>
                    <a:lstStyle/>
                    <a:p>
                      <a:endParaRPr lang="en-IN"/>
                    </a:p>
                  </a:txBody>
                  <a:tcPr/>
                </a:tc>
                <a:tc>
                  <a:txBody>
                    <a:bodyPr/>
                    <a:lstStyle/>
                    <a:p>
                      <a:endParaRPr lang="en-IN"/>
                    </a:p>
                  </a:txBody>
                  <a:tcPr/>
                </a:tc>
              </a:tr>
              <a:tr h="345165">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775942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4–</a:t>
            </a:r>
            <a:fld id="{B66FFA06-E6F5-4ECE-9AC2-CE757142E8BB}" type="slidenum">
              <a:rPr lang="en-US" altLang="en-US"/>
              <a:pPr/>
              <a:t>3</a:t>
            </a:fld>
            <a:endParaRPr lang="en-US" altLang="en-US"/>
          </a:p>
        </p:txBody>
      </p:sp>
      <p:sp>
        <p:nvSpPr>
          <p:cNvPr id="164868" name="Rectangle 4"/>
          <p:cNvSpPr>
            <a:spLocks noGrp="1" noChangeArrowheads="1"/>
          </p:cNvSpPr>
          <p:nvPr>
            <p:ph type="title"/>
          </p:nvPr>
        </p:nvSpPr>
        <p:spPr/>
        <p:txBody>
          <a:bodyPr/>
          <a:lstStyle/>
          <a:p>
            <a:r>
              <a:rPr lang="en-US" altLang="en-US"/>
              <a:t>NOT Gate</a:t>
            </a:r>
          </a:p>
        </p:txBody>
      </p:sp>
      <p:sp>
        <p:nvSpPr>
          <p:cNvPr id="164869" name="Rectangle 5"/>
          <p:cNvSpPr>
            <a:spLocks noGrp="1" noChangeArrowheads="1"/>
          </p:cNvSpPr>
          <p:nvPr>
            <p:ph type="body" idx="1"/>
          </p:nvPr>
        </p:nvSpPr>
        <p:spPr/>
        <p:txBody>
          <a:bodyPr/>
          <a:lstStyle/>
          <a:p>
            <a:r>
              <a:rPr lang="en-US" altLang="en-US" dirty="0"/>
              <a:t>By definition, if the input value for a NOT gate is 0, the output value is 1, and if the input value is 1, the output is 0 </a:t>
            </a:r>
          </a:p>
          <a:p>
            <a:r>
              <a:rPr lang="en-US" altLang="en-US" dirty="0"/>
              <a:t>A NOT gate is sometimes referred to as an </a:t>
            </a:r>
            <a:r>
              <a:rPr lang="en-US" altLang="en-US" b="1" i="1" dirty="0"/>
              <a:t>inverter</a:t>
            </a:r>
            <a:r>
              <a:rPr lang="en-US" altLang="en-US" dirty="0"/>
              <a:t> because it inverts the input value</a:t>
            </a:r>
          </a:p>
        </p:txBody>
      </p:sp>
    </p:spTree>
    <p:extLst>
      <p:ext uri="{BB962C8B-B14F-4D97-AF65-F5344CB8AC3E}">
        <p14:creationId xmlns:p14="http://schemas.microsoft.com/office/powerpoint/2010/main" val="192766328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8001000" cy="2209800"/>
          </a:xfrm>
        </p:spPr>
        <p:txBody>
          <a:bodyPr>
            <a:normAutofit fontScale="90000"/>
          </a:bodyPr>
          <a:lstStyle/>
          <a:p>
            <a:r>
              <a:rPr lang="en-IN" dirty="0" smtClean="0"/>
              <a:t>1.Prove A’+AB = (A’ +B)</a:t>
            </a:r>
            <a:br>
              <a:rPr lang="en-IN" dirty="0" smtClean="0"/>
            </a:br>
            <a:r>
              <a:rPr lang="en-IN" dirty="0" smtClean="0"/>
              <a:t>2.(A+ B).(A’+C)= AC </a:t>
            </a:r>
            <a:r>
              <a:rPr lang="en-IN" smtClean="0"/>
              <a:t>+</a:t>
            </a:r>
            <a:r>
              <a:rPr lang="en-IN" smtClean="0"/>
              <a:t>A’B+BC</a:t>
            </a:r>
            <a:r>
              <a:rPr lang="en-IN" dirty="0" smtClean="0"/>
              <a:t/>
            </a:r>
            <a:br>
              <a:rPr lang="en-IN" dirty="0" smtClean="0"/>
            </a:br>
            <a:r>
              <a:rPr lang="en-IN" dirty="0" smtClean="0"/>
              <a:t>3.AB </a:t>
            </a:r>
            <a:r>
              <a:rPr lang="en-IN" smtClean="0"/>
              <a:t>+</a:t>
            </a:r>
            <a:r>
              <a:rPr lang="en-IN" smtClean="0"/>
              <a:t>A’C+BC </a:t>
            </a:r>
            <a:r>
              <a:rPr lang="en-IN" dirty="0" smtClean="0"/>
              <a:t>=(A+C ).(A’+B)</a:t>
            </a:r>
            <a:br>
              <a:rPr lang="en-IN" dirty="0" smtClean="0"/>
            </a:br>
            <a:endParaRPr lang="en-IN" dirty="0"/>
          </a:p>
        </p:txBody>
      </p:sp>
    </p:spTree>
    <p:extLst>
      <p:ext uri="{BB962C8B-B14F-4D97-AF65-F5344CB8AC3E}">
        <p14:creationId xmlns:p14="http://schemas.microsoft.com/office/powerpoint/2010/main" val="1224234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ltLang="en-US"/>
              <a:t>4–</a:t>
            </a:r>
            <a:fld id="{89D46D5E-1F58-4AED-A111-5F00936FA073}" type="slidenum">
              <a:rPr lang="en-US" altLang="en-US"/>
              <a:pPr/>
              <a:t>4</a:t>
            </a:fld>
            <a:endParaRPr lang="en-US" altLang="en-US"/>
          </a:p>
        </p:txBody>
      </p:sp>
      <p:sp>
        <p:nvSpPr>
          <p:cNvPr id="141318" name="Rectangle 6"/>
          <p:cNvSpPr>
            <a:spLocks noGrp="1" noChangeArrowheads="1"/>
          </p:cNvSpPr>
          <p:nvPr>
            <p:ph type="title"/>
          </p:nvPr>
        </p:nvSpPr>
        <p:spPr/>
        <p:txBody>
          <a:bodyPr/>
          <a:lstStyle/>
          <a:p>
            <a:r>
              <a:rPr lang="en-US" altLang="en-US"/>
              <a:t>AND Gate</a:t>
            </a:r>
          </a:p>
        </p:txBody>
      </p:sp>
      <p:sp>
        <p:nvSpPr>
          <p:cNvPr id="141319" name="Rectangle 7"/>
          <p:cNvSpPr>
            <a:spLocks noGrp="1" noChangeArrowheads="1"/>
          </p:cNvSpPr>
          <p:nvPr>
            <p:ph type="body" idx="1"/>
          </p:nvPr>
        </p:nvSpPr>
        <p:spPr>
          <a:xfrm>
            <a:off x="457200" y="1676400"/>
            <a:ext cx="8229600" cy="2133600"/>
          </a:xfrm>
        </p:spPr>
        <p:txBody>
          <a:bodyPr>
            <a:normAutofit lnSpcReduction="10000"/>
          </a:bodyPr>
          <a:lstStyle/>
          <a:p>
            <a:r>
              <a:rPr lang="en-US" altLang="en-US"/>
              <a:t>An AND gate accepts two input signals</a:t>
            </a:r>
          </a:p>
          <a:p>
            <a:r>
              <a:rPr lang="en-US" altLang="en-US"/>
              <a:t>If the two input values for an AND gate are both 1, the output is 1; otherwise, the output is 0</a:t>
            </a:r>
          </a:p>
        </p:txBody>
      </p:sp>
      <p:pic>
        <p:nvPicPr>
          <p:cNvPr id="141320" name="Picture 8" descr="c04f0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886200"/>
            <a:ext cx="78486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1634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wipe(left)">
                                      <p:cBhvr>
                                        <p:cTn id="7" dur="500"/>
                                        <p:tgtEl>
                                          <p:spTgt spid="14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42" name="Rectangle 6"/>
          <p:cNvSpPr>
            <a:spLocks noGrp="1" noChangeArrowheads="1"/>
          </p:cNvSpPr>
          <p:nvPr>
            <p:ph type="title"/>
          </p:nvPr>
        </p:nvSpPr>
        <p:spPr/>
        <p:txBody>
          <a:bodyPr/>
          <a:lstStyle/>
          <a:p>
            <a:r>
              <a:rPr lang="en-US" altLang="en-US"/>
              <a:t>OR Gate</a:t>
            </a:r>
          </a:p>
        </p:txBody>
      </p:sp>
      <p:sp>
        <p:nvSpPr>
          <p:cNvPr id="142343" name="Rectangle 7"/>
          <p:cNvSpPr>
            <a:spLocks noGrp="1" noChangeArrowheads="1"/>
          </p:cNvSpPr>
          <p:nvPr>
            <p:ph type="body" idx="1"/>
          </p:nvPr>
        </p:nvSpPr>
        <p:spPr>
          <a:xfrm>
            <a:off x="381000" y="2286000"/>
            <a:ext cx="8382000" cy="1219200"/>
          </a:xfrm>
        </p:spPr>
        <p:txBody>
          <a:bodyPr/>
          <a:lstStyle/>
          <a:p>
            <a:r>
              <a:rPr lang="en-US" altLang="en-US"/>
              <a:t>If the two input values are both 0, the output value is 0; otherwise, the output is 1</a:t>
            </a:r>
          </a:p>
        </p:txBody>
      </p:sp>
      <p:pic>
        <p:nvPicPr>
          <p:cNvPr id="142344" name="Picture 8" descr="c04f0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3581400"/>
            <a:ext cx="8458200" cy="274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454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2344"/>
                                        </p:tgtEl>
                                        <p:attrNameLst>
                                          <p:attrName>style.visibility</p:attrName>
                                        </p:attrNameLst>
                                      </p:cBhvr>
                                      <p:to>
                                        <p:strVal val="visible"/>
                                      </p:to>
                                    </p:set>
                                    <p:animEffect transition="in" filter="wipe(left)">
                                      <p:cBhvr>
                                        <p:cTn id="7" dur="500"/>
                                        <p:tgtEl>
                                          <p:spTgt spid="14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a:t>XOR Gate</a:t>
            </a:r>
          </a:p>
        </p:txBody>
      </p:sp>
      <p:pic>
        <p:nvPicPr>
          <p:cNvPr id="166916" name="Picture 4" descr="c04f0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105025"/>
            <a:ext cx="8458200"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24712" y="3810000"/>
            <a:ext cx="1923288" cy="369332"/>
          </a:xfrm>
          <a:prstGeom prst="rect">
            <a:avLst/>
          </a:prstGeom>
          <a:noFill/>
        </p:spPr>
        <p:txBody>
          <a:bodyPr wrap="square" rtlCol="0">
            <a:spAutoFit/>
          </a:bodyPr>
          <a:lstStyle/>
          <a:p>
            <a:r>
              <a:rPr lang="en-US" dirty="0" smtClean="0"/>
              <a:t>X=  A’ . B + A .  B’</a:t>
            </a:r>
            <a:endParaRPr lang="en-US" dirty="0"/>
          </a:p>
        </p:txBody>
      </p:sp>
      <p:sp>
        <p:nvSpPr>
          <p:cNvPr id="7" name="Rectangle 7"/>
          <p:cNvSpPr txBox="1">
            <a:spLocks noChangeArrowheads="1"/>
          </p:cNvSpPr>
          <p:nvPr/>
        </p:nvSpPr>
        <p:spPr>
          <a:xfrm>
            <a:off x="457200" y="4953000"/>
            <a:ext cx="8382000" cy="175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0000"/>
              </a:spcBef>
            </a:pPr>
            <a:r>
              <a:rPr lang="en-US" altLang="en-US" dirty="0" smtClean="0"/>
              <a:t>XOR, or </a:t>
            </a:r>
            <a:r>
              <a:rPr lang="en-US" altLang="en-US" i="1" dirty="0" smtClean="0"/>
              <a:t>exclusive</a:t>
            </a:r>
            <a:r>
              <a:rPr lang="en-US" altLang="en-US" dirty="0" smtClean="0"/>
              <a:t> OR, gate</a:t>
            </a:r>
          </a:p>
          <a:p>
            <a:pPr lvl="1">
              <a:spcBef>
                <a:spcPct val="30000"/>
              </a:spcBef>
            </a:pPr>
            <a:r>
              <a:rPr lang="en-US" altLang="en-US" dirty="0" smtClean="0"/>
              <a:t>An XOR gate produces 0 if its two inputs are the same, and a 1 otherwise</a:t>
            </a:r>
            <a:endParaRPr lang="en-US" altLang="en-US" dirty="0"/>
          </a:p>
        </p:txBody>
      </p:sp>
    </p:spTree>
    <p:extLst>
      <p:ext uri="{BB962C8B-B14F-4D97-AF65-F5344CB8AC3E}">
        <p14:creationId xmlns:p14="http://schemas.microsoft.com/office/powerpoint/2010/main" val="66660429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3400" y="0"/>
            <a:ext cx="8229600" cy="8842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XNOR Gate</a:t>
            </a:r>
            <a:endParaRPr lang="en-US" altLang="en-US" dirty="0"/>
          </a:p>
        </p:txBody>
      </p:sp>
      <p:grpSp>
        <p:nvGrpSpPr>
          <p:cNvPr id="4" name="Group 3"/>
          <p:cNvGrpSpPr>
            <a:grpSpLocks/>
          </p:cNvGrpSpPr>
          <p:nvPr/>
        </p:nvGrpSpPr>
        <p:grpSpPr bwMode="auto">
          <a:xfrm>
            <a:off x="4922964" y="1943418"/>
            <a:ext cx="2147888" cy="719138"/>
            <a:chOff x="2160" y="1419"/>
            <a:chExt cx="1353" cy="453"/>
          </a:xfrm>
        </p:grpSpPr>
        <p:sp>
          <p:nvSpPr>
            <p:cNvPr id="5" name="Oval 4"/>
            <p:cNvSpPr>
              <a:spLocks noChangeArrowheads="1"/>
            </p:cNvSpPr>
            <p:nvPr/>
          </p:nvSpPr>
          <p:spPr bwMode="auto">
            <a:xfrm>
              <a:off x="3126" y="1578"/>
              <a:ext cx="90" cy="9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6" name="Text Box 1036"/>
            <p:cNvSpPr txBox="1">
              <a:spLocks noChangeArrowheads="1"/>
            </p:cNvSpPr>
            <p:nvPr/>
          </p:nvSpPr>
          <p:spPr bwMode="auto">
            <a:xfrm>
              <a:off x="2160" y="141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600"/>
                <a:t>A</a:t>
              </a:r>
            </a:p>
          </p:txBody>
        </p:sp>
        <p:sp>
          <p:nvSpPr>
            <p:cNvPr id="7" name="Text Box 1037"/>
            <p:cNvSpPr txBox="1">
              <a:spLocks noChangeArrowheads="1"/>
            </p:cNvSpPr>
            <p:nvPr/>
          </p:nvSpPr>
          <p:spPr bwMode="auto">
            <a:xfrm>
              <a:off x="2160" y="1660"/>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600"/>
                <a:t>B</a:t>
              </a:r>
            </a:p>
          </p:txBody>
        </p:sp>
        <p:sp>
          <p:nvSpPr>
            <p:cNvPr id="8" name="Text Box 1038"/>
            <p:cNvSpPr txBox="1">
              <a:spLocks noChangeArrowheads="1"/>
            </p:cNvSpPr>
            <p:nvPr/>
          </p:nvSpPr>
          <p:spPr bwMode="auto">
            <a:xfrm>
              <a:off x="3312" y="1515"/>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600"/>
                <a:t>Y</a:t>
              </a:r>
            </a:p>
          </p:txBody>
        </p:sp>
        <p:sp>
          <p:nvSpPr>
            <p:cNvPr id="9" name="Arc 1039"/>
            <p:cNvSpPr>
              <a:spLocks/>
            </p:cNvSpPr>
            <p:nvPr/>
          </p:nvSpPr>
          <p:spPr bwMode="auto">
            <a:xfrm>
              <a:off x="2823" y="1428"/>
              <a:ext cx="312" cy="19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Arc 1040"/>
            <p:cNvSpPr>
              <a:spLocks/>
            </p:cNvSpPr>
            <p:nvPr/>
          </p:nvSpPr>
          <p:spPr bwMode="auto">
            <a:xfrm flipV="1">
              <a:off x="2823" y="1627"/>
              <a:ext cx="312" cy="19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Line 1041"/>
            <p:cNvSpPr>
              <a:spLocks noChangeShapeType="1"/>
            </p:cNvSpPr>
            <p:nvPr/>
          </p:nvSpPr>
          <p:spPr bwMode="auto">
            <a:xfrm flipH="1">
              <a:off x="2624" y="1430"/>
              <a:ext cx="1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2" name="Line 1042"/>
            <p:cNvSpPr>
              <a:spLocks noChangeShapeType="1"/>
            </p:cNvSpPr>
            <p:nvPr/>
          </p:nvSpPr>
          <p:spPr bwMode="auto">
            <a:xfrm flipH="1">
              <a:off x="2633" y="1826"/>
              <a:ext cx="1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3" name="Arc 1043"/>
            <p:cNvSpPr>
              <a:spLocks/>
            </p:cNvSpPr>
            <p:nvPr/>
          </p:nvSpPr>
          <p:spPr bwMode="auto">
            <a:xfrm>
              <a:off x="2625" y="1428"/>
              <a:ext cx="90" cy="20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4" name="Arc 1044"/>
            <p:cNvSpPr>
              <a:spLocks/>
            </p:cNvSpPr>
            <p:nvPr/>
          </p:nvSpPr>
          <p:spPr bwMode="auto">
            <a:xfrm flipV="1">
              <a:off x="2625" y="1621"/>
              <a:ext cx="90" cy="20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5" name="Text Box 1045"/>
            <p:cNvSpPr txBox="1">
              <a:spLocks noChangeArrowheads="1"/>
            </p:cNvSpPr>
            <p:nvPr/>
          </p:nvSpPr>
          <p:spPr bwMode="auto">
            <a:xfrm>
              <a:off x="2717" y="1549"/>
              <a:ext cx="39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200"/>
                <a:t>XNOR</a:t>
              </a:r>
            </a:p>
          </p:txBody>
        </p:sp>
        <p:sp>
          <p:nvSpPr>
            <p:cNvPr id="16" name="Line 1046"/>
            <p:cNvSpPr>
              <a:spLocks noChangeShapeType="1"/>
            </p:cNvSpPr>
            <p:nvPr/>
          </p:nvSpPr>
          <p:spPr bwMode="auto">
            <a:xfrm>
              <a:off x="2400" y="1516"/>
              <a:ext cx="293"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7" name="Line 1047"/>
            <p:cNvSpPr>
              <a:spLocks noChangeShapeType="1"/>
            </p:cNvSpPr>
            <p:nvPr/>
          </p:nvSpPr>
          <p:spPr bwMode="auto">
            <a:xfrm>
              <a:off x="2400" y="1756"/>
              <a:ext cx="293"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8" name="Line 1048"/>
            <p:cNvSpPr>
              <a:spLocks noChangeShapeType="1"/>
            </p:cNvSpPr>
            <p:nvPr/>
          </p:nvSpPr>
          <p:spPr bwMode="auto">
            <a:xfrm>
              <a:off x="3227" y="1629"/>
              <a:ext cx="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9" name="Arc 1049"/>
            <p:cNvSpPr>
              <a:spLocks/>
            </p:cNvSpPr>
            <p:nvPr/>
          </p:nvSpPr>
          <p:spPr bwMode="auto">
            <a:xfrm>
              <a:off x="2545" y="1428"/>
              <a:ext cx="90" cy="20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Arc 1050"/>
            <p:cNvSpPr>
              <a:spLocks/>
            </p:cNvSpPr>
            <p:nvPr/>
          </p:nvSpPr>
          <p:spPr bwMode="auto">
            <a:xfrm flipV="1">
              <a:off x="2545" y="1621"/>
              <a:ext cx="90" cy="20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21" name="TextBox 20"/>
          <p:cNvSpPr txBox="1"/>
          <p:nvPr/>
        </p:nvSpPr>
        <p:spPr>
          <a:xfrm>
            <a:off x="1143000" y="1934965"/>
            <a:ext cx="2667000" cy="400110"/>
          </a:xfrm>
          <a:prstGeom prst="rect">
            <a:avLst/>
          </a:prstGeom>
          <a:noFill/>
        </p:spPr>
        <p:txBody>
          <a:bodyPr wrap="square" rtlCol="0">
            <a:spAutoFit/>
          </a:bodyPr>
          <a:lstStyle/>
          <a:p>
            <a:r>
              <a:rPr lang="en-US" sz="2000" dirty="0" smtClean="0"/>
              <a:t>Y = A . B + A’ . B’</a:t>
            </a:r>
            <a:endParaRPr lang="en-US" sz="2000" dirty="0"/>
          </a:p>
        </p:txBody>
      </p:sp>
      <p:graphicFrame>
        <p:nvGraphicFramePr>
          <p:cNvPr id="23" name="Table 22"/>
          <p:cNvGraphicFramePr>
            <a:graphicFrameLocks noGrp="1"/>
          </p:cNvGraphicFramePr>
          <p:nvPr>
            <p:extLst>
              <p:ext uri="{D42A27DB-BD31-4B8C-83A1-F6EECF244321}">
                <p14:modId xmlns:p14="http://schemas.microsoft.com/office/powerpoint/2010/main" val="1536537545"/>
              </p:ext>
            </p:extLst>
          </p:nvPr>
        </p:nvGraphicFramePr>
        <p:xfrm>
          <a:off x="1143000" y="3352800"/>
          <a:ext cx="6095999" cy="21234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A’B’</a:t>
                      </a:r>
                      <a:endParaRPr lang="en-US" dirty="0"/>
                    </a:p>
                  </a:txBody>
                  <a:tcPr/>
                </a:tc>
                <a:tc>
                  <a:txBody>
                    <a:bodyPr/>
                    <a:lstStyle/>
                    <a:p>
                      <a:r>
                        <a:rPr lang="en-US" dirty="0" smtClean="0"/>
                        <a:t>Y=AB+A’B’</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
        <p:nvSpPr>
          <p:cNvPr id="2" name="TextBox 1"/>
          <p:cNvSpPr txBox="1"/>
          <p:nvPr/>
        </p:nvSpPr>
        <p:spPr>
          <a:xfrm>
            <a:off x="533400" y="803528"/>
            <a:ext cx="8077200" cy="646331"/>
          </a:xfrm>
          <a:prstGeom prst="rect">
            <a:avLst/>
          </a:prstGeom>
          <a:noFill/>
        </p:spPr>
        <p:txBody>
          <a:bodyPr wrap="square" rtlCol="0">
            <a:spAutoFit/>
          </a:bodyPr>
          <a:lstStyle/>
          <a:p>
            <a:r>
              <a:rPr lang="en-IN" dirty="0" smtClean="0"/>
              <a:t>Also called </a:t>
            </a:r>
            <a:r>
              <a:rPr lang="en-IN" b="1" dirty="0" smtClean="0"/>
              <a:t>Coincidence gate</a:t>
            </a:r>
            <a:r>
              <a:rPr lang="en-IN" dirty="0" smtClean="0"/>
              <a:t>. </a:t>
            </a:r>
            <a:endParaRPr lang="en-IN" dirty="0"/>
          </a:p>
          <a:p>
            <a:r>
              <a:rPr lang="en-IN" dirty="0" smtClean="0"/>
              <a:t>The Output is High when both the inputs are same or Coincident.</a:t>
            </a:r>
            <a:endParaRPr lang="en-IN" dirty="0"/>
          </a:p>
        </p:txBody>
      </p:sp>
    </p:spTree>
    <p:extLst>
      <p:ext uri="{BB962C8B-B14F-4D97-AF65-F5344CB8AC3E}">
        <p14:creationId xmlns:p14="http://schemas.microsoft.com/office/powerpoint/2010/main" val="1362889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0" name="Rectangle 6"/>
          <p:cNvSpPr>
            <a:spLocks noGrp="1" noChangeArrowheads="1"/>
          </p:cNvSpPr>
          <p:nvPr>
            <p:ph type="title"/>
          </p:nvPr>
        </p:nvSpPr>
        <p:spPr/>
        <p:txBody>
          <a:bodyPr/>
          <a:lstStyle/>
          <a:p>
            <a:r>
              <a:rPr lang="en-US" altLang="en-US" dirty="0"/>
              <a:t>NAND and NOR Gates</a:t>
            </a:r>
          </a:p>
        </p:txBody>
      </p:sp>
      <p:sp>
        <p:nvSpPr>
          <p:cNvPr id="144391" name="Rectangle 7"/>
          <p:cNvSpPr>
            <a:spLocks noGrp="1" noChangeArrowheads="1"/>
          </p:cNvSpPr>
          <p:nvPr>
            <p:ph type="body" idx="1"/>
          </p:nvPr>
        </p:nvSpPr>
        <p:spPr>
          <a:xfrm>
            <a:off x="457200" y="1676400"/>
            <a:ext cx="8229600" cy="1066800"/>
          </a:xfrm>
        </p:spPr>
        <p:txBody>
          <a:bodyPr/>
          <a:lstStyle/>
          <a:p>
            <a:r>
              <a:rPr lang="en-US" altLang="en-US" sz="2800" dirty="0"/>
              <a:t>The NAND and NOR gates are essentially the opposite of the AND </a:t>
            </a:r>
            <a:r>
              <a:rPr lang="en-US" altLang="en-US" sz="2800" dirty="0" err="1"/>
              <a:t>and</a:t>
            </a:r>
            <a:r>
              <a:rPr lang="en-US" altLang="en-US" sz="2800" dirty="0"/>
              <a:t> OR gates, respectively</a:t>
            </a:r>
            <a:endParaRPr lang="en-US" altLang="en-US" dirty="0"/>
          </a:p>
        </p:txBody>
      </p:sp>
      <p:pic>
        <p:nvPicPr>
          <p:cNvPr id="144392" name="Picture 8" descr="c04f05"/>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2819400"/>
            <a:ext cx="54864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93" name="Picture 9" descr="c04f06"/>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648200"/>
            <a:ext cx="548640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95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4392"/>
                                        </p:tgtEl>
                                        <p:attrNameLst>
                                          <p:attrName>style.visibility</p:attrName>
                                        </p:attrNameLst>
                                      </p:cBhvr>
                                      <p:to>
                                        <p:strVal val="visible"/>
                                      </p:to>
                                    </p:set>
                                    <p:animEffect transition="in" filter="wipe(left)">
                                      <p:cBhvr>
                                        <p:cTn id="7" dur="500"/>
                                        <p:tgtEl>
                                          <p:spTgt spid="1443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4393"/>
                                        </p:tgtEl>
                                        <p:attrNameLst>
                                          <p:attrName>style.visibility</p:attrName>
                                        </p:attrNameLst>
                                      </p:cBhvr>
                                      <p:to>
                                        <p:strVal val="visible"/>
                                      </p:to>
                                    </p:set>
                                    <p:animEffect transition="in" filter="wipe(left)">
                                      <p:cBhvr>
                                        <p:cTn id="11" dur="500"/>
                                        <p:tgtEl>
                                          <p:spTgt spid="144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76600" y="376109"/>
            <a:ext cx="4495800" cy="1143000"/>
          </a:xfrm>
        </p:spPr>
        <p:txBody>
          <a:bodyPr/>
          <a:lstStyle/>
          <a:p>
            <a:r>
              <a:rPr lang="en-US" dirty="0"/>
              <a:t>NOR Gate</a:t>
            </a:r>
          </a:p>
        </p:txBody>
      </p:sp>
      <p:sp>
        <p:nvSpPr>
          <p:cNvPr id="15363" name="Arc 3"/>
          <p:cNvSpPr>
            <a:spLocks/>
          </p:cNvSpPr>
          <p:nvPr/>
        </p:nvSpPr>
        <p:spPr bwMode="auto">
          <a:xfrm>
            <a:off x="2219325" y="2438400"/>
            <a:ext cx="1057275" cy="908050"/>
          </a:xfrm>
          <a:custGeom>
            <a:avLst/>
            <a:gdLst>
              <a:gd name="G0" fmla="+- 0 0 0"/>
              <a:gd name="G1" fmla="+- 21600 0 0"/>
              <a:gd name="G2" fmla="+- 21600 0 0"/>
              <a:gd name="T0" fmla="*/ 0 w 20330"/>
              <a:gd name="T1" fmla="*/ 0 h 21600"/>
              <a:gd name="T2" fmla="*/ 20330 w 20330"/>
              <a:gd name="T3" fmla="*/ 14302 h 21600"/>
              <a:gd name="T4" fmla="*/ 0 w 20330"/>
              <a:gd name="T5" fmla="*/ 21600 h 21600"/>
            </a:gdLst>
            <a:ahLst/>
            <a:cxnLst>
              <a:cxn ang="0">
                <a:pos x="T0" y="T1"/>
              </a:cxn>
              <a:cxn ang="0">
                <a:pos x="T2" y="T3"/>
              </a:cxn>
              <a:cxn ang="0">
                <a:pos x="T4" y="T5"/>
              </a:cxn>
            </a:cxnLst>
            <a:rect l="0" t="0" r="r" b="b"/>
            <a:pathLst>
              <a:path w="20330" h="21600" fill="none" extrusionOk="0">
                <a:moveTo>
                  <a:pt x="-1" y="0"/>
                </a:moveTo>
                <a:cubicBezTo>
                  <a:pt x="9115" y="0"/>
                  <a:pt x="17249" y="5722"/>
                  <a:pt x="20329" y="14302"/>
                </a:cubicBezTo>
              </a:path>
              <a:path w="20330" h="21600" stroke="0" extrusionOk="0">
                <a:moveTo>
                  <a:pt x="-1" y="0"/>
                </a:moveTo>
                <a:cubicBezTo>
                  <a:pt x="9115" y="0"/>
                  <a:pt x="17249" y="5722"/>
                  <a:pt x="20329" y="14302"/>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4" name="Arc 4"/>
          <p:cNvSpPr>
            <a:spLocks/>
          </p:cNvSpPr>
          <p:nvPr/>
        </p:nvSpPr>
        <p:spPr bwMode="auto">
          <a:xfrm flipV="1">
            <a:off x="2219325" y="2735263"/>
            <a:ext cx="1057275" cy="908050"/>
          </a:xfrm>
          <a:custGeom>
            <a:avLst/>
            <a:gdLst>
              <a:gd name="G0" fmla="+- 0 0 0"/>
              <a:gd name="G1" fmla="+- 21600 0 0"/>
              <a:gd name="G2" fmla="+- 21600 0 0"/>
              <a:gd name="T0" fmla="*/ 0 w 20330"/>
              <a:gd name="T1" fmla="*/ 0 h 21600"/>
              <a:gd name="T2" fmla="*/ 20330 w 20330"/>
              <a:gd name="T3" fmla="*/ 14302 h 21600"/>
              <a:gd name="T4" fmla="*/ 0 w 20330"/>
              <a:gd name="T5" fmla="*/ 21600 h 21600"/>
            </a:gdLst>
            <a:ahLst/>
            <a:cxnLst>
              <a:cxn ang="0">
                <a:pos x="T0" y="T1"/>
              </a:cxn>
              <a:cxn ang="0">
                <a:pos x="T2" y="T3"/>
              </a:cxn>
              <a:cxn ang="0">
                <a:pos x="T4" y="T5"/>
              </a:cxn>
            </a:cxnLst>
            <a:rect l="0" t="0" r="r" b="b"/>
            <a:pathLst>
              <a:path w="20330" h="21600" fill="none" extrusionOk="0">
                <a:moveTo>
                  <a:pt x="-1" y="0"/>
                </a:moveTo>
                <a:cubicBezTo>
                  <a:pt x="9115" y="0"/>
                  <a:pt x="17249" y="5722"/>
                  <a:pt x="20329" y="14302"/>
                </a:cubicBezTo>
              </a:path>
              <a:path w="20330" h="21600" stroke="0" extrusionOk="0">
                <a:moveTo>
                  <a:pt x="-1" y="0"/>
                </a:moveTo>
                <a:cubicBezTo>
                  <a:pt x="9115" y="0"/>
                  <a:pt x="17249" y="5722"/>
                  <a:pt x="20329" y="14302"/>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Arc 5"/>
          <p:cNvSpPr>
            <a:spLocks/>
          </p:cNvSpPr>
          <p:nvPr/>
        </p:nvSpPr>
        <p:spPr bwMode="auto">
          <a:xfrm rot="2334890">
            <a:off x="1676400" y="2484438"/>
            <a:ext cx="914400" cy="941387"/>
          </a:xfrm>
          <a:custGeom>
            <a:avLst/>
            <a:gdLst>
              <a:gd name="G0" fmla="+- 0 0 0"/>
              <a:gd name="G1" fmla="+- 21019 0 0"/>
              <a:gd name="G2" fmla="+- 21600 0 0"/>
              <a:gd name="T0" fmla="*/ 4977 w 21600"/>
              <a:gd name="T1" fmla="*/ 0 h 22194"/>
              <a:gd name="T2" fmla="*/ 21568 w 21600"/>
              <a:gd name="T3" fmla="*/ 22194 h 22194"/>
              <a:gd name="T4" fmla="*/ 0 w 21600"/>
              <a:gd name="T5" fmla="*/ 21019 h 22194"/>
            </a:gdLst>
            <a:ahLst/>
            <a:cxnLst>
              <a:cxn ang="0">
                <a:pos x="T0" y="T1"/>
              </a:cxn>
              <a:cxn ang="0">
                <a:pos x="T2" y="T3"/>
              </a:cxn>
              <a:cxn ang="0">
                <a:pos x="T4" y="T5"/>
              </a:cxn>
            </a:cxnLst>
            <a:rect l="0" t="0" r="r" b="b"/>
            <a:pathLst>
              <a:path w="21600" h="22194" fill="none" extrusionOk="0">
                <a:moveTo>
                  <a:pt x="4976" y="0"/>
                </a:moveTo>
                <a:cubicBezTo>
                  <a:pt x="14719" y="2307"/>
                  <a:pt x="21600" y="11006"/>
                  <a:pt x="21600" y="21019"/>
                </a:cubicBezTo>
                <a:cubicBezTo>
                  <a:pt x="21600" y="21410"/>
                  <a:pt x="21589" y="21802"/>
                  <a:pt x="21568" y="22194"/>
                </a:cubicBezTo>
              </a:path>
              <a:path w="21600" h="22194" stroke="0" extrusionOk="0">
                <a:moveTo>
                  <a:pt x="4976" y="0"/>
                </a:moveTo>
                <a:cubicBezTo>
                  <a:pt x="14719" y="2307"/>
                  <a:pt x="21600" y="11006"/>
                  <a:pt x="21600" y="21019"/>
                </a:cubicBezTo>
                <a:cubicBezTo>
                  <a:pt x="21600" y="21410"/>
                  <a:pt x="21589" y="21802"/>
                  <a:pt x="21568" y="22194"/>
                </a:cubicBezTo>
                <a:lnTo>
                  <a:pt x="0" y="21019"/>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Line 6"/>
          <p:cNvSpPr>
            <a:spLocks noChangeShapeType="1"/>
          </p:cNvSpPr>
          <p:nvPr/>
        </p:nvSpPr>
        <p:spPr bwMode="auto">
          <a:xfrm flipH="1">
            <a:off x="1990725" y="2735263"/>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Line 7"/>
          <p:cNvSpPr>
            <a:spLocks noChangeShapeType="1"/>
          </p:cNvSpPr>
          <p:nvPr/>
        </p:nvSpPr>
        <p:spPr bwMode="auto">
          <a:xfrm flipH="1">
            <a:off x="1990725" y="3344863"/>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Line 8"/>
          <p:cNvSpPr>
            <a:spLocks noChangeShapeType="1"/>
          </p:cNvSpPr>
          <p:nvPr/>
        </p:nvSpPr>
        <p:spPr bwMode="auto">
          <a:xfrm flipH="1">
            <a:off x="3429000" y="3040063"/>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Text Box 10"/>
          <p:cNvSpPr txBox="1">
            <a:spLocks noChangeArrowheads="1"/>
          </p:cNvSpPr>
          <p:nvPr/>
        </p:nvSpPr>
        <p:spPr bwMode="auto">
          <a:xfrm>
            <a:off x="1614488" y="25146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urier New" pitchFamily="49" charset="0"/>
              </a:rPr>
              <a:t>X</a:t>
            </a:r>
          </a:p>
        </p:txBody>
      </p:sp>
      <p:sp>
        <p:nvSpPr>
          <p:cNvPr id="15371" name="Text Box 11"/>
          <p:cNvSpPr txBox="1">
            <a:spLocks noChangeArrowheads="1"/>
          </p:cNvSpPr>
          <p:nvPr/>
        </p:nvSpPr>
        <p:spPr bwMode="auto">
          <a:xfrm>
            <a:off x="1614488" y="31242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urier New" pitchFamily="49" charset="0"/>
              </a:rPr>
              <a:t>Y</a:t>
            </a:r>
          </a:p>
        </p:txBody>
      </p:sp>
      <p:sp>
        <p:nvSpPr>
          <p:cNvPr id="15372" name="Text Box 12"/>
          <p:cNvSpPr txBox="1">
            <a:spLocks noChangeArrowheads="1"/>
          </p:cNvSpPr>
          <p:nvPr/>
        </p:nvSpPr>
        <p:spPr bwMode="auto">
          <a:xfrm>
            <a:off x="3886200" y="2819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urier New" pitchFamily="49" charset="0"/>
              </a:rPr>
              <a:t>Z</a:t>
            </a:r>
          </a:p>
        </p:txBody>
      </p:sp>
      <p:sp>
        <p:nvSpPr>
          <p:cNvPr id="15374" name="Text Box 14"/>
          <p:cNvSpPr txBox="1">
            <a:spLocks noChangeArrowheads="1"/>
          </p:cNvSpPr>
          <p:nvPr/>
        </p:nvSpPr>
        <p:spPr bwMode="auto">
          <a:xfrm>
            <a:off x="5241925" y="2124075"/>
            <a:ext cx="14620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urier New" pitchFamily="49" charset="0"/>
              </a:rPr>
              <a:t>X  Y  Z</a:t>
            </a:r>
          </a:p>
          <a:p>
            <a:r>
              <a:rPr lang="en-US" sz="2400">
                <a:latin typeface="Courier New" pitchFamily="49" charset="0"/>
              </a:rPr>
              <a:t>0  0  1</a:t>
            </a:r>
          </a:p>
          <a:p>
            <a:r>
              <a:rPr lang="en-US" sz="2400">
                <a:latin typeface="Courier New" pitchFamily="49" charset="0"/>
              </a:rPr>
              <a:t>0  1  0</a:t>
            </a:r>
          </a:p>
          <a:p>
            <a:r>
              <a:rPr lang="en-US" sz="2400">
                <a:latin typeface="Courier New" pitchFamily="49" charset="0"/>
              </a:rPr>
              <a:t>1  0  0</a:t>
            </a:r>
          </a:p>
          <a:p>
            <a:r>
              <a:rPr lang="en-US" sz="2400">
                <a:latin typeface="Courier New" pitchFamily="49" charset="0"/>
              </a:rPr>
              <a:t>1  1  0</a:t>
            </a:r>
          </a:p>
        </p:txBody>
      </p:sp>
      <p:sp>
        <p:nvSpPr>
          <p:cNvPr id="15375" name="Line 15"/>
          <p:cNvSpPr>
            <a:spLocks noChangeShapeType="1"/>
          </p:cNvSpPr>
          <p:nvPr/>
        </p:nvSpPr>
        <p:spPr bwMode="auto">
          <a:xfrm>
            <a:off x="5105400" y="2514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Line 16"/>
          <p:cNvSpPr>
            <a:spLocks noChangeShapeType="1"/>
          </p:cNvSpPr>
          <p:nvPr/>
        </p:nvSpPr>
        <p:spPr bwMode="auto">
          <a:xfrm>
            <a:off x="6172200" y="21336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Oval 17"/>
          <p:cNvSpPr>
            <a:spLocks noChangeArrowheads="1"/>
          </p:cNvSpPr>
          <p:nvPr/>
        </p:nvSpPr>
        <p:spPr bwMode="auto">
          <a:xfrm>
            <a:off x="3276600" y="2971800"/>
            <a:ext cx="152400" cy="152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Text Box 18"/>
          <p:cNvSpPr txBox="1">
            <a:spLocks noChangeArrowheads="1"/>
          </p:cNvSpPr>
          <p:nvPr/>
        </p:nvSpPr>
        <p:spPr bwMode="auto">
          <a:xfrm>
            <a:off x="1524000" y="3838575"/>
            <a:ext cx="20281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latin typeface="Courier New" pitchFamily="49" charset="0"/>
              </a:rPr>
              <a:t>Z = </a:t>
            </a:r>
            <a:r>
              <a:rPr lang="en-US" sz="2400" dirty="0" smtClean="0">
                <a:latin typeface="Courier New" pitchFamily="49" charset="0"/>
              </a:rPr>
              <a:t>(X+Y)’</a:t>
            </a:r>
          </a:p>
          <a:p>
            <a:endParaRPr lang="en-US" sz="2400" dirty="0">
              <a:latin typeface="Courier New" pitchFamily="49"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43" t="28286" r="34291" b="43122"/>
          <a:stretch/>
        </p:blipFill>
        <p:spPr bwMode="auto">
          <a:xfrm>
            <a:off x="729361" y="818673"/>
            <a:ext cx="3156839" cy="13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738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46EB73918F724DB015346E255FCDD9" ma:contentTypeVersion="2" ma:contentTypeDescription="Create a new document." ma:contentTypeScope="" ma:versionID="136cea4f8b5cc45f8533ac9b89726e03">
  <xsd:schema xmlns:xsd="http://www.w3.org/2001/XMLSchema" xmlns:xs="http://www.w3.org/2001/XMLSchema" xmlns:p="http://schemas.microsoft.com/office/2006/metadata/properties" xmlns:ns2="268d3538-e8a8-4792-aa40-8e1a195d4f5f" targetNamespace="http://schemas.microsoft.com/office/2006/metadata/properties" ma:root="true" ma:fieldsID="8e8a9dbd9ba70af35dcdcb1b1f14a40a" ns2:_="">
    <xsd:import namespace="268d3538-e8a8-4792-aa40-8e1a195d4f5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8d3538-e8a8-4792-aa40-8e1a195d4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E97E4A-0586-4189-B070-E03CE0388478}"/>
</file>

<file path=customXml/itemProps2.xml><?xml version="1.0" encoding="utf-8"?>
<ds:datastoreItem xmlns:ds="http://schemas.openxmlformats.org/officeDocument/2006/customXml" ds:itemID="{28C80496-D86F-404C-9A02-91B98066BE65}"/>
</file>

<file path=customXml/itemProps3.xml><?xml version="1.0" encoding="utf-8"?>
<ds:datastoreItem xmlns:ds="http://schemas.openxmlformats.org/officeDocument/2006/customXml" ds:itemID="{025EA1E6-5A9B-4F31-AE8B-E371F6AA8F46}"/>
</file>

<file path=docProps/app.xml><?xml version="1.0" encoding="utf-8"?>
<Properties xmlns="http://schemas.openxmlformats.org/officeDocument/2006/extended-properties" xmlns:vt="http://schemas.openxmlformats.org/officeDocument/2006/docPropsVTypes">
  <TotalTime>602</TotalTime>
  <Words>1235</Words>
  <Application>Microsoft Office PowerPoint</Application>
  <PresentationFormat>On-screen Show (4:3)</PresentationFormat>
  <Paragraphs>356</Paragraphs>
  <Slides>30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Equation</vt:lpstr>
      <vt:lpstr>Basic Digital Circuits &amp; Minimization using Boolean ALgebra</vt:lpstr>
      <vt:lpstr>NOT Gate</vt:lpstr>
      <vt:lpstr>NOT Gate</vt:lpstr>
      <vt:lpstr>AND Gate</vt:lpstr>
      <vt:lpstr>OR Gate</vt:lpstr>
      <vt:lpstr>XOR Gate</vt:lpstr>
      <vt:lpstr>PowerPoint Presentation</vt:lpstr>
      <vt:lpstr>NAND and NOR Gates</vt:lpstr>
      <vt:lpstr>NOR Gate</vt:lpstr>
      <vt:lpstr>NAND Gate</vt:lpstr>
      <vt:lpstr>PowerPoint Presentation</vt:lpstr>
      <vt:lpstr>NAND Gate as an Inverter Gate</vt:lpstr>
      <vt:lpstr>NAND Gate as an AND Gate</vt:lpstr>
      <vt:lpstr>NAND Gate as an OR Gate</vt:lpstr>
      <vt:lpstr>Universal Property - NAND &amp; NOR </vt:lpstr>
      <vt:lpstr>Universal Property - NAND &amp; NOR </vt:lpstr>
      <vt:lpstr>Introduction to Boolean Algebra</vt:lpstr>
      <vt:lpstr>Application of Boolean algebra</vt:lpstr>
      <vt:lpstr>Truth Table</vt:lpstr>
      <vt:lpstr>Truth Table</vt:lpstr>
      <vt:lpstr>PowerPoint Presentation</vt:lpstr>
      <vt:lpstr>(Existence of 1 and 0 element)</vt:lpstr>
      <vt:lpstr>(Commutativity):</vt:lpstr>
      <vt:lpstr>(Distributivity):</vt:lpstr>
      <vt:lpstr>PowerPoint Presentation</vt:lpstr>
      <vt:lpstr>PowerPoint Presentation</vt:lpstr>
      <vt:lpstr>Minimization of Boolean Expression</vt:lpstr>
      <vt:lpstr>Minimization of Boolean Expression (Contd…)</vt:lpstr>
      <vt:lpstr>PowerPoint Presentation</vt:lpstr>
      <vt:lpstr>1.Prove A’+AB = (A’ +B) 2.(A+ B).(A’+C)= AC +A’B+BC 3.AB +A’C+BC =(A+C ).(A’+B)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Exam</dc:creator>
  <cp:lastModifiedBy>Admin</cp:lastModifiedBy>
  <cp:revision>34</cp:revision>
  <dcterms:created xsi:type="dcterms:W3CDTF">2015-07-16T06:12:46Z</dcterms:created>
  <dcterms:modified xsi:type="dcterms:W3CDTF">2019-07-31T08:18:04Z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0x0101005146EB73918F724DB015346E255FCDD9</vt:lpwstr>
  </property>
</Properties>
</file>