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7" r:id="rId7"/>
    <p:sldMasterId id="2147483669" r:id="rId8"/>
    <p:sldMasterId id="2147483671"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Lst>
  <p:sldSz cy="6858000" cx="9144000"/>
  <p:notesSz cx="6858000" cy="9144000"/>
  <p:embeddedFontLst>
    <p:embeddedFont>
      <p:font typeface="Garamond"/>
      <p:regular r:id="rId73"/>
      <p:bold r:id="rId74"/>
      <p:italic r:id="rId75"/>
      <p:boldItalic r:id="rId76"/>
    </p:embeddedFont>
    <p:embeddedFont>
      <p:font typeface="Arim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81" roundtripDataSignature="AMtx7mjxKeUJ9GYp1QmRertocz+8bxQ6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0563E9-32E6-436E-82DE-08DCF22E2DEE}">
  <a:tblStyle styleId="{9B0563E9-32E6-436E-82DE-08DCF22E2D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80" Type="http://schemas.openxmlformats.org/officeDocument/2006/relationships/font" Target="fonts/Arimo-boldItalic.fntdata"/><Relationship Id="rId81" Type="http://customschemas.google.com/relationships/presentationmetadata" Target="meta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Garamond-regular.fntdata"/><Relationship Id="rId72" Type="http://schemas.openxmlformats.org/officeDocument/2006/relationships/slide" Target="slides/slide62.xml"/><Relationship Id="rId31" Type="http://schemas.openxmlformats.org/officeDocument/2006/relationships/slide" Target="slides/slide21.xml"/><Relationship Id="rId75" Type="http://schemas.openxmlformats.org/officeDocument/2006/relationships/font" Target="fonts/Garamond-italic.fntdata"/><Relationship Id="rId30" Type="http://schemas.openxmlformats.org/officeDocument/2006/relationships/slide" Target="slides/slide20.xml"/><Relationship Id="rId74" Type="http://schemas.openxmlformats.org/officeDocument/2006/relationships/font" Target="fonts/Garamond-bold.fntdata"/><Relationship Id="rId33" Type="http://schemas.openxmlformats.org/officeDocument/2006/relationships/slide" Target="slides/slide23.xml"/><Relationship Id="rId77" Type="http://schemas.openxmlformats.org/officeDocument/2006/relationships/font" Target="fonts/Arimo-regular.fntdata"/><Relationship Id="rId32" Type="http://schemas.openxmlformats.org/officeDocument/2006/relationships/slide" Target="slides/slide22.xml"/><Relationship Id="rId76" Type="http://schemas.openxmlformats.org/officeDocument/2006/relationships/font" Target="fonts/Garamond-boldItalic.fntdata"/><Relationship Id="rId35" Type="http://schemas.openxmlformats.org/officeDocument/2006/relationships/slide" Target="slides/slide25.xml"/><Relationship Id="rId79" Type="http://schemas.openxmlformats.org/officeDocument/2006/relationships/font" Target="fonts/Arimo-italic.fntdata"/><Relationship Id="rId34" Type="http://schemas.openxmlformats.org/officeDocument/2006/relationships/slide" Target="slides/slide24.xml"/><Relationship Id="rId78" Type="http://schemas.openxmlformats.org/officeDocument/2006/relationships/font" Target="fonts/Arimo-bold.fntdata"/><Relationship Id="rId71" Type="http://schemas.openxmlformats.org/officeDocument/2006/relationships/slide" Target="slides/slide61.xml"/><Relationship Id="rId70" Type="http://schemas.openxmlformats.org/officeDocument/2006/relationships/slide" Target="slides/slide60.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slide" Target="slides/slide52.xml"/><Relationship Id="rId61" Type="http://schemas.openxmlformats.org/officeDocument/2006/relationships/slide" Target="slides/slide51.xml"/><Relationship Id="rId20" Type="http://schemas.openxmlformats.org/officeDocument/2006/relationships/slide" Target="slides/slide10.xml"/><Relationship Id="rId64" Type="http://schemas.openxmlformats.org/officeDocument/2006/relationships/slide" Target="slides/slide54.xml"/><Relationship Id="rId63" Type="http://schemas.openxmlformats.org/officeDocument/2006/relationships/slide" Target="slides/slide53.xml"/><Relationship Id="rId22" Type="http://schemas.openxmlformats.org/officeDocument/2006/relationships/slide" Target="slides/slide12.xml"/><Relationship Id="rId66" Type="http://schemas.openxmlformats.org/officeDocument/2006/relationships/slide" Target="slides/slide56.xml"/><Relationship Id="rId21" Type="http://schemas.openxmlformats.org/officeDocument/2006/relationships/slide" Target="slides/slide11.xml"/><Relationship Id="rId65" Type="http://schemas.openxmlformats.org/officeDocument/2006/relationships/slide" Target="slides/slide55.xml"/><Relationship Id="rId24" Type="http://schemas.openxmlformats.org/officeDocument/2006/relationships/slide" Target="slides/slide14.xml"/><Relationship Id="rId68" Type="http://schemas.openxmlformats.org/officeDocument/2006/relationships/slide" Target="slides/slide58.xml"/><Relationship Id="rId23" Type="http://schemas.openxmlformats.org/officeDocument/2006/relationships/slide" Target="slides/slide13.xml"/><Relationship Id="rId67" Type="http://schemas.openxmlformats.org/officeDocument/2006/relationships/slide" Target="slides/slide57.xml"/><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69" Type="http://schemas.openxmlformats.org/officeDocument/2006/relationships/slide" Target="slides/slide59.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rgbClr val="000000"/>
                </a:solidFill>
                <a:latin typeface="Courier"/>
                <a:ea typeface="Courier"/>
                <a:cs typeface="Courier"/>
                <a:sym typeface="Courie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5" name="Google Shape;21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6" name="Google Shape;3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3" name="Google Shape;3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47" name="Google Shape;3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356" name="Google Shape;3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2" name="Google Shape;3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74" name="Google Shape;3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1" name="Google Shape;3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99" name="Google Shape;3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06" name="Google Shape;40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1" name="Google Shape;4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430" name="Google Shape;4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6" name="Google Shape;43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3" name="Google Shape;4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0" name="Google Shape;4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58" name="Google Shape;4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65" name="Google Shape;4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72" name="Google Shape;4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93" name="Google Shape;49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00" name="Google Shape;5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1" name="Google Shape;50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27" name="Google Shape;5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4" name="Google Shape;23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35" name="Google Shape;53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43" name="Google Shape;54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566" name="Google Shape;56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7" name="Google Shape;56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72" name="Google Shape;57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79" name="Google Shape;57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86" name="Google Shape;5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02" name="Google Shape;6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25" name="Google Shape;62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08" name="Google Shape;70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5" name="Google Shape;71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4" name="Google Shape;2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33" name="Google Shape;73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4" name="Google Shape;73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64" name="Google Shape;76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5" name="Google Shape;765;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71" name="Google Shape;77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2" name="Google Shape;77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83" name="Google Shape;7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3" name="Google Shape;79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0" name="Google Shape;80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07" name="Google Shape;80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14" name="Google Shape;81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33" name="Google Shape;83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4" name="Google Shape;83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2" name="Google Shape;85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
        <p:nvSpPr>
          <p:cNvPr id="261" name="Google Shape;2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59" name="Google Shape;85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6" name="Google Shape;86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7" name="Google Shape;86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3" name="Google Shape;87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4" name="Google Shape;87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90" name="Google Shape;89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1" name="Google Shape;89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11" name="Google Shape;91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2" name="Google Shape;91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32" name="Google Shape;93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3" name="Google Shape;93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45" name="Google Shape;94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6" name="Google Shape;94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61" name="Google Shape;96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2" name="Google Shape;96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68" name="Google Shape;96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9" name="Google Shape;96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86" name="Google Shape;98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7" name="Google Shape;98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7" name="Google Shape;2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93" name="Google Shape;99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4" name="Google Shape;99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22" name="Google Shape;102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3" name="Google Shape;102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59" name="Google Shape;105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0" name="Google Shape;106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9" name="Google Shape;2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6" name="Google Shape;3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8" name="Google Shape;3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64"/>
          <p:cNvSpPr txBox="1"/>
          <p:nvPr>
            <p:ph type="ctrTitle"/>
          </p:nvPr>
        </p:nvSpPr>
        <p:spPr>
          <a:xfrm>
            <a:off x="685800" y="1736725"/>
            <a:ext cx="7772400" cy="19208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6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24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260"/>
              <a:buChar char="■"/>
              <a:defRPr/>
            </a:lvl4pPr>
            <a:lvl5pPr lvl="4" algn="l">
              <a:spcBef>
                <a:spcPts val="360"/>
              </a:spcBef>
              <a:spcAft>
                <a:spcPts val="0"/>
              </a:spcAft>
              <a:buSzPts val="1260"/>
              <a:buChar char="■"/>
              <a:defRPr/>
            </a:lvl5pPr>
            <a:lvl6pPr lvl="5" algn="l">
              <a:spcBef>
                <a:spcPts val="360"/>
              </a:spcBef>
              <a:spcAft>
                <a:spcPts val="0"/>
              </a:spcAft>
              <a:buSzPts val="1260"/>
              <a:buChar char="■"/>
              <a:defRPr/>
            </a:lvl6pPr>
            <a:lvl7pPr lvl="6" algn="l">
              <a:spcBef>
                <a:spcPts val="360"/>
              </a:spcBef>
              <a:spcAft>
                <a:spcPts val="0"/>
              </a:spcAft>
              <a:buSzPts val="1260"/>
              <a:buChar char="■"/>
              <a:defRPr/>
            </a:lvl7pPr>
            <a:lvl8pPr lvl="7" algn="l">
              <a:spcBef>
                <a:spcPts val="360"/>
              </a:spcBef>
              <a:spcAft>
                <a:spcPts val="0"/>
              </a:spcAft>
              <a:buSzPts val="1260"/>
              <a:buChar char="■"/>
              <a:defRPr/>
            </a:lvl8pPr>
            <a:lvl9pPr lvl="8" algn="l">
              <a:spcBef>
                <a:spcPts val="360"/>
              </a:spcBef>
              <a:spcAft>
                <a:spcPts val="0"/>
              </a:spcAft>
              <a:buSzPts val="1260"/>
              <a:buChar char="■"/>
              <a:defRPr/>
            </a:lvl9pPr>
          </a:lstStyle>
          <a:p/>
        </p:txBody>
      </p:sp>
      <p:sp>
        <p:nvSpPr>
          <p:cNvPr id="27" name="Google Shape;27;p64"/>
          <p:cNvSpPr txBox="1"/>
          <p:nvPr>
            <p:ph idx="10" type="dt"/>
          </p:nvPr>
        </p:nvSpPr>
        <p:spPr>
          <a:xfrm>
            <a:off x="457200" y="624840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4"/>
          <p:cNvSpPr txBox="1"/>
          <p:nvPr>
            <p:ph idx="11" type="ftr"/>
          </p:nvPr>
        </p:nvSpPr>
        <p:spPr>
          <a:xfrm>
            <a:off x="3124200" y="6251575"/>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4"/>
          <p:cNvSpPr txBox="1"/>
          <p:nvPr>
            <p:ph idx="12" type="sldNum"/>
          </p:nvPr>
        </p:nvSpPr>
        <p:spPr>
          <a:xfrm>
            <a:off x="6553200" y="625475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8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8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106" name="Google Shape;106;p81"/>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1"/>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81"/>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1" name="Google Shape;111;p8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112" name="Google Shape;112;p82"/>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82"/>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82"/>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8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83"/>
          <p:cNvSpPr/>
          <p:nvPr>
            <p:ph idx="2" type="pic"/>
          </p:nvPr>
        </p:nvSpPr>
        <p:spPr>
          <a:xfrm>
            <a:off x="1792288" y="612775"/>
            <a:ext cx="5486400" cy="4114800"/>
          </a:xfrm>
          <a:prstGeom prst="rect">
            <a:avLst/>
          </a:prstGeom>
          <a:noFill/>
          <a:ln>
            <a:noFill/>
          </a:ln>
        </p:spPr>
      </p:sp>
      <p:sp>
        <p:nvSpPr>
          <p:cNvPr id="118" name="Google Shape;118;p8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119" name="Google Shape;119;p83"/>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83"/>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83"/>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8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4" name="Google Shape;124;p8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17500" lvl="3" marL="1828800" algn="l">
              <a:spcBef>
                <a:spcPts val="400"/>
              </a:spcBef>
              <a:spcAft>
                <a:spcPts val="0"/>
              </a:spcAft>
              <a:buSzPts val="1400"/>
              <a:buChar char="■"/>
              <a:defRPr sz="2000"/>
            </a:lvl4pPr>
            <a:lvl5pPr indent="-317500" lvl="4" marL="2286000" algn="l">
              <a:spcBef>
                <a:spcPts val="400"/>
              </a:spcBef>
              <a:spcAft>
                <a:spcPts val="0"/>
              </a:spcAft>
              <a:buSzPts val="1400"/>
              <a:buChar char="■"/>
              <a:defRPr sz="2000"/>
            </a:lvl5pPr>
            <a:lvl6pPr indent="-317500" lvl="5" marL="2743200" algn="l">
              <a:spcBef>
                <a:spcPts val="400"/>
              </a:spcBef>
              <a:spcAft>
                <a:spcPts val="0"/>
              </a:spcAft>
              <a:buSzPts val="1400"/>
              <a:buChar char="■"/>
              <a:defRPr sz="2000"/>
            </a:lvl6pPr>
            <a:lvl7pPr indent="-317500" lvl="6" marL="3200400" algn="l">
              <a:spcBef>
                <a:spcPts val="400"/>
              </a:spcBef>
              <a:spcAft>
                <a:spcPts val="0"/>
              </a:spcAft>
              <a:buSzPts val="1400"/>
              <a:buChar char="■"/>
              <a:defRPr sz="2000"/>
            </a:lvl7pPr>
            <a:lvl8pPr indent="-317500" lvl="7" marL="3657600" algn="l">
              <a:spcBef>
                <a:spcPts val="400"/>
              </a:spcBef>
              <a:spcAft>
                <a:spcPts val="0"/>
              </a:spcAft>
              <a:buSzPts val="1400"/>
              <a:buChar char="■"/>
              <a:defRPr sz="2000"/>
            </a:lvl8pPr>
            <a:lvl9pPr indent="-317500" lvl="8" marL="4114800" algn="l">
              <a:spcBef>
                <a:spcPts val="400"/>
              </a:spcBef>
              <a:spcAft>
                <a:spcPts val="0"/>
              </a:spcAft>
              <a:buSzPts val="1400"/>
              <a:buChar char="■"/>
              <a:defRPr sz="2000"/>
            </a:lvl9pPr>
          </a:lstStyle>
          <a:p/>
        </p:txBody>
      </p:sp>
      <p:sp>
        <p:nvSpPr>
          <p:cNvPr id="125" name="Google Shape;125;p8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126" name="Google Shape;126;p84"/>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4"/>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84"/>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85"/>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85"/>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85"/>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68"/>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8"/>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68"/>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8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141" name="Google Shape;141;p8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299719" lvl="3" marL="1828800" algn="l">
              <a:spcBef>
                <a:spcPts val="320"/>
              </a:spcBef>
              <a:spcAft>
                <a:spcPts val="0"/>
              </a:spcAft>
              <a:buSzPts val="1120"/>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142" name="Google Shape;142;p8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143" name="Google Shape;143;p8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299719" lvl="3" marL="1828800" algn="l">
              <a:spcBef>
                <a:spcPts val="320"/>
              </a:spcBef>
              <a:spcAft>
                <a:spcPts val="0"/>
              </a:spcAft>
              <a:buSzPts val="1120"/>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144" name="Google Shape;144;p86"/>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86"/>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86"/>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8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980"/>
              <a:buNone/>
              <a:defRPr sz="1400"/>
            </a:lvl5pPr>
            <a:lvl6pPr indent="-228600" lvl="5" marL="2743200" algn="l">
              <a:spcBef>
                <a:spcPts val="280"/>
              </a:spcBef>
              <a:spcAft>
                <a:spcPts val="0"/>
              </a:spcAft>
              <a:buSzPts val="980"/>
              <a:buNone/>
              <a:defRPr sz="1400"/>
            </a:lvl6pPr>
            <a:lvl7pPr indent="-228600" lvl="6" marL="3200400" algn="l">
              <a:spcBef>
                <a:spcPts val="280"/>
              </a:spcBef>
              <a:spcAft>
                <a:spcPts val="0"/>
              </a:spcAft>
              <a:buSzPts val="980"/>
              <a:buNone/>
              <a:defRPr sz="1400"/>
            </a:lvl7pPr>
            <a:lvl8pPr indent="-228600" lvl="7" marL="3657600" algn="l">
              <a:spcBef>
                <a:spcPts val="280"/>
              </a:spcBef>
              <a:spcAft>
                <a:spcPts val="0"/>
              </a:spcAft>
              <a:buSzPts val="980"/>
              <a:buNone/>
              <a:defRPr sz="1400"/>
            </a:lvl8pPr>
            <a:lvl9pPr indent="-228600" lvl="8" marL="4114800" algn="l">
              <a:spcBef>
                <a:spcPts val="280"/>
              </a:spcBef>
              <a:spcAft>
                <a:spcPts val="0"/>
              </a:spcAft>
              <a:buSzPts val="980"/>
              <a:buNone/>
              <a:defRPr sz="1400"/>
            </a:lvl9pPr>
          </a:lstStyle>
          <a:p/>
        </p:txBody>
      </p:sp>
      <p:sp>
        <p:nvSpPr>
          <p:cNvPr id="150" name="Google Shape;150;p87"/>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87"/>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87"/>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69"/>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9"/>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69"/>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8" name="Shape 188"/>
        <p:cNvGrpSpPr/>
        <p:nvPr/>
      </p:nvGrpSpPr>
      <p:grpSpPr>
        <a:xfrm>
          <a:off x="0" y="0"/>
          <a:ext cx="0" cy="0"/>
          <a:chOff x="0" y="0"/>
          <a:chExt cx="0" cy="0"/>
        </a:xfrm>
      </p:grpSpPr>
      <p:sp>
        <p:nvSpPr>
          <p:cNvPr id="189" name="Google Shape;189;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0" name="Google Shape;190;p74"/>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74"/>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92" name="Google Shape;192;p74"/>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6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6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8" name="Google Shape;48;p66"/>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6"/>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6"/>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p7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0" name="Google Shape;210;p76"/>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76"/>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2" name="Google Shape;212;p76"/>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51" name="Shape 51"/>
        <p:cNvGrpSpPr/>
        <p:nvPr/>
      </p:nvGrpSpPr>
      <p:grpSpPr>
        <a:xfrm>
          <a:off x="0" y="0"/>
          <a:ext cx="0" cy="0"/>
          <a:chOff x="0" y="0"/>
          <a:chExt cx="0" cy="0"/>
        </a:xfrm>
      </p:grpSpPr>
      <p:sp>
        <p:nvSpPr>
          <p:cNvPr id="52" name="Google Shape;52;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54" name="Google Shape;54;p70"/>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55" name="Google Shape;55;p70"/>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56" name="Google Shape;56;p70"/>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0"/>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70"/>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7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62" name="Google Shape;62;p7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08610" lvl="3" marL="1828800" algn="l">
              <a:spcBef>
                <a:spcPts val="360"/>
              </a:spcBef>
              <a:spcAft>
                <a:spcPts val="0"/>
              </a:spcAft>
              <a:buSzPts val="1260"/>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63" name="Google Shape;63;p71"/>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1"/>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1"/>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6" name="Shape 66"/>
        <p:cNvGrpSpPr/>
        <p:nvPr/>
      </p:nvGrpSpPr>
      <p:grpSpPr>
        <a:xfrm>
          <a:off x="0" y="0"/>
          <a:ext cx="0" cy="0"/>
          <a:chOff x="0" y="0"/>
          <a:chExt cx="0" cy="0"/>
        </a:xfrm>
      </p:grpSpPr>
      <p:sp>
        <p:nvSpPr>
          <p:cNvPr id="67" name="Google Shape;6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7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69" name="Google Shape;69;p7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0" name="Google Shape;70;p72"/>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2"/>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2"/>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73" name="Shape 73"/>
        <p:cNvGrpSpPr/>
        <p:nvPr/>
      </p:nvGrpSpPr>
      <p:grpSpPr>
        <a:xfrm>
          <a:off x="0" y="0"/>
          <a:ext cx="0" cy="0"/>
          <a:chOff x="0" y="0"/>
          <a:chExt cx="0" cy="0"/>
        </a:xfrm>
      </p:grpSpPr>
      <p:sp>
        <p:nvSpPr>
          <p:cNvPr id="74" name="Google Shape;74;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77"/>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6" name="Google Shape;76;p77"/>
          <p:cNvSpPr txBox="1"/>
          <p:nvPr>
            <p:ph idx="2" type="body"/>
          </p:nvPr>
        </p:nvSpPr>
        <p:spPr>
          <a:xfrm>
            <a:off x="457200" y="3938588"/>
            <a:ext cx="4038600" cy="218757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7" name="Google Shape;77;p77"/>
          <p:cNvSpPr txBox="1"/>
          <p:nvPr>
            <p:ph idx="3"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78" name="Google Shape;78;p77"/>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7"/>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77"/>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81" name="Shape 81"/>
        <p:cNvGrpSpPr/>
        <p:nvPr/>
      </p:nvGrpSpPr>
      <p:grpSpPr>
        <a:xfrm>
          <a:off x="0" y="0"/>
          <a:ext cx="0" cy="0"/>
          <a:chOff x="0" y="0"/>
          <a:chExt cx="0" cy="0"/>
        </a:xfrm>
      </p:grpSpPr>
      <p:sp>
        <p:nvSpPr>
          <p:cNvPr id="82" name="Google Shape;82;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78"/>
          <p:cNvSpPr txBox="1"/>
          <p:nvPr>
            <p:ph idx="1" type="body"/>
          </p:nvPr>
        </p:nvSpPr>
        <p:spPr>
          <a:xfrm>
            <a:off x="457200" y="1600200"/>
            <a:ext cx="4038600" cy="21859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84" name="Google Shape;84;p78"/>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85" name="Google Shape;85;p78"/>
          <p:cNvSpPr txBox="1"/>
          <p:nvPr>
            <p:ph idx="3" type="body"/>
          </p:nvPr>
        </p:nvSpPr>
        <p:spPr>
          <a:xfrm>
            <a:off x="457200" y="3938588"/>
            <a:ext cx="4038600" cy="218757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86" name="Google Shape;86;p78"/>
          <p:cNvSpPr txBox="1"/>
          <p:nvPr>
            <p:ph idx="4"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87" name="Google Shape;87;p78"/>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8"/>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78"/>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0" name="Shape 90"/>
        <p:cNvGrpSpPr/>
        <p:nvPr/>
      </p:nvGrpSpPr>
      <p:grpSpPr>
        <a:xfrm>
          <a:off x="0" y="0"/>
          <a:ext cx="0" cy="0"/>
          <a:chOff x="0" y="0"/>
          <a:chExt cx="0" cy="0"/>
        </a:xfrm>
      </p:grpSpPr>
      <p:sp>
        <p:nvSpPr>
          <p:cNvPr id="91" name="Google Shape;91;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79"/>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9"/>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79"/>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5" name="Shape 95"/>
        <p:cNvGrpSpPr/>
        <p:nvPr/>
      </p:nvGrpSpPr>
      <p:grpSpPr>
        <a:xfrm>
          <a:off x="0" y="0"/>
          <a:ext cx="0" cy="0"/>
          <a:chOff x="0" y="0"/>
          <a:chExt cx="0" cy="0"/>
        </a:xfrm>
      </p:grpSpPr>
      <p:sp>
        <p:nvSpPr>
          <p:cNvPr id="96" name="Google Shape;96;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8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98" name="Google Shape;98;p80"/>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99" name="Google Shape;99;p80"/>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100" name="Google Shape;100;p80"/>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80"/>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2" name="Google Shape;102;p80"/>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63"/>
          <p:cNvGrpSpPr/>
          <p:nvPr/>
        </p:nvGrpSpPr>
        <p:grpSpPr>
          <a:xfrm>
            <a:off x="0" y="0"/>
            <a:ext cx="9140825" cy="6850062"/>
            <a:chOff x="0" y="0"/>
            <a:chExt cx="5758" cy="4315"/>
          </a:xfrm>
        </p:grpSpPr>
        <p:grpSp>
          <p:nvGrpSpPr>
            <p:cNvPr id="11" name="Google Shape;11;p63"/>
            <p:cNvGrpSpPr/>
            <p:nvPr/>
          </p:nvGrpSpPr>
          <p:grpSpPr>
            <a:xfrm>
              <a:off x="1728" y="2230"/>
              <a:ext cx="4027" cy="2085"/>
              <a:chOff x="1728" y="2230"/>
              <a:chExt cx="4027" cy="2085"/>
            </a:xfrm>
          </p:grpSpPr>
          <p:sp>
            <p:nvSpPr>
              <p:cNvPr id="12" name="Google Shape;12;p63"/>
              <p:cNvSpPr/>
              <p:nvPr/>
            </p:nvSpPr>
            <p:spPr>
              <a:xfrm>
                <a:off x="1728" y="2644"/>
                <a:ext cx="2882" cy="1671"/>
              </a:xfrm>
              <a:custGeom>
                <a:rect b="b" l="l" r="r" t="t"/>
                <a:pathLst>
                  <a:path extrusionOk="0" h="1671" w="2882">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a:gsLst>
                  <a:gs pos="0">
                    <a:schemeClr val="lt1"/>
                  </a:gs>
                  <a:gs pos="100000">
                    <a:srgbClr val="E8E8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3" name="Google Shape;13;p63"/>
              <p:cNvSpPr/>
              <p:nvPr/>
            </p:nvSpPr>
            <p:spPr>
              <a:xfrm>
                <a:off x="4170" y="2671"/>
                <a:ext cx="1259" cy="811"/>
              </a:xfrm>
              <a:custGeom>
                <a:rect b="b" l="l" r="r" t="t"/>
                <a:pathLst>
                  <a:path extrusionOk="0" h="811" w="1259">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a:gsLst>
                  <a:gs pos="0">
                    <a:schemeClr val="lt1"/>
                  </a:gs>
                  <a:gs pos="100000">
                    <a:srgbClr val="E8E8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4" name="Google Shape;14;p63"/>
              <p:cNvSpPr/>
              <p:nvPr/>
            </p:nvSpPr>
            <p:spPr>
              <a:xfrm>
                <a:off x="2900" y="3346"/>
                <a:ext cx="2849" cy="969"/>
              </a:xfrm>
              <a:custGeom>
                <a:rect b="b" l="l" r="r" t="t"/>
                <a:pathLst>
                  <a:path extrusionOk="0" h="969" w="284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a:gsLst>
                  <a:gs pos="0">
                    <a:srgbClr val="D1D1D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5" name="Google Shape;15;p63"/>
              <p:cNvSpPr/>
              <p:nvPr/>
            </p:nvSpPr>
            <p:spPr>
              <a:xfrm>
                <a:off x="2748" y="2230"/>
                <a:ext cx="3007" cy="2085"/>
              </a:xfrm>
              <a:custGeom>
                <a:rect b="b" l="l" r="r" t="t"/>
                <a:pathLst>
                  <a:path extrusionOk="0" h="2085" w="3007">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6" name="Google Shape;16;p63"/>
              <p:cNvSpPr/>
              <p:nvPr/>
            </p:nvSpPr>
            <p:spPr>
              <a:xfrm>
                <a:off x="4501" y="2317"/>
                <a:ext cx="1248" cy="539"/>
              </a:xfrm>
              <a:custGeom>
                <a:rect b="b" l="l" r="r" t="t"/>
                <a:pathLst>
                  <a:path extrusionOk="0" h="539" w="1248">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a:gsLst>
                  <a:gs pos="0">
                    <a:srgbClr val="E0E0E0"/>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7" name="Google Shape;17;p63"/>
            <p:cNvSpPr/>
            <p:nvPr/>
          </p:nvSpPr>
          <p:spPr>
            <a:xfrm>
              <a:off x="3322" y="1341"/>
              <a:ext cx="1825" cy="1537"/>
            </a:xfrm>
            <a:custGeom>
              <a:rect b="b" l="l" r="r" t="t"/>
              <a:pathLst>
                <a:path extrusionOk="0" h="1469" w="2296">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a:gsLst>
                <a:gs pos="0">
                  <a:srgbClr val="D8D8D8"/>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8" name="Google Shape;18;p63"/>
            <p:cNvSpPr/>
            <p:nvPr/>
          </p:nvSpPr>
          <p:spPr>
            <a:xfrm>
              <a:off x="0" y="0"/>
              <a:ext cx="5758" cy="1776"/>
            </a:xfrm>
            <a:custGeom>
              <a:rect b="b" l="l" r="r" t="t"/>
              <a:pathLst>
                <a:path extrusionOk="0" h="1906" w="5740">
                  <a:moveTo>
                    <a:pt x="0" y="0"/>
                  </a:moveTo>
                  <a:lnTo>
                    <a:pt x="0" y="1906"/>
                  </a:lnTo>
                  <a:lnTo>
                    <a:pt x="5740" y="1906"/>
                  </a:lnTo>
                  <a:lnTo>
                    <a:pt x="5740" y="0"/>
                  </a:lnTo>
                  <a:lnTo>
                    <a:pt x="0" y="0"/>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9" name="Google Shape;19;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9pPr>
          </a:lstStyle>
          <a:p/>
        </p:txBody>
      </p:sp>
      <p:sp>
        <p:nvSpPr>
          <p:cNvPr id="20" name="Google Shape;20;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dk1"/>
                </a:solidFill>
                <a:latin typeface="Garamond"/>
                <a:ea typeface="Garamond"/>
                <a:cs typeface="Garamond"/>
                <a:sym typeface="Garamond"/>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Garamond"/>
                <a:ea typeface="Garamond"/>
                <a:cs typeface="Garamond"/>
                <a:sym typeface="Garamond"/>
              </a:defRPr>
            </a:lvl2pPr>
            <a:lvl3pPr indent="-335280" lvl="2" marL="13716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Garamond"/>
                <a:ea typeface="Garamond"/>
                <a:cs typeface="Garamond"/>
                <a:sym typeface="Garamond"/>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Garamond"/>
                <a:ea typeface="Garamond"/>
                <a:cs typeface="Garamond"/>
                <a:sym typeface="Garamond"/>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1" name="Google Shape;21;p63"/>
          <p:cNvSpPr txBox="1"/>
          <p:nvPr>
            <p:ph idx="10" type="dt"/>
          </p:nvPr>
        </p:nvSpPr>
        <p:spPr>
          <a:xfrm>
            <a:off x="457200" y="624840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22" name="Google Shape;22;p63"/>
          <p:cNvSpPr txBox="1"/>
          <p:nvPr>
            <p:ph idx="11" type="ftr"/>
          </p:nvPr>
        </p:nvSpPr>
        <p:spPr>
          <a:xfrm>
            <a:off x="3124200" y="6251575"/>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23" name="Google Shape;23;p63"/>
          <p:cNvSpPr txBox="1"/>
          <p:nvPr>
            <p:ph idx="12" type="sldNum"/>
          </p:nvPr>
        </p:nvSpPr>
        <p:spPr>
          <a:xfrm>
            <a:off x="6553200" y="6254750"/>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65"/>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32" name="Google Shape;32;p65"/>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33" name="Google Shape;33;p65"/>
          <p:cNvGrpSpPr/>
          <p:nvPr/>
        </p:nvGrpSpPr>
        <p:grpSpPr>
          <a:xfrm>
            <a:off x="0" y="0"/>
            <a:ext cx="9140825" cy="6850062"/>
            <a:chOff x="0" y="0"/>
            <a:chExt cx="5758" cy="4315"/>
          </a:xfrm>
        </p:grpSpPr>
        <p:grpSp>
          <p:nvGrpSpPr>
            <p:cNvPr id="34" name="Google Shape;34;p65"/>
            <p:cNvGrpSpPr/>
            <p:nvPr/>
          </p:nvGrpSpPr>
          <p:grpSpPr>
            <a:xfrm>
              <a:off x="1728" y="2230"/>
              <a:ext cx="4027" cy="2085"/>
              <a:chOff x="1728" y="2230"/>
              <a:chExt cx="4027" cy="2085"/>
            </a:xfrm>
          </p:grpSpPr>
          <p:sp>
            <p:nvSpPr>
              <p:cNvPr id="35" name="Google Shape;35;p65"/>
              <p:cNvSpPr/>
              <p:nvPr/>
            </p:nvSpPr>
            <p:spPr>
              <a:xfrm>
                <a:off x="1728" y="2644"/>
                <a:ext cx="2882" cy="1671"/>
              </a:xfrm>
              <a:custGeom>
                <a:rect b="b" l="l" r="r" t="t"/>
                <a:pathLst>
                  <a:path extrusionOk="0" h="1671" w="2882">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a:gsLst>
                  <a:gs pos="0">
                    <a:schemeClr val="lt1"/>
                  </a:gs>
                  <a:gs pos="100000">
                    <a:srgbClr val="E8E8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6" name="Google Shape;36;p65"/>
              <p:cNvSpPr/>
              <p:nvPr/>
            </p:nvSpPr>
            <p:spPr>
              <a:xfrm>
                <a:off x="4170" y="2671"/>
                <a:ext cx="1259" cy="811"/>
              </a:xfrm>
              <a:custGeom>
                <a:rect b="b" l="l" r="r" t="t"/>
                <a:pathLst>
                  <a:path extrusionOk="0" h="811" w="1259">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a:gsLst>
                  <a:gs pos="0">
                    <a:schemeClr val="lt1"/>
                  </a:gs>
                  <a:gs pos="100000">
                    <a:srgbClr val="E8E8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7" name="Google Shape;37;p65"/>
              <p:cNvSpPr/>
              <p:nvPr/>
            </p:nvSpPr>
            <p:spPr>
              <a:xfrm>
                <a:off x="2900" y="3346"/>
                <a:ext cx="2849" cy="969"/>
              </a:xfrm>
              <a:custGeom>
                <a:rect b="b" l="l" r="r" t="t"/>
                <a:pathLst>
                  <a:path extrusionOk="0" h="969" w="284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a:gsLst>
                  <a:gs pos="0">
                    <a:srgbClr val="D1D1D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8" name="Google Shape;38;p65"/>
              <p:cNvSpPr/>
              <p:nvPr/>
            </p:nvSpPr>
            <p:spPr>
              <a:xfrm>
                <a:off x="2748" y="2230"/>
                <a:ext cx="3007" cy="2085"/>
              </a:xfrm>
              <a:custGeom>
                <a:rect b="b" l="l" r="r" t="t"/>
                <a:pathLst>
                  <a:path extrusionOk="0" h="2085" w="3007">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9" name="Google Shape;39;p65"/>
              <p:cNvSpPr/>
              <p:nvPr/>
            </p:nvSpPr>
            <p:spPr>
              <a:xfrm>
                <a:off x="4501" y="2317"/>
                <a:ext cx="1248" cy="539"/>
              </a:xfrm>
              <a:custGeom>
                <a:rect b="b" l="l" r="r" t="t"/>
                <a:pathLst>
                  <a:path extrusionOk="0" h="539" w="1248">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a:gsLst>
                  <a:gs pos="0">
                    <a:srgbClr val="E0E0E0"/>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40" name="Google Shape;40;p65"/>
            <p:cNvSpPr/>
            <p:nvPr/>
          </p:nvSpPr>
          <p:spPr>
            <a:xfrm>
              <a:off x="3322" y="1341"/>
              <a:ext cx="1825" cy="1537"/>
            </a:xfrm>
            <a:custGeom>
              <a:rect b="b" l="l" r="r" t="t"/>
              <a:pathLst>
                <a:path extrusionOk="0" h="1469" w="2296">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a:gsLst>
                <a:gs pos="0">
                  <a:srgbClr val="D8D8D8"/>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 name="Google Shape;41;p65"/>
            <p:cNvSpPr/>
            <p:nvPr/>
          </p:nvSpPr>
          <p:spPr>
            <a:xfrm>
              <a:off x="0" y="0"/>
              <a:ext cx="5758" cy="1776"/>
            </a:xfrm>
            <a:custGeom>
              <a:rect b="b" l="l" r="r" t="t"/>
              <a:pathLst>
                <a:path extrusionOk="0" h="1906" w="5740">
                  <a:moveTo>
                    <a:pt x="0" y="0"/>
                  </a:moveTo>
                  <a:lnTo>
                    <a:pt x="0" y="1906"/>
                  </a:lnTo>
                  <a:lnTo>
                    <a:pt x="5740" y="1906"/>
                  </a:lnTo>
                  <a:lnTo>
                    <a:pt x="5740" y="0"/>
                  </a:lnTo>
                  <a:lnTo>
                    <a:pt x="0" y="0"/>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42" name="Google Shape;42;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9pPr>
          </a:lstStyle>
          <a:p/>
        </p:txBody>
      </p:sp>
      <p:sp>
        <p:nvSpPr>
          <p:cNvPr id="43" name="Google Shape;43;p65"/>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44" name="Google Shape;44;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dk1"/>
                </a:solidFill>
                <a:latin typeface="Garamond"/>
                <a:ea typeface="Garamond"/>
                <a:cs typeface="Garamond"/>
                <a:sym typeface="Garamond"/>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Garamond"/>
                <a:ea typeface="Garamond"/>
                <a:cs typeface="Garamond"/>
                <a:sym typeface="Garamond"/>
              </a:defRPr>
            </a:lvl2pPr>
            <a:lvl3pPr indent="-335280" lvl="2" marL="13716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Garamond"/>
                <a:ea typeface="Garamond"/>
                <a:cs typeface="Garamond"/>
                <a:sym typeface="Garamond"/>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Garamond"/>
                <a:ea typeface="Garamond"/>
                <a:cs typeface="Garamond"/>
                <a:sym typeface="Garamond"/>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67"/>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155" name="Google Shape;155;p67"/>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56" name="Google Shape;156;p67"/>
          <p:cNvGrpSpPr/>
          <p:nvPr/>
        </p:nvGrpSpPr>
        <p:grpSpPr>
          <a:xfrm>
            <a:off x="0" y="0"/>
            <a:ext cx="9140825" cy="6850062"/>
            <a:chOff x="0" y="0"/>
            <a:chExt cx="5758" cy="4315"/>
          </a:xfrm>
        </p:grpSpPr>
        <p:grpSp>
          <p:nvGrpSpPr>
            <p:cNvPr id="157" name="Google Shape;157;p67"/>
            <p:cNvGrpSpPr/>
            <p:nvPr/>
          </p:nvGrpSpPr>
          <p:grpSpPr>
            <a:xfrm>
              <a:off x="1728" y="2230"/>
              <a:ext cx="4027" cy="2085"/>
              <a:chOff x="1728" y="2230"/>
              <a:chExt cx="4027" cy="2085"/>
            </a:xfrm>
          </p:grpSpPr>
          <p:sp>
            <p:nvSpPr>
              <p:cNvPr id="158" name="Google Shape;158;p67"/>
              <p:cNvSpPr/>
              <p:nvPr/>
            </p:nvSpPr>
            <p:spPr>
              <a:xfrm>
                <a:off x="1728" y="2644"/>
                <a:ext cx="2882" cy="1671"/>
              </a:xfrm>
              <a:custGeom>
                <a:rect b="b" l="l" r="r" t="t"/>
                <a:pathLst>
                  <a:path extrusionOk="0" h="1671" w="2882">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a:gsLst>
                  <a:gs pos="0">
                    <a:schemeClr val="lt1"/>
                  </a:gs>
                  <a:gs pos="100000">
                    <a:srgbClr val="E8E8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59" name="Google Shape;159;p67"/>
              <p:cNvSpPr/>
              <p:nvPr/>
            </p:nvSpPr>
            <p:spPr>
              <a:xfrm>
                <a:off x="4170" y="2671"/>
                <a:ext cx="1259" cy="811"/>
              </a:xfrm>
              <a:custGeom>
                <a:rect b="b" l="l" r="r" t="t"/>
                <a:pathLst>
                  <a:path extrusionOk="0" h="811" w="1259">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a:gsLst>
                  <a:gs pos="0">
                    <a:schemeClr val="lt1"/>
                  </a:gs>
                  <a:gs pos="100000">
                    <a:srgbClr val="E8E8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60" name="Google Shape;160;p67"/>
              <p:cNvSpPr/>
              <p:nvPr/>
            </p:nvSpPr>
            <p:spPr>
              <a:xfrm>
                <a:off x="2900" y="3346"/>
                <a:ext cx="2849" cy="969"/>
              </a:xfrm>
              <a:custGeom>
                <a:rect b="b" l="l" r="r" t="t"/>
                <a:pathLst>
                  <a:path extrusionOk="0" h="969" w="284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a:gsLst>
                  <a:gs pos="0">
                    <a:srgbClr val="D1D1D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61" name="Google Shape;161;p67"/>
              <p:cNvSpPr/>
              <p:nvPr/>
            </p:nvSpPr>
            <p:spPr>
              <a:xfrm>
                <a:off x="2748" y="2230"/>
                <a:ext cx="3007" cy="2085"/>
              </a:xfrm>
              <a:custGeom>
                <a:rect b="b" l="l" r="r" t="t"/>
                <a:pathLst>
                  <a:path extrusionOk="0" h="2085" w="3007">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62" name="Google Shape;162;p67"/>
              <p:cNvSpPr/>
              <p:nvPr/>
            </p:nvSpPr>
            <p:spPr>
              <a:xfrm>
                <a:off x="4501" y="2317"/>
                <a:ext cx="1248" cy="539"/>
              </a:xfrm>
              <a:custGeom>
                <a:rect b="b" l="l" r="r" t="t"/>
                <a:pathLst>
                  <a:path extrusionOk="0" h="539" w="1248">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a:gsLst>
                  <a:gs pos="0">
                    <a:srgbClr val="E0E0E0"/>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63" name="Google Shape;163;p67"/>
            <p:cNvSpPr/>
            <p:nvPr/>
          </p:nvSpPr>
          <p:spPr>
            <a:xfrm>
              <a:off x="3322" y="1341"/>
              <a:ext cx="1825" cy="1537"/>
            </a:xfrm>
            <a:custGeom>
              <a:rect b="b" l="l" r="r" t="t"/>
              <a:pathLst>
                <a:path extrusionOk="0" h="1469" w="2296">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a:gsLst>
                <a:gs pos="0">
                  <a:srgbClr val="D8D8D8"/>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64" name="Google Shape;164;p67"/>
            <p:cNvSpPr/>
            <p:nvPr/>
          </p:nvSpPr>
          <p:spPr>
            <a:xfrm>
              <a:off x="0" y="0"/>
              <a:ext cx="5758" cy="1776"/>
            </a:xfrm>
            <a:custGeom>
              <a:rect b="b" l="l" r="r" t="t"/>
              <a:pathLst>
                <a:path extrusionOk="0" h="1906" w="5740">
                  <a:moveTo>
                    <a:pt x="0" y="0"/>
                  </a:moveTo>
                  <a:lnTo>
                    <a:pt x="0" y="1906"/>
                  </a:lnTo>
                  <a:lnTo>
                    <a:pt x="5740" y="1906"/>
                  </a:lnTo>
                  <a:lnTo>
                    <a:pt x="5740" y="0"/>
                  </a:lnTo>
                  <a:lnTo>
                    <a:pt x="0" y="0"/>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65" name="Google Shape;165;p6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9pPr>
          </a:lstStyle>
          <a:p/>
        </p:txBody>
      </p:sp>
      <p:sp>
        <p:nvSpPr>
          <p:cNvPr id="166" name="Google Shape;166;p67"/>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167" name="Google Shape;167;p6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dk1"/>
                </a:solidFill>
                <a:latin typeface="Garamond"/>
                <a:ea typeface="Garamond"/>
                <a:cs typeface="Garamond"/>
                <a:sym typeface="Garamond"/>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Garamond"/>
                <a:ea typeface="Garamond"/>
                <a:cs typeface="Garamond"/>
                <a:sym typeface="Garamond"/>
              </a:defRPr>
            </a:lvl2pPr>
            <a:lvl3pPr indent="-335280" lvl="2" marL="13716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Garamond"/>
                <a:ea typeface="Garamond"/>
                <a:cs typeface="Garamond"/>
                <a:sym typeface="Garamond"/>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Garamond"/>
                <a:ea typeface="Garamond"/>
                <a:cs typeface="Garamond"/>
                <a:sym typeface="Garamond"/>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73"/>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175" name="Google Shape;175;p73"/>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76" name="Google Shape;176;p73"/>
          <p:cNvGrpSpPr/>
          <p:nvPr/>
        </p:nvGrpSpPr>
        <p:grpSpPr>
          <a:xfrm>
            <a:off x="0" y="0"/>
            <a:ext cx="9140825" cy="6850062"/>
            <a:chOff x="0" y="0"/>
            <a:chExt cx="5758" cy="4315"/>
          </a:xfrm>
        </p:grpSpPr>
        <p:grpSp>
          <p:nvGrpSpPr>
            <p:cNvPr id="177" name="Google Shape;177;p73"/>
            <p:cNvGrpSpPr/>
            <p:nvPr/>
          </p:nvGrpSpPr>
          <p:grpSpPr>
            <a:xfrm>
              <a:off x="1728" y="2230"/>
              <a:ext cx="4027" cy="2085"/>
              <a:chOff x="1728" y="2230"/>
              <a:chExt cx="4027" cy="2085"/>
            </a:xfrm>
          </p:grpSpPr>
          <p:sp>
            <p:nvSpPr>
              <p:cNvPr id="178" name="Google Shape;178;p73"/>
              <p:cNvSpPr/>
              <p:nvPr/>
            </p:nvSpPr>
            <p:spPr>
              <a:xfrm>
                <a:off x="1728" y="2644"/>
                <a:ext cx="2882" cy="1671"/>
              </a:xfrm>
              <a:custGeom>
                <a:rect b="b" l="l" r="r" t="t"/>
                <a:pathLst>
                  <a:path extrusionOk="0" h="1671" w="2882">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a:gsLst>
                  <a:gs pos="0">
                    <a:schemeClr val="lt1"/>
                  </a:gs>
                  <a:gs pos="100000">
                    <a:srgbClr val="E8E8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79" name="Google Shape;179;p73"/>
              <p:cNvSpPr/>
              <p:nvPr/>
            </p:nvSpPr>
            <p:spPr>
              <a:xfrm>
                <a:off x="4170" y="2671"/>
                <a:ext cx="1259" cy="811"/>
              </a:xfrm>
              <a:custGeom>
                <a:rect b="b" l="l" r="r" t="t"/>
                <a:pathLst>
                  <a:path extrusionOk="0" h="811" w="1259">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a:gsLst>
                  <a:gs pos="0">
                    <a:schemeClr val="lt1"/>
                  </a:gs>
                  <a:gs pos="100000">
                    <a:srgbClr val="E8E8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80" name="Google Shape;180;p73"/>
              <p:cNvSpPr/>
              <p:nvPr/>
            </p:nvSpPr>
            <p:spPr>
              <a:xfrm>
                <a:off x="2900" y="3346"/>
                <a:ext cx="2849" cy="969"/>
              </a:xfrm>
              <a:custGeom>
                <a:rect b="b" l="l" r="r" t="t"/>
                <a:pathLst>
                  <a:path extrusionOk="0" h="969" w="284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a:gsLst>
                  <a:gs pos="0">
                    <a:srgbClr val="D1D1D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81" name="Google Shape;181;p73"/>
              <p:cNvSpPr/>
              <p:nvPr/>
            </p:nvSpPr>
            <p:spPr>
              <a:xfrm>
                <a:off x="2748" y="2230"/>
                <a:ext cx="3007" cy="2085"/>
              </a:xfrm>
              <a:custGeom>
                <a:rect b="b" l="l" r="r" t="t"/>
                <a:pathLst>
                  <a:path extrusionOk="0" h="2085" w="3007">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82" name="Google Shape;182;p73"/>
              <p:cNvSpPr/>
              <p:nvPr/>
            </p:nvSpPr>
            <p:spPr>
              <a:xfrm>
                <a:off x="4501" y="2317"/>
                <a:ext cx="1248" cy="539"/>
              </a:xfrm>
              <a:custGeom>
                <a:rect b="b" l="l" r="r" t="t"/>
                <a:pathLst>
                  <a:path extrusionOk="0" h="539" w="1248">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a:gsLst>
                  <a:gs pos="0">
                    <a:srgbClr val="E0E0E0"/>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83" name="Google Shape;183;p73"/>
            <p:cNvSpPr/>
            <p:nvPr/>
          </p:nvSpPr>
          <p:spPr>
            <a:xfrm>
              <a:off x="3322" y="1341"/>
              <a:ext cx="1825" cy="1537"/>
            </a:xfrm>
            <a:custGeom>
              <a:rect b="b" l="l" r="r" t="t"/>
              <a:pathLst>
                <a:path extrusionOk="0" h="1469" w="2296">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a:gsLst>
                <a:gs pos="0">
                  <a:srgbClr val="D8D8D8"/>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84" name="Google Shape;184;p73"/>
            <p:cNvSpPr/>
            <p:nvPr/>
          </p:nvSpPr>
          <p:spPr>
            <a:xfrm>
              <a:off x="0" y="0"/>
              <a:ext cx="5758" cy="1776"/>
            </a:xfrm>
            <a:custGeom>
              <a:rect b="b" l="l" r="r" t="t"/>
              <a:pathLst>
                <a:path extrusionOk="0" h="1906" w="5740">
                  <a:moveTo>
                    <a:pt x="0" y="0"/>
                  </a:moveTo>
                  <a:lnTo>
                    <a:pt x="0" y="1906"/>
                  </a:lnTo>
                  <a:lnTo>
                    <a:pt x="5740" y="1906"/>
                  </a:lnTo>
                  <a:lnTo>
                    <a:pt x="5740" y="0"/>
                  </a:lnTo>
                  <a:lnTo>
                    <a:pt x="0" y="0"/>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185" name="Google Shape;185;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9pPr>
          </a:lstStyle>
          <a:p/>
        </p:txBody>
      </p:sp>
      <p:sp>
        <p:nvSpPr>
          <p:cNvPr id="186" name="Google Shape;186;p73"/>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187" name="Google Shape;187;p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dk1"/>
                </a:solidFill>
                <a:latin typeface="Garamond"/>
                <a:ea typeface="Garamond"/>
                <a:cs typeface="Garamond"/>
                <a:sym typeface="Garamond"/>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Garamond"/>
                <a:ea typeface="Garamond"/>
                <a:cs typeface="Garamond"/>
                <a:sym typeface="Garamond"/>
              </a:defRPr>
            </a:lvl2pPr>
            <a:lvl3pPr indent="-335280" lvl="2" marL="13716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Garamond"/>
                <a:ea typeface="Garamond"/>
                <a:cs typeface="Garamond"/>
                <a:sym typeface="Garamond"/>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Garamond"/>
                <a:ea typeface="Garamond"/>
                <a:cs typeface="Garamond"/>
                <a:sym typeface="Garamond"/>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75"/>
          <p:cNvSpPr txBox="1"/>
          <p:nvPr>
            <p:ph idx="10" type="dt"/>
          </p:nvPr>
        </p:nvSpPr>
        <p:spPr>
          <a:xfrm>
            <a:off x="457200" y="625157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195" name="Google Shape;195;p75"/>
          <p:cNvSpPr txBox="1"/>
          <p:nvPr>
            <p:ph idx="12" type="sldNum"/>
          </p:nvPr>
        </p:nvSpPr>
        <p:spPr>
          <a:xfrm>
            <a:off x="6553200" y="6248400"/>
            <a:ext cx="2133600" cy="4762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200"/>
              <a:buFont typeface="Arial"/>
              <a:buNone/>
              <a:defRPr b="0" i="0" sz="12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96" name="Google Shape;196;p75"/>
          <p:cNvGrpSpPr/>
          <p:nvPr/>
        </p:nvGrpSpPr>
        <p:grpSpPr>
          <a:xfrm>
            <a:off x="0" y="0"/>
            <a:ext cx="9140825" cy="6850062"/>
            <a:chOff x="0" y="0"/>
            <a:chExt cx="5758" cy="4315"/>
          </a:xfrm>
        </p:grpSpPr>
        <p:grpSp>
          <p:nvGrpSpPr>
            <p:cNvPr id="197" name="Google Shape;197;p75"/>
            <p:cNvGrpSpPr/>
            <p:nvPr/>
          </p:nvGrpSpPr>
          <p:grpSpPr>
            <a:xfrm>
              <a:off x="1728" y="2230"/>
              <a:ext cx="4027" cy="2085"/>
              <a:chOff x="1728" y="2230"/>
              <a:chExt cx="4027" cy="2085"/>
            </a:xfrm>
          </p:grpSpPr>
          <p:sp>
            <p:nvSpPr>
              <p:cNvPr id="198" name="Google Shape;198;p75"/>
              <p:cNvSpPr/>
              <p:nvPr/>
            </p:nvSpPr>
            <p:spPr>
              <a:xfrm>
                <a:off x="1728" y="2644"/>
                <a:ext cx="2882" cy="1671"/>
              </a:xfrm>
              <a:custGeom>
                <a:rect b="b" l="l" r="r" t="t"/>
                <a:pathLst>
                  <a:path extrusionOk="0" h="1671" w="2882">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a:gsLst>
                  <a:gs pos="0">
                    <a:schemeClr val="lt1"/>
                  </a:gs>
                  <a:gs pos="100000">
                    <a:srgbClr val="E8E8E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99" name="Google Shape;199;p75"/>
              <p:cNvSpPr/>
              <p:nvPr/>
            </p:nvSpPr>
            <p:spPr>
              <a:xfrm>
                <a:off x="4170" y="2671"/>
                <a:ext cx="1259" cy="811"/>
              </a:xfrm>
              <a:custGeom>
                <a:rect b="b" l="l" r="r" t="t"/>
                <a:pathLst>
                  <a:path extrusionOk="0" h="811" w="1259">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a:gsLst>
                  <a:gs pos="0">
                    <a:schemeClr val="lt1"/>
                  </a:gs>
                  <a:gs pos="100000">
                    <a:srgbClr val="E8E8E8"/>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200" name="Google Shape;200;p75"/>
              <p:cNvSpPr/>
              <p:nvPr/>
            </p:nvSpPr>
            <p:spPr>
              <a:xfrm>
                <a:off x="2900" y="3346"/>
                <a:ext cx="2849" cy="969"/>
              </a:xfrm>
              <a:custGeom>
                <a:rect b="b" l="l" r="r" t="t"/>
                <a:pathLst>
                  <a:path extrusionOk="0" h="969" w="284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a:gsLst>
                  <a:gs pos="0">
                    <a:srgbClr val="D1D1D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201" name="Google Shape;201;p75"/>
              <p:cNvSpPr/>
              <p:nvPr/>
            </p:nvSpPr>
            <p:spPr>
              <a:xfrm>
                <a:off x="2748" y="2230"/>
                <a:ext cx="3007" cy="2085"/>
              </a:xfrm>
              <a:custGeom>
                <a:rect b="b" l="l" r="r" t="t"/>
                <a:pathLst>
                  <a:path extrusionOk="0" h="2085" w="3007">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202" name="Google Shape;202;p75"/>
              <p:cNvSpPr/>
              <p:nvPr/>
            </p:nvSpPr>
            <p:spPr>
              <a:xfrm>
                <a:off x="4501" y="2317"/>
                <a:ext cx="1248" cy="539"/>
              </a:xfrm>
              <a:custGeom>
                <a:rect b="b" l="l" r="r" t="t"/>
                <a:pathLst>
                  <a:path extrusionOk="0" h="539" w="1248">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a:gsLst>
                  <a:gs pos="0">
                    <a:srgbClr val="E0E0E0"/>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203" name="Google Shape;203;p75"/>
            <p:cNvSpPr/>
            <p:nvPr/>
          </p:nvSpPr>
          <p:spPr>
            <a:xfrm>
              <a:off x="3322" y="1341"/>
              <a:ext cx="1825" cy="1537"/>
            </a:xfrm>
            <a:custGeom>
              <a:rect b="b" l="l" r="r" t="t"/>
              <a:pathLst>
                <a:path extrusionOk="0" h="1469" w="2296">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a:gsLst>
                <a:gs pos="0">
                  <a:srgbClr val="D8D8D8"/>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204" name="Google Shape;204;p75"/>
            <p:cNvSpPr/>
            <p:nvPr/>
          </p:nvSpPr>
          <p:spPr>
            <a:xfrm>
              <a:off x="0" y="0"/>
              <a:ext cx="5758" cy="1776"/>
            </a:xfrm>
            <a:custGeom>
              <a:rect b="b" l="l" r="r" t="t"/>
              <a:pathLst>
                <a:path extrusionOk="0" h="1906" w="5740">
                  <a:moveTo>
                    <a:pt x="0" y="0"/>
                  </a:moveTo>
                  <a:lnTo>
                    <a:pt x="0" y="1906"/>
                  </a:lnTo>
                  <a:lnTo>
                    <a:pt x="5740" y="1906"/>
                  </a:lnTo>
                  <a:lnTo>
                    <a:pt x="5740" y="0"/>
                  </a:lnTo>
                  <a:lnTo>
                    <a:pt x="0" y="0"/>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205" name="Google Shape;205;p7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1pPr>
            <a:lvl2pPr lvl="1"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2pPr>
            <a:lvl3pPr lvl="2"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3pPr>
            <a:lvl4pPr lvl="3"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4pPr>
            <a:lvl5pPr lvl="4"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5pPr>
            <a:lvl6pPr lvl="5"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6pPr>
            <a:lvl7pPr lvl="6"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7pPr>
            <a:lvl8pPr lvl="7"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8pPr>
            <a:lvl9pPr lvl="8" marR="0" rtl="0" algn="ctr">
              <a:spcBef>
                <a:spcPts val="0"/>
              </a:spcBef>
              <a:spcAft>
                <a:spcPts val="0"/>
              </a:spcAft>
              <a:buSzPts val="1400"/>
              <a:buNone/>
              <a:defRPr b="1" i="0" sz="4400" u="none" cap="none" strike="noStrike">
                <a:solidFill>
                  <a:schemeClr val="dk2"/>
                </a:solidFill>
                <a:latin typeface="Garamond"/>
                <a:ea typeface="Garamond"/>
                <a:cs typeface="Garamond"/>
                <a:sym typeface="Garamond"/>
              </a:defRPr>
            </a:lvl9pPr>
          </a:lstStyle>
          <a:p/>
        </p:txBody>
      </p:sp>
      <p:sp>
        <p:nvSpPr>
          <p:cNvPr id="206" name="Google Shape;206;p75"/>
          <p:cNvSpPr txBox="1"/>
          <p:nvPr>
            <p:ph idx="11" type="ftr"/>
          </p:nvPr>
        </p:nvSpPr>
        <p:spPr>
          <a:xfrm>
            <a:off x="3124200" y="624840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urier"/>
                <a:ea typeface="Courier"/>
                <a:cs typeface="Courier"/>
                <a:sym typeface="Courier"/>
              </a:defRPr>
            </a:lvl1pPr>
            <a:lvl2pPr lvl="1"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2pPr>
            <a:lvl3pPr lvl="2"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3pPr>
            <a:lvl4pPr lvl="3"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4pPr>
            <a:lvl5pPr lvl="4"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5pPr>
            <a:lvl6pPr lvl="5"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6pPr>
            <a:lvl7pPr lvl="6"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7pPr>
            <a:lvl8pPr lvl="7"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8pPr>
            <a:lvl9pPr lvl="8" marR="0" rtl="0" algn="l">
              <a:lnSpc>
                <a:spcPct val="100000"/>
              </a:lnSpc>
              <a:spcBef>
                <a:spcPts val="0"/>
              </a:spcBef>
              <a:spcAft>
                <a:spcPts val="0"/>
              </a:spcAft>
              <a:buSzPts val="1400"/>
              <a:buNone/>
              <a:defRPr b="0" i="0" sz="1800" u="none" cap="none" strike="noStrike">
                <a:solidFill>
                  <a:schemeClr val="dk1"/>
                </a:solidFill>
                <a:latin typeface="Courier"/>
                <a:ea typeface="Courier"/>
                <a:cs typeface="Courier"/>
                <a:sym typeface="Courier"/>
              </a:defRPr>
            </a:lvl9pPr>
          </a:lstStyle>
          <a:p/>
        </p:txBody>
      </p:sp>
      <p:sp>
        <p:nvSpPr>
          <p:cNvPr id="207" name="Google Shape;207;p7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hlink"/>
              </a:buClr>
              <a:buSzPts val="2240"/>
              <a:buFont typeface="Noto Sans Symbols"/>
              <a:buChar char="■"/>
              <a:defRPr b="0" i="0" sz="3200" u="none" cap="none" strike="noStrike">
                <a:solidFill>
                  <a:schemeClr val="dk1"/>
                </a:solidFill>
                <a:latin typeface="Garamond"/>
                <a:ea typeface="Garamond"/>
                <a:cs typeface="Garamond"/>
                <a:sym typeface="Garamond"/>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Garamond"/>
                <a:ea typeface="Garamond"/>
                <a:cs typeface="Garamond"/>
                <a:sym typeface="Garamond"/>
              </a:defRPr>
            </a:lvl2pPr>
            <a:lvl3pPr indent="-335280" lvl="2" marL="13716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Garamond"/>
                <a:ea typeface="Garamond"/>
                <a:cs typeface="Garamond"/>
                <a:sym typeface="Garamond"/>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Garamond"/>
                <a:ea typeface="Garamond"/>
                <a:cs typeface="Garamond"/>
                <a:sym typeface="Garamond"/>
              </a:defRPr>
            </a:lvl4pPr>
            <a:lvl5pPr indent="-317500" lvl="4" marL="22860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5pPr>
            <a:lvl6pPr indent="-317500" lvl="5" marL="27432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6pPr>
            <a:lvl7pPr indent="-317500" lvl="6" marL="32004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7pPr>
            <a:lvl8pPr indent="-317500" lvl="7" marL="36576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8pPr>
            <a:lvl9pPr indent="-317500" lvl="8" marL="4114800" marR="0" rtl="0" algn="l">
              <a:spcBef>
                <a:spcPts val="400"/>
              </a:spcBef>
              <a:spcAft>
                <a:spcPts val="0"/>
              </a:spcAft>
              <a:buClr>
                <a:schemeClr val="hlink"/>
              </a:buClr>
              <a:buSzPts val="14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61.png"/><Relationship Id="rId6"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0" Type="http://schemas.openxmlformats.org/officeDocument/2006/relationships/image" Target="../media/image52.png"/><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50.png"/><Relationship Id="rId7" Type="http://schemas.openxmlformats.org/officeDocument/2006/relationships/image" Target="../media/image41.png"/><Relationship Id="rId8" Type="http://schemas.openxmlformats.org/officeDocument/2006/relationships/image" Target="../media/image55.png"/></Relationships>
</file>

<file path=ppt/slides/_rels/slide36.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56.png"/><Relationship Id="rId13" Type="http://schemas.openxmlformats.org/officeDocument/2006/relationships/image" Target="../media/image58.png"/><Relationship Id="rId12" Type="http://schemas.openxmlformats.org/officeDocument/2006/relationships/image" Target="../media/image70.png"/><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6.png"/><Relationship Id="rId4" Type="http://schemas.openxmlformats.org/officeDocument/2006/relationships/image" Target="../media/image47.png"/><Relationship Id="rId9" Type="http://schemas.openxmlformats.org/officeDocument/2006/relationships/image" Target="../media/image53.png"/><Relationship Id="rId15" Type="http://schemas.openxmlformats.org/officeDocument/2006/relationships/image" Target="../media/image63.png"/><Relationship Id="rId14" Type="http://schemas.openxmlformats.org/officeDocument/2006/relationships/image" Target="../media/image60.png"/><Relationship Id="rId17" Type="http://schemas.openxmlformats.org/officeDocument/2006/relationships/image" Target="../media/image64.png"/><Relationship Id="rId16" Type="http://schemas.openxmlformats.org/officeDocument/2006/relationships/image" Target="../media/image73.png"/><Relationship Id="rId5" Type="http://schemas.openxmlformats.org/officeDocument/2006/relationships/image" Target="../media/image48.png"/><Relationship Id="rId6" Type="http://schemas.openxmlformats.org/officeDocument/2006/relationships/image" Target="../media/image51.png"/><Relationship Id="rId18" Type="http://schemas.openxmlformats.org/officeDocument/2006/relationships/image" Target="../media/image54.png"/><Relationship Id="rId7" Type="http://schemas.openxmlformats.org/officeDocument/2006/relationships/image" Target="../media/image45.png"/><Relationship Id="rId8"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1" Type="http://schemas.openxmlformats.org/officeDocument/2006/relationships/image" Target="../media/image65.png"/><Relationship Id="rId10" Type="http://schemas.openxmlformats.org/officeDocument/2006/relationships/image" Target="../media/image52.png"/><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50.png"/><Relationship Id="rId7" Type="http://schemas.openxmlformats.org/officeDocument/2006/relationships/image" Target="../media/image41.png"/><Relationship Id="rId8"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4.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lide10.x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8.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2.png"/><Relationship Id="rId7"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7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8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88.png"/><Relationship Id="rId4" Type="http://schemas.openxmlformats.org/officeDocument/2006/relationships/image" Target="../media/image8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77.png"/><Relationship Id="rId4" Type="http://schemas.openxmlformats.org/officeDocument/2006/relationships/image" Target="../media/image7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78.png"/><Relationship Id="rId4" Type="http://schemas.openxmlformats.org/officeDocument/2006/relationships/image" Target="../media/image81.png"/><Relationship Id="rId5" Type="http://schemas.openxmlformats.org/officeDocument/2006/relationships/image" Target="../media/image8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87.png"/><Relationship Id="rId4" Type="http://schemas.openxmlformats.org/officeDocument/2006/relationships/image" Target="../media/image8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97.png"/><Relationship Id="rId4" Type="http://schemas.openxmlformats.org/officeDocument/2006/relationships/image" Target="../media/image83.png"/><Relationship Id="rId9" Type="http://schemas.openxmlformats.org/officeDocument/2006/relationships/image" Target="../media/image90.png"/><Relationship Id="rId5" Type="http://schemas.openxmlformats.org/officeDocument/2006/relationships/image" Target="../media/image92.png"/><Relationship Id="rId6" Type="http://schemas.openxmlformats.org/officeDocument/2006/relationships/image" Target="../media/image86.png"/><Relationship Id="rId7" Type="http://schemas.openxmlformats.org/officeDocument/2006/relationships/image" Target="../media/image93.png"/><Relationship Id="rId8" Type="http://schemas.openxmlformats.org/officeDocument/2006/relationships/image" Target="../media/image9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96.png"/><Relationship Id="rId4" Type="http://schemas.openxmlformats.org/officeDocument/2006/relationships/image" Target="../media/image9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ctrTitle"/>
          </p:nvPr>
        </p:nvSpPr>
        <p:spPr>
          <a:xfrm>
            <a:off x="685800" y="1736725"/>
            <a:ext cx="7772400" cy="19208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Garamond"/>
              <a:buNone/>
            </a:pPr>
            <a:r>
              <a:rPr b="1" i="0" lang="en-US" sz="6000" u="none">
                <a:solidFill>
                  <a:schemeClr val="dk2"/>
                </a:solidFill>
                <a:latin typeface="Garamond"/>
                <a:ea typeface="Garamond"/>
                <a:cs typeface="Garamond"/>
                <a:sym typeface="Garamond"/>
              </a:rPr>
              <a:t>Logic Simplification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Product Terms to Standard SOP</a:t>
            </a:r>
            <a:endParaRPr/>
          </a:p>
        </p:txBody>
      </p:sp>
      <p:sp>
        <p:nvSpPr>
          <p:cNvPr id="330" name="Google Shape;330;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60"/>
              <a:buFont typeface="Noto Sans Symbols"/>
              <a:buChar char="■"/>
            </a:pPr>
            <a:r>
              <a:rPr b="1" i="0" lang="en-US" sz="2800" u="none">
                <a:solidFill>
                  <a:schemeClr val="dk1"/>
                </a:solidFill>
                <a:latin typeface="Garamond"/>
                <a:ea typeface="Garamond"/>
                <a:cs typeface="Garamond"/>
                <a:sym typeface="Garamond"/>
              </a:rPr>
              <a:t>Step 1:</a:t>
            </a:r>
            <a:r>
              <a:rPr b="0" i="0" lang="en-US" sz="2800" u="none">
                <a:solidFill>
                  <a:schemeClr val="dk1"/>
                </a:solidFill>
                <a:latin typeface="Garamond"/>
                <a:ea typeface="Garamond"/>
                <a:cs typeface="Garamond"/>
                <a:sym typeface="Garamond"/>
              </a:rPr>
              <a:t> Multiply each nonstandard product term by a term made up of the sum of a missing variable and its complement. This results in two product terms. </a:t>
            </a:r>
            <a:endParaRPr/>
          </a:p>
          <a:p>
            <a:pPr indent="-285750" lvl="1" marL="742950" rtl="0" algn="l">
              <a:lnSpc>
                <a:spcPct val="9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As you know, you can multiply anything by 1 without changing its value.</a:t>
            </a:r>
            <a:endParaRPr/>
          </a:p>
          <a:p>
            <a:pPr indent="-342900" lvl="0" marL="342900" rtl="0" algn="l">
              <a:lnSpc>
                <a:spcPct val="90000"/>
              </a:lnSpc>
              <a:spcBef>
                <a:spcPts val="560"/>
              </a:spcBef>
              <a:spcAft>
                <a:spcPts val="0"/>
              </a:spcAft>
              <a:buClr>
                <a:schemeClr val="hlink"/>
              </a:buClr>
              <a:buSzPts val="1960"/>
              <a:buFont typeface="Noto Sans Symbols"/>
              <a:buChar char="■"/>
            </a:pPr>
            <a:r>
              <a:rPr b="1" i="0" lang="en-US" sz="2800" u="none">
                <a:solidFill>
                  <a:schemeClr val="dk1"/>
                </a:solidFill>
                <a:latin typeface="Garamond"/>
                <a:ea typeface="Garamond"/>
                <a:cs typeface="Garamond"/>
                <a:sym typeface="Garamond"/>
              </a:rPr>
              <a:t>Step 2:</a:t>
            </a:r>
            <a:r>
              <a:rPr b="0" i="0" lang="en-US" sz="2800" u="none">
                <a:solidFill>
                  <a:schemeClr val="dk1"/>
                </a:solidFill>
                <a:latin typeface="Garamond"/>
                <a:ea typeface="Garamond"/>
                <a:cs typeface="Garamond"/>
                <a:sym typeface="Garamond"/>
              </a:rPr>
              <a:t> Repeat step 1 until all resulting product term contains all variables in the domain in either complemented or uncomplemented form. In converting a product term to standard form, the number of product terms is doubled for each missing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Product Terms to Standard SOP (example)</a:t>
            </a:r>
            <a:endParaRPr/>
          </a:p>
        </p:txBody>
      </p:sp>
      <p:sp>
        <p:nvSpPr>
          <p:cNvPr id="337" name="Google Shape;337;p11"/>
          <p:cNvSpPr txBox="1"/>
          <p:nvPr>
            <p:ph idx="1" type="body"/>
          </p:nvPr>
        </p:nvSpPr>
        <p:spPr>
          <a:xfrm>
            <a:off x="457200" y="1600200"/>
            <a:ext cx="81391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Convert the following Boolean expression into standard SOP form:</a:t>
            </a:r>
            <a:endParaRPr/>
          </a:p>
        </p:txBody>
      </p:sp>
      <p:pic>
        <p:nvPicPr>
          <p:cNvPr id="338" name="Google Shape;338;p11"/>
          <p:cNvPicPr preferRelativeResize="0"/>
          <p:nvPr>
            <p:ph idx="1" type="body"/>
          </p:nvPr>
        </p:nvPicPr>
        <p:blipFill rotWithShape="1">
          <a:blip r:embed="rId3">
            <a:alphaModFix/>
          </a:blip>
          <a:srcRect b="0" l="0" r="0" t="0"/>
          <a:stretch/>
        </p:blipFill>
        <p:spPr>
          <a:xfrm>
            <a:off x="1219200" y="2676525"/>
            <a:ext cx="2389187" cy="374650"/>
          </a:xfrm>
          <a:prstGeom prst="rect">
            <a:avLst/>
          </a:prstGeom>
          <a:noFill/>
          <a:ln>
            <a:noFill/>
          </a:ln>
        </p:spPr>
      </p:pic>
      <p:pic>
        <p:nvPicPr>
          <p:cNvPr id="339" name="Google Shape;339;p11"/>
          <p:cNvPicPr preferRelativeResize="0"/>
          <p:nvPr>
            <p:ph idx="2" type="body"/>
          </p:nvPr>
        </p:nvPicPr>
        <p:blipFill rotWithShape="1">
          <a:blip r:embed="rId4">
            <a:alphaModFix/>
          </a:blip>
          <a:srcRect b="0" l="0" r="0" t="0"/>
          <a:stretch/>
        </p:blipFill>
        <p:spPr>
          <a:xfrm>
            <a:off x="911225" y="3514725"/>
            <a:ext cx="7705725" cy="2363787"/>
          </a:xfrm>
          <a:prstGeom prst="rect">
            <a:avLst/>
          </a:prstGeom>
          <a:noFill/>
          <a:ln>
            <a:noFill/>
          </a:ln>
        </p:spPr>
      </p:pic>
      <p:sp>
        <p:nvSpPr>
          <p:cNvPr id="340" name="Google Shape;340;p11"/>
          <p:cNvSpPr txBox="1"/>
          <p:nvPr/>
        </p:nvSpPr>
        <p:spPr>
          <a:xfrm>
            <a:off x="3000375" y="3500437"/>
            <a:ext cx="1443037" cy="31432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41" name="Google Shape;341;p11"/>
          <p:cNvSpPr txBox="1"/>
          <p:nvPr/>
        </p:nvSpPr>
        <p:spPr>
          <a:xfrm>
            <a:off x="3709987" y="4538662"/>
            <a:ext cx="3271837" cy="314325"/>
          </a:xfrm>
          <a:prstGeom prst="rect">
            <a:avLst/>
          </a:prstGeom>
          <a:no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42" name="Google Shape;342;p11"/>
          <p:cNvSpPr txBox="1"/>
          <p:nvPr/>
        </p:nvSpPr>
        <p:spPr>
          <a:xfrm>
            <a:off x="2967037" y="5210175"/>
            <a:ext cx="1443037" cy="31432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43" name="Google Shape;343;p11"/>
          <p:cNvSpPr txBox="1"/>
          <p:nvPr/>
        </p:nvSpPr>
        <p:spPr>
          <a:xfrm>
            <a:off x="4548187" y="5205412"/>
            <a:ext cx="3271837" cy="314325"/>
          </a:xfrm>
          <a:prstGeom prst="rect">
            <a:avLst/>
          </a:prstGeom>
          <a:no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44" name="Google Shape;344;p11"/>
          <p:cNvSpPr txBox="1"/>
          <p:nvPr/>
        </p:nvSpPr>
        <p:spPr>
          <a:xfrm>
            <a:off x="8537575" y="6064250"/>
            <a:ext cx="412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mo"/>
              <a:buNone/>
            </a:pPr>
            <a:r>
              <a:rPr b="0" i="0" lang="en-US" sz="1800" u="none">
                <a:solidFill>
                  <a:srgbClr val="FF0000"/>
                </a:solidFill>
                <a:latin typeface="Arimo"/>
                <a:ea typeface="Arimo"/>
                <a:cs typeface="Arimo"/>
                <a:sym typeface="Arimo"/>
              </a:rPr>
              <a:t>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Binary Representation of a Standard Product Term</a:t>
            </a:r>
            <a:endParaRPr/>
          </a:p>
        </p:txBody>
      </p:sp>
      <p:sp>
        <p:nvSpPr>
          <p:cNvPr id="351" name="Google Shape;351;p12"/>
          <p:cNvSpPr txBox="1"/>
          <p:nvPr>
            <p:ph idx="1" type="body"/>
          </p:nvPr>
        </p:nvSpPr>
        <p:spPr>
          <a:xfrm>
            <a:off x="457200" y="1600200"/>
            <a:ext cx="79105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 standard product term is equal to 1 for only one combination of variable values.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                is equal to 1 when A=1, B=0, C=1, and D=0 as shown below</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And this term is 0 for all other combinations of values for the variables.</a:t>
            </a:r>
            <a:endParaRPr/>
          </a:p>
        </p:txBody>
      </p:sp>
      <p:pic>
        <p:nvPicPr>
          <p:cNvPr id="352" name="Google Shape;352;p12"/>
          <p:cNvPicPr preferRelativeResize="0"/>
          <p:nvPr>
            <p:ph idx="1" type="body"/>
          </p:nvPr>
        </p:nvPicPr>
        <p:blipFill rotWithShape="1">
          <a:blip r:embed="rId3">
            <a:alphaModFix/>
          </a:blip>
          <a:srcRect b="0" l="0" r="0" t="0"/>
          <a:stretch/>
        </p:blipFill>
        <p:spPr>
          <a:xfrm>
            <a:off x="2006600" y="3390900"/>
            <a:ext cx="4086225" cy="392112"/>
          </a:xfrm>
          <a:prstGeom prst="rect">
            <a:avLst/>
          </a:prstGeom>
          <a:noFill/>
          <a:ln>
            <a:noFill/>
          </a:ln>
        </p:spPr>
      </p:pic>
      <p:pic>
        <p:nvPicPr>
          <p:cNvPr id="353" name="Google Shape;353;p12"/>
          <p:cNvPicPr preferRelativeResize="0"/>
          <p:nvPr>
            <p:ph idx="2" type="body"/>
          </p:nvPr>
        </p:nvPicPr>
        <p:blipFill rotWithShape="1">
          <a:blip r:embed="rId4">
            <a:alphaModFix/>
          </a:blip>
          <a:srcRect b="0" l="0" r="0" t="0"/>
          <a:stretch/>
        </p:blipFill>
        <p:spPr>
          <a:xfrm>
            <a:off x="2654300" y="2573337"/>
            <a:ext cx="839787" cy="3540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3"/>
          <p:cNvSpPr txBox="1"/>
          <p:nvPr>
            <p:ph type="title"/>
          </p:nvPr>
        </p:nvSpPr>
        <p:spPr>
          <a:xfrm>
            <a:off x="500062" y="29035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Product-of-Sums (POS)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The Product-of-Sums (POS) Form</a:t>
            </a:r>
            <a:endParaRPr/>
          </a:p>
        </p:txBody>
      </p:sp>
      <p:sp>
        <p:nvSpPr>
          <p:cNvPr id="366" name="Google Shape;366;p14"/>
          <p:cNvSpPr txBox="1"/>
          <p:nvPr>
            <p:ph idx="1" type="body"/>
          </p:nvPr>
        </p:nvSpPr>
        <p:spPr>
          <a:xfrm>
            <a:off x="457200" y="1600200"/>
            <a:ext cx="3952875"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When two or more sum terms are multiplied, the result expression is a product-of-sums (POS):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Examples:</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Also:</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sp>
        <p:nvSpPr>
          <p:cNvPr id="367" name="Google Shape;367;p14"/>
          <p:cNvSpPr txBox="1"/>
          <p:nvPr/>
        </p:nvSpPr>
        <p:spPr>
          <a:xfrm>
            <a:off x="4738687" y="1581150"/>
            <a:ext cx="395287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In a POS form, a single overbar cannot extend over more than one variable; however, more than one variable </a:t>
            </a:r>
            <a:r>
              <a:rPr b="0" i="0" lang="en-US" sz="2800" u="sng">
                <a:solidFill>
                  <a:schemeClr val="dk1"/>
                </a:solidFill>
                <a:latin typeface="Garamond"/>
                <a:ea typeface="Garamond"/>
                <a:cs typeface="Garamond"/>
                <a:sym typeface="Garamond"/>
              </a:rPr>
              <a:t>in a term</a:t>
            </a:r>
            <a:r>
              <a:rPr b="0" i="0" lang="en-US" sz="2800" u="none">
                <a:solidFill>
                  <a:schemeClr val="dk1"/>
                </a:solidFill>
                <a:latin typeface="Garamond"/>
                <a:ea typeface="Garamond"/>
                <a:cs typeface="Garamond"/>
                <a:sym typeface="Garamond"/>
              </a:rPr>
              <a:t> can have an overbar:</a:t>
            </a:r>
            <a:endParaRPr/>
          </a:p>
          <a:p>
            <a:pPr indent="-285750" lvl="1" marL="7429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Garamond"/>
                <a:ea typeface="Garamond"/>
                <a:cs typeface="Garamond"/>
                <a:sym typeface="Garamond"/>
              </a:rPr>
              <a:t>example:               is OK!</a:t>
            </a:r>
            <a:endParaRPr/>
          </a:p>
          <a:p>
            <a:pPr indent="-139700" lvl="2" marL="1143000" marR="0" rtl="0" algn="l">
              <a:lnSpc>
                <a:spcPct val="100000"/>
              </a:lnSpc>
              <a:spcBef>
                <a:spcPts val="400"/>
              </a:spcBef>
              <a:spcAft>
                <a:spcPts val="0"/>
              </a:spcAft>
              <a:buClr>
                <a:schemeClr val="dk2"/>
              </a:buClr>
              <a:buSzPts val="1400"/>
              <a:buFont typeface="Noto Sans Symbols"/>
              <a:buNone/>
            </a:pPr>
            <a:r>
              <a:t/>
            </a:r>
            <a:endParaRPr b="0" i="0" sz="2000" u="none" cap="none" strike="noStrike">
              <a:solidFill>
                <a:schemeClr val="dk1"/>
              </a:solidFill>
              <a:latin typeface="Garamond"/>
              <a:ea typeface="Garamond"/>
              <a:cs typeface="Garamond"/>
              <a:sym typeface="Garamond"/>
            </a:endParaRPr>
          </a:p>
          <a:p>
            <a:pPr indent="-285750" lvl="1" marL="742950" marR="0" rtl="0" algn="l">
              <a:lnSpc>
                <a:spcPct val="100000"/>
              </a:lnSpc>
              <a:spcBef>
                <a:spcPts val="480"/>
              </a:spcBef>
              <a:spcAft>
                <a:spcPts val="0"/>
              </a:spcAft>
              <a:buClr>
                <a:schemeClr val="accent2"/>
              </a:buClr>
              <a:buSzPts val="1680"/>
              <a:buFont typeface="Noto Sans Symbols"/>
              <a:buChar char="■"/>
            </a:pPr>
            <a:r>
              <a:rPr b="1" i="0" lang="en-US" sz="2400" u="none" cap="none" strike="noStrike">
                <a:solidFill>
                  <a:schemeClr val="dk1"/>
                </a:solidFill>
                <a:latin typeface="Garamond"/>
                <a:ea typeface="Garamond"/>
                <a:cs typeface="Garamond"/>
                <a:sym typeface="Garamond"/>
              </a:rPr>
              <a:t>But not</a:t>
            </a:r>
            <a:r>
              <a:rPr b="0" i="0" lang="en-US" sz="2400" u="none" cap="none" strike="noStrike">
                <a:solidFill>
                  <a:schemeClr val="dk1"/>
                </a:solidFill>
                <a:latin typeface="Garamond"/>
                <a:ea typeface="Garamond"/>
                <a:cs typeface="Garamond"/>
                <a:sym typeface="Garamond"/>
              </a:rPr>
              <a:t>:</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Garamond"/>
              <a:ea typeface="Garamond"/>
              <a:cs typeface="Garamond"/>
              <a:sym typeface="Garamond"/>
            </a:endParaRPr>
          </a:p>
        </p:txBody>
      </p:sp>
      <p:pic>
        <p:nvPicPr>
          <p:cNvPr id="368" name="Google Shape;368;p14"/>
          <p:cNvPicPr preferRelativeResize="0"/>
          <p:nvPr/>
        </p:nvPicPr>
        <p:blipFill rotWithShape="1">
          <a:blip r:embed="rId3">
            <a:alphaModFix/>
          </a:blip>
          <a:srcRect b="0" l="0" r="0" t="0"/>
          <a:stretch/>
        </p:blipFill>
        <p:spPr>
          <a:xfrm>
            <a:off x="6681787" y="4730750"/>
            <a:ext cx="1017587" cy="306387"/>
          </a:xfrm>
          <a:prstGeom prst="rect">
            <a:avLst/>
          </a:prstGeom>
          <a:noFill/>
          <a:ln>
            <a:noFill/>
          </a:ln>
        </p:spPr>
      </p:pic>
      <p:pic>
        <p:nvPicPr>
          <p:cNvPr id="369" name="Google Shape;369;p14"/>
          <p:cNvPicPr preferRelativeResize="0"/>
          <p:nvPr/>
        </p:nvPicPr>
        <p:blipFill rotWithShape="1">
          <a:blip r:embed="rId4">
            <a:alphaModFix/>
          </a:blip>
          <a:srcRect b="0" l="0" r="0" t="0"/>
          <a:stretch/>
        </p:blipFill>
        <p:spPr>
          <a:xfrm>
            <a:off x="6773862" y="5500687"/>
            <a:ext cx="1060450" cy="360362"/>
          </a:xfrm>
          <a:prstGeom prst="rect">
            <a:avLst/>
          </a:prstGeom>
          <a:noFill/>
          <a:ln>
            <a:noFill/>
          </a:ln>
        </p:spPr>
      </p:pic>
      <p:pic>
        <p:nvPicPr>
          <p:cNvPr id="370" name="Google Shape;370;p14"/>
          <p:cNvPicPr preferRelativeResize="0"/>
          <p:nvPr/>
        </p:nvPicPr>
        <p:blipFill rotWithShape="1">
          <a:blip r:embed="rId5">
            <a:alphaModFix/>
          </a:blip>
          <a:srcRect b="0" l="0" r="0" t="0"/>
          <a:stretch/>
        </p:blipFill>
        <p:spPr>
          <a:xfrm>
            <a:off x="1182687" y="3940175"/>
            <a:ext cx="3568700" cy="1141412"/>
          </a:xfrm>
          <a:prstGeom prst="rect">
            <a:avLst/>
          </a:prstGeom>
          <a:noFill/>
          <a:ln>
            <a:noFill/>
          </a:ln>
        </p:spPr>
      </p:pic>
      <p:pic>
        <p:nvPicPr>
          <p:cNvPr id="371" name="Google Shape;371;p14"/>
          <p:cNvPicPr preferRelativeResize="0"/>
          <p:nvPr/>
        </p:nvPicPr>
        <p:blipFill rotWithShape="1">
          <a:blip r:embed="rId6">
            <a:alphaModFix/>
          </a:blip>
          <a:srcRect b="0" l="0" r="0" t="0"/>
          <a:stretch/>
        </p:blipFill>
        <p:spPr>
          <a:xfrm>
            <a:off x="1268412" y="5675312"/>
            <a:ext cx="3238500" cy="46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Implementation of a POS</a:t>
            </a:r>
            <a:endParaRPr/>
          </a:p>
        </p:txBody>
      </p:sp>
      <p:sp>
        <p:nvSpPr>
          <p:cNvPr id="378" name="Google Shape;378;p15"/>
          <p:cNvSpPr txBox="1"/>
          <p:nvPr>
            <p:ph idx="1" type="body"/>
          </p:nvPr>
        </p:nvSpPr>
        <p:spPr>
          <a:xfrm>
            <a:off x="457200" y="2043112"/>
            <a:ext cx="76819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OR/AND implementation</a:t>
            </a:r>
            <a:endParaRPr/>
          </a:p>
        </p:txBody>
      </p:sp>
      <p:sp>
        <p:nvSpPr>
          <p:cNvPr id="379" name="Google Shape;379;p15"/>
          <p:cNvSpPr txBox="1"/>
          <p:nvPr/>
        </p:nvSpPr>
        <p:spPr>
          <a:xfrm>
            <a:off x="650875" y="1446212"/>
            <a:ext cx="3330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aramond"/>
              <a:buNone/>
            </a:pPr>
            <a:r>
              <a:rPr b="0" i="1" lang="en-US" sz="2400" u="none">
                <a:solidFill>
                  <a:schemeClr val="dk1"/>
                </a:solidFill>
                <a:latin typeface="Garamond"/>
                <a:ea typeface="Garamond"/>
                <a:cs typeface="Garamond"/>
                <a:sym typeface="Garamond"/>
              </a:rPr>
              <a:t>X=(A+B)(B+C+D)(A+C)</a:t>
            </a:r>
            <a:endParaRPr/>
          </a:p>
        </p:txBody>
      </p:sp>
      <p:sp>
        <p:nvSpPr>
          <p:cNvPr id="380" name="Google Shape;380;p15"/>
          <p:cNvSpPr txBox="1"/>
          <p:nvPr/>
        </p:nvSpPr>
        <p:spPr>
          <a:xfrm>
            <a:off x="2922587" y="3014662"/>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381" name="Google Shape;381;p15"/>
          <p:cNvSpPr txBox="1"/>
          <p:nvPr/>
        </p:nvSpPr>
        <p:spPr>
          <a:xfrm>
            <a:off x="2917825" y="335280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382" name="Google Shape;382;p15"/>
          <p:cNvSpPr txBox="1"/>
          <p:nvPr/>
        </p:nvSpPr>
        <p:spPr>
          <a:xfrm>
            <a:off x="2933700" y="38703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383" name="Google Shape;383;p15"/>
          <p:cNvSpPr txBox="1"/>
          <p:nvPr/>
        </p:nvSpPr>
        <p:spPr>
          <a:xfrm>
            <a:off x="2924175" y="404495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384" name="Google Shape;384;p15"/>
          <p:cNvSpPr txBox="1"/>
          <p:nvPr/>
        </p:nvSpPr>
        <p:spPr>
          <a:xfrm>
            <a:off x="2925762" y="422275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D</a:t>
            </a:r>
            <a:endParaRPr/>
          </a:p>
        </p:txBody>
      </p:sp>
      <p:sp>
        <p:nvSpPr>
          <p:cNvPr id="385" name="Google Shape;385;p15"/>
          <p:cNvSpPr txBox="1"/>
          <p:nvPr/>
        </p:nvSpPr>
        <p:spPr>
          <a:xfrm>
            <a:off x="2932112" y="4738687"/>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386" name="Google Shape;386;p15"/>
          <p:cNvSpPr txBox="1"/>
          <p:nvPr/>
        </p:nvSpPr>
        <p:spPr>
          <a:xfrm>
            <a:off x="2927350" y="50768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387" name="Google Shape;387;p15"/>
          <p:cNvSpPr txBox="1"/>
          <p:nvPr/>
        </p:nvSpPr>
        <p:spPr>
          <a:xfrm>
            <a:off x="6232525" y="4046537"/>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X</a:t>
            </a:r>
            <a:endParaRPr/>
          </a:p>
        </p:txBody>
      </p:sp>
      <p:pic>
        <p:nvPicPr>
          <p:cNvPr descr="or-and_imp" id="388" name="Google Shape;388;p15"/>
          <p:cNvPicPr preferRelativeResize="0"/>
          <p:nvPr/>
        </p:nvPicPr>
        <p:blipFill rotWithShape="1">
          <a:blip r:embed="rId3">
            <a:alphaModFix/>
          </a:blip>
          <a:srcRect b="0" l="0" r="0" t="0"/>
          <a:stretch/>
        </p:blipFill>
        <p:spPr>
          <a:xfrm rot="5400000">
            <a:off x="3521868" y="2631281"/>
            <a:ext cx="2435225" cy="31226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The Standard POS Form</a:t>
            </a:r>
            <a:endParaRPr/>
          </a:p>
        </p:txBody>
      </p:sp>
      <p:sp>
        <p:nvSpPr>
          <p:cNvPr id="395" name="Google Shape;395;p16"/>
          <p:cNvSpPr txBox="1"/>
          <p:nvPr>
            <p:ph idx="1" type="body"/>
          </p:nvPr>
        </p:nvSpPr>
        <p:spPr>
          <a:xfrm>
            <a:off x="457200" y="1600200"/>
            <a:ext cx="793908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 standard POS expression is one in which </a:t>
            </a:r>
            <a:r>
              <a:rPr b="0" i="1" lang="en-US" sz="2800" u="none">
                <a:solidFill>
                  <a:schemeClr val="dk1"/>
                </a:solidFill>
                <a:latin typeface="Garamond"/>
                <a:ea typeface="Garamond"/>
                <a:cs typeface="Garamond"/>
                <a:sym typeface="Garamond"/>
              </a:rPr>
              <a:t>all </a:t>
            </a:r>
            <a:r>
              <a:rPr b="0" i="0" lang="en-US" sz="2800" u="none">
                <a:solidFill>
                  <a:schemeClr val="dk1"/>
                </a:solidFill>
                <a:latin typeface="Garamond"/>
                <a:ea typeface="Garamond"/>
                <a:cs typeface="Garamond"/>
                <a:sym typeface="Garamond"/>
              </a:rPr>
              <a:t>the variables in the domain appear </a:t>
            </a:r>
            <a:r>
              <a:rPr b="0" i="0" lang="en-US" sz="2800" u="sng">
                <a:solidFill>
                  <a:schemeClr val="dk1"/>
                </a:solidFill>
                <a:latin typeface="Garamond"/>
                <a:ea typeface="Garamond"/>
                <a:cs typeface="Garamond"/>
                <a:sym typeface="Garamond"/>
              </a:rPr>
              <a:t>in each sum term</a:t>
            </a:r>
            <a:r>
              <a:rPr b="0" i="0" lang="en-US" sz="2800" u="none">
                <a:solidFill>
                  <a:schemeClr val="dk1"/>
                </a:solidFill>
                <a:latin typeface="Garamond"/>
                <a:ea typeface="Garamond"/>
                <a:cs typeface="Garamond"/>
                <a:sym typeface="Garamond"/>
              </a:rPr>
              <a:t> in the expression.</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 </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Standard POS expressions are important in: </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Constructing truth tables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 Karnaugh map simplification method</a:t>
            </a:r>
            <a:endParaRPr/>
          </a:p>
        </p:txBody>
      </p:sp>
      <p:pic>
        <p:nvPicPr>
          <p:cNvPr id="396" name="Google Shape;396;p16"/>
          <p:cNvPicPr preferRelativeResize="0"/>
          <p:nvPr>
            <p:ph idx="1" type="body"/>
          </p:nvPr>
        </p:nvPicPr>
        <p:blipFill rotWithShape="1">
          <a:blip r:embed="rId3">
            <a:alphaModFix/>
          </a:blip>
          <a:srcRect b="0" l="0" r="0" t="0"/>
          <a:stretch/>
        </p:blipFill>
        <p:spPr>
          <a:xfrm>
            <a:off x="2519362" y="2990850"/>
            <a:ext cx="5699125" cy="44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a Sum Term to Standard POS</a:t>
            </a:r>
            <a:endParaRPr/>
          </a:p>
        </p:txBody>
      </p:sp>
      <p:sp>
        <p:nvSpPr>
          <p:cNvPr id="403" name="Google Shape;403;p17"/>
          <p:cNvSpPr txBox="1"/>
          <p:nvPr>
            <p:ph idx="1" type="body"/>
          </p:nvPr>
        </p:nvSpPr>
        <p:spPr>
          <a:xfrm>
            <a:off x="457200" y="1600200"/>
            <a:ext cx="8229600" cy="4911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1" i="0" lang="en-US" sz="3200" u="none">
                <a:solidFill>
                  <a:schemeClr val="dk1"/>
                </a:solidFill>
                <a:latin typeface="Garamond"/>
                <a:ea typeface="Garamond"/>
                <a:cs typeface="Garamond"/>
                <a:sym typeface="Garamond"/>
              </a:rPr>
              <a:t>Step 1:</a:t>
            </a:r>
            <a:r>
              <a:rPr b="0" i="0" lang="en-US" sz="3200" u="none">
                <a:solidFill>
                  <a:schemeClr val="dk1"/>
                </a:solidFill>
                <a:latin typeface="Garamond"/>
                <a:ea typeface="Garamond"/>
                <a:cs typeface="Garamond"/>
                <a:sym typeface="Garamond"/>
              </a:rPr>
              <a:t> Add to each nonstandard product term a term made up of the product of the missing variable and its complement. This results in two sum terms.</a:t>
            </a:r>
            <a:endParaRPr/>
          </a:p>
          <a:p>
            <a:pPr indent="-285750" lvl="1" marL="742950" rtl="0" algn="l">
              <a:lnSpc>
                <a:spcPct val="9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As you know, you can add 0 to anything without changing its value.</a:t>
            </a:r>
            <a:endParaRPr/>
          </a:p>
          <a:p>
            <a:pPr indent="-342900" lvl="0" marL="342900" rtl="0" algn="l">
              <a:lnSpc>
                <a:spcPct val="90000"/>
              </a:lnSpc>
              <a:spcBef>
                <a:spcPts val="640"/>
              </a:spcBef>
              <a:spcAft>
                <a:spcPts val="0"/>
              </a:spcAft>
              <a:buClr>
                <a:schemeClr val="hlink"/>
              </a:buClr>
              <a:buSzPts val="2240"/>
              <a:buFont typeface="Noto Sans Symbols"/>
              <a:buChar char="■"/>
            </a:pPr>
            <a:r>
              <a:rPr b="1" i="0" lang="en-US" sz="3200" u="none">
                <a:solidFill>
                  <a:schemeClr val="dk1"/>
                </a:solidFill>
                <a:latin typeface="Garamond"/>
                <a:ea typeface="Garamond"/>
                <a:cs typeface="Garamond"/>
                <a:sym typeface="Garamond"/>
              </a:rPr>
              <a:t>Step 2:</a:t>
            </a:r>
            <a:r>
              <a:rPr b="0" i="0" lang="en-US" sz="3200" u="none">
                <a:solidFill>
                  <a:schemeClr val="dk1"/>
                </a:solidFill>
                <a:latin typeface="Garamond"/>
                <a:ea typeface="Garamond"/>
                <a:cs typeface="Garamond"/>
                <a:sym typeface="Garamond"/>
              </a:rPr>
              <a:t> Apply rule 12 🡪 A+BC=(A+B)(A+C).</a:t>
            </a:r>
            <a:endParaRPr/>
          </a:p>
          <a:p>
            <a:pPr indent="-342900" lvl="0" marL="342900" rtl="0" algn="l">
              <a:lnSpc>
                <a:spcPct val="90000"/>
              </a:lnSpc>
              <a:spcBef>
                <a:spcPts val="640"/>
              </a:spcBef>
              <a:spcAft>
                <a:spcPts val="0"/>
              </a:spcAft>
              <a:buClr>
                <a:schemeClr val="hlink"/>
              </a:buClr>
              <a:buSzPts val="2240"/>
              <a:buFont typeface="Noto Sans Symbols"/>
              <a:buChar char="■"/>
            </a:pPr>
            <a:r>
              <a:rPr b="1" i="0" lang="en-US" sz="3200" u="none">
                <a:solidFill>
                  <a:schemeClr val="dk1"/>
                </a:solidFill>
                <a:latin typeface="Garamond"/>
                <a:ea typeface="Garamond"/>
                <a:cs typeface="Garamond"/>
                <a:sym typeface="Garamond"/>
              </a:rPr>
              <a:t>Step 3:</a:t>
            </a:r>
            <a:r>
              <a:rPr b="0" i="0" lang="en-US" sz="3200" u="none">
                <a:solidFill>
                  <a:schemeClr val="dk1"/>
                </a:solidFill>
                <a:latin typeface="Garamond"/>
                <a:ea typeface="Garamond"/>
                <a:cs typeface="Garamond"/>
                <a:sym typeface="Garamond"/>
              </a:rPr>
              <a:t> Repeat step 1 until all resulting sum terms contain all variable in the domain in either complemented or uncomplemented form.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a Sum Term to Standard POS (example)</a:t>
            </a:r>
            <a:endParaRPr/>
          </a:p>
        </p:txBody>
      </p:sp>
      <p:sp>
        <p:nvSpPr>
          <p:cNvPr id="410" name="Google Shape;410;p18"/>
          <p:cNvSpPr txBox="1"/>
          <p:nvPr>
            <p:ph idx="1" type="body"/>
          </p:nvPr>
        </p:nvSpPr>
        <p:spPr>
          <a:xfrm>
            <a:off x="457200" y="1600200"/>
            <a:ext cx="81391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Convert the following Boolean expression into standard POS form:</a:t>
            </a:r>
            <a:endParaRPr/>
          </a:p>
        </p:txBody>
      </p:sp>
      <p:pic>
        <p:nvPicPr>
          <p:cNvPr id="411" name="Google Shape;411;p18"/>
          <p:cNvPicPr preferRelativeResize="0"/>
          <p:nvPr>
            <p:ph idx="1" type="body"/>
          </p:nvPr>
        </p:nvPicPr>
        <p:blipFill rotWithShape="1">
          <a:blip r:embed="rId3">
            <a:alphaModFix/>
          </a:blip>
          <a:srcRect b="0" l="0" r="0" t="0"/>
          <a:stretch/>
        </p:blipFill>
        <p:spPr>
          <a:xfrm>
            <a:off x="1533525" y="2652712"/>
            <a:ext cx="4540250" cy="422275"/>
          </a:xfrm>
          <a:prstGeom prst="rect">
            <a:avLst/>
          </a:prstGeom>
          <a:noFill/>
          <a:ln>
            <a:noFill/>
          </a:ln>
        </p:spPr>
      </p:pic>
      <p:pic>
        <p:nvPicPr>
          <p:cNvPr id="412" name="Google Shape;412;p18"/>
          <p:cNvPicPr preferRelativeResize="0"/>
          <p:nvPr>
            <p:ph idx="2" type="body"/>
          </p:nvPr>
        </p:nvPicPr>
        <p:blipFill rotWithShape="1">
          <a:blip r:embed="rId4">
            <a:alphaModFix/>
          </a:blip>
          <a:srcRect b="0" l="0" r="0" t="0"/>
          <a:stretch/>
        </p:blipFill>
        <p:spPr>
          <a:xfrm>
            <a:off x="768350" y="3527425"/>
            <a:ext cx="7346950" cy="2136775"/>
          </a:xfrm>
          <a:prstGeom prst="rect">
            <a:avLst/>
          </a:prstGeom>
          <a:noFill/>
          <a:ln>
            <a:noFill/>
          </a:ln>
        </p:spPr>
      </p:pic>
      <p:sp>
        <p:nvSpPr>
          <p:cNvPr id="413" name="Google Shape;413;p18"/>
          <p:cNvSpPr txBox="1"/>
          <p:nvPr/>
        </p:nvSpPr>
        <p:spPr>
          <a:xfrm>
            <a:off x="3600450" y="3514725"/>
            <a:ext cx="2900362" cy="30003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4" name="Google Shape;414;p18"/>
          <p:cNvSpPr txBox="1"/>
          <p:nvPr/>
        </p:nvSpPr>
        <p:spPr>
          <a:xfrm>
            <a:off x="3638550" y="4238625"/>
            <a:ext cx="2971800" cy="314325"/>
          </a:xfrm>
          <a:prstGeom prst="rect">
            <a:avLst/>
          </a:prstGeom>
          <a:no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5" name="Google Shape;415;p18"/>
          <p:cNvSpPr txBox="1"/>
          <p:nvPr/>
        </p:nvSpPr>
        <p:spPr>
          <a:xfrm>
            <a:off x="766762" y="5353050"/>
            <a:ext cx="2900362" cy="30003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6" name="Google Shape;416;p18"/>
          <p:cNvSpPr txBox="1"/>
          <p:nvPr/>
        </p:nvSpPr>
        <p:spPr>
          <a:xfrm>
            <a:off x="3676650" y="5348287"/>
            <a:ext cx="2952750" cy="314325"/>
          </a:xfrm>
          <a:prstGeom prst="rect">
            <a:avLst/>
          </a:prstGeom>
          <a:noFill/>
          <a:ln cap="flat" cmpd="sng" w="12700">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7" name="Google Shape;417;p18"/>
          <p:cNvSpPr txBox="1"/>
          <p:nvPr/>
        </p:nvSpPr>
        <p:spPr>
          <a:xfrm>
            <a:off x="2943225" y="4957762"/>
            <a:ext cx="1485900" cy="328612"/>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418" name="Google Shape;418;p18"/>
          <p:cNvSpPr txBox="1"/>
          <p:nvPr/>
        </p:nvSpPr>
        <p:spPr>
          <a:xfrm>
            <a:off x="6624637" y="5343525"/>
            <a:ext cx="1485900" cy="328612"/>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Binary Representation of a Standard Sum Term</a:t>
            </a:r>
            <a:endParaRPr/>
          </a:p>
        </p:txBody>
      </p:sp>
      <p:sp>
        <p:nvSpPr>
          <p:cNvPr id="425" name="Google Shape;425;p19"/>
          <p:cNvSpPr txBox="1"/>
          <p:nvPr>
            <p:ph idx="1" type="body"/>
          </p:nvPr>
        </p:nvSpPr>
        <p:spPr>
          <a:xfrm>
            <a:off x="457200" y="1600200"/>
            <a:ext cx="79105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 standard sum term is equal to 0 for only one combination of variable values.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                   is equal to 0 when A=0, B=1, C=0, and D=1 as shown below</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And this term is 1 for all other combinations of values for the variables.</a:t>
            </a:r>
            <a:endParaRPr/>
          </a:p>
        </p:txBody>
      </p:sp>
      <p:pic>
        <p:nvPicPr>
          <p:cNvPr id="426" name="Google Shape;426;p19"/>
          <p:cNvPicPr preferRelativeResize="0"/>
          <p:nvPr>
            <p:ph idx="1" type="body"/>
          </p:nvPr>
        </p:nvPicPr>
        <p:blipFill rotWithShape="1">
          <a:blip r:embed="rId3">
            <a:alphaModFix/>
          </a:blip>
          <a:srcRect b="0" l="0" r="0" t="0"/>
          <a:stretch/>
        </p:blipFill>
        <p:spPr>
          <a:xfrm>
            <a:off x="2006600" y="3398837"/>
            <a:ext cx="4857750" cy="342900"/>
          </a:xfrm>
          <a:prstGeom prst="rect">
            <a:avLst/>
          </a:prstGeom>
          <a:noFill/>
          <a:ln>
            <a:noFill/>
          </a:ln>
        </p:spPr>
      </p:pic>
      <p:pic>
        <p:nvPicPr>
          <p:cNvPr id="427" name="Google Shape;427;p19"/>
          <p:cNvPicPr preferRelativeResize="0"/>
          <p:nvPr>
            <p:ph idx="2" type="body"/>
          </p:nvPr>
        </p:nvPicPr>
        <p:blipFill rotWithShape="1">
          <a:blip r:embed="rId4">
            <a:alphaModFix/>
          </a:blip>
          <a:srcRect b="0" l="0" r="0" t="0"/>
          <a:stretch/>
        </p:blipFill>
        <p:spPr>
          <a:xfrm>
            <a:off x="2413000" y="2598737"/>
            <a:ext cx="1416050" cy="3159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aramond"/>
              <a:buNone/>
            </a:pPr>
            <a:r>
              <a:rPr b="1" i="0" lang="en-US" sz="3600" u="none">
                <a:solidFill>
                  <a:schemeClr val="dk2"/>
                </a:solidFill>
                <a:latin typeface="Garamond"/>
                <a:ea typeface="Garamond"/>
                <a:cs typeface="Garamond"/>
                <a:sym typeface="Garamond"/>
              </a:rPr>
              <a:t>Simplification Using Boolean Algebra</a:t>
            </a:r>
            <a:endParaRPr/>
          </a:p>
        </p:txBody>
      </p:sp>
      <p:sp>
        <p:nvSpPr>
          <p:cNvPr id="225" name="Google Shape;225;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 simplified Boolean expression uses the fewest gates possible to implement a given expression.</a:t>
            </a:r>
            <a:endParaRPr/>
          </a:p>
        </p:txBody>
      </p:sp>
      <p:grpSp>
        <p:nvGrpSpPr>
          <p:cNvPr id="226" name="Google Shape;226;p2"/>
          <p:cNvGrpSpPr/>
          <p:nvPr/>
        </p:nvGrpSpPr>
        <p:grpSpPr>
          <a:xfrm>
            <a:off x="960437" y="3167856"/>
            <a:ext cx="5512594" cy="2662237"/>
            <a:chOff x="605" y="1995"/>
            <a:chExt cx="3473" cy="1677"/>
          </a:xfrm>
        </p:grpSpPr>
        <p:pic>
          <p:nvPicPr>
            <p:cNvPr descr="simplified_ckt1" id="227" name="Google Shape;227;p2"/>
            <p:cNvPicPr preferRelativeResize="0"/>
            <p:nvPr/>
          </p:nvPicPr>
          <p:blipFill rotWithShape="1">
            <a:blip r:embed="rId3">
              <a:alphaModFix/>
            </a:blip>
            <a:srcRect b="0" l="0" r="0" t="0"/>
            <a:stretch/>
          </p:blipFill>
          <p:spPr>
            <a:xfrm rot="5400000">
              <a:off x="1598" y="1193"/>
              <a:ext cx="1677" cy="3282"/>
            </a:xfrm>
            <a:prstGeom prst="rect">
              <a:avLst/>
            </a:prstGeom>
            <a:noFill/>
            <a:ln>
              <a:noFill/>
            </a:ln>
          </p:spPr>
        </p:pic>
        <p:sp>
          <p:nvSpPr>
            <p:cNvPr id="228" name="Google Shape;228;p2"/>
            <p:cNvSpPr txBox="1"/>
            <p:nvPr/>
          </p:nvSpPr>
          <p:spPr>
            <a:xfrm>
              <a:off x="626" y="2043"/>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A</a:t>
              </a:r>
              <a:endParaRPr/>
            </a:p>
          </p:txBody>
        </p:sp>
        <p:sp>
          <p:nvSpPr>
            <p:cNvPr id="229" name="Google Shape;229;p2"/>
            <p:cNvSpPr txBox="1"/>
            <p:nvPr/>
          </p:nvSpPr>
          <p:spPr>
            <a:xfrm>
              <a:off x="614" y="2922"/>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B</a:t>
              </a:r>
              <a:endParaRPr/>
            </a:p>
          </p:txBody>
        </p:sp>
        <p:sp>
          <p:nvSpPr>
            <p:cNvPr id="230" name="Google Shape;230;p2"/>
            <p:cNvSpPr txBox="1"/>
            <p:nvPr/>
          </p:nvSpPr>
          <p:spPr>
            <a:xfrm>
              <a:off x="605" y="3156"/>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C</a:t>
              </a:r>
              <a:endParaRPr/>
            </a:p>
          </p:txBody>
        </p:sp>
      </p:grpSp>
      <p:sp>
        <p:nvSpPr>
          <p:cNvPr id="231" name="Google Shape;231;p2"/>
          <p:cNvSpPr txBox="1"/>
          <p:nvPr/>
        </p:nvSpPr>
        <p:spPr>
          <a:xfrm>
            <a:off x="6499225" y="4333875"/>
            <a:ext cx="237331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Courier"/>
              <a:buNone/>
            </a:pPr>
            <a:r>
              <a:rPr b="1" i="0" lang="en-US" sz="1800" u="none">
                <a:solidFill>
                  <a:srgbClr val="FF0000"/>
                </a:solidFill>
                <a:latin typeface="Courier"/>
                <a:ea typeface="Courier"/>
                <a:cs typeface="Courier"/>
                <a:sym typeface="Courier"/>
              </a:rPr>
              <a:t>AB</a:t>
            </a:r>
            <a:r>
              <a:rPr b="1" i="0" lang="en-US" sz="1800" u="none">
                <a:solidFill>
                  <a:schemeClr val="dk1"/>
                </a:solidFill>
                <a:latin typeface="Courier"/>
                <a:ea typeface="Courier"/>
                <a:cs typeface="Courier"/>
                <a:sym typeface="Courier"/>
              </a:rPr>
              <a:t>+</a:t>
            </a:r>
            <a:r>
              <a:rPr b="1" i="0" lang="en-US" sz="1800" u="none">
                <a:solidFill>
                  <a:schemeClr val="folHlink"/>
                </a:solidFill>
                <a:latin typeface="Courier"/>
                <a:ea typeface="Courier"/>
                <a:cs typeface="Courier"/>
                <a:sym typeface="Courier"/>
              </a:rPr>
              <a:t>A(B+C)</a:t>
            </a:r>
            <a:r>
              <a:rPr b="1" i="0" lang="en-US" sz="1800" u="none">
                <a:solidFill>
                  <a:schemeClr val="dk1"/>
                </a:solidFill>
                <a:latin typeface="Courier"/>
                <a:ea typeface="Courier"/>
                <a:cs typeface="Courier"/>
                <a:sym typeface="Courier"/>
              </a:rPr>
              <a:t>+</a:t>
            </a:r>
            <a:r>
              <a:rPr b="1" i="0" lang="en-US" sz="1800" u="none">
                <a:solidFill>
                  <a:schemeClr val="accent2"/>
                </a:solidFill>
                <a:latin typeface="Courier"/>
                <a:ea typeface="Courier"/>
                <a:cs typeface="Courier"/>
                <a:sym typeface="Courier"/>
              </a:rPr>
              <a:t>B(B+C)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0"/>
          <p:cNvSpPr txBox="1"/>
          <p:nvPr>
            <p:ph type="title"/>
          </p:nvPr>
        </p:nvSpPr>
        <p:spPr>
          <a:xfrm>
            <a:off x="457200" y="2803525"/>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0600"/>
              <a:buFont typeface="Garamond"/>
              <a:buNone/>
            </a:pPr>
            <a:r>
              <a:rPr b="1" i="0" lang="en-US" sz="10600" u="none">
                <a:solidFill>
                  <a:schemeClr val="dk2"/>
                </a:solidFill>
                <a:latin typeface="Garamond"/>
                <a:ea typeface="Garamond"/>
                <a:cs typeface="Garamond"/>
                <a:sym typeface="Garamond"/>
              </a:rPr>
              <a:t>SOP/POS</a:t>
            </a:r>
            <a:endParaRPr/>
          </a:p>
        </p:txBody>
      </p:sp>
    </p:spTree>
  </p:cSld>
  <p:clrMapOvr>
    <a:masterClrMapping/>
  </p:clrMapOvr>
  <p:transition spd="slow">
    <p:comb/>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8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Standard SOP to Standard POS</a:t>
            </a:r>
            <a:endParaRPr/>
          </a:p>
        </p:txBody>
      </p:sp>
      <p:sp>
        <p:nvSpPr>
          <p:cNvPr id="440" name="Google Shape;440;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The Facts:</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The binary values of the product terms in a given standard SOP expression are not present in the equivalent standard POS expression.</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The binary values that </a:t>
            </a:r>
            <a:r>
              <a:rPr b="0" i="0" lang="en-US" sz="2800" u="sng">
                <a:solidFill>
                  <a:schemeClr val="dk1"/>
                </a:solidFill>
                <a:latin typeface="Garamond"/>
                <a:ea typeface="Garamond"/>
                <a:cs typeface="Garamond"/>
                <a:sym typeface="Garamond"/>
              </a:rPr>
              <a:t>are not</a:t>
            </a:r>
            <a:r>
              <a:rPr b="0" i="0" lang="en-US" sz="2800" u="none">
                <a:solidFill>
                  <a:schemeClr val="dk1"/>
                </a:solidFill>
                <a:latin typeface="Garamond"/>
                <a:ea typeface="Garamond"/>
                <a:cs typeface="Garamond"/>
                <a:sym typeface="Garamond"/>
              </a:rPr>
              <a:t> represented in the SOP expression are present in the equivalent POS expression.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Standard SOP to Standard POS</a:t>
            </a:r>
            <a:endParaRPr/>
          </a:p>
        </p:txBody>
      </p:sp>
      <p:sp>
        <p:nvSpPr>
          <p:cNvPr id="447" name="Google Shape;447;p22"/>
          <p:cNvSpPr txBox="1"/>
          <p:nvPr>
            <p:ph idx="1" type="body"/>
          </p:nvPr>
        </p:nvSpPr>
        <p:spPr>
          <a:xfrm>
            <a:off x="457200" y="1600200"/>
            <a:ext cx="8229600" cy="49974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What can you use the facts?</a:t>
            </a:r>
            <a:endParaRPr/>
          </a:p>
          <a:p>
            <a:pPr indent="-285750" lvl="1" marL="742950" rtl="0" algn="l">
              <a:lnSpc>
                <a:spcPct val="9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Convert from standard SOP to standard POS.</a:t>
            </a:r>
            <a:endParaRPr/>
          </a:p>
          <a:p>
            <a:pPr indent="-342900" lvl="0" marL="342900" rtl="0" algn="l">
              <a:lnSpc>
                <a:spcPct val="9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How?</a:t>
            </a:r>
            <a:endParaRPr/>
          </a:p>
          <a:p>
            <a:pPr indent="-285750" lvl="1" marL="742950" rtl="0" algn="l">
              <a:lnSpc>
                <a:spcPct val="90000"/>
              </a:lnSpc>
              <a:spcBef>
                <a:spcPts val="560"/>
              </a:spcBef>
              <a:spcAft>
                <a:spcPts val="0"/>
              </a:spcAft>
              <a:buClr>
                <a:schemeClr val="accent2"/>
              </a:buClr>
              <a:buSzPts val="1960"/>
              <a:buFont typeface="Noto Sans Symbols"/>
              <a:buChar char="■"/>
            </a:pPr>
            <a:r>
              <a:rPr b="1" i="0" lang="en-US" sz="2800" u="none">
                <a:solidFill>
                  <a:schemeClr val="dk1"/>
                </a:solidFill>
                <a:latin typeface="Garamond"/>
                <a:ea typeface="Garamond"/>
                <a:cs typeface="Garamond"/>
                <a:sym typeface="Garamond"/>
              </a:rPr>
              <a:t>Step 1:</a:t>
            </a:r>
            <a:r>
              <a:rPr b="0" i="0" lang="en-US" sz="2800" u="none">
                <a:solidFill>
                  <a:schemeClr val="dk1"/>
                </a:solidFill>
                <a:latin typeface="Garamond"/>
                <a:ea typeface="Garamond"/>
                <a:cs typeface="Garamond"/>
                <a:sym typeface="Garamond"/>
              </a:rPr>
              <a:t> Evaluate each product term in the SOP expression. That is, determine the binary numbers that represent the product terms.</a:t>
            </a:r>
            <a:endParaRPr/>
          </a:p>
          <a:p>
            <a:pPr indent="-285750" lvl="1" marL="742950" rtl="0" algn="l">
              <a:lnSpc>
                <a:spcPct val="90000"/>
              </a:lnSpc>
              <a:spcBef>
                <a:spcPts val="560"/>
              </a:spcBef>
              <a:spcAft>
                <a:spcPts val="0"/>
              </a:spcAft>
              <a:buClr>
                <a:schemeClr val="accent2"/>
              </a:buClr>
              <a:buSzPts val="1960"/>
              <a:buFont typeface="Noto Sans Symbols"/>
              <a:buChar char="■"/>
            </a:pPr>
            <a:r>
              <a:rPr b="1" i="0" lang="en-US" sz="2800" u="none">
                <a:solidFill>
                  <a:schemeClr val="dk1"/>
                </a:solidFill>
                <a:latin typeface="Garamond"/>
                <a:ea typeface="Garamond"/>
                <a:cs typeface="Garamond"/>
                <a:sym typeface="Garamond"/>
              </a:rPr>
              <a:t>Step 2:</a:t>
            </a:r>
            <a:r>
              <a:rPr b="0" i="0" lang="en-US" sz="2800" u="none">
                <a:solidFill>
                  <a:schemeClr val="dk1"/>
                </a:solidFill>
                <a:latin typeface="Garamond"/>
                <a:ea typeface="Garamond"/>
                <a:cs typeface="Garamond"/>
                <a:sym typeface="Garamond"/>
              </a:rPr>
              <a:t> Determine all of the binary numbers not included in the evaluation in Step 1.</a:t>
            </a:r>
            <a:endParaRPr/>
          </a:p>
          <a:p>
            <a:pPr indent="-285750" lvl="1" marL="742950" rtl="0" algn="l">
              <a:lnSpc>
                <a:spcPct val="90000"/>
              </a:lnSpc>
              <a:spcBef>
                <a:spcPts val="560"/>
              </a:spcBef>
              <a:spcAft>
                <a:spcPts val="0"/>
              </a:spcAft>
              <a:buClr>
                <a:schemeClr val="accent2"/>
              </a:buClr>
              <a:buSzPts val="1960"/>
              <a:buFont typeface="Noto Sans Symbols"/>
              <a:buChar char="■"/>
            </a:pPr>
            <a:r>
              <a:rPr b="1" i="0" lang="en-US" sz="2800" u="none">
                <a:solidFill>
                  <a:schemeClr val="dk1"/>
                </a:solidFill>
                <a:latin typeface="Garamond"/>
                <a:ea typeface="Garamond"/>
                <a:cs typeface="Garamond"/>
                <a:sym typeface="Garamond"/>
              </a:rPr>
              <a:t>Step 3:</a:t>
            </a:r>
            <a:r>
              <a:rPr b="0" i="0" lang="en-US" sz="2800" u="none">
                <a:solidFill>
                  <a:schemeClr val="dk1"/>
                </a:solidFill>
                <a:latin typeface="Garamond"/>
                <a:ea typeface="Garamond"/>
                <a:cs typeface="Garamond"/>
                <a:sym typeface="Garamond"/>
              </a:rPr>
              <a:t> Write the equivalent sum term for each binary number from Step 2 and express in POS form.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Standard SOP to Standard POS (example)</a:t>
            </a:r>
            <a:endParaRPr/>
          </a:p>
        </p:txBody>
      </p:sp>
      <p:sp>
        <p:nvSpPr>
          <p:cNvPr id="454" name="Google Shape;454;p23"/>
          <p:cNvSpPr txBox="1"/>
          <p:nvPr>
            <p:ph idx="1" type="body"/>
          </p:nvPr>
        </p:nvSpPr>
        <p:spPr>
          <a:xfrm>
            <a:off x="457200" y="1600200"/>
            <a:ext cx="80248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Convert the SOP expression to an equivalent POS expression:</a:t>
            </a:r>
            <a:endParaRPr/>
          </a:p>
          <a:p>
            <a:pPr indent="-218440" lvl="0" marL="34290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 evaluation is as follows:</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There are 8 possible combinations. The SOP expression contains five of these, so the POS must contain the other 3 which are: 001, 100, and 110.</a:t>
            </a:r>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pic>
        <p:nvPicPr>
          <p:cNvPr id="455" name="Google Shape;455;p23"/>
          <p:cNvPicPr preferRelativeResize="0"/>
          <p:nvPr>
            <p:ph idx="1" type="body"/>
          </p:nvPr>
        </p:nvPicPr>
        <p:blipFill rotWithShape="1">
          <a:blip r:embed="rId3">
            <a:alphaModFix/>
          </a:blip>
          <a:srcRect b="0" l="0" r="0" t="0"/>
          <a:stretch/>
        </p:blipFill>
        <p:spPr>
          <a:xfrm>
            <a:off x="2032000" y="2584450"/>
            <a:ext cx="4729162" cy="29543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Boolean Expressions &amp; Truth Tables</a:t>
            </a:r>
            <a:endParaRPr/>
          </a:p>
        </p:txBody>
      </p:sp>
      <p:sp>
        <p:nvSpPr>
          <p:cNvPr id="462" name="Google Shape;462;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All </a:t>
            </a:r>
            <a:r>
              <a:rPr b="0" i="0" lang="en-US" sz="3200" u="sng">
                <a:solidFill>
                  <a:schemeClr val="dk1"/>
                </a:solidFill>
                <a:latin typeface="Garamond"/>
                <a:ea typeface="Garamond"/>
                <a:cs typeface="Garamond"/>
                <a:sym typeface="Garamond"/>
              </a:rPr>
              <a:t>standard Boolean expression</a:t>
            </a:r>
            <a:r>
              <a:rPr b="0" i="0" lang="en-US" sz="3200" u="none">
                <a:solidFill>
                  <a:schemeClr val="dk1"/>
                </a:solidFill>
                <a:latin typeface="Garamond"/>
                <a:ea typeface="Garamond"/>
                <a:cs typeface="Garamond"/>
                <a:sym typeface="Garamond"/>
              </a:rPr>
              <a:t> can be easily converted into truth table format using binary values for each term in the expression.</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Also, </a:t>
            </a:r>
            <a:r>
              <a:rPr b="0" i="0" lang="en-US" sz="3200" u="sng">
                <a:solidFill>
                  <a:schemeClr val="dk1"/>
                </a:solidFill>
                <a:latin typeface="Garamond"/>
                <a:ea typeface="Garamond"/>
                <a:cs typeface="Garamond"/>
                <a:sym typeface="Garamond"/>
              </a:rPr>
              <a:t>standard SOP or POS</a:t>
            </a:r>
            <a:r>
              <a:rPr b="0" i="0" lang="en-US" sz="3200" u="none">
                <a:solidFill>
                  <a:schemeClr val="dk1"/>
                </a:solidFill>
                <a:latin typeface="Garamond"/>
                <a:ea typeface="Garamond"/>
                <a:cs typeface="Garamond"/>
                <a:sym typeface="Garamond"/>
              </a:rPr>
              <a:t> expression can be determined from the truth table.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SOP Expressions to Truth Table Format</a:t>
            </a:r>
            <a:endParaRPr/>
          </a:p>
        </p:txBody>
      </p:sp>
      <p:sp>
        <p:nvSpPr>
          <p:cNvPr id="469" name="Google Shape;469;p25"/>
          <p:cNvSpPr txBox="1"/>
          <p:nvPr>
            <p:ph idx="1" type="body"/>
          </p:nvPr>
        </p:nvSpPr>
        <p:spPr>
          <a:xfrm>
            <a:off x="457200" y="1600200"/>
            <a:ext cx="8229600" cy="4954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Recall the fact:</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An SOP expression is equal to 1 only if at least one of the product term is equal to 1.</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Constructing a truth table:</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1:</a:t>
            </a:r>
            <a:r>
              <a:rPr b="0" i="0" lang="en-US" sz="2400" u="none">
                <a:solidFill>
                  <a:schemeClr val="dk1"/>
                </a:solidFill>
                <a:latin typeface="Garamond"/>
                <a:ea typeface="Garamond"/>
                <a:cs typeface="Garamond"/>
                <a:sym typeface="Garamond"/>
              </a:rPr>
              <a:t> List all possible combinations of binary values of the variables in the expression.</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2:</a:t>
            </a:r>
            <a:r>
              <a:rPr b="0" i="0" lang="en-US" sz="2400" u="none">
                <a:solidFill>
                  <a:schemeClr val="dk1"/>
                </a:solidFill>
                <a:latin typeface="Garamond"/>
                <a:ea typeface="Garamond"/>
                <a:cs typeface="Garamond"/>
                <a:sym typeface="Garamond"/>
              </a:rPr>
              <a:t> Convert the SOP expression to standard form if it is not already.</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3:</a:t>
            </a:r>
            <a:r>
              <a:rPr b="0" i="0" lang="en-US" sz="2400" u="none">
                <a:solidFill>
                  <a:schemeClr val="dk1"/>
                </a:solidFill>
                <a:latin typeface="Garamond"/>
                <a:ea typeface="Garamond"/>
                <a:cs typeface="Garamond"/>
                <a:sym typeface="Garamond"/>
              </a:rPr>
              <a:t> Place a 1 in the output column (X) for each binary value that makes the </a:t>
            </a:r>
            <a:r>
              <a:rPr b="0" i="0" lang="en-US" sz="2400" u="sng">
                <a:solidFill>
                  <a:schemeClr val="dk1"/>
                </a:solidFill>
                <a:latin typeface="Garamond"/>
                <a:ea typeface="Garamond"/>
                <a:cs typeface="Garamond"/>
                <a:sym typeface="Garamond"/>
              </a:rPr>
              <a:t>standard SOP</a:t>
            </a:r>
            <a:r>
              <a:rPr b="0" i="0" lang="en-US" sz="2400" u="none">
                <a:solidFill>
                  <a:schemeClr val="dk1"/>
                </a:solidFill>
                <a:latin typeface="Garamond"/>
                <a:ea typeface="Garamond"/>
                <a:cs typeface="Garamond"/>
                <a:sym typeface="Garamond"/>
              </a:rPr>
              <a:t> expression a 1 and place 0 for all the remaining binary values. </a:t>
            </a:r>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SOP Expressions to Truth Table Format (example)</a:t>
            </a:r>
            <a:endParaRPr/>
          </a:p>
        </p:txBody>
      </p:sp>
      <p:sp>
        <p:nvSpPr>
          <p:cNvPr id="476" name="Google Shape;476;p26"/>
          <p:cNvSpPr txBox="1"/>
          <p:nvPr>
            <p:ph idx="1" type="body"/>
          </p:nvPr>
        </p:nvSpPr>
        <p:spPr>
          <a:xfrm>
            <a:off x="257175" y="1600200"/>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Develop a truth table for the standard SOP expression</a:t>
            </a:r>
            <a:endParaRPr/>
          </a:p>
        </p:txBody>
      </p:sp>
      <p:pic>
        <p:nvPicPr>
          <p:cNvPr id="477" name="Google Shape;477;p26"/>
          <p:cNvPicPr preferRelativeResize="0"/>
          <p:nvPr>
            <p:ph idx="1" type="body"/>
          </p:nvPr>
        </p:nvPicPr>
        <p:blipFill rotWithShape="1">
          <a:blip r:embed="rId3">
            <a:alphaModFix/>
          </a:blip>
          <a:srcRect b="0" l="0" r="0" t="0"/>
          <a:stretch/>
        </p:blipFill>
        <p:spPr>
          <a:xfrm>
            <a:off x="855662" y="3190875"/>
            <a:ext cx="2871787" cy="446087"/>
          </a:xfrm>
          <a:prstGeom prst="rect">
            <a:avLst/>
          </a:prstGeom>
          <a:noFill/>
          <a:ln>
            <a:noFill/>
          </a:ln>
        </p:spPr>
      </p:pic>
      <p:graphicFrame>
        <p:nvGraphicFramePr>
          <p:cNvPr id="478" name="Google Shape;478;p26"/>
          <p:cNvGraphicFramePr/>
          <p:nvPr/>
        </p:nvGraphicFramePr>
        <p:xfrm>
          <a:off x="4348162" y="1638300"/>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cap="none" strike="noStrik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479" name="Google Shape;479;p26"/>
          <p:cNvGraphicFramePr/>
          <p:nvPr/>
        </p:nvGraphicFramePr>
        <p:xfrm>
          <a:off x="4343400" y="1633537"/>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480" name="Google Shape;480;p26"/>
          <p:cNvPicPr preferRelativeResize="0"/>
          <p:nvPr/>
        </p:nvPicPr>
        <p:blipFill rotWithShape="1">
          <a:blip r:embed="rId4">
            <a:alphaModFix/>
          </a:blip>
          <a:srcRect b="0" l="0" r="0" t="0"/>
          <a:stretch/>
        </p:blipFill>
        <p:spPr>
          <a:xfrm>
            <a:off x="7640637" y="2986087"/>
            <a:ext cx="836612" cy="446087"/>
          </a:xfrm>
          <a:prstGeom prst="rect">
            <a:avLst/>
          </a:prstGeom>
          <a:noFill/>
          <a:ln>
            <a:noFill/>
          </a:ln>
        </p:spPr>
      </p:pic>
      <p:pic>
        <p:nvPicPr>
          <p:cNvPr id="481" name="Google Shape;481;p26"/>
          <p:cNvPicPr preferRelativeResize="0"/>
          <p:nvPr/>
        </p:nvPicPr>
        <p:blipFill rotWithShape="1">
          <a:blip r:embed="rId5">
            <a:alphaModFix/>
          </a:blip>
          <a:srcRect b="0" l="0" r="0" t="0"/>
          <a:stretch/>
        </p:blipFill>
        <p:spPr>
          <a:xfrm>
            <a:off x="7640637" y="4371975"/>
            <a:ext cx="836612" cy="446087"/>
          </a:xfrm>
          <a:prstGeom prst="rect">
            <a:avLst/>
          </a:prstGeom>
          <a:noFill/>
          <a:ln>
            <a:noFill/>
          </a:ln>
        </p:spPr>
      </p:pic>
      <p:pic>
        <p:nvPicPr>
          <p:cNvPr id="482" name="Google Shape;482;p26"/>
          <p:cNvPicPr preferRelativeResize="0"/>
          <p:nvPr/>
        </p:nvPicPr>
        <p:blipFill rotWithShape="1">
          <a:blip r:embed="rId6">
            <a:alphaModFix/>
          </a:blip>
          <a:srcRect b="0" l="0" r="0" t="0"/>
          <a:stretch/>
        </p:blipFill>
        <p:spPr>
          <a:xfrm>
            <a:off x="7653337" y="5757862"/>
            <a:ext cx="781050" cy="388937"/>
          </a:xfrm>
          <a:prstGeom prst="rect">
            <a:avLst/>
          </a:prstGeom>
          <a:noFill/>
          <a:ln>
            <a:noFill/>
          </a:ln>
        </p:spPr>
      </p:pic>
      <p:graphicFrame>
        <p:nvGraphicFramePr>
          <p:cNvPr id="483" name="Google Shape;483;p26"/>
          <p:cNvGraphicFramePr/>
          <p:nvPr/>
        </p:nvGraphicFramePr>
        <p:xfrm>
          <a:off x="4338637" y="1628775"/>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484" name="Google Shape;484;p26"/>
          <p:cNvPicPr preferRelativeResize="0"/>
          <p:nvPr/>
        </p:nvPicPr>
        <p:blipFill rotWithShape="1">
          <a:blip r:embed="rId4">
            <a:alphaModFix/>
          </a:blip>
          <a:srcRect b="0" l="0" r="0" t="0"/>
          <a:stretch/>
        </p:blipFill>
        <p:spPr>
          <a:xfrm>
            <a:off x="7635875" y="2981325"/>
            <a:ext cx="836612" cy="446087"/>
          </a:xfrm>
          <a:prstGeom prst="rect">
            <a:avLst/>
          </a:prstGeom>
          <a:noFill/>
          <a:ln>
            <a:noFill/>
          </a:ln>
        </p:spPr>
      </p:pic>
      <p:pic>
        <p:nvPicPr>
          <p:cNvPr id="485" name="Google Shape;485;p26"/>
          <p:cNvPicPr preferRelativeResize="0"/>
          <p:nvPr/>
        </p:nvPicPr>
        <p:blipFill rotWithShape="1">
          <a:blip r:embed="rId5">
            <a:alphaModFix/>
          </a:blip>
          <a:srcRect b="0" l="0" r="0" t="0"/>
          <a:stretch/>
        </p:blipFill>
        <p:spPr>
          <a:xfrm>
            <a:off x="7635875" y="4367212"/>
            <a:ext cx="836612" cy="446087"/>
          </a:xfrm>
          <a:prstGeom prst="rect">
            <a:avLst/>
          </a:prstGeom>
          <a:noFill/>
          <a:ln>
            <a:noFill/>
          </a:ln>
        </p:spPr>
      </p:pic>
      <p:pic>
        <p:nvPicPr>
          <p:cNvPr id="486" name="Google Shape;486;p26"/>
          <p:cNvPicPr preferRelativeResize="0"/>
          <p:nvPr/>
        </p:nvPicPr>
        <p:blipFill rotWithShape="1">
          <a:blip r:embed="rId6">
            <a:alphaModFix/>
          </a:blip>
          <a:srcRect b="0" l="0" r="0" t="0"/>
          <a:stretch/>
        </p:blipFill>
        <p:spPr>
          <a:xfrm>
            <a:off x="7648575" y="5753100"/>
            <a:ext cx="781050" cy="388937"/>
          </a:xfrm>
          <a:prstGeom prst="rect">
            <a:avLst/>
          </a:prstGeom>
          <a:noFill/>
          <a:ln>
            <a:noFill/>
          </a:ln>
        </p:spPr>
      </p:pic>
      <p:graphicFrame>
        <p:nvGraphicFramePr>
          <p:cNvPr id="487" name="Google Shape;487;p26"/>
          <p:cNvGraphicFramePr/>
          <p:nvPr/>
        </p:nvGraphicFramePr>
        <p:xfrm>
          <a:off x="4333875" y="1624012"/>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488" name="Google Shape;488;p26"/>
          <p:cNvPicPr preferRelativeResize="0"/>
          <p:nvPr/>
        </p:nvPicPr>
        <p:blipFill rotWithShape="1">
          <a:blip r:embed="rId4">
            <a:alphaModFix/>
          </a:blip>
          <a:srcRect b="0" l="0" r="0" t="0"/>
          <a:stretch/>
        </p:blipFill>
        <p:spPr>
          <a:xfrm>
            <a:off x="7631112" y="2976562"/>
            <a:ext cx="836612" cy="446087"/>
          </a:xfrm>
          <a:prstGeom prst="rect">
            <a:avLst/>
          </a:prstGeom>
          <a:noFill/>
          <a:ln>
            <a:noFill/>
          </a:ln>
        </p:spPr>
      </p:pic>
      <p:pic>
        <p:nvPicPr>
          <p:cNvPr id="489" name="Google Shape;489;p26"/>
          <p:cNvPicPr preferRelativeResize="0"/>
          <p:nvPr/>
        </p:nvPicPr>
        <p:blipFill rotWithShape="1">
          <a:blip r:embed="rId5">
            <a:alphaModFix/>
          </a:blip>
          <a:srcRect b="0" l="0" r="0" t="0"/>
          <a:stretch/>
        </p:blipFill>
        <p:spPr>
          <a:xfrm>
            <a:off x="7631112" y="4362450"/>
            <a:ext cx="836612" cy="446087"/>
          </a:xfrm>
          <a:prstGeom prst="rect">
            <a:avLst/>
          </a:prstGeom>
          <a:noFill/>
          <a:ln>
            <a:noFill/>
          </a:ln>
        </p:spPr>
      </p:pic>
      <p:pic>
        <p:nvPicPr>
          <p:cNvPr id="490" name="Google Shape;490;p26"/>
          <p:cNvPicPr preferRelativeResize="0"/>
          <p:nvPr/>
        </p:nvPicPr>
        <p:blipFill rotWithShape="1">
          <a:blip r:embed="rId6">
            <a:alphaModFix/>
          </a:blip>
          <a:srcRect b="0" l="0" r="0" t="0"/>
          <a:stretch/>
        </p:blipFill>
        <p:spPr>
          <a:xfrm>
            <a:off x="7643812" y="5748337"/>
            <a:ext cx="781050" cy="3889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POS Expressions to Truth Table Format</a:t>
            </a:r>
            <a:endParaRPr/>
          </a:p>
        </p:txBody>
      </p:sp>
      <p:sp>
        <p:nvSpPr>
          <p:cNvPr id="497" name="Google Shape;497;p27"/>
          <p:cNvSpPr txBox="1"/>
          <p:nvPr>
            <p:ph idx="1" type="body"/>
          </p:nvPr>
        </p:nvSpPr>
        <p:spPr>
          <a:xfrm>
            <a:off x="457200" y="1600200"/>
            <a:ext cx="8229600" cy="4954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Recall the fact:</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 POS expression is equal to 0 only if at least one of the product term is equal to 0.</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Constructing a truth table:</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1:</a:t>
            </a:r>
            <a:r>
              <a:rPr b="0" i="0" lang="en-US" sz="2400" u="none">
                <a:solidFill>
                  <a:schemeClr val="dk1"/>
                </a:solidFill>
                <a:latin typeface="Garamond"/>
                <a:ea typeface="Garamond"/>
                <a:cs typeface="Garamond"/>
                <a:sym typeface="Garamond"/>
              </a:rPr>
              <a:t> List all possible combinations of binary values of the variables in the expression.</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2:</a:t>
            </a:r>
            <a:r>
              <a:rPr b="0" i="0" lang="en-US" sz="2400" u="none">
                <a:solidFill>
                  <a:schemeClr val="dk1"/>
                </a:solidFill>
                <a:latin typeface="Garamond"/>
                <a:ea typeface="Garamond"/>
                <a:cs typeface="Garamond"/>
                <a:sym typeface="Garamond"/>
              </a:rPr>
              <a:t> Convert the POS expression to standard form if it is not already.</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3:</a:t>
            </a:r>
            <a:r>
              <a:rPr b="0" i="0" lang="en-US" sz="2400" u="none">
                <a:solidFill>
                  <a:schemeClr val="dk1"/>
                </a:solidFill>
                <a:latin typeface="Garamond"/>
                <a:ea typeface="Garamond"/>
                <a:cs typeface="Garamond"/>
                <a:sym typeface="Garamond"/>
              </a:rPr>
              <a:t> Place a 0 in the output column (X) for each binary value that makes the </a:t>
            </a:r>
            <a:r>
              <a:rPr b="0" i="0" lang="en-US" sz="2400" u="sng">
                <a:solidFill>
                  <a:schemeClr val="dk1"/>
                </a:solidFill>
                <a:latin typeface="Garamond"/>
                <a:ea typeface="Garamond"/>
                <a:cs typeface="Garamond"/>
                <a:sym typeface="Garamond"/>
              </a:rPr>
              <a:t>standard POS</a:t>
            </a:r>
            <a:r>
              <a:rPr b="0" i="0" lang="en-US" sz="2400" u="none">
                <a:solidFill>
                  <a:schemeClr val="dk1"/>
                </a:solidFill>
                <a:latin typeface="Garamond"/>
                <a:ea typeface="Garamond"/>
                <a:cs typeface="Garamond"/>
                <a:sym typeface="Garamond"/>
              </a:rPr>
              <a:t> expression a 0 and place 1 for all the remaining binary values. </a:t>
            </a:r>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Converting POS Expressions to Truth Table Format (example)</a:t>
            </a:r>
            <a:endParaRPr/>
          </a:p>
        </p:txBody>
      </p:sp>
      <p:sp>
        <p:nvSpPr>
          <p:cNvPr id="504" name="Google Shape;504;p28"/>
          <p:cNvSpPr txBox="1"/>
          <p:nvPr>
            <p:ph idx="1" type="body"/>
          </p:nvPr>
        </p:nvSpPr>
        <p:spPr>
          <a:xfrm>
            <a:off x="257175" y="1600200"/>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Develop a truth table for the standard POS expression</a:t>
            </a:r>
            <a:endParaRPr/>
          </a:p>
        </p:txBody>
      </p:sp>
      <p:pic>
        <p:nvPicPr>
          <p:cNvPr id="505" name="Google Shape;505;p28"/>
          <p:cNvPicPr preferRelativeResize="0"/>
          <p:nvPr>
            <p:ph idx="1" type="body"/>
          </p:nvPr>
        </p:nvPicPr>
        <p:blipFill rotWithShape="1">
          <a:blip r:embed="rId3">
            <a:alphaModFix/>
          </a:blip>
          <a:srcRect b="0" l="0" r="0" t="0"/>
          <a:stretch/>
        </p:blipFill>
        <p:spPr>
          <a:xfrm>
            <a:off x="457200" y="3165475"/>
            <a:ext cx="3757612" cy="839787"/>
          </a:xfrm>
          <a:prstGeom prst="rect">
            <a:avLst/>
          </a:prstGeom>
          <a:noFill/>
          <a:ln>
            <a:noFill/>
          </a:ln>
        </p:spPr>
      </p:pic>
      <p:graphicFrame>
        <p:nvGraphicFramePr>
          <p:cNvPr id="506" name="Google Shape;506;p28"/>
          <p:cNvGraphicFramePr/>
          <p:nvPr/>
        </p:nvGraphicFramePr>
        <p:xfrm>
          <a:off x="4348162" y="1724025"/>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507" name="Google Shape;507;p28"/>
          <p:cNvGraphicFramePr/>
          <p:nvPr/>
        </p:nvGraphicFramePr>
        <p:xfrm>
          <a:off x="4343400" y="1719262"/>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508" name="Google Shape;508;p28"/>
          <p:cNvPicPr preferRelativeResize="0"/>
          <p:nvPr/>
        </p:nvPicPr>
        <p:blipFill rotWithShape="1">
          <a:blip r:embed="rId4">
            <a:alphaModFix/>
          </a:blip>
          <a:srcRect b="0" l="0" r="0" t="0"/>
          <a:stretch/>
        </p:blipFill>
        <p:spPr>
          <a:xfrm>
            <a:off x="7432675" y="2674937"/>
            <a:ext cx="1282700" cy="354012"/>
          </a:xfrm>
          <a:prstGeom prst="rect">
            <a:avLst/>
          </a:prstGeom>
          <a:noFill/>
          <a:ln>
            <a:noFill/>
          </a:ln>
        </p:spPr>
      </p:pic>
      <p:pic>
        <p:nvPicPr>
          <p:cNvPr id="509" name="Google Shape;509;p28"/>
          <p:cNvPicPr preferRelativeResize="0"/>
          <p:nvPr/>
        </p:nvPicPr>
        <p:blipFill rotWithShape="1">
          <a:blip r:embed="rId5">
            <a:alphaModFix/>
          </a:blip>
          <a:srcRect b="0" l="0" r="0" t="0"/>
          <a:stretch/>
        </p:blipFill>
        <p:spPr>
          <a:xfrm>
            <a:off x="7421562" y="3552825"/>
            <a:ext cx="1304925" cy="396875"/>
          </a:xfrm>
          <a:prstGeom prst="rect">
            <a:avLst/>
          </a:prstGeom>
          <a:noFill/>
          <a:ln>
            <a:noFill/>
          </a:ln>
        </p:spPr>
      </p:pic>
      <p:pic>
        <p:nvPicPr>
          <p:cNvPr id="510" name="Google Shape;510;p28"/>
          <p:cNvPicPr preferRelativeResize="0"/>
          <p:nvPr/>
        </p:nvPicPr>
        <p:blipFill rotWithShape="1">
          <a:blip r:embed="rId6">
            <a:alphaModFix/>
          </a:blip>
          <a:srcRect b="0" l="0" r="0" t="0"/>
          <a:stretch/>
        </p:blipFill>
        <p:spPr>
          <a:xfrm>
            <a:off x="7396162" y="4010025"/>
            <a:ext cx="1327150" cy="398462"/>
          </a:xfrm>
          <a:prstGeom prst="rect">
            <a:avLst/>
          </a:prstGeom>
          <a:noFill/>
          <a:ln>
            <a:noFill/>
          </a:ln>
        </p:spPr>
      </p:pic>
      <p:pic>
        <p:nvPicPr>
          <p:cNvPr id="511" name="Google Shape;511;p28"/>
          <p:cNvPicPr preferRelativeResize="0"/>
          <p:nvPr/>
        </p:nvPicPr>
        <p:blipFill rotWithShape="1">
          <a:blip r:embed="rId7">
            <a:alphaModFix/>
          </a:blip>
          <a:srcRect b="0" l="0" r="0" t="0"/>
          <a:stretch/>
        </p:blipFill>
        <p:spPr>
          <a:xfrm>
            <a:off x="7396162" y="4924425"/>
            <a:ext cx="1327150" cy="396875"/>
          </a:xfrm>
          <a:prstGeom prst="rect">
            <a:avLst/>
          </a:prstGeom>
          <a:noFill/>
          <a:ln>
            <a:noFill/>
          </a:ln>
        </p:spPr>
      </p:pic>
      <p:pic>
        <p:nvPicPr>
          <p:cNvPr id="512" name="Google Shape;512;p28"/>
          <p:cNvPicPr preferRelativeResize="0"/>
          <p:nvPr/>
        </p:nvPicPr>
        <p:blipFill rotWithShape="1">
          <a:blip r:embed="rId8">
            <a:alphaModFix/>
          </a:blip>
          <a:srcRect b="0" l="0" r="0" t="0"/>
          <a:stretch/>
        </p:blipFill>
        <p:spPr>
          <a:xfrm>
            <a:off x="7396162" y="5381625"/>
            <a:ext cx="1327150" cy="396875"/>
          </a:xfrm>
          <a:prstGeom prst="rect">
            <a:avLst/>
          </a:prstGeom>
          <a:noFill/>
          <a:ln>
            <a:noFill/>
          </a:ln>
        </p:spPr>
      </p:pic>
      <p:graphicFrame>
        <p:nvGraphicFramePr>
          <p:cNvPr id="513" name="Google Shape;513;p28"/>
          <p:cNvGraphicFramePr/>
          <p:nvPr/>
        </p:nvGraphicFramePr>
        <p:xfrm>
          <a:off x="4338637" y="1714500"/>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514" name="Google Shape;514;p28"/>
          <p:cNvPicPr preferRelativeResize="0"/>
          <p:nvPr/>
        </p:nvPicPr>
        <p:blipFill rotWithShape="1">
          <a:blip r:embed="rId4">
            <a:alphaModFix/>
          </a:blip>
          <a:srcRect b="0" l="0" r="0" t="0"/>
          <a:stretch/>
        </p:blipFill>
        <p:spPr>
          <a:xfrm>
            <a:off x="7427912" y="2670175"/>
            <a:ext cx="1282700" cy="354012"/>
          </a:xfrm>
          <a:prstGeom prst="rect">
            <a:avLst/>
          </a:prstGeom>
          <a:noFill/>
          <a:ln>
            <a:noFill/>
          </a:ln>
        </p:spPr>
      </p:pic>
      <p:pic>
        <p:nvPicPr>
          <p:cNvPr id="515" name="Google Shape;515;p28"/>
          <p:cNvPicPr preferRelativeResize="0"/>
          <p:nvPr/>
        </p:nvPicPr>
        <p:blipFill rotWithShape="1">
          <a:blip r:embed="rId5">
            <a:alphaModFix/>
          </a:blip>
          <a:srcRect b="0" l="0" r="0" t="0"/>
          <a:stretch/>
        </p:blipFill>
        <p:spPr>
          <a:xfrm>
            <a:off x="7416800" y="3548062"/>
            <a:ext cx="1304925" cy="396875"/>
          </a:xfrm>
          <a:prstGeom prst="rect">
            <a:avLst/>
          </a:prstGeom>
          <a:noFill/>
          <a:ln>
            <a:noFill/>
          </a:ln>
        </p:spPr>
      </p:pic>
      <p:pic>
        <p:nvPicPr>
          <p:cNvPr id="516" name="Google Shape;516;p28"/>
          <p:cNvPicPr preferRelativeResize="0"/>
          <p:nvPr/>
        </p:nvPicPr>
        <p:blipFill rotWithShape="1">
          <a:blip r:embed="rId6">
            <a:alphaModFix/>
          </a:blip>
          <a:srcRect b="0" l="0" r="0" t="0"/>
          <a:stretch/>
        </p:blipFill>
        <p:spPr>
          <a:xfrm>
            <a:off x="7391400" y="4005262"/>
            <a:ext cx="1327150" cy="398462"/>
          </a:xfrm>
          <a:prstGeom prst="rect">
            <a:avLst/>
          </a:prstGeom>
          <a:noFill/>
          <a:ln>
            <a:noFill/>
          </a:ln>
        </p:spPr>
      </p:pic>
      <p:pic>
        <p:nvPicPr>
          <p:cNvPr id="517" name="Google Shape;517;p28"/>
          <p:cNvPicPr preferRelativeResize="0"/>
          <p:nvPr/>
        </p:nvPicPr>
        <p:blipFill rotWithShape="1">
          <a:blip r:embed="rId7">
            <a:alphaModFix/>
          </a:blip>
          <a:srcRect b="0" l="0" r="0" t="0"/>
          <a:stretch/>
        </p:blipFill>
        <p:spPr>
          <a:xfrm>
            <a:off x="7391400" y="4919662"/>
            <a:ext cx="1327150" cy="396875"/>
          </a:xfrm>
          <a:prstGeom prst="rect">
            <a:avLst/>
          </a:prstGeom>
          <a:noFill/>
          <a:ln>
            <a:noFill/>
          </a:ln>
        </p:spPr>
      </p:pic>
      <p:pic>
        <p:nvPicPr>
          <p:cNvPr id="518" name="Google Shape;518;p28"/>
          <p:cNvPicPr preferRelativeResize="0"/>
          <p:nvPr/>
        </p:nvPicPr>
        <p:blipFill rotWithShape="1">
          <a:blip r:embed="rId8">
            <a:alphaModFix/>
          </a:blip>
          <a:srcRect b="0" l="0" r="0" t="0"/>
          <a:stretch/>
        </p:blipFill>
        <p:spPr>
          <a:xfrm>
            <a:off x="7391400" y="5376862"/>
            <a:ext cx="1327150" cy="396875"/>
          </a:xfrm>
          <a:prstGeom prst="rect">
            <a:avLst/>
          </a:prstGeom>
          <a:noFill/>
          <a:ln>
            <a:noFill/>
          </a:ln>
        </p:spPr>
      </p:pic>
      <p:graphicFrame>
        <p:nvGraphicFramePr>
          <p:cNvPr id="519" name="Google Shape;519;p28"/>
          <p:cNvGraphicFramePr/>
          <p:nvPr/>
        </p:nvGraphicFramePr>
        <p:xfrm>
          <a:off x="4348162" y="1709737"/>
          <a:ext cx="3000000" cy="3000000"/>
        </p:xfrm>
        <a:graphic>
          <a:graphicData uri="http://schemas.openxmlformats.org/drawingml/2006/table">
            <a:tbl>
              <a:tblPr>
                <a:noFill/>
                <a:tableStyleId>{9B0563E9-32E6-436E-82DE-08DCF22E2DEE}</a:tableStyleId>
              </a:tblPr>
              <a:tblGrid>
                <a:gridCol w="498475"/>
                <a:gridCol w="568325"/>
                <a:gridCol w="488950"/>
                <a:gridCol w="1411275"/>
                <a:gridCol w="15287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Output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Product Term</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pic>
        <p:nvPicPr>
          <p:cNvPr id="520" name="Google Shape;520;p28"/>
          <p:cNvPicPr preferRelativeResize="0"/>
          <p:nvPr/>
        </p:nvPicPr>
        <p:blipFill rotWithShape="1">
          <a:blip r:embed="rId4">
            <a:alphaModFix/>
          </a:blip>
          <a:srcRect b="0" l="0" r="0" t="0"/>
          <a:stretch/>
        </p:blipFill>
        <p:spPr>
          <a:xfrm>
            <a:off x="7437437" y="2665412"/>
            <a:ext cx="1282700" cy="354012"/>
          </a:xfrm>
          <a:prstGeom prst="rect">
            <a:avLst/>
          </a:prstGeom>
          <a:noFill/>
          <a:ln>
            <a:noFill/>
          </a:ln>
        </p:spPr>
      </p:pic>
      <p:pic>
        <p:nvPicPr>
          <p:cNvPr id="521" name="Google Shape;521;p28"/>
          <p:cNvPicPr preferRelativeResize="0"/>
          <p:nvPr/>
        </p:nvPicPr>
        <p:blipFill rotWithShape="1">
          <a:blip r:embed="rId5">
            <a:alphaModFix/>
          </a:blip>
          <a:srcRect b="0" l="0" r="0" t="0"/>
          <a:stretch/>
        </p:blipFill>
        <p:spPr>
          <a:xfrm>
            <a:off x="7426325" y="3543300"/>
            <a:ext cx="1304925" cy="396875"/>
          </a:xfrm>
          <a:prstGeom prst="rect">
            <a:avLst/>
          </a:prstGeom>
          <a:noFill/>
          <a:ln>
            <a:noFill/>
          </a:ln>
        </p:spPr>
      </p:pic>
      <p:pic>
        <p:nvPicPr>
          <p:cNvPr id="522" name="Google Shape;522;p28"/>
          <p:cNvPicPr preferRelativeResize="0"/>
          <p:nvPr/>
        </p:nvPicPr>
        <p:blipFill rotWithShape="1">
          <a:blip r:embed="rId6">
            <a:alphaModFix/>
          </a:blip>
          <a:srcRect b="0" l="0" r="0" t="0"/>
          <a:stretch/>
        </p:blipFill>
        <p:spPr>
          <a:xfrm>
            <a:off x="7400925" y="4000500"/>
            <a:ext cx="1327150" cy="398462"/>
          </a:xfrm>
          <a:prstGeom prst="rect">
            <a:avLst/>
          </a:prstGeom>
          <a:noFill/>
          <a:ln>
            <a:noFill/>
          </a:ln>
        </p:spPr>
      </p:pic>
      <p:pic>
        <p:nvPicPr>
          <p:cNvPr id="523" name="Google Shape;523;p28"/>
          <p:cNvPicPr preferRelativeResize="0"/>
          <p:nvPr/>
        </p:nvPicPr>
        <p:blipFill rotWithShape="1">
          <a:blip r:embed="rId7">
            <a:alphaModFix/>
          </a:blip>
          <a:srcRect b="0" l="0" r="0" t="0"/>
          <a:stretch/>
        </p:blipFill>
        <p:spPr>
          <a:xfrm>
            <a:off x="7400925" y="4914900"/>
            <a:ext cx="1327150" cy="396875"/>
          </a:xfrm>
          <a:prstGeom prst="rect">
            <a:avLst/>
          </a:prstGeom>
          <a:noFill/>
          <a:ln>
            <a:noFill/>
          </a:ln>
        </p:spPr>
      </p:pic>
      <p:pic>
        <p:nvPicPr>
          <p:cNvPr id="524" name="Google Shape;524;p28"/>
          <p:cNvPicPr preferRelativeResize="0"/>
          <p:nvPr/>
        </p:nvPicPr>
        <p:blipFill rotWithShape="1">
          <a:blip r:embed="rId8">
            <a:alphaModFix/>
          </a:blip>
          <a:srcRect b="0" l="0" r="0" t="0"/>
          <a:stretch/>
        </p:blipFill>
        <p:spPr>
          <a:xfrm>
            <a:off x="7400925" y="5372100"/>
            <a:ext cx="1327150" cy="396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Standard Expression from a Truth Table</a:t>
            </a:r>
            <a:endParaRPr/>
          </a:p>
        </p:txBody>
      </p:sp>
      <p:sp>
        <p:nvSpPr>
          <p:cNvPr id="531" name="Google Shape;531;p29"/>
          <p:cNvSpPr txBox="1"/>
          <p:nvPr>
            <p:ph idx="1" type="body"/>
          </p:nvPr>
        </p:nvSpPr>
        <p:spPr>
          <a:xfrm>
            <a:off x="457200" y="1600200"/>
            <a:ext cx="809625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To determine the standard </a:t>
            </a:r>
            <a:r>
              <a:rPr b="1" i="0" lang="en-US" sz="2800" u="none">
                <a:solidFill>
                  <a:srgbClr val="FF0000"/>
                </a:solidFill>
                <a:latin typeface="Garamond"/>
                <a:ea typeface="Garamond"/>
                <a:cs typeface="Garamond"/>
                <a:sym typeface="Garamond"/>
              </a:rPr>
              <a:t>SOP expression</a:t>
            </a:r>
            <a:r>
              <a:rPr b="0" i="0" lang="en-US" sz="2800" u="none">
                <a:solidFill>
                  <a:schemeClr val="dk1"/>
                </a:solidFill>
                <a:latin typeface="Garamond"/>
                <a:ea typeface="Garamond"/>
                <a:cs typeface="Garamond"/>
                <a:sym typeface="Garamond"/>
              </a:rPr>
              <a:t> represented by a truth table.</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Instructions:</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1:</a:t>
            </a:r>
            <a:r>
              <a:rPr b="0" i="0" lang="en-US" sz="2400" u="none">
                <a:solidFill>
                  <a:schemeClr val="dk1"/>
                </a:solidFill>
                <a:latin typeface="Garamond"/>
                <a:ea typeface="Garamond"/>
                <a:cs typeface="Garamond"/>
                <a:sym typeface="Garamond"/>
              </a:rPr>
              <a:t> List the binary values of the input variables for which the output is 1.</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2:</a:t>
            </a:r>
            <a:r>
              <a:rPr b="0" i="0" lang="en-US" sz="2400" u="none">
                <a:solidFill>
                  <a:schemeClr val="dk1"/>
                </a:solidFill>
                <a:latin typeface="Garamond"/>
                <a:ea typeface="Garamond"/>
                <a:cs typeface="Garamond"/>
                <a:sym typeface="Garamond"/>
              </a:rPr>
              <a:t> Convert each binary value to the corresponding product term by replacing:</a:t>
            </a:r>
            <a:endParaRPr/>
          </a:p>
          <a:p>
            <a:pPr indent="-228600" lvl="2" marL="11430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Garamond"/>
                <a:ea typeface="Garamond"/>
                <a:cs typeface="Garamond"/>
                <a:sym typeface="Garamond"/>
              </a:rPr>
              <a:t>each 1 with the corresponding variable, and </a:t>
            </a:r>
            <a:endParaRPr/>
          </a:p>
          <a:p>
            <a:pPr indent="-228600" lvl="2" marL="11430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Garamond"/>
                <a:ea typeface="Garamond"/>
                <a:cs typeface="Garamond"/>
                <a:sym typeface="Garamond"/>
              </a:rPr>
              <a:t>each 0 with the corresponding variable complement.</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Example: 1010 🡪  </a:t>
            </a:r>
            <a:endParaRPr/>
          </a:p>
        </p:txBody>
      </p:sp>
      <p:pic>
        <p:nvPicPr>
          <p:cNvPr id="532" name="Google Shape;532;p29"/>
          <p:cNvPicPr preferRelativeResize="0"/>
          <p:nvPr>
            <p:ph idx="1" type="body"/>
          </p:nvPr>
        </p:nvPicPr>
        <p:blipFill rotWithShape="1">
          <a:blip r:embed="rId3">
            <a:alphaModFix/>
          </a:blip>
          <a:srcRect b="0" l="0" r="0" t="0"/>
          <a:stretch/>
        </p:blipFill>
        <p:spPr>
          <a:xfrm>
            <a:off x="3565525" y="5411787"/>
            <a:ext cx="1063625" cy="4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aramond"/>
              <a:buNone/>
            </a:pPr>
            <a:r>
              <a:rPr b="1" i="0" lang="en-US" sz="3600" u="none">
                <a:solidFill>
                  <a:schemeClr val="dk2"/>
                </a:solidFill>
                <a:latin typeface="Garamond"/>
                <a:ea typeface="Garamond"/>
                <a:cs typeface="Garamond"/>
                <a:sym typeface="Garamond"/>
              </a:rPr>
              <a:t>Simplification Using Boolean Algebra</a:t>
            </a:r>
            <a:endParaRPr/>
          </a:p>
        </p:txBody>
      </p:sp>
      <p:sp>
        <p:nvSpPr>
          <p:cNvPr id="238" name="Google Shape;238;p3"/>
          <p:cNvSpPr txBox="1"/>
          <p:nvPr>
            <p:ph idx="1" type="body"/>
          </p:nvPr>
        </p:nvSpPr>
        <p:spPr>
          <a:xfrm>
            <a:off x="457200" y="1200150"/>
            <a:ext cx="8229600" cy="5397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AB+A(B+C)+B(B+C)</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(distributive law)</a:t>
            </a:r>
            <a:endParaRPr/>
          </a:p>
          <a:p>
            <a:pPr indent="-228600" lvl="2" marL="11430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Garamond"/>
                <a:ea typeface="Garamond"/>
                <a:cs typeface="Garamond"/>
                <a:sym typeface="Garamond"/>
              </a:rPr>
              <a:t>AB+AB+AC+BB+BC</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(rule 7; BB=B)</a:t>
            </a:r>
            <a:endParaRPr/>
          </a:p>
          <a:p>
            <a:pPr indent="-228600" lvl="2" marL="11430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Garamond"/>
                <a:ea typeface="Garamond"/>
                <a:cs typeface="Garamond"/>
                <a:sym typeface="Garamond"/>
              </a:rPr>
              <a:t>AB+AB+AC+</a:t>
            </a:r>
            <a:r>
              <a:rPr b="1" i="0" lang="en-US" sz="2400" u="none">
                <a:solidFill>
                  <a:srgbClr val="FF0000"/>
                </a:solidFill>
                <a:latin typeface="Garamond"/>
                <a:ea typeface="Garamond"/>
                <a:cs typeface="Garamond"/>
                <a:sym typeface="Garamond"/>
              </a:rPr>
              <a:t>B</a:t>
            </a:r>
            <a:r>
              <a:rPr b="0" i="0" lang="en-US" sz="2400" u="none">
                <a:solidFill>
                  <a:schemeClr val="dk1"/>
                </a:solidFill>
                <a:latin typeface="Garamond"/>
                <a:ea typeface="Garamond"/>
                <a:cs typeface="Garamond"/>
                <a:sym typeface="Garamond"/>
              </a:rPr>
              <a:t>+BC</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(rule 5; AB+AB=AB)</a:t>
            </a:r>
            <a:endParaRPr/>
          </a:p>
          <a:p>
            <a:pPr indent="-228600" lvl="2" marL="1143000" rtl="0" algn="l">
              <a:lnSpc>
                <a:spcPct val="100000"/>
              </a:lnSpc>
              <a:spcBef>
                <a:spcPts val="480"/>
              </a:spcBef>
              <a:spcAft>
                <a:spcPts val="0"/>
              </a:spcAft>
              <a:buClr>
                <a:schemeClr val="dk2"/>
              </a:buClr>
              <a:buSzPts val="1680"/>
              <a:buFont typeface="Noto Sans Symbols"/>
              <a:buChar char="■"/>
            </a:pPr>
            <a:r>
              <a:rPr b="1" i="0" lang="en-US" sz="2400" u="none">
                <a:solidFill>
                  <a:srgbClr val="FF0000"/>
                </a:solidFill>
                <a:latin typeface="Garamond"/>
                <a:ea typeface="Garamond"/>
                <a:cs typeface="Garamond"/>
                <a:sym typeface="Garamond"/>
              </a:rPr>
              <a:t>AB</a:t>
            </a:r>
            <a:r>
              <a:rPr b="0" i="0" lang="en-US" sz="2400" u="none">
                <a:solidFill>
                  <a:schemeClr val="dk1"/>
                </a:solidFill>
                <a:latin typeface="Garamond"/>
                <a:ea typeface="Garamond"/>
                <a:cs typeface="Garamond"/>
                <a:sym typeface="Garamond"/>
              </a:rPr>
              <a:t>+AC+B+BC</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(rule 10; B+BC=B)</a:t>
            </a:r>
            <a:endParaRPr/>
          </a:p>
          <a:p>
            <a:pPr indent="-228600" lvl="2" marL="1143000" rtl="0" algn="l">
              <a:lnSpc>
                <a:spcPct val="100000"/>
              </a:lnSpc>
              <a:spcBef>
                <a:spcPts val="480"/>
              </a:spcBef>
              <a:spcAft>
                <a:spcPts val="0"/>
              </a:spcAft>
              <a:buClr>
                <a:schemeClr val="dk2"/>
              </a:buClr>
              <a:buSzPts val="1680"/>
              <a:buFont typeface="Noto Sans Symbols"/>
              <a:buChar char="■"/>
            </a:pPr>
            <a:r>
              <a:rPr b="0" i="0" lang="en-US" sz="2400" u="none">
                <a:solidFill>
                  <a:schemeClr val="dk1"/>
                </a:solidFill>
                <a:latin typeface="Garamond"/>
                <a:ea typeface="Garamond"/>
                <a:cs typeface="Garamond"/>
                <a:sym typeface="Garamond"/>
              </a:rPr>
              <a:t>AB+AC+</a:t>
            </a:r>
            <a:r>
              <a:rPr b="1" i="0" lang="en-US" sz="2400" u="none">
                <a:solidFill>
                  <a:srgbClr val="FF0000"/>
                </a:solidFill>
                <a:latin typeface="Garamond"/>
                <a:ea typeface="Garamond"/>
                <a:cs typeface="Garamond"/>
                <a:sym typeface="Garamond"/>
              </a:rPr>
              <a:t>B</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(rule 10; AB+B=B)</a:t>
            </a:r>
            <a:endParaRPr/>
          </a:p>
          <a:p>
            <a:pPr indent="-228600" lvl="2" marL="1143000" rtl="0" algn="l">
              <a:lnSpc>
                <a:spcPct val="100000"/>
              </a:lnSpc>
              <a:spcBef>
                <a:spcPts val="480"/>
              </a:spcBef>
              <a:spcAft>
                <a:spcPts val="0"/>
              </a:spcAft>
              <a:buClr>
                <a:schemeClr val="dk2"/>
              </a:buClr>
              <a:buSzPts val="1680"/>
              <a:buFont typeface="Noto Sans Symbols"/>
              <a:buChar char="■"/>
            </a:pPr>
            <a:r>
              <a:rPr b="1" i="0" lang="en-US" sz="2400" u="none">
                <a:solidFill>
                  <a:srgbClr val="FF0000"/>
                </a:solidFill>
                <a:latin typeface="Garamond"/>
                <a:ea typeface="Garamond"/>
                <a:cs typeface="Garamond"/>
                <a:sym typeface="Garamond"/>
              </a:rPr>
              <a:t>B</a:t>
            </a:r>
            <a:r>
              <a:rPr b="0" i="0" lang="en-US" sz="2400" u="none">
                <a:solidFill>
                  <a:schemeClr val="dk1"/>
                </a:solidFill>
                <a:latin typeface="Garamond"/>
                <a:ea typeface="Garamond"/>
                <a:cs typeface="Garamond"/>
                <a:sym typeface="Garamond"/>
              </a:rPr>
              <a:t>+AC</a:t>
            </a:r>
            <a:endParaRPr/>
          </a:p>
        </p:txBody>
      </p:sp>
      <p:grpSp>
        <p:nvGrpSpPr>
          <p:cNvPr id="239" name="Google Shape;239;p3"/>
          <p:cNvGrpSpPr/>
          <p:nvPr/>
        </p:nvGrpSpPr>
        <p:grpSpPr>
          <a:xfrm>
            <a:off x="4875212" y="4211637"/>
            <a:ext cx="3954462" cy="1450975"/>
            <a:chOff x="3071" y="1834"/>
            <a:chExt cx="2491" cy="914"/>
          </a:xfrm>
        </p:grpSpPr>
        <p:pic>
          <p:nvPicPr>
            <p:cNvPr descr="simplified_ckt1_ba" id="240" name="Google Shape;240;p3"/>
            <p:cNvPicPr preferRelativeResize="0"/>
            <p:nvPr/>
          </p:nvPicPr>
          <p:blipFill rotWithShape="1">
            <a:blip r:embed="rId3">
              <a:alphaModFix/>
            </a:blip>
            <a:srcRect b="0" l="0" r="0" t="0"/>
            <a:stretch/>
          </p:blipFill>
          <p:spPr>
            <a:xfrm rot="5400000">
              <a:off x="3742" y="1372"/>
              <a:ext cx="868" cy="1792"/>
            </a:xfrm>
            <a:prstGeom prst="rect">
              <a:avLst/>
            </a:prstGeom>
            <a:noFill/>
            <a:ln>
              <a:noFill/>
            </a:ln>
          </p:spPr>
        </p:pic>
        <p:sp>
          <p:nvSpPr>
            <p:cNvPr id="241" name="Google Shape;241;p3"/>
            <p:cNvSpPr txBox="1"/>
            <p:nvPr/>
          </p:nvSpPr>
          <p:spPr>
            <a:xfrm>
              <a:off x="3074" y="2313"/>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A</a:t>
              </a:r>
              <a:endParaRPr/>
            </a:p>
          </p:txBody>
        </p:sp>
        <p:sp>
          <p:nvSpPr>
            <p:cNvPr id="242" name="Google Shape;242;p3"/>
            <p:cNvSpPr txBox="1"/>
            <p:nvPr/>
          </p:nvSpPr>
          <p:spPr>
            <a:xfrm>
              <a:off x="3089" y="1869"/>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B</a:t>
              </a:r>
              <a:endParaRPr/>
            </a:p>
          </p:txBody>
        </p:sp>
        <p:sp>
          <p:nvSpPr>
            <p:cNvPr id="243" name="Google Shape;243;p3"/>
            <p:cNvSpPr txBox="1"/>
            <p:nvPr/>
          </p:nvSpPr>
          <p:spPr>
            <a:xfrm>
              <a:off x="3071" y="2517"/>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C</a:t>
              </a:r>
              <a:endParaRPr/>
            </a:p>
          </p:txBody>
        </p:sp>
        <p:sp>
          <p:nvSpPr>
            <p:cNvPr id="244" name="Google Shape;244;p3"/>
            <p:cNvSpPr txBox="1"/>
            <p:nvPr/>
          </p:nvSpPr>
          <p:spPr>
            <a:xfrm>
              <a:off x="5066" y="1929"/>
              <a:ext cx="4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B+AC</a:t>
              </a:r>
              <a:endParaRPr/>
            </a:p>
          </p:txBody>
        </p:sp>
      </p:grpSp>
      <p:grpSp>
        <p:nvGrpSpPr>
          <p:cNvPr id="245" name="Google Shape;245;p3"/>
          <p:cNvGrpSpPr/>
          <p:nvPr/>
        </p:nvGrpSpPr>
        <p:grpSpPr>
          <a:xfrm>
            <a:off x="4718050" y="1595437"/>
            <a:ext cx="4425950" cy="1636712"/>
            <a:chOff x="2972" y="1005"/>
            <a:chExt cx="2788" cy="1031"/>
          </a:xfrm>
        </p:grpSpPr>
        <p:pic>
          <p:nvPicPr>
            <p:cNvPr descr="simplified_ckt1" id="246" name="Google Shape;246;p3"/>
            <p:cNvPicPr preferRelativeResize="0"/>
            <p:nvPr/>
          </p:nvPicPr>
          <p:blipFill rotWithShape="1">
            <a:blip r:embed="rId4">
              <a:alphaModFix/>
            </a:blip>
            <a:srcRect b="0" l="0" r="0" t="0"/>
            <a:stretch/>
          </p:blipFill>
          <p:spPr>
            <a:xfrm rot="5400000">
              <a:off x="3632" y="522"/>
              <a:ext cx="1024" cy="2004"/>
            </a:xfrm>
            <a:prstGeom prst="rect">
              <a:avLst/>
            </a:prstGeom>
            <a:noFill/>
            <a:ln>
              <a:noFill/>
            </a:ln>
          </p:spPr>
        </p:pic>
        <p:sp>
          <p:nvSpPr>
            <p:cNvPr id="247" name="Google Shape;247;p3"/>
            <p:cNvSpPr txBox="1"/>
            <p:nvPr/>
          </p:nvSpPr>
          <p:spPr>
            <a:xfrm>
              <a:off x="2972" y="1005"/>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A</a:t>
              </a:r>
              <a:endParaRPr/>
            </a:p>
          </p:txBody>
        </p:sp>
        <p:sp>
          <p:nvSpPr>
            <p:cNvPr id="248" name="Google Shape;248;p3"/>
            <p:cNvSpPr txBox="1"/>
            <p:nvPr/>
          </p:nvSpPr>
          <p:spPr>
            <a:xfrm>
              <a:off x="2996" y="1542"/>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B</a:t>
              </a:r>
              <a:endParaRPr/>
            </a:p>
          </p:txBody>
        </p:sp>
        <p:sp>
          <p:nvSpPr>
            <p:cNvPr id="249" name="Google Shape;249;p3"/>
            <p:cNvSpPr txBox="1"/>
            <p:nvPr/>
          </p:nvSpPr>
          <p:spPr>
            <a:xfrm>
              <a:off x="2996" y="1677"/>
              <a:ext cx="20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1" i="0" lang="en-US" sz="1800" u="none">
                  <a:solidFill>
                    <a:schemeClr val="dk1"/>
                  </a:solidFill>
                  <a:latin typeface="Courier"/>
                  <a:ea typeface="Courier"/>
                  <a:cs typeface="Courier"/>
                  <a:sym typeface="Courier"/>
                </a:rPr>
                <a:t>C</a:t>
              </a:r>
              <a:endParaRPr/>
            </a:p>
          </p:txBody>
        </p:sp>
        <p:sp>
          <p:nvSpPr>
            <p:cNvPr id="250" name="Google Shape;250;p3"/>
            <p:cNvSpPr txBox="1"/>
            <p:nvPr/>
          </p:nvSpPr>
          <p:spPr>
            <a:xfrm>
              <a:off x="4526" y="1674"/>
              <a:ext cx="123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Courier"/>
                <a:buNone/>
              </a:pPr>
              <a:r>
                <a:rPr b="1" i="0" lang="en-US" sz="1400" u="none">
                  <a:solidFill>
                    <a:srgbClr val="FF0000"/>
                  </a:solidFill>
                  <a:latin typeface="Courier"/>
                  <a:ea typeface="Courier"/>
                  <a:cs typeface="Courier"/>
                  <a:sym typeface="Courier"/>
                </a:rPr>
                <a:t>AB</a:t>
              </a:r>
              <a:r>
                <a:rPr b="1" i="0" lang="en-US" sz="1400" u="none">
                  <a:solidFill>
                    <a:schemeClr val="dk1"/>
                  </a:solidFill>
                  <a:latin typeface="Courier"/>
                  <a:ea typeface="Courier"/>
                  <a:cs typeface="Courier"/>
                  <a:sym typeface="Courier"/>
                </a:rPr>
                <a:t>+</a:t>
              </a:r>
              <a:r>
                <a:rPr b="1" i="0" lang="en-US" sz="1400" u="none">
                  <a:solidFill>
                    <a:schemeClr val="folHlink"/>
                  </a:solidFill>
                  <a:latin typeface="Courier"/>
                  <a:ea typeface="Courier"/>
                  <a:cs typeface="Courier"/>
                  <a:sym typeface="Courier"/>
                </a:rPr>
                <a:t>A(B+C)</a:t>
              </a:r>
              <a:r>
                <a:rPr b="1" i="0" lang="en-US" sz="1400" u="none">
                  <a:solidFill>
                    <a:schemeClr val="dk1"/>
                  </a:solidFill>
                  <a:latin typeface="Courier"/>
                  <a:ea typeface="Courier"/>
                  <a:cs typeface="Courier"/>
                  <a:sym typeface="Courier"/>
                </a:rPr>
                <a:t>+</a:t>
              </a:r>
              <a:r>
                <a:rPr b="1" i="0" lang="en-US" sz="1400" u="none">
                  <a:solidFill>
                    <a:schemeClr val="accent2"/>
                  </a:solidFill>
                  <a:latin typeface="Courier"/>
                  <a:ea typeface="Courier"/>
                  <a:cs typeface="Courier"/>
                  <a:sym typeface="Courier"/>
                </a:rPr>
                <a:t>B(B+C)</a:t>
              </a:r>
              <a:endParaRPr/>
            </a:p>
          </p:txBody>
        </p:sp>
      </p:grpSp>
      <p:sp>
        <p:nvSpPr>
          <p:cNvPr id="251" name="Google Shape;251;p3"/>
          <p:cNvSpPr/>
          <p:nvPr/>
        </p:nvSpPr>
        <p:spPr>
          <a:xfrm>
            <a:off x="6500812" y="3357562"/>
            <a:ext cx="628650" cy="571500"/>
          </a:xfrm>
          <a:prstGeom prst="downArrow">
            <a:avLst>
              <a:gd fmla="val 50000" name="adj1"/>
              <a:gd fmla="val 50000" name="adj2"/>
            </a:avLst>
          </a:prstGeom>
          <a:solidFill>
            <a:srgbClr val="FF0000"/>
          </a:solid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Standard Expression from a Truth Table</a:t>
            </a:r>
            <a:endParaRPr/>
          </a:p>
        </p:txBody>
      </p:sp>
      <p:sp>
        <p:nvSpPr>
          <p:cNvPr id="539" name="Google Shape;539;p30"/>
          <p:cNvSpPr txBox="1"/>
          <p:nvPr>
            <p:ph idx="1" type="body"/>
          </p:nvPr>
        </p:nvSpPr>
        <p:spPr>
          <a:xfrm>
            <a:off x="457200" y="1600200"/>
            <a:ext cx="809625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To determine the standard </a:t>
            </a:r>
            <a:r>
              <a:rPr b="1" i="0" lang="en-US" sz="2800" u="none">
                <a:solidFill>
                  <a:schemeClr val="folHlink"/>
                </a:solidFill>
                <a:latin typeface="Garamond"/>
                <a:ea typeface="Garamond"/>
                <a:cs typeface="Garamond"/>
                <a:sym typeface="Garamond"/>
              </a:rPr>
              <a:t>POS expression</a:t>
            </a:r>
            <a:r>
              <a:rPr b="0" i="0" lang="en-US" sz="2800" u="none">
                <a:solidFill>
                  <a:schemeClr val="dk1"/>
                </a:solidFill>
                <a:latin typeface="Garamond"/>
                <a:ea typeface="Garamond"/>
                <a:cs typeface="Garamond"/>
                <a:sym typeface="Garamond"/>
              </a:rPr>
              <a:t> represented by a truth table.</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Instructions:</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1:</a:t>
            </a:r>
            <a:r>
              <a:rPr b="0" i="0" lang="en-US" sz="2400" u="none">
                <a:solidFill>
                  <a:schemeClr val="dk1"/>
                </a:solidFill>
                <a:latin typeface="Garamond"/>
                <a:ea typeface="Garamond"/>
                <a:cs typeface="Garamond"/>
                <a:sym typeface="Garamond"/>
              </a:rPr>
              <a:t> List the binary values of the input variables for which the output is 0.</a:t>
            </a:r>
            <a:endParaRPr/>
          </a:p>
          <a:p>
            <a:pPr indent="-285750" lvl="1" marL="742950" rtl="0" algn="l">
              <a:lnSpc>
                <a:spcPct val="100000"/>
              </a:lnSpc>
              <a:spcBef>
                <a:spcPts val="480"/>
              </a:spcBef>
              <a:spcAft>
                <a:spcPts val="0"/>
              </a:spcAft>
              <a:buClr>
                <a:schemeClr val="accent2"/>
              </a:buClr>
              <a:buSzPts val="1680"/>
              <a:buFont typeface="Noto Sans Symbols"/>
              <a:buChar char="■"/>
            </a:pPr>
            <a:r>
              <a:rPr b="1" i="0" lang="en-US" sz="2400" u="none">
                <a:solidFill>
                  <a:schemeClr val="dk1"/>
                </a:solidFill>
                <a:latin typeface="Garamond"/>
                <a:ea typeface="Garamond"/>
                <a:cs typeface="Garamond"/>
                <a:sym typeface="Garamond"/>
              </a:rPr>
              <a:t>Step 2:</a:t>
            </a:r>
            <a:r>
              <a:rPr b="0" i="0" lang="en-US" sz="2400" u="none">
                <a:solidFill>
                  <a:schemeClr val="dk1"/>
                </a:solidFill>
                <a:latin typeface="Garamond"/>
                <a:ea typeface="Garamond"/>
                <a:cs typeface="Garamond"/>
                <a:sym typeface="Garamond"/>
              </a:rPr>
              <a:t> Convert each binary value to the corresponding product term by replacing:</a:t>
            </a:r>
            <a:endParaRPr/>
          </a:p>
          <a:p>
            <a:pPr indent="-228600" lvl="2" marL="11430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Garamond"/>
                <a:ea typeface="Garamond"/>
                <a:cs typeface="Garamond"/>
                <a:sym typeface="Garamond"/>
              </a:rPr>
              <a:t>each 1 with the corresponding variable complement, and </a:t>
            </a:r>
            <a:endParaRPr/>
          </a:p>
          <a:p>
            <a:pPr indent="-228600" lvl="2" marL="1143000" rtl="0" algn="l">
              <a:lnSpc>
                <a:spcPct val="100000"/>
              </a:lnSpc>
              <a:spcBef>
                <a:spcPts val="400"/>
              </a:spcBef>
              <a:spcAft>
                <a:spcPts val="0"/>
              </a:spcAft>
              <a:buClr>
                <a:schemeClr val="dk2"/>
              </a:buClr>
              <a:buSzPts val="1400"/>
              <a:buFont typeface="Noto Sans Symbols"/>
              <a:buChar char="■"/>
            </a:pPr>
            <a:r>
              <a:rPr b="0" i="0" lang="en-US" sz="2000" u="none">
                <a:solidFill>
                  <a:schemeClr val="dk1"/>
                </a:solidFill>
                <a:latin typeface="Garamond"/>
                <a:ea typeface="Garamond"/>
                <a:cs typeface="Garamond"/>
                <a:sym typeface="Garamond"/>
              </a:rPr>
              <a:t>each 0 with the corresponding variable.</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Example: 1001 🡪  </a:t>
            </a:r>
            <a:endParaRPr/>
          </a:p>
        </p:txBody>
      </p:sp>
      <p:pic>
        <p:nvPicPr>
          <p:cNvPr id="540" name="Google Shape;540;p30"/>
          <p:cNvPicPr preferRelativeResize="0"/>
          <p:nvPr>
            <p:ph idx="1" type="body"/>
          </p:nvPr>
        </p:nvPicPr>
        <p:blipFill rotWithShape="1">
          <a:blip r:embed="rId3">
            <a:alphaModFix/>
          </a:blip>
          <a:srcRect b="0" l="0" r="0" t="0"/>
          <a:stretch/>
        </p:blipFill>
        <p:spPr>
          <a:xfrm>
            <a:off x="3502025" y="5430837"/>
            <a:ext cx="1833562" cy="4079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1"/>
          <p:cNvSpPr txBox="1"/>
          <p:nvPr/>
        </p:nvSpPr>
        <p:spPr>
          <a:xfrm>
            <a:off x="6375400" y="1847850"/>
            <a:ext cx="233045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BFF97"/>
              </a:buClr>
              <a:buSzPts val="8000"/>
              <a:buFont typeface="Arial"/>
              <a:buNone/>
            </a:pPr>
            <a:r>
              <a:rPr b="1" i="0" lang="en-US" sz="8000" u="none">
                <a:solidFill>
                  <a:srgbClr val="CBFF97"/>
                </a:solidFill>
                <a:latin typeface="Arial"/>
                <a:ea typeface="Arial"/>
                <a:cs typeface="Arial"/>
                <a:sym typeface="Arial"/>
              </a:rPr>
              <a:t>POS</a:t>
            </a:r>
            <a:endParaRPr/>
          </a:p>
        </p:txBody>
      </p:sp>
      <p:sp>
        <p:nvSpPr>
          <p:cNvPr id="547" name="Google Shape;547;p31"/>
          <p:cNvSpPr txBox="1"/>
          <p:nvPr/>
        </p:nvSpPr>
        <p:spPr>
          <a:xfrm>
            <a:off x="3351212" y="1895475"/>
            <a:ext cx="233045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CDBD4"/>
              </a:buClr>
              <a:buSzPts val="8000"/>
              <a:buFont typeface="Arial"/>
              <a:buNone/>
            </a:pPr>
            <a:r>
              <a:rPr b="1" i="0" lang="en-US" sz="8000" u="none">
                <a:solidFill>
                  <a:srgbClr val="FCDBD4"/>
                </a:solidFill>
                <a:latin typeface="Arial"/>
                <a:ea typeface="Arial"/>
                <a:cs typeface="Arial"/>
                <a:sym typeface="Arial"/>
              </a:rPr>
              <a:t>SOP</a:t>
            </a:r>
            <a:endParaRPr/>
          </a:p>
        </p:txBody>
      </p:sp>
      <p:sp>
        <p:nvSpPr>
          <p:cNvPr id="548" name="Google Shape;548;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Standard Expression from a Truth Table (example)</a:t>
            </a:r>
            <a:endParaRPr/>
          </a:p>
        </p:txBody>
      </p:sp>
      <p:graphicFrame>
        <p:nvGraphicFramePr>
          <p:cNvPr id="549" name="Google Shape;549;p31"/>
          <p:cNvGraphicFramePr/>
          <p:nvPr/>
        </p:nvGraphicFramePr>
        <p:xfrm>
          <a:off x="428625" y="1643062"/>
          <a:ext cx="3000000" cy="3000000"/>
        </p:xfrm>
        <a:graphic>
          <a:graphicData uri="http://schemas.openxmlformats.org/drawingml/2006/table">
            <a:tbl>
              <a:tblPr>
                <a:noFill/>
                <a:tableStyleId>{9B0563E9-32E6-436E-82DE-08DCF22E2DEE}</a:tableStyleId>
              </a:tblPr>
              <a:tblGrid>
                <a:gridCol w="547675"/>
                <a:gridCol w="619125"/>
                <a:gridCol w="534975"/>
                <a:gridCol w="75565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550" name="Google Shape;550;p31"/>
          <p:cNvSpPr txBox="1"/>
          <p:nvPr>
            <p:ph idx="1" type="body"/>
          </p:nvPr>
        </p:nvSpPr>
        <p:spPr>
          <a:xfrm>
            <a:off x="3062287" y="1600200"/>
            <a:ext cx="29956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680"/>
              <a:buFont typeface="Noto Sans Symbols"/>
              <a:buChar char="■"/>
            </a:pPr>
            <a:r>
              <a:rPr b="0" i="0" lang="en-US" sz="2400" u="none">
                <a:solidFill>
                  <a:schemeClr val="dk1"/>
                </a:solidFill>
                <a:latin typeface="Garamond"/>
                <a:ea typeface="Garamond"/>
                <a:cs typeface="Garamond"/>
                <a:sym typeface="Garamond"/>
              </a:rPr>
              <a:t>There are </a:t>
            </a:r>
            <a:r>
              <a:rPr b="0" i="0" lang="en-US" sz="2400" u="sng">
                <a:solidFill>
                  <a:schemeClr val="dk1"/>
                </a:solidFill>
                <a:latin typeface="Garamond"/>
                <a:ea typeface="Garamond"/>
                <a:cs typeface="Garamond"/>
                <a:sym typeface="Garamond"/>
              </a:rPr>
              <a:t>four 1s</a:t>
            </a:r>
            <a:r>
              <a:rPr b="0" i="0" lang="en-US" sz="2400" u="none">
                <a:solidFill>
                  <a:schemeClr val="dk1"/>
                </a:solidFill>
                <a:latin typeface="Garamond"/>
                <a:ea typeface="Garamond"/>
                <a:cs typeface="Garamond"/>
                <a:sym typeface="Garamond"/>
              </a:rPr>
              <a:t> in the output and the corresponding binary value are 011, 100, 110, and 111.</a:t>
            </a:r>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pic>
        <p:nvPicPr>
          <p:cNvPr id="551" name="Google Shape;551;p31"/>
          <p:cNvPicPr preferRelativeResize="0"/>
          <p:nvPr>
            <p:ph idx="1" type="body"/>
          </p:nvPr>
        </p:nvPicPr>
        <p:blipFill rotWithShape="1">
          <a:blip r:embed="rId3">
            <a:alphaModFix/>
          </a:blip>
          <a:srcRect b="0" l="0" r="0" t="0"/>
          <a:stretch/>
        </p:blipFill>
        <p:spPr>
          <a:xfrm>
            <a:off x="3803650" y="3709987"/>
            <a:ext cx="1311275" cy="1474787"/>
          </a:xfrm>
          <a:prstGeom prst="rect">
            <a:avLst/>
          </a:prstGeom>
          <a:noFill/>
          <a:ln>
            <a:noFill/>
          </a:ln>
        </p:spPr>
      </p:pic>
      <p:sp>
        <p:nvSpPr>
          <p:cNvPr id="552" name="Google Shape;552;p31"/>
          <p:cNvSpPr txBox="1"/>
          <p:nvPr/>
        </p:nvSpPr>
        <p:spPr>
          <a:xfrm>
            <a:off x="5943600" y="1624012"/>
            <a:ext cx="2995612"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680"/>
              <a:buFont typeface="Noto Sans Symbols"/>
              <a:buChar char="■"/>
            </a:pPr>
            <a:r>
              <a:rPr b="0" i="0" lang="en-US" sz="2400" u="none">
                <a:solidFill>
                  <a:schemeClr val="dk1"/>
                </a:solidFill>
                <a:latin typeface="Garamond"/>
                <a:ea typeface="Garamond"/>
                <a:cs typeface="Garamond"/>
                <a:sym typeface="Garamond"/>
              </a:rPr>
              <a:t>There are </a:t>
            </a:r>
            <a:r>
              <a:rPr b="0" i="0" lang="en-US" sz="2400" u="sng">
                <a:solidFill>
                  <a:schemeClr val="dk1"/>
                </a:solidFill>
                <a:latin typeface="Garamond"/>
                <a:ea typeface="Garamond"/>
                <a:cs typeface="Garamond"/>
                <a:sym typeface="Garamond"/>
              </a:rPr>
              <a:t>four 0s</a:t>
            </a:r>
            <a:r>
              <a:rPr b="0" i="0" lang="en-US" sz="2400" u="none">
                <a:solidFill>
                  <a:schemeClr val="dk1"/>
                </a:solidFill>
                <a:latin typeface="Garamond"/>
                <a:ea typeface="Garamond"/>
                <a:cs typeface="Garamond"/>
                <a:sym typeface="Garamond"/>
              </a:rPr>
              <a:t> in the output and the corresponding binary value are 000, 001, 010, and 101.</a:t>
            </a:r>
            <a:endParaRPr/>
          </a:p>
          <a:p>
            <a:pPr indent="0" lvl="0" marL="0" marR="0" rtl="0" algn="l">
              <a:lnSpc>
                <a:spcPct val="100000"/>
              </a:lnSpc>
              <a:spcBef>
                <a:spcPts val="0"/>
              </a:spcBef>
              <a:spcAft>
                <a:spcPts val="0"/>
              </a:spcAft>
              <a:buNone/>
            </a:pPr>
            <a:r>
              <a:t/>
            </a:r>
            <a:endParaRPr b="0" i="0" sz="2400" u="none">
              <a:solidFill>
                <a:schemeClr val="dk1"/>
              </a:solidFill>
              <a:latin typeface="Garamond"/>
              <a:ea typeface="Garamond"/>
              <a:cs typeface="Garamond"/>
              <a:sym typeface="Garamond"/>
            </a:endParaRPr>
          </a:p>
        </p:txBody>
      </p:sp>
      <p:pic>
        <p:nvPicPr>
          <p:cNvPr id="553" name="Google Shape;553;p31"/>
          <p:cNvPicPr preferRelativeResize="0"/>
          <p:nvPr/>
        </p:nvPicPr>
        <p:blipFill rotWithShape="1">
          <a:blip r:embed="rId4">
            <a:alphaModFix/>
          </a:blip>
          <a:srcRect b="0" l="0" r="0" t="0"/>
          <a:stretch/>
        </p:blipFill>
        <p:spPr>
          <a:xfrm>
            <a:off x="6535737" y="3719512"/>
            <a:ext cx="1697037" cy="1438275"/>
          </a:xfrm>
          <a:prstGeom prst="rect">
            <a:avLst/>
          </a:prstGeom>
          <a:noFill/>
          <a:ln>
            <a:noFill/>
          </a:ln>
        </p:spPr>
      </p:pic>
      <p:pic>
        <p:nvPicPr>
          <p:cNvPr id="554" name="Google Shape;554;p31"/>
          <p:cNvPicPr preferRelativeResize="0"/>
          <p:nvPr/>
        </p:nvPicPr>
        <p:blipFill rotWithShape="1">
          <a:blip r:embed="rId5">
            <a:alphaModFix/>
          </a:blip>
          <a:srcRect b="0" l="0" r="0" t="0"/>
          <a:stretch/>
        </p:blipFill>
        <p:spPr>
          <a:xfrm>
            <a:off x="3140075" y="5572125"/>
            <a:ext cx="2843212" cy="284162"/>
          </a:xfrm>
          <a:prstGeom prst="rect">
            <a:avLst/>
          </a:prstGeom>
          <a:noFill/>
          <a:ln>
            <a:noFill/>
          </a:ln>
        </p:spPr>
      </p:pic>
      <p:pic>
        <p:nvPicPr>
          <p:cNvPr id="555" name="Google Shape;555;p31"/>
          <p:cNvPicPr preferRelativeResize="0"/>
          <p:nvPr/>
        </p:nvPicPr>
        <p:blipFill rotWithShape="1">
          <a:blip r:embed="rId6">
            <a:alphaModFix/>
          </a:blip>
          <a:srcRect b="0" l="0" r="0" t="0"/>
          <a:stretch/>
        </p:blipFill>
        <p:spPr>
          <a:xfrm>
            <a:off x="4686300" y="6115050"/>
            <a:ext cx="4171950" cy="303212"/>
          </a:xfrm>
          <a:prstGeom prst="rect">
            <a:avLst/>
          </a:prstGeom>
          <a:noFill/>
          <a:ln>
            <a:noFill/>
          </a:ln>
        </p:spPr>
      </p:pic>
      <p:grpSp>
        <p:nvGrpSpPr>
          <p:cNvPr id="556" name="Google Shape;556;p31"/>
          <p:cNvGrpSpPr/>
          <p:nvPr/>
        </p:nvGrpSpPr>
        <p:grpSpPr>
          <a:xfrm>
            <a:off x="5214937" y="4429125"/>
            <a:ext cx="342900" cy="1014412"/>
            <a:chOff x="3285" y="2790"/>
            <a:chExt cx="216" cy="639"/>
          </a:xfrm>
        </p:grpSpPr>
        <p:cxnSp>
          <p:nvCxnSpPr>
            <p:cNvPr id="557" name="Google Shape;557;p31"/>
            <p:cNvCxnSpPr/>
            <p:nvPr/>
          </p:nvCxnSpPr>
          <p:spPr>
            <a:xfrm>
              <a:off x="3285" y="2790"/>
              <a:ext cx="216" cy="0"/>
            </a:xfrm>
            <a:prstGeom prst="straightConnector1">
              <a:avLst/>
            </a:prstGeom>
            <a:noFill/>
            <a:ln cap="flat" cmpd="sng" w="57150">
              <a:solidFill>
                <a:srgbClr val="FF0000"/>
              </a:solidFill>
              <a:prstDash val="solid"/>
              <a:miter lim="800000"/>
              <a:headEnd len="med" w="med" type="none"/>
              <a:tailEnd len="med" w="med" type="none"/>
            </a:ln>
          </p:spPr>
        </p:cxnSp>
        <p:cxnSp>
          <p:nvCxnSpPr>
            <p:cNvPr id="558" name="Google Shape;558;p31"/>
            <p:cNvCxnSpPr/>
            <p:nvPr/>
          </p:nvCxnSpPr>
          <p:spPr>
            <a:xfrm>
              <a:off x="3501" y="2790"/>
              <a:ext cx="0" cy="639"/>
            </a:xfrm>
            <a:prstGeom prst="straightConnector1">
              <a:avLst/>
            </a:prstGeom>
            <a:noFill/>
            <a:ln cap="flat" cmpd="sng" w="57150">
              <a:solidFill>
                <a:srgbClr val="FF0000"/>
              </a:solidFill>
              <a:prstDash val="solid"/>
              <a:miter lim="800000"/>
              <a:headEnd len="med" w="med" type="none"/>
              <a:tailEnd len="med" w="med" type="triangle"/>
            </a:ln>
          </p:spPr>
        </p:cxnSp>
      </p:grpSp>
      <p:sp>
        <p:nvSpPr>
          <p:cNvPr id="559" name="Google Shape;559;p31"/>
          <p:cNvSpPr txBox="1"/>
          <p:nvPr/>
        </p:nvSpPr>
        <p:spPr>
          <a:xfrm>
            <a:off x="2986087" y="5472112"/>
            <a:ext cx="3128962" cy="485775"/>
          </a:xfrm>
          <a:prstGeom prst="rect">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560" name="Google Shape;560;p31"/>
          <p:cNvGrpSpPr/>
          <p:nvPr/>
        </p:nvGrpSpPr>
        <p:grpSpPr>
          <a:xfrm>
            <a:off x="8329612" y="4624387"/>
            <a:ext cx="271462" cy="1357312"/>
            <a:chOff x="3285" y="2790"/>
            <a:chExt cx="216" cy="639"/>
          </a:xfrm>
        </p:grpSpPr>
        <p:cxnSp>
          <p:nvCxnSpPr>
            <p:cNvPr id="561" name="Google Shape;561;p31"/>
            <p:cNvCxnSpPr/>
            <p:nvPr/>
          </p:nvCxnSpPr>
          <p:spPr>
            <a:xfrm>
              <a:off x="3285" y="2790"/>
              <a:ext cx="216" cy="0"/>
            </a:xfrm>
            <a:prstGeom prst="straightConnector1">
              <a:avLst/>
            </a:prstGeom>
            <a:noFill/>
            <a:ln cap="flat" cmpd="sng" w="57150">
              <a:solidFill>
                <a:schemeClr val="folHlink"/>
              </a:solidFill>
              <a:prstDash val="solid"/>
              <a:miter lim="800000"/>
              <a:headEnd len="med" w="med" type="none"/>
              <a:tailEnd len="med" w="med" type="none"/>
            </a:ln>
          </p:spPr>
        </p:cxnSp>
        <p:cxnSp>
          <p:nvCxnSpPr>
            <p:cNvPr id="562" name="Google Shape;562;p31"/>
            <p:cNvCxnSpPr/>
            <p:nvPr/>
          </p:nvCxnSpPr>
          <p:spPr>
            <a:xfrm>
              <a:off x="3501" y="2790"/>
              <a:ext cx="0" cy="639"/>
            </a:xfrm>
            <a:prstGeom prst="straightConnector1">
              <a:avLst/>
            </a:prstGeom>
            <a:noFill/>
            <a:ln cap="flat" cmpd="sng" w="57150">
              <a:solidFill>
                <a:schemeClr val="folHlink"/>
              </a:solidFill>
              <a:prstDash val="solid"/>
              <a:miter lim="800000"/>
              <a:headEnd len="med" w="med" type="none"/>
              <a:tailEnd len="med" w="med" type="triangle"/>
            </a:ln>
          </p:spPr>
        </p:cxnSp>
      </p:grpSp>
      <p:sp>
        <p:nvSpPr>
          <p:cNvPr id="563" name="Google Shape;563;p31"/>
          <p:cNvSpPr txBox="1"/>
          <p:nvPr/>
        </p:nvSpPr>
        <p:spPr>
          <a:xfrm>
            <a:off x="4629150" y="6038850"/>
            <a:ext cx="4229100" cy="485775"/>
          </a:xfrm>
          <a:prstGeom prst="rect">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500"/>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500"/>
                                        <p:tgtEl>
                                          <p:spTgt spid="5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2"/>
          <p:cNvSpPr txBox="1"/>
          <p:nvPr>
            <p:ph type="title"/>
          </p:nvPr>
        </p:nvSpPr>
        <p:spPr>
          <a:xfrm>
            <a:off x="457200" y="287496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6600"/>
              <a:buFont typeface="Garamond"/>
              <a:buNone/>
            </a:pPr>
            <a:r>
              <a:rPr b="1" i="0" lang="en-US" sz="6600" u="none">
                <a:solidFill>
                  <a:schemeClr val="dk2"/>
                </a:solidFill>
                <a:latin typeface="Garamond"/>
                <a:ea typeface="Garamond"/>
                <a:cs typeface="Garamond"/>
                <a:sym typeface="Garamond"/>
              </a:rPr>
              <a:t>The Karnaugh Map</a:t>
            </a:r>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800"/>
                                        <p:tgtEl>
                                          <p:spTgt spid="56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The Karnaugh Map</a:t>
            </a:r>
            <a:endParaRPr/>
          </a:p>
        </p:txBody>
      </p:sp>
      <p:sp>
        <p:nvSpPr>
          <p:cNvPr id="576" name="Google Shape;576;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Feel a little difficult using Boolean algebra laws, rules, and theorems to simplify logic?</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 K-map provides a systematic method for simplifying Boolean expressions and, if properly used, will produce the simplest SOP or POS expression possible, known as the </a:t>
            </a:r>
            <a:r>
              <a:rPr b="0" i="0" lang="en-US" sz="3200" u="sng">
                <a:solidFill>
                  <a:schemeClr val="dk1"/>
                </a:solidFill>
                <a:latin typeface="Garamond"/>
                <a:ea typeface="Garamond"/>
                <a:cs typeface="Garamond"/>
                <a:sym typeface="Garamond"/>
              </a:rPr>
              <a:t>minimum expression</a:t>
            </a:r>
            <a:r>
              <a:rPr b="0" i="0" lang="en-US" sz="3200" u="none">
                <a:solidFill>
                  <a:schemeClr val="dk1"/>
                </a:solidFill>
                <a:latin typeface="Garamond"/>
                <a:ea typeface="Garamond"/>
                <a:cs typeface="Garamond"/>
                <a:sym typeface="Garamond"/>
              </a:rPr>
              <a:t>.</a:t>
            </a:r>
            <a:endParaRPr/>
          </a:p>
          <a:p>
            <a:pPr indent="-200660" lvl="0" marL="342900" rtl="0" algn="l">
              <a:spcBef>
                <a:spcPts val="640"/>
              </a:spcBef>
              <a:spcAft>
                <a:spcPts val="0"/>
              </a:spcAft>
              <a:buSzPts val="2240"/>
              <a:buNone/>
            </a:pPr>
            <a:r>
              <a:t/>
            </a:r>
            <a:endParaRPr b="0" i="0" sz="3200" u="none">
              <a:solidFill>
                <a:schemeClr val="dk1"/>
              </a:solidFill>
              <a:latin typeface="Garamond"/>
              <a:ea typeface="Garamond"/>
              <a:cs typeface="Garamond"/>
              <a:sym typeface="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What is K-Map</a:t>
            </a:r>
            <a:endParaRPr/>
          </a:p>
        </p:txBody>
      </p:sp>
      <p:sp>
        <p:nvSpPr>
          <p:cNvPr id="583" name="Google Shape;583;p34"/>
          <p:cNvSpPr txBox="1"/>
          <p:nvPr>
            <p:ph idx="1" type="body"/>
          </p:nvPr>
        </p:nvSpPr>
        <p:spPr>
          <a:xfrm>
            <a:off x="457200" y="1600200"/>
            <a:ext cx="8229600" cy="48545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It’s similar to truth table; instead of being organized (i/p and o/p) into columns and rows, the K-map is an array of cells in which each cell represents a binary value of the input variables.</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The cells are arranged in a way so that simplification of a given expression is simply a matter of properly grouping the cells.</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K-maps can be used for expressions with 2, 3, 4, and 5 variables.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3 and 4 variables will be discussed to illustrate the principles.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The 3 Variable K-Map</a:t>
            </a:r>
            <a:endParaRPr/>
          </a:p>
        </p:txBody>
      </p:sp>
      <p:sp>
        <p:nvSpPr>
          <p:cNvPr id="590" name="Google Shape;590;p35"/>
          <p:cNvSpPr txBox="1"/>
          <p:nvPr>
            <p:ph idx="1" type="body"/>
          </p:nvPr>
        </p:nvSpPr>
        <p:spPr>
          <a:xfrm>
            <a:off x="457200" y="1500187"/>
            <a:ext cx="828198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There are 8 cells as shown:</a:t>
            </a:r>
            <a:endParaRPr/>
          </a:p>
          <a:p>
            <a:pPr indent="-218440" lvl="0" marL="342900" rtl="0" algn="l">
              <a:spcBef>
                <a:spcPts val="560"/>
              </a:spcBef>
              <a:spcAft>
                <a:spcPts val="0"/>
              </a:spcAft>
              <a:buSzPts val="1960"/>
              <a:buNone/>
            </a:pPr>
            <a:r>
              <a:t/>
            </a:r>
            <a:endParaRPr b="0" i="0" sz="2800" u="none">
              <a:solidFill>
                <a:schemeClr val="dk1"/>
              </a:solidFill>
              <a:latin typeface="Garamond"/>
              <a:ea typeface="Garamond"/>
              <a:cs typeface="Garamond"/>
              <a:sym typeface="Garamond"/>
            </a:endParaRPr>
          </a:p>
        </p:txBody>
      </p:sp>
      <p:graphicFrame>
        <p:nvGraphicFramePr>
          <p:cNvPr id="591" name="Google Shape;591;p35"/>
          <p:cNvGraphicFramePr/>
          <p:nvPr/>
        </p:nvGraphicFramePr>
        <p:xfrm>
          <a:off x="2900362" y="2271712"/>
          <a:ext cx="3000000" cy="3000000"/>
        </p:xfrm>
        <a:graphic>
          <a:graphicData uri="http://schemas.openxmlformats.org/drawingml/2006/table">
            <a:tbl>
              <a:tblPr>
                <a:noFill/>
                <a:tableStyleId>{9B0563E9-32E6-436E-82DE-08DCF22E2DEE}</a:tableStyleId>
              </a:tblPr>
              <a:tblGrid>
                <a:gridCol w="904875"/>
                <a:gridCol w="1470025"/>
                <a:gridCol w="1468425"/>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32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592" name="Google Shape;592;p35"/>
          <p:cNvPicPr preferRelativeResize="0"/>
          <p:nvPr>
            <p:ph idx="1" type="body"/>
          </p:nvPr>
        </p:nvPicPr>
        <p:blipFill rotWithShape="1">
          <a:blip r:embed="rId3">
            <a:alphaModFix/>
          </a:blip>
          <a:srcRect b="0" l="0" r="0" t="0"/>
          <a:stretch/>
        </p:blipFill>
        <p:spPr>
          <a:xfrm>
            <a:off x="3957637" y="3402012"/>
            <a:ext cx="1173162" cy="604837"/>
          </a:xfrm>
          <a:prstGeom prst="rect">
            <a:avLst/>
          </a:prstGeom>
          <a:noFill/>
          <a:ln>
            <a:noFill/>
          </a:ln>
        </p:spPr>
      </p:pic>
      <p:pic>
        <p:nvPicPr>
          <p:cNvPr id="593" name="Google Shape;593;p35"/>
          <p:cNvPicPr preferRelativeResize="0"/>
          <p:nvPr/>
        </p:nvPicPr>
        <p:blipFill rotWithShape="1">
          <a:blip r:embed="rId4">
            <a:alphaModFix/>
          </a:blip>
          <a:srcRect b="0" l="0" r="0" t="0"/>
          <a:stretch/>
        </p:blipFill>
        <p:spPr>
          <a:xfrm>
            <a:off x="5472112" y="3411537"/>
            <a:ext cx="1135062" cy="604837"/>
          </a:xfrm>
          <a:prstGeom prst="rect">
            <a:avLst/>
          </a:prstGeom>
          <a:noFill/>
          <a:ln>
            <a:noFill/>
          </a:ln>
        </p:spPr>
      </p:pic>
      <p:pic>
        <p:nvPicPr>
          <p:cNvPr id="594" name="Google Shape;594;p35"/>
          <p:cNvPicPr preferRelativeResize="0"/>
          <p:nvPr/>
        </p:nvPicPr>
        <p:blipFill rotWithShape="1">
          <a:blip r:embed="rId5">
            <a:alphaModFix/>
          </a:blip>
          <a:srcRect b="0" l="0" r="0" t="0"/>
          <a:stretch/>
        </p:blipFill>
        <p:spPr>
          <a:xfrm>
            <a:off x="4000500" y="4197350"/>
            <a:ext cx="1135062" cy="604837"/>
          </a:xfrm>
          <a:prstGeom prst="rect">
            <a:avLst/>
          </a:prstGeom>
          <a:noFill/>
          <a:ln>
            <a:noFill/>
          </a:ln>
        </p:spPr>
      </p:pic>
      <p:pic>
        <p:nvPicPr>
          <p:cNvPr id="595" name="Google Shape;595;p35"/>
          <p:cNvPicPr preferRelativeResize="0"/>
          <p:nvPr/>
        </p:nvPicPr>
        <p:blipFill rotWithShape="1">
          <a:blip r:embed="rId6">
            <a:alphaModFix/>
          </a:blip>
          <a:srcRect b="0" l="0" r="0" t="0"/>
          <a:stretch/>
        </p:blipFill>
        <p:spPr>
          <a:xfrm>
            <a:off x="5462587" y="4225925"/>
            <a:ext cx="1096962" cy="604837"/>
          </a:xfrm>
          <a:prstGeom prst="rect">
            <a:avLst/>
          </a:prstGeom>
          <a:noFill/>
          <a:ln>
            <a:noFill/>
          </a:ln>
        </p:spPr>
      </p:pic>
      <p:pic>
        <p:nvPicPr>
          <p:cNvPr id="596" name="Google Shape;596;p35"/>
          <p:cNvPicPr preferRelativeResize="0"/>
          <p:nvPr/>
        </p:nvPicPr>
        <p:blipFill rotWithShape="1">
          <a:blip r:embed="rId7">
            <a:alphaModFix/>
          </a:blip>
          <a:srcRect b="0" l="0" r="0" t="0"/>
          <a:stretch/>
        </p:blipFill>
        <p:spPr>
          <a:xfrm>
            <a:off x="4019550" y="4997450"/>
            <a:ext cx="1096962" cy="604837"/>
          </a:xfrm>
          <a:prstGeom prst="rect">
            <a:avLst/>
          </a:prstGeom>
          <a:noFill/>
          <a:ln>
            <a:noFill/>
          </a:ln>
        </p:spPr>
      </p:pic>
      <p:pic>
        <p:nvPicPr>
          <p:cNvPr id="597" name="Google Shape;597;p35"/>
          <p:cNvPicPr preferRelativeResize="0"/>
          <p:nvPr/>
        </p:nvPicPr>
        <p:blipFill rotWithShape="1">
          <a:blip r:embed="rId8">
            <a:alphaModFix/>
          </a:blip>
          <a:srcRect b="0" l="0" r="0" t="0"/>
          <a:stretch/>
        </p:blipFill>
        <p:spPr>
          <a:xfrm>
            <a:off x="5465762" y="5091112"/>
            <a:ext cx="1060450" cy="530225"/>
          </a:xfrm>
          <a:prstGeom prst="rect">
            <a:avLst/>
          </a:prstGeom>
          <a:noFill/>
          <a:ln>
            <a:noFill/>
          </a:ln>
        </p:spPr>
      </p:pic>
      <p:pic>
        <p:nvPicPr>
          <p:cNvPr id="598" name="Google Shape;598;p35"/>
          <p:cNvPicPr preferRelativeResize="0"/>
          <p:nvPr/>
        </p:nvPicPr>
        <p:blipFill rotWithShape="1">
          <a:blip r:embed="rId9">
            <a:alphaModFix/>
          </a:blip>
          <a:srcRect b="0" l="0" r="0" t="0"/>
          <a:stretch/>
        </p:blipFill>
        <p:spPr>
          <a:xfrm>
            <a:off x="4000500" y="5811837"/>
            <a:ext cx="1135062" cy="604837"/>
          </a:xfrm>
          <a:prstGeom prst="rect">
            <a:avLst/>
          </a:prstGeom>
          <a:noFill/>
          <a:ln>
            <a:noFill/>
          </a:ln>
        </p:spPr>
      </p:pic>
      <p:pic>
        <p:nvPicPr>
          <p:cNvPr id="599" name="Google Shape;599;p35"/>
          <p:cNvPicPr preferRelativeResize="0"/>
          <p:nvPr/>
        </p:nvPicPr>
        <p:blipFill rotWithShape="1">
          <a:blip r:embed="rId10">
            <a:alphaModFix/>
          </a:blip>
          <a:srcRect b="0" l="0" r="0" t="0"/>
          <a:stretch/>
        </p:blipFill>
        <p:spPr>
          <a:xfrm>
            <a:off x="5475287" y="5826125"/>
            <a:ext cx="1098550" cy="6048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The 4-Variable K-Map</a:t>
            </a:r>
            <a:endParaRPr/>
          </a:p>
        </p:txBody>
      </p:sp>
      <p:graphicFrame>
        <p:nvGraphicFramePr>
          <p:cNvPr id="606" name="Google Shape;606;p36"/>
          <p:cNvGraphicFramePr/>
          <p:nvPr/>
        </p:nvGraphicFramePr>
        <p:xfrm>
          <a:off x="1543050" y="1771650"/>
          <a:ext cx="3000000" cy="3000000"/>
        </p:xfrm>
        <a:graphic>
          <a:graphicData uri="http://schemas.openxmlformats.org/drawingml/2006/table">
            <a:tbl>
              <a:tblPr>
                <a:noFill/>
                <a:tableStyleId>{9B0563E9-32E6-436E-82DE-08DCF22E2DEE}</a:tableStyleId>
              </a:tblPr>
              <a:tblGrid>
                <a:gridCol w="1098550"/>
                <a:gridCol w="1100125"/>
                <a:gridCol w="1098550"/>
                <a:gridCol w="1100125"/>
                <a:gridCol w="1098550"/>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698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607" name="Google Shape;607;p36"/>
          <p:cNvPicPr preferRelativeResize="0"/>
          <p:nvPr/>
        </p:nvPicPr>
        <p:blipFill rotWithShape="1">
          <a:blip r:embed="rId3">
            <a:alphaModFix/>
          </a:blip>
          <a:srcRect b="0" l="0" r="0" t="0"/>
          <a:stretch/>
        </p:blipFill>
        <p:spPr>
          <a:xfrm>
            <a:off x="2825750" y="5132387"/>
            <a:ext cx="704850" cy="282575"/>
          </a:xfrm>
          <a:prstGeom prst="rect">
            <a:avLst/>
          </a:prstGeom>
          <a:noFill/>
          <a:ln>
            <a:noFill/>
          </a:ln>
        </p:spPr>
      </p:pic>
      <p:pic>
        <p:nvPicPr>
          <p:cNvPr id="608" name="Google Shape;608;p36"/>
          <p:cNvPicPr preferRelativeResize="0"/>
          <p:nvPr/>
        </p:nvPicPr>
        <p:blipFill rotWithShape="1">
          <a:blip r:embed="rId4">
            <a:alphaModFix/>
          </a:blip>
          <a:srcRect b="0" l="0" r="0" t="0"/>
          <a:stretch/>
        </p:blipFill>
        <p:spPr>
          <a:xfrm>
            <a:off x="2816225" y="4398962"/>
            <a:ext cx="687387" cy="282575"/>
          </a:xfrm>
          <a:prstGeom prst="rect">
            <a:avLst/>
          </a:prstGeom>
          <a:noFill/>
          <a:ln>
            <a:noFill/>
          </a:ln>
        </p:spPr>
      </p:pic>
      <p:pic>
        <p:nvPicPr>
          <p:cNvPr id="609" name="Google Shape;609;p36"/>
          <p:cNvPicPr preferRelativeResize="0"/>
          <p:nvPr/>
        </p:nvPicPr>
        <p:blipFill rotWithShape="1">
          <a:blip r:embed="rId5">
            <a:alphaModFix/>
          </a:blip>
          <a:srcRect b="0" l="0" r="0" t="0"/>
          <a:stretch/>
        </p:blipFill>
        <p:spPr>
          <a:xfrm>
            <a:off x="2817812" y="3694112"/>
            <a:ext cx="703262" cy="282575"/>
          </a:xfrm>
          <a:prstGeom prst="rect">
            <a:avLst/>
          </a:prstGeom>
          <a:noFill/>
          <a:ln>
            <a:noFill/>
          </a:ln>
        </p:spPr>
      </p:pic>
      <p:pic>
        <p:nvPicPr>
          <p:cNvPr id="610" name="Google Shape;610;p36"/>
          <p:cNvPicPr preferRelativeResize="0"/>
          <p:nvPr/>
        </p:nvPicPr>
        <p:blipFill rotWithShape="1">
          <a:blip r:embed="rId6">
            <a:alphaModFix/>
          </a:blip>
          <a:srcRect b="0" l="0" r="0" t="0"/>
          <a:stretch/>
        </p:blipFill>
        <p:spPr>
          <a:xfrm>
            <a:off x="2817812" y="3032125"/>
            <a:ext cx="722312" cy="282575"/>
          </a:xfrm>
          <a:prstGeom prst="rect">
            <a:avLst/>
          </a:prstGeom>
          <a:noFill/>
          <a:ln>
            <a:noFill/>
          </a:ln>
        </p:spPr>
      </p:pic>
      <p:pic>
        <p:nvPicPr>
          <p:cNvPr id="611" name="Google Shape;611;p36"/>
          <p:cNvPicPr preferRelativeResize="0"/>
          <p:nvPr/>
        </p:nvPicPr>
        <p:blipFill rotWithShape="1">
          <a:blip r:embed="rId7">
            <a:alphaModFix/>
          </a:blip>
          <a:srcRect b="0" l="0" r="0" t="0"/>
          <a:stretch/>
        </p:blipFill>
        <p:spPr>
          <a:xfrm>
            <a:off x="3930650" y="5127625"/>
            <a:ext cx="687387" cy="282575"/>
          </a:xfrm>
          <a:prstGeom prst="rect">
            <a:avLst/>
          </a:prstGeom>
          <a:noFill/>
          <a:ln>
            <a:noFill/>
          </a:ln>
        </p:spPr>
      </p:pic>
      <p:pic>
        <p:nvPicPr>
          <p:cNvPr id="612" name="Google Shape;612;p36"/>
          <p:cNvPicPr preferRelativeResize="0"/>
          <p:nvPr/>
        </p:nvPicPr>
        <p:blipFill rotWithShape="1">
          <a:blip r:embed="rId8">
            <a:alphaModFix/>
          </a:blip>
          <a:srcRect b="0" l="0" r="0" t="0"/>
          <a:stretch/>
        </p:blipFill>
        <p:spPr>
          <a:xfrm>
            <a:off x="3921125" y="4394200"/>
            <a:ext cx="668337" cy="282575"/>
          </a:xfrm>
          <a:prstGeom prst="rect">
            <a:avLst/>
          </a:prstGeom>
          <a:noFill/>
          <a:ln>
            <a:noFill/>
          </a:ln>
        </p:spPr>
      </p:pic>
      <p:pic>
        <p:nvPicPr>
          <p:cNvPr id="613" name="Google Shape;613;p36"/>
          <p:cNvPicPr preferRelativeResize="0"/>
          <p:nvPr/>
        </p:nvPicPr>
        <p:blipFill rotWithShape="1">
          <a:blip r:embed="rId9">
            <a:alphaModFix/>
          </a:blip>
          <a:srcRect b="0" l="0" r="0" t="0"/>
          <a:stretch/>
        </p:blipFill>
        <p:spPr>
          <a:xfrm>
            <a:off x="3921125" y="3689350"/>
            <a:ext cx="687387" cy="282575"/>
          </a:xfrm>
          <a:prstGeom prst="rect">
            <a:avLst/>
          </a:prstGeom>
          <a:noFill/>
          <a:ln>
            <a:noFill/>
          </a:ln>
        </p:spPr>
      </p:pic>
      <p:pic>
        <p:nvPicPr>
          <p:cNvPr id="614" name="Google Shape;614;p36"/>
          <p:cNvPicPr preferRelativeResize="0"/>
          <p:nvPr/>
        </p:nvPicPr>
        <p:blipFill rotWithShape="1">
          <a:blip r:embed="rId10">
            <a:alphaModFix/>
          </a:blip>
          <a:srcRect b="0" l="0" r="0" t="0"/>
          <a:stretch/>
        </p:blipFill>
        <p:spPr>
          <a:xfrm>
            <a:off x="3922712" y="3027362"/>
            <a:ext cx="703262" cy="282575"/>
          </a:xfrm>
          <a:prstGeom prst="rect">
            <a:avLst/>
          </a:prstGeom>
          <a:noFill/>
          <a:ln>
            <a:noFill/>
          </a:ln>
        </p:spPr>
      </p:pic>
      <p:pic>
        <p:nvPicPr>
          <p:cNvPr id="615" name="Google Shape;615;p36"/>
          <p:cNvPicPr preferRelativeResize="0"/>
          <p:nvPr/>
        </p:nvPicPr>
        <p:blipFill rotWithShape="1">
          <a:blip r:embed="rId11">
            <a:alphaModFix/>
          </a:blip>
          <a:srcRect b="0" l="0" r="0" t="0"/>
          <a:stretch/>
        </p:blipFill>
        <p:spPr>
          <a:xfrm>
            <a:off x="5062537" y="5127625"/>
            <a:ext cx="650875" cy="282575"/>
          </a:xfrm>
          <a:prstGeom prst="rect">
            <a:avLst/>
          </a:prstGeom>
          <a:noFill/>
          <a:ln>
            <a:noFill/>
          </a:ln>
        </p:spPr>
      </p:pic>
      <p:pic>
        <p:nvPicPr>
          <p:cNvPr id="616" name="Google Shape;616;p36"/>
          <p:cNvPicPr preferRelativeResize="0"/>
          <p:nvPr/>
        </p:nvPicPr>
        <p:blipFill rotWithShape="1">
          <a:blip r:embed="rId12">
            <a:alphaModFix/>
          </a:blip>
          <a:srcRect b="0" l="0" r="0" t="0"/>
          <a:stretch/>
        </p:blipFill>
        <p:spPr>
          <a:xfrm>
            <a:off x="5053012" y="4411662"/>
            <a:ext cx="633412" cy="247650"/>
          </a:xfrm>
          <a:prstGeom prst="rect">
            <a:avLst/>
          </a:prstGeom>
          <a:noFill/>
          <a:ln>
            <a:noFill/>
          </a:ln>
        </p:spPr>
      </p:pic>
      <p:pic>
        <p:nvPicPr>
          <p:cNvPr id="617" name="Google Shape;617;p36"/>
          <p:cNvPicPr preferRelativeResize="0"/>
          <p:nvPr/>
        </p:nvPicPr>
        <p:blipFill rotWithShape="1">
          <a:blip r:embed="rId13">
            <a:alphaModFix/>
          </a:blip>
          <a:srcRect b="0" l="0" r="0" t="0"/>
          <a:stretch/>
        </p:blipFill>
        <p:spPr>
          <a:xfrm>
            <a:off x="5053012" y="3689350"/>
            <a:ext cx="652462" cy="282575"/>
          </a:xfrm>
          <a:prstGeom prst="rect">
            <a:avLst/>
          </a:prstGeom>
          <a:noFill/>
          <a:ln>
            <a:noFill/>
          </a:ln>
        </p:spPr>
      </p:pic>
      <p:pic>
        <p:nvPicPr>
          <p:cNvPr id="618" name="Google Shape;618;p36"/>
          <p:cNvPicPr preferRelativeResize="0"/>
          <p:nvPr/>
        </p:nvPicPr>
        <p:blipFill rotWithShape="1">
          <a:blip r:embed="rId14">
            <a:alphaModFix/>
          </a:blip>
          <a:srcRect b="0" l="0" r="0" t="0"/>
          <a:stretch/>
        </p:blipFill>
        <p:spPr>
          <a:xfrm>
            <a:off x="5053012" y="3027362"/>
            <a:ext cx="669925" cy="282575"/>
          </a:xfrm>
          <a:prstGeom prst="rect">
            <a:avLst/>
          </a:prstGeom>
          <a:noFill/>
          <a:ln>
            <a:noFill/>
          </a:ln>
        </p:spPr>
      </p:pic>
      <p:pic>
        <p:nvPicPr>
          <p:cNvPr id="619" name="Google Shape;619;p36"/>
          <p:cNvPicPr preferRelativeResize="0"/>
          <p:nvPr/>
        </p:nvPicPr>
        <p:blipFill rotWithShape="1">
          <a:blip r:embed="rId15">
            <a:alphaModFix/>
          </a:blip>
          <a:srcRect b="0" l="0" r="0" t="0"/>
          <a:stretch/>
        </p:blipFill>
        <p:spPr>
          <a:xfrm>
            <a:off x="6124575" y="5127625"/>
            <a:ext cx="669925" cy="282575"/>
          </a:xfrm>
          <a:prstGeom prst="rect">
            <a:avLst/>
          </a:prstGeom>
          <a:noFill/>
          <a:ln>
            <a:noFill/>
          </a:ln>
        </p:spPr>
      </p:pic>
      <p:pic>
        <p:nvPicPr>
          <p:cNvPr id="620" name="Google Shape;620;p36"/>
          <p:cNvPicPr preferRelativeResize="0"/>
          <p:nvPr/>
        </p:nvPicPr>
        <p:blipFill rotWithShape="1">
          <a:blip r:embed="rId16">
            <a:alphaModFix/>
          </a:blip>
          <a:srcRect b="0" l="0" r="0" t="0"/>
          <a:stretch/>
        </p:blipFill>
        <p:spPr>
          <a:xfrm>
            <a:off x="6115050" y="4394200"/>
            <a:ext cx="652462" cy="282575"/>
          </a:xfrm>
          <a:prstGeom prst="rect">
            <a:avLst/>
          </a:prstGeom>
          <a:noFill/>
          <a:ln>
            <a:noFill/>
          </a:ln>
        </p:spPr>
      </p:pic>
      <p:pic>
        <p:nvPicPr>
          <p:cNvPr id="621" name="Google Shape;621;p36"/>
          <p:cNvPicPr preferRelativeResize="0"/>
          <p:nvPr/>
        </p:nvPicPr>
        <p:blipFill rotWithShape="1">
          <a:blip r:embed="rId17">
            <a:alphaModFix/>
          </a:blip>
          <a:srcRect b="0" l="0" r="0" t="0"/>
          <a:stretch/>
        </p:blipFill>
        <p:spPr>
          <a:xfrm>
            <a:off x="6115050" y="3689350"/>
            <a:ext cx="669925" cy="282575"/>
          </a:xfrm>
          <a:prstGeom prst="rect">
            <a:avLst/>
          </a:prstGeom>
          <a:noFill/>
          <a:ln>
            <a:noFill/>
          </a:ln>
        </p:spPr>
      </p:pic>
      <p:pic>
        <p:nvPicPr>
          <p:cNvPr id="622" name="Google Shape;622;p36"/>
          <p:cNvPicPr preferRelativeResize="0"/>
          <p:nvPr/>
        </p:nvPicPr>
        <p:blipFill rotWithShape="1">
          <a:blip r:embed="rId18">
            <a:alphaModFix/>
          </a:blip>
          <a:srcRect b="0" l="0" r="0" t="0"/>
          <a:stretch/>
        </p:blipFill>
        <p:spPr>
          <a:xfrm>
            <a:off x="6116637" y="3027362"/>
            <a:ext cx="687387" cy="282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7"/>
          <p:cNvSpPr/>
          <p:nvPr/>
        </p:nvSpPr>
        <p:spPr>
          <a:xfrm rot="-5400000">
            <a:off x="4455318" y="1353343"/>
            <a:ext cx="300037" cy="4086225"/>
          </a:xfrm>
          <a:prstGeom prst="rightBracket">
            <a:avLst>
              <a:gd fmla="val 8333" name="adj"/>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29" name="Google Shape;629;p37"/>
          <p:cNvSpPr/>
          <p:nvPr/>
        </p:nvSpPr>
        <p:spPr>
          <a:xfrm rot="-5400000">
            <a:off x="4464843" y="2020093"/>
            <a:ext cx="300037" cy="4086225"/>
          </a:xfrm>
          <a:prstGeom prst="rightBracket">
            <a:avLst>
              <a:gd fmla="val 8333" name="adj"/>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0" name="Google Shape;630;p37"/>
          <p:cNvSpPr/>
          <p:nvPr/>
        </p:nvSpPr>
        <p:spPr>
          <a:xfrm rot="-5400000">
            <a:off x="4464843" y="2677318"/>
            <a:ext cx="300037" cy="4086225"/>
          </a:xfrm>
          <a:prstGeom prst="rightBracket">
            <a:avLst>
              <a:gd fmla="val 8333" name="adj"/>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631" name="Google Shape;631;p37"/>
          <p:cNvGrpSpPr/>
          <p:nvPr/>
        </p:nvGrpSpPr>
        <p:grpSpPr>
          <a:xfrm>
            <a:off x="3333750" y="2409825"/>
            <a:ext cx="2247900" cy="3457575"/>
            <a:chOff x="2100" y="1518"/>
            <a:chExt cx="1416" cy="2178"/>
          </a:xfrm>
        </p:grpSpPr>
        <p:sp>
          <p:nvSpPr>
            <p:cNvPr id="632" name="Google Shape;632;p37"/>
            <p:cNvSpPr/>
            <p:nvPr/>
          </p:nvSpPr>
          <p:spPr>
            <a:xfrm>
              <a:off x="3327" y="1536"/>
              <a:ext cx="189" cy="2160"/>
            </a:xfrm>
            <a:prstGeom prst="rightBracket">
              <a:avLst>
                <a:gd fmla="val 8333" name="adj"/>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3" name="Google Shape;633;p37"/>
            <p:cNvSpPr/>
            <p:nvPr/>
          </p:nvSpPr>
          <p:spPr>
            <a:xfrm flipH="1">
              <a:off x="3156" y="1536"/>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4" name="Google Shape;634;p37"/>
            <p:cNvSpPr/>
            <p:nvPr/>
          </p:nvSpPr>
          <p:spPr>
            <a:xfrm rot="10800000">
              <a:off x="3144" y="3567"/>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5" name="Google Shape;635;p37"/>
            <p:cNvSpPr/>
            <p:nvPr/>
          </p:nvSpPr>
          <p:spPr>
            <a:xfrm>
              <a:off x="2814" y="1527"/>
              <a:ext cx="189" cy="2160"/>
            </a:xfrm>
            <a:prstGeom prst="rightBracket">
              <a:avLst>
                <a:gd fmla="val 8333" name="adj"/>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6" name="Google Shape;636;p37"/>
            <p:cNvSpPr/>
            <p:nvPr/>
          </p:nvSpPr>
          <p:spPr>
            <a:xfrm flipH="1">
              <a:off x="2643" y="1527"/>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7" name="Google Shape;637;p37"/>
            <p:cNvSpPr/>
            <p:nvPr/>
          </p:nvSpPr>
          <p:spPr>
            <a:xfrm rot="10800000">
              <a:off x="2631" y="3558"/>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8" name="Google Shape;638;p37"/>
            <p:cNvSpPr/>
            <p:nvPr/>
          </p:nvSpPr>
          <p:spPr>
            <a:xfrm>
              <a:off x="2283" y="1518"/>
              <a:ext cx="189" cy="2160"/>
            </a:xfrm>
            <a:prstGeom prst="rightBracket">
              <a:avLst>
                <a:gd fmla="val 8333" name="adj"/>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39" name="Google Shape;639;p37"/>
            <p:cNvSpPr/>
            <p:nvPr/>
          </p:nvSpPr>
          <p:spPr>
            <a:xfrm flipH="1">
              <a:off x="2112" y="1518"/>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40" name="Google Shape;640;p37"/>
            <p:cNvSpPr/>
            <p:nvPr/>
          </p:nvSpPr>
          <p:spPr>
            <a:xfrm rot="10800000">
              <a:off x="2100" y="3549"/>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graphicFrame>
        <p:nvGraphicFramePr>
          <p:cNvPr id="641" name="Google Shape;641;p37"/>
          <p:cNvGraphicFramePr/>
          <p:nvPr/>
        </p:nvGraphicFramePr>
        <p:xfrm>
          <a:off x="2057400" y="1757362"/>
          <a:ext cx="3000000" cy="3000000"/>
        </p:xfrm>
        <a:graphic>
          <a:graphicData uri="http://schemas.openxmlformats.org/drawingml/2006/table">
            <a:tbl>
              <a:tblPr>
                <a:noFill/>
                <a:tableStyleId>{9B0563E9-32E6-436E-82DE-08DCF22E2DEE}</a:tableStyleId>
              </a:tblPr>
              <a:tblGrid>
                <a:gridCol w="844550"/>
                <a:gridCol w="847725"/>
                <a:gridCol w="844550"/>
                <a:gridCol w="847725"/>
                <a:gridCol w="844550"/>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 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677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7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94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7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42" name="Google Shape;642;p37"/>
          <p:cNvCxnSpPr/>
          <p:nvPr/>
        </p:nvCxnSpPr>
        <p:spPr>
          <a:xfrm rot="10800000">
            <a:off x="4981575" y="5324475"/>
            <a:ext cx="0" cy="3429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3" name="Google Shape;643;p37"/>
          <p:cNvCxnSpPr/>
          <p:nvPr/>
        </p:nvCxnSpPr>
        <p:spPr>
          <a:xfrm>
            <a:off x="5005387" y="2633662"/>
            <a:ext cx="0" cy="3429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4" name="Google Shape;644;p37"/>
          <p:cNvCxnSpPr/>
          <p:nvPr/>
        </p:nvCxnSpPr>
        <p:spPr>
          <a:xfrm rot="10800000">
            <a:off x="4167187" y="5310187"/>
            <a:ext cx="0" cy="3429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5" name="Google Shape;645;p37"/>
          <p:cNvCxnSpPr/>
          <p:nvPr/>
        </p:nvCxnSpPr>
        <p:spPr>
          <a:xfrm>
            <a:off x="4191000" y="2619375"/>
            <a:ext cx="0" cy="3429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6" name="Google Shape;646;p37"/>
          <p:cNvCxnSpPr/>
          <p:nvPr/>
        </p:nvCxnSpPr>
        <p:spPr>
          <a:xfrm rot="10800000">
            <a:off x="3324225" y="5295900"/>
            <a:ext cx="0" cy="3429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7" name="Google Shape;647;p37"/>
          <p:cNvCxnSpPr/>
          <p:nvPr/>
        </p:nvCxnSpPr>
        <p:spPr>
          <a:xfrm>
            <a:off x="3348037" y="2605087"/>
            <a:ext cx="0" cy="342900"/>
          </a:xfrm>
          <a:prstGeom prst="straightConnector1">
            <a:avLst/>
          </a:prstGeom>
          <a:noFill/>
          <a:ln cap="flat" cmpd="sng" w="9525">
            <a:solidFill>
              <a:schemeClr val="accent2"/>
            </a:solidFill>
            <a:prstDash val="solid"/>
            <a:miter lim="800000"/>
            <a:headEnd len="med" w="med" type="none"/>
            <a:tailEnd len="med" w="med" type="triangle"/>
          </a:ln>
        </p:spPr>
      </p:cxnSp>
      <p:sp>
        <p:nvSpPr>
          <p:cNvPr id="648" name="Google Shape;648;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Cell Adjacency</a:t>
            </a:r>
            <a:endParaRPr/>
          </a:p>
        </p:txBody>
      </p:sp>
      <p:grpSp>
        <p:nvGrpSpPr>
          <p:cNvPr id="649" name="Google Shape;649;p37"/>
          <p:cNvGrpSpPr/>
          <p:nvPr/>
        </p:nvGrpSpPr>
        <p:grpSpPr>
          <a:xfrm>
            <a:off x="3529012" y="3143250"/>
            <a:ext cx="2138362" cy="9525"/>
            <a:chOff x="2223" y="1980"/>
            <a:chExt cx="1347" cy="6"/>
          </a:xfrm>
        </p:grpSpPr>
        <p:cxnSp>
          <p:nvCxnSpPr>
            <p:cNvPr id="650" name="Google Shape;650;p37"/>
            <p:cNvCxnSpPr/>
            <p:nvPr/>
          </p:nvCxnSpPr>
          <p:spPr>
            <a:xfrm>
              <a:off x="2223" y="1980"/>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51" name="Google Shape;651;p37"/>
            <p:cNvCxnSpPr/>
            <p:nvPr/>
          </p:nvCxnSpPr>
          <p:spPr>
            <a:xfrm>
              <a:off x="2760" y="1986"/>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52" name="Google Shape;652;p37"/>
            <p:cNvCxnSpPr/>
            <p:nvPr/>
          </p:nvCxnSpPr>
          <p:spPr>
            <a:xfrm>
              <a:off x="3291" y="1986"/>
              <a:ext cx="279" cy="0"/>
            </a:xfrm>
            <a:prstGeom prst="straightConnector1">
              <a:avLst/>
            </a:prstGeom>
            <a:noFill/>
            <a:ln cap="flat" cmpd="sng" w="9525">
              <a:solidFill>
                <a:schemeClr val="folHlink"/>
              </a:solidFill>
              <a:prstDash val="solid"/>
              <a:miter lim="800000"/>
              <a:headEnd len="med" w="med" type="triangle"/>
              <a:tailEnd len="med" w="med" type="triangle"/>
            </a:ln>
          </p:spPr>
        </p:cxnSp>
      </p:grpSp>
      <p:grpSp>
        <p:nvGrpSpPr>
          <p:cNvPr id="653" name="Google Shape;653;p37"/>
          <p:cNvGrpSpPr/>
          <p:nvPr/>
        </p:nvGrpSpPr>
        <p:grpSpPr>
          <a:xfrm>
            <a:off x="3538537" y="3810000"/>
            <a:ext cx="2138362" cy="9525"/>
            <a:chOff x="2223" y="1980"/>
            <a:chExt cx="1347" cy="6"/>
          </a:xfrm>
        </p:grpSpPr>
        <p:cxnSp>
          <p:nvCxnSpPr>
            <p:cNvPr id="654" name="Google Shape;654;p37"/>
            <p:cNvCxnSpPr/>
            <p:nvPr/>
          </p:nvCxnSpPr>
          <p:spPr>
            <a:xfrm>
              <a:off x="2223" y="1980"/>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55" name="Google Shape;655;p37"/>
            <p:cNvCxnSpPr/>
            <p:nvPr/>
          </p:nvCxnSpPr>
          <p:spPr>
            <a:xfrm>
              <a:off x="2760" y="1986"/>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56" name="Google Shape;656;p37"/>
            <p:cNvCxnSpPr/>
            <p:nvPr/>
          </p:nvCxnSpPr>
          <p:spPr>
            <a:xfrm>
              <a:off x="3291" y="1986"/>
              <a:ext cx="279" cy="0"/>
            </a:xfrm>
            <a:prstGeom prst="straightConnector1">
              <a:avLst/>
            </a:prstGeom>
            <a:noFill/>
            <a:ln cap="flat" cmpd="sng" w="9525">
              <a:solidFill>
                <a:schemeClr val="folHlink"/>
              </a:solidFill>
              <a:prstDash val="solid"/>
              <a:miter lim="800000"/>
              <a:headEnd len="med" w="med" type="triangle"/>
              <a:tailEnd len="med" w="med" type="triangle"/>
            </a:ln>
          </p:spPr>
        </p:cxnSp>
      </p:grpSp>
      <p:grpSp>
        <p:nvGrpSpPr>
          <p:cNvPr id="657" name="Google Shape;657;p37"/>
          <p:cNvGrpSpPr/>
          <p:nvPr/>
        </p:nvGrpSpPr>
        <p:grpSpPr>
          <a:xfrm>
            <a:off x="3538537" y="4495800"/>
            <a:ext cx="2138362" cy="9525"/>
            <a:chOff x="2223" y="1980"/>
            <a:chExt cx="1347" cy="6"/>
          </a:xfrm>
        </p:grpSpPr>
        <p:cxnSp>
          <p:nvCxnSpPr>
            <p:cNvPr id="658" name="Google Shape;658;p37"/>
            <p:cNvCxnSpPr/>
            <p:nvPr/>
          </p:nvCxnSpPr>
          <p:spPr>
            <a:xfrm>
              <a:off x="2223" y="1980"/>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59" name="Google Shape;659;p37"/>
            <p:cNvCxnSpPr/>
            <p:nvPr/>
          </p:nvCxnSpPr>
          <p:spPr>
            <a:xfrm>
              <a:off x="2760" y="1986"/>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60" name="Google Shape;660;p37"/>
            <p:cNvCxnSpPr/>
            <p:nvPr/>
          </p:nvCxnSpPr>
          <p:spPr>
            <a:xfrm>
              <a:off x="3291" y="1986"/>
              <a:ext cx="279" cy="0"/>
            </a:xfrm>
            <a:prstGeom prst="straightConnector1">
              <a:avLst/>
            </a:prstGeom>
            <a:noFill/>
            <a:ln cap="flat" cmpd="sng" w="9525">
              <a:solidFill>
                <a:schemeClr val="folHlink"/>
              </a:solidFill>
              <a:prstDash val="solid"/>
              <a:miter lim="800000"/>
              <a:headEnd len="med" w="med" type="triangle"/>
              <a:tailEnd len="med" w="med" type="triangle"/>
            </a:ln>
          </p:spPr>
        </p:cxnSp>
      </p:grpSp>
      <p:grpSp>
        <p:nvGrpSpPr>
          <p:cNvPr id="661" name="Google Shape;661;p37"/>
          <p:cNvGrpSpPr/>
          <p:nvPr/>
        </p:nvGrpSpPr>
        <p:grpSpPr>
          <a:xfrm>
            <a:off x="3538537" y="5124450"/>
            <a:ext cx="2138362" cy="9525"/>
            <a:chOff x="2223" y="1980"/>
            <a:chExt cx="1347" cy="6"/>
          </a:xfrm>
        </p:grpSpPr>
        <p:cxnSp>
          <p:nvCxnSpPr>
            <p:cNvPr id="662" name="Google Shape;662;p37"/>
            <p:cNvCxnSpPr/>
            <p:nvPr/>
          </p:nvCxnSpPr>
          <p:spPr>
            <a:xfrm>
              <a:off x="2223" y="1980"/>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63" name="Google Shape;663;p37"/>
            <p:cNvCxnSpPr/>
            <p:nvPr/>
          </p:nvCxnSpPr>
          <p:spPr>
            <a:xfrm>
              <a:off x="2760" y="1986"/>
              <a:ext cx="279" cy="0"/>
            </a:xfrm>
            <a:prstGeom prst="straightConnector1">
              <a:avLst/>
            </a:prstGeom>
            <a:noFill/>
            <a:ln cap="flat" cmpd="sng" w="9525">
              <a:solidFill>
                <a:schemeClr val="folHlink"/>
              </a:solidFill>
              <a:prstDash val="solid"/>
              <a:miter lim="800000"/>
              <a:headEnd len="med" w="med" type="triangle"/>
              <a:tailEnd len="med" w="med" type="triangle"/>
            </a:ln>
          </p:spPr>
        </p:cxnSp>
        <p:cxnSp>
          <p:nvCxnSpPr>
            <p:cNvPr id="664" name="Google Shape;664;p37"/>
            <p:cNvCxnSpPr/>
            <p:nvPr/>
          </p:nvCxnSpPr>
          <p:spPr>
            <a:xfrm>
              <a:off x="3291" y="1986"/>
              <a:ext cx="279" cy="0"/>
            </a:xfrm>
            <a:prstGeom prst="straightConnector1">
              <a:avLst/>
            </a:prstGeom>
            <a:noFill/>
            <a:ln cap="flat" cmpd="sng" w="9525">
              <a:solidFill>
                <a:schemeClr val="folHlink"/>
              </a:solidFill>
              <a:prstDash val="solid"/>
              <a:miter lim="800000"/>
              <a:headEnd len="med" w="med" type="triangle"/>
              <a:tailEnd len="med" w="med" type="triangle"/>
            </a:ln>
          </p:spPr>
        </p:cxnSp>
      </p:grpSp>
      <p:grpSp>
        <p:nvGrpSpPr>
          <p:cNvPr id="665" name="Google Shape;665;p37"/>
          <p:cNvGrpSpPr/>
          <p:nvPr/>
        </p:nvGrpSpPr>
        <p:grpSpPr>
          <a:xfrm>
            <a:off x="3362325" y="3286125"/>
            <a:ext cx="2490787" cy="1728787"/>
            <a:chOff x="2118" y="2070"/>
            <a:chExt cx="1569" cy="1089"/>
          </a:xfrm>
        </p:grpSpPr>
        <p:grpSp>
          <p:nvGrpSpPr>
            <p:cNvPr id="666" name="Google Shape;666;p37"/>
            <p:cNvGrpSpPr/>
            <p:nvPr/>
          </p:nvGrpSpPr>
          <p:grpSpPr>
            <a:xfrm>
              <a:off x="3681" y="2070"/>
              <a:ext cx="6" cy="1077"/>
              <a:chOff x="3681" y="2070"/>
              <a:chExt cx="6" cy="1077"/>
            </a:xfrm>
          </p:grpSpPr>
          <p:cxnSp>
            <p:nvCxnSpPr>
              <p:cNvPr id="667" name="Google Shape;667;p37"/>
              <p:cNvCxnSpPr/>
              <p:nvPr/>
            </p:nvCxnSpPr>
            <p:spPr>
              <a:xfrm>
                <a:off x="3681" y="2070"/>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68" name="Google Shape;668;p37"/>
              <p:cNvCxnSpPr/>
              <p:nvPr/>
            </p:nvCxnSpPr>
            <p:spPr>
              <a:xfrm>
                <a:off x="3687" y="2508"/>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69" name="Google Shape;669;p37"/>
              <p:cNvCxnSpPr/>
              <p:nvPr/>
            </p:nvCxnSpPr>
            <p:spPr>
              <a:xfrm>
                <a:off x="3687" y="2922"/>
                <a:ext cx="0" cy="225"/>
              </a:xfrm>
              <a:prstGeom prst="straightConnector1">
                <a:avLst/>
              </a:prstGeom>
              <a:noFill/>
              <a:ln cap="flat" cmpd="sng" w="9525">
                <a:solidFill>
                  <a:srgbClr val="FF0000"/>
                </a:solidFill>
                <a:prstDash val="solid"/>
                <a:miter lim="800000"/>
                <a:headEnd len="med" w="med" type="triangle"/>
                <a:tailEnd len="med" w="med" type="triangle"/>
              </a:ln>
            </p:spPr>
          </p:cxnSp>
        </p:grpSp>
        <p:grpSp>
          <p:nvGrpSpPr>
            <p:cNvPr id="670" name="Google Shape;670;p37"/>
            <p:cNvGrpSpPr/>
            <p:nvPr/>
          </p:nvGrpSpPr>
          <p:grpSpPr>
            <a:xfrm>
              <a:off x="3156" y="2076"/>
              <a:ext cx="6" cy="1077"/>
              <a:chOff x="3681" y="2070"/>
              <a:chExt cx="6" cy="1077"/>
            </a:xfrm>
          </p:grpSpPr>
          <p:cxnSp>
            <p:nvCxnSpPr>
              <p:cNvPr id="671" name="Google Shape;671;p37"/>
              <p:cNvCxnSpPr/>
              <p:nvPr/>
            </p:nvCxnSpPr>
            <p:spPr>
              <a:xfrm>
                <a:off x="3681" y="2070"/>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72" name="Google Shape;672;p37"/>
              <p:cNvCxnSpPr/>
              <p:nvPr/>
            </p:nvCxnSpPr>
            <p:spPr>
              <a:xfrm>
                <a:off x="3687" y="2508"/>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73" name="Google Shape;673;p37"/>
              <p:cNvCxnSpPr/>
              <p:nvPr/>
            </p:nvCxnSpPr>
            <p:spPr>
              <a:xfrm>
                <a:off x="3687" y="2922"/>
                <a:ext cx="0" cy="225"/>
              </a:xfrm>
              <a:prstGeom prst="straightConnector1">
                <a:avLst/>
              </a:prstGeom>
              <a:noFill/>
              <a:ln cap="flat" cmpd="sng" w="9525">
                <a:solidFill>
                  <a:srgbClr val="FF0000"/>
                </a:solidFill>
                <a:prstDash val="solid"/>
                <a:miter lim="800000"/>
                <a:headEnd len="med" w="med" type="triangle"/>
                <a:tailEnd len="med" w="med" type="triangle"/>
              </a:ln>
            </p:spPr>
          </p:cxnSp>
        </p:grpSp>
        <p:grpSp>
          <p:nvGrpSpPr>
            <p:cNvPr id="674" name="Google Shape;674;p37"/>
            <p:cNvGrpSpPr/>
            <p:nvPr/>
          </p:nvGrpSpPr>
          <p:grpSpPr>
            <a:xfrm>
              <a:off x="2631" y="2073"/>
              <a:ext cx="6" cy="1077"/>
              <a:chOff x="3681" y="2070"/>
              <a:chExt cx="6" cy="1077"/>
            </a:xfrm>
          </p:grpSpPr>
          <p:cxnSp>
            <p:nvCxnSpPr>
              <p:cNvPr id="675" name="Google Shape;675;p37"/>
              <p:cNvCxnSpPr/>
              <p:nvPr/>
            </p:nvCxnSpPr>
            <p:spPr>
              <a:xfrm>
                <a:off x="3681" y="2070"/>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76" name="Google Shape;676;p37"/>
              <p:cNvCxnSpPr/>
              <p:nvPr/>
            </p:nvCxnSpPr>
            <p:spPr>
              <a:xfrm>
                <a:off x="3687" y="2508"/>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77" name="Google Shape;677;p37"/>
              <p:cNvCxnSpPr/>
              <p:nvPr/>
            </p:nvCxnSpPr>
            <p:spPr>
              <a:xfrm>
                <a:off x="3687" y="2922"/>
                <a:ext cx="0" cy="225"/>
              </a:xfrm>
              <a:prstGeom prst="straightConnector1">
                <a:avLst/>
              </a:prstGeom>
              <a:noFill/>
              <a:ln cap="flat" cmpd="sng" w="9525">
                <a:solidFill>
                  <a:srgbClr val="FF0000"/>
                </a:solidFill>
                <a:prstDash val="solid"/>
                <a:miter lim="800000"/>
                <a:headEnd len="med" w="med" type="triangle"/>
                <a:tailEnd len="med" w="med" type="triangle"/>
              </a:ln>
            </p:spPr>
          </p:cxnSp>
        </p:grpSp>
        <p:grpSp>
          <p:nvGrpSpPr>
            <p:cNvPr id="678" name="Google Shape;678;p37"/>
            <p:cNvGrpSpPr/>
            <p:nvPr/>
          </p:nvGrpSpPr>
          <p:grpSpPr>
            <a:xfrm>
              <a:off x="2118" y="2082"/>
              <a:ext cx="6" cy="1077"/>
              <a:chOff x="3681" y="2070"/>
              <a:chExt cx="6" cy="1077"/>
            </a:xfrm>
          </p:grpSpPr>
          <p:cxnSp>
            <p:nvCxnSpPr>
              <p:cNvPr id="679" name="Google Shape;679;p37"/>
              <p:cNvCxnSpPr/>
              <p:nvPr/>
            </p:nvCxnSpPr>
            <p:spPr>
              <a:xfrm>
                <a:off x="3681" y="2070"/>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80" name="Google Shape;680;p37"/>
              <p:cNvCxnSpPr/>
              <p:nvPr/>
            </p:nvCxnSpPr>
            <p:spPr>
              <a:xfrm>
                <a:off x="3687" y="2508"/>
                <a:ext cx="0" cy="225"/>
              </a:xfrm>
              <a:prstGeom prst="straightConnector1">
                <a:avLst/>
              </a:prstGeom>
              <a:noFill/>
              <a:ln cap="flat" cmpd="sng" w="9525">
                <a:solidFill>
                  <a:srgbClr val="FF0000"/>
                </a:solidFill>
                <a:prstDash val="solid"/>
                <a:miter lim="800000"/>
                <a:headEnd len="med" w="med" type="triangle"/>
                <a:tailEnd len="med" w="med" type="triangle"/>
              </a:ln>
            </p:spPr>
          </p:cxnSp>
          <p:cxnSp>
            <p:nvCxnSpPr>
              <p:cNvPr id="681" name="Google Shape;681;p37"/>
              <p:cNvCxnSpPr/>
              <p:nvPr/>
            </p:nvCxnSpPr>
            <p:spPr>
              <a:xfrm>
                <a:off x="3687" y="2922"/>
                <a:ext cx="0" cy="225"/>
              </a:xfrm>
              <a:prstGeom prst="straightConnector1">
                <a:avLst/>
              </a:prstGeom>
              <a:noFill/>
              <a:ln cap="flat" cmpd="sng" w="9525">
                <a:solidFill>
                  <a:srgbClr val="FF0000"/>
                </a:solidFill>
                <a:prstDash val="solid"/>
                <a:miter lim="800000"/>
                <a:headEnd len="med" w="med" type="triangle"/>
                <a:tailEnd len="med" w="med" type="triangle"/>
              </a:ln>
            </p:spPr>
          </p:cxnSp>
        </p:grpSp>
      </p:grpSp>
      <p:grpSp>
        <p:nvGrpSpPr>
          <p:cNvPr id="682" name="Google Shape;682;p37"/>
          <p:cNvGrpSpPr/>
          <p:nvPr/>
        </p:nvGrpSpPr>
        <p:grpSpPr>
          <a:xfrm>
            <a:off x="5843587" y="2443162"/>
            <a:ext cx="600075" cy="3429000"/>
            <a:chOff x="3681" y="1539"/>
            <a:chExt cx="378" cy="2160"/>
          </a:xfrm>
        </p:grpSpPr>
        <p:sp>
          <p:nvSpPr>
            <p:cNvPr id="683" name="Google Shape;683;p37"/>
            <p:cNvSpPr/>
            <p:nvPr/>
          </p:nvSpPr>
          <p:spPr>
            <a:xfrm>
              <a:off x="3870" y="1539"/>
              <a:ext cx="189" cy="2160"/>
            </a:xfrm>
            <a:prstGeom prst="rightBracket">
              <a:avLst>
                <a:gd fmla="val 8333" name="adj"/>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84" name="Google Shape;684;p37"/>
            <p:cNvSpPr/>
            <p:nvPr/>
          </p:nvSpPr>
          <p:spPr>
            <a:xfrm flipH="1">
              <a:off x="3699" y="1539"/>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85" name="Google Shape;685;p37"/>
            <p:cNvSpPr/>
            <p:nvPr/>
          </p:nvSpPr>
          <p:spPr>
            <a:xfrm rot="10800000">
              <a:off x="3687" y="3570"/>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686" name="Google Shape;686;p37"/>
            <p:cNvCxnSpPr/>
            <p:nvPr/>
          </p:nvCxnSpPr>
          <p:spPr>
            <a:xfrm rot="10800000">
              <a:off x="3681" y="3357"/>
              <a:ext cx="0" cy="216"/>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87" name="Google Shape;687;p37"/>
            <p:cNvCxnSpPr/>
            <p:nvPr/>
          </p:nvCxnSpPr>
          <p:spPr>
            <a:xfrm>
              <a:off x="3696" y="1662"/>
              <a:ext cx="0" cy="216"/>
            </a:xfrm>
            <a:prstGeom prst="straightConnector1">
              <a:avLst/>
            </a:prstGeom>
            <a:noFill/>
            <a:ln cap="flat" cmpd="sng" w="9525">
              <a:solidFill>
                <a:schemeClr val="accent2"/>
              </a:solidFill>
              <a:prstDash val="solid"/>
              <a:miter lim="800000"/>
              <a:headEnd len="med" w="med" type="none"/>
              <a:tailEnd len="med" w="med" type="triangle"/>
            </a:ln>
          </p:spPr>
        </p:cxnSp>
      </p:grpSp>
      <p:grpSp>
        <p:nvGrpSpPr>
          <p:cNvPr id="688" name="Google Shape;688;p37"/>
          <p:cNvGrpSpPr/>
          <p:nvPr/>
        </p:nvGrpSpPr>
        <p:grpSpPr>
          <a:xfrm rot="-5400000">
            <a:off x="4310062" y="795336"/>
            <a:ext cx="600075" cy="4086225"/>
            <a:chOff x="3681" y="1539"/>
            <a:chExt cx="378" cy="2160"/>
          </a:xfrm>
        </p:grpSpPr>
        <p:sp>
          <p:nvSpPr>
            <p:cNvPr id="689" name="Google Shape;689;p37"/>
            <p:cNvSpPr/>
            <p:nvPr/>
          </p:nvSpPr>
          <p:spPr>
            <a:xfrm>
              <a:off x="3870" y="1539"/>
              <a:ext cx="189" cy="2160"/>
            </a:xfrm>
            <a:prstGeom prst="rightBracket">
              <a:avLst>
                <a:gd fmla="val 8333" name="adj"/>
              </a:avLst>
            </a:prstGeom>
            <a:noFill/>
            <a:ln cap="flat" cmpd="sng" w="9525">
              <a:solidFill>
                <a:srgbClr val="FF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90" name="Google Shape;690;p37"/>
            <p:cNvSpPr/>
            <p:nvPr/>
          </p:nvSpPr>
          <p:spPr>
            <a:xfrm flipH="1">
              <a:off x="3699" y="1539"/>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91" name="Google Shape;691;p37"/>
            <p:cNvSpPr/>
            <p:nvPr/>
          </p:nvSpPr>
          <p:spPr>
            <a:xfrm rot="10800000">
              <a:off x="3687" y="3570"/>
              <a:ext cx="180" cy="126"/>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692" name="Google Shape;692;p37"/>
            <p:cNvCxnSpPr/>
            <p:nvPr/>
          </p:nvCxnSpPr>
          <p:spPr>
            <a:xfrm rot="10800000">
              <a:off x="3681" y="3357"/>
              <a:ext cx="0" cy="216"/>
            </a:xfrm>
            <a:prstGeom prst="straightConnector1">
              <a:avLst/>
            </a:prstGeom>
            <a:noFill/>
            <a:ln cap="flat" cmpd="sng" w="9525">
              <a:solidFill>
                <a:srgbClr val="FF9900"/>
              </a:solidFill>
              <a:prstDash val="solid"/>
              <a:miter lim="800000"/>
              <a:headEnd len="med" w="med" type="none"/>
              <a:tailEnd len="med" w="med" type="triangle"/>
            </a:ln>
          </p:spPr>
        </p:cxnSp>
        <p:cxnSp>
          <p:nvCxnSpPr>
            <p:cNvPr id="693" name="Google Shape;693;p37"/>
            <p:cNvCxnSpPr/>
            <p:nvPr/>
          </p:nvCxnSpPr>
          <p:spPr>
            <a:xfrm>
              <a:off x="3696" y="1662"/>
              <a:ext cx="0" cy="216"/>
            </a:xfrm>
            <a:prstGeom prst="straightConnector1">
              <a:avLst/>
            </a:prstGeom>
            <a:noFill/>
            <a:ln cap="flat" cmpd="sng" w="9525">
              <a:solidFill>
                <a:srgbClr val="FF9900"/>
              </a:solidFill>
              <a:prstDash val="solid"/>
              <a:miter lim="800000"/>
              <a:headEnd len="med" w="med" type="none"/>
              <a:tailEnd len="med" w="med" type="triangle"/>
            </a:ln>
          </p:spPr>
        </p:cxnSp>
      </p:grpSp>
      <p:sp>
        <p:nvSpPr>
          <p:cNvPr id="694" name="Google Shape;694;p37"/>
          <p:cNvSpPr/>
          <p:nvPr/>
        </p:nvSpPr>
        <p:spPr>
          <a:xfrm flipH="1" rot="-5400000">
            <a:off x="2538412" y="3557587"/>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95" name="Google Shape;695;p37"/>
          <p:cNvSpPr/>
          <p:nvPr/>
        </p:nvSpPr>
        <p:spPr>
          <a:xfrm rot="5400000">
            <a:off x="6380162" y="3576637"/>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696" name="Google Shape;696;p37"/>
          <p:cNvCxnSpPr/>
          <p:nvPr/>
        </p:nvCxnSpPr>
        <p:spPr>
          <a:xfrm>
            <a:off x="6205537" y="3643312"/>
            <a:ext cx="0" cy="409575"/>
          </a:xfrm>
          <a:prstGeom prst="straightConnector1">
            <a:avLst/>
          </a:prstGeom>
          <a:noFill/>
          <a:ln cap="flat" cmpd="sng" w="9525">
            <a:solidFill>
              <a:srgbClr val="FF9900"/>
            </a:solidFill>
            <a:prstDash val="solid"/>
            <a:miter lim="800000"/>
            <a:headEnd len="med" w="med" type="none"/>
            <a:tailEnd len="med" w="med" type="triangle"/>
          </a:ln>
        </p:spPr>
      </p:cxnSp>
      <p:cxnSp>
        <p:nvCxnSpPr>
          <p:cNvPr id="697" name="Google Shape;697;p37"/>
          <p:cNvCxnSpPr/>
          <p:nvPr/>
        </p:nvCxnSpPr>
        <p:spPr>
          <a:xfrm rot="10800000">
            <a:off x="2999581" y="3620293"/>
            <a:ext cx="0" cy="407987"/>
          </a:xfrm>
          <a:prstGeom prst="straightConnector1">
            <a:avLst/>
          </a:prstGeom>
          <a:noFill/>
          <a:ln cap="flat" cmpd="sng" w="9525">
            <a:solidFill>
              <a:srgbClr val="FF9900"/>
            </a:solidFill>
            <a:prstDash val="solid"/>
            <a:miter lim="800000"/>
            <a:headEnd len="med" w="med" type="none"/>
            <a:tailEnd len="med" w="med" type="triangle"/>
          </a:ln>
        </p:spPr>
      </p:cxnSp>
      <p:sp>
        <p:nvSpPr>
          <p:cNvPr id="698" name="Google Shape;698;p37"/>
          <p:cNvSpPr/>
          <p:nvPr/>
        </p:nvSpPr>
        <p:spPr>
          <a:xfrm flipH="1" rot="-5400000">
            <a:off x="2547937" y="4224337"/>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699" name="Google Shape;699;p37"/>
          <p:cNvSpPr/>
          <p:nvPr/>
        </p:nvSpPr>
        <p:spPr>
          <a:xfrm rot="5400000">
            <a:off x="6389687" y="4243387"/>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700" name="Google Shape;700;p37"/>
          <p:cNvCxnSpPr/>
          <p:nvPr/>
        </p:nvCxnSpPr>
        <p:spPr>
          <a:xfrm>
            <a:off x="6215062" y="4310062"/>
            <a:ext cx="0" cy="409575"/>
          </a:xfrm>
          <a:prstGeom prst="straightConnector1">
            <a:avLst/>
          </a:prstGeom>
          <a:noFill/>
          <a:ln cap="flat" cmpd="sng" w="9525">
            <a:solidFill>
              <a:srgbClr val="FF9900"/>
            </a:solidFill>
            <a:prstDash val="solid"/>
            <a:miter lim="800000"/>
            <a:headEnd len="med" w="med" type="none"/>
            <a:tailEnd len="med" w="med" type="triangle"/>
          </a:ln>
        </p:spPr>
      </p:cxnSp>
      <p:cxnSp>
        <p:nvCxnSpPr>
          <p:cNvPr id="701" name="Google Shape;701;p37"/>
          <p:cNvCxnSpPr/>
          <p:nvPr/>
        </p:nvCxnSpPr>
        <p:spPr>
          <a:xfrm rot="10800000">
            <a:off x="3009106" y="4287043"/>
            <a:ext cx="0" cy="407987"/>
          </a:xfrm>
          <a:prstGeom prst="straightConnector1">
            <a:avLst/>
          </a:prstGeom>
          <a:noFill/>
          <a:ln cap="flat" cmpd="sng" w="9525">
            <a:solidFill>
              <a:srgbClr val="FF9900"/>
            </a:solidFill>
            <a:prstDash val="solid"/>
            <a:miter lim="800000"/>
            <a:headEnd len="med" w="med" type="none"/>
            <a:tailEnd len="med" w="med" type="triangle"/>
          </a:ln>
        </p:spPr>
      </p:cxnSp>
      <p:sp>
        <p:nvSpPr>
          <p:cNvPr id="702" name="Google Shape;702;p37"/>
          <p:cNvSpPr/>
          <p:nvPr/>
        </p:nvSpPr>
        <p:spPr>
          <a:xfrm flipH="1" rot="-5400000">
            <a:off x="2547937" y="4881562"/>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703" name="Google Shape;703;p37"/>
          <p:cNvSpPr/>
          <p:nvPr/>
        </p:nvSpPr>
        <p:spPr>
          <a:xfrm rot="5400000">
            <a:off x="6389687" y="4900612"/>
            <a:ext cx="285750" cy="238125"/>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9525">
            <a:solidFill>
              <a:srgbClr val="FF99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704" name="Google Shape;704;p37"/>
          <p:cNvCxnSpPr/>
          <p:nvPr/>
        </p:nvCxnSpPr>
        <p:spPr>
          <a:xfrm>
            <a:off x="6215062" y="4967287"/>
            <a:ext cx="0" cy="409575"/>
          </a:xfrm>
          <a:prstGeom prst="straightConnector1">
            <a:avLst/>
          </a:prstGeom>
          <a:noFill/>
          <a:ln cap="flat" cmpd="sng" w="9525">
            <a:solidFill>
              <a:srgbClr val="FF9900"/>
            </a:solidFill>
            <a:prstDash val="solid"/>
            <a:miter lim="800000"/>
            <a:headEnd len="med" w="med" type="none"/>
            <a:tailEnd len="med" w="med" type="triangle"/>
          </a:ln>
        </p:spPr>
      </p:cxnSp>
      <p:cxnSp>
        <p:nvCxnSpPr>
          <p:cNvPr id="705" name="Google Shape;705;p37"/>
          <p:cNvCxnSpPr/>
          <p:nvPr/>
        </p:nvCxnSpPr>
        <p:spPr>
          <a:xfrm rot="10800000">
            <a:off x="3009106" y="4944268"/>
            <a:ext cx="0" cy="407987"/>
          </a:xfrm>
          <a:prstGeom prst="straightConnector1">
            <a:avLst/>
          </a:prstGeom>
          <a:noFill/>
          <a:ln cap="flat" cmpd="sng" w="9525">
            <a:solidFill>
              <a:srgbClr val="FF9900"/>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5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K-Map SOP Minimization</a:t>
            </a:r>
            <a:endParaRPr/>
          </a:p>
        </p:txBody>
      </p:sp>
      <p:sp>
        <p:nvSpPr>
          <p:cNvPr id="712" name="Google Shape;712;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The K-Map is used for simplifying Boolean expressions to their minimal form.</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 minimized SOP expression contains the fewest possible terms with fewest possible variables per term.</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Generally, a minimum SOP expression can be implemented with fewer logic gates than a standard expression.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Standard SOP Expression</a:t>
            </a:r>
            <a:endParaRPr/>
          </a:p>
        </p:txBody>
      </p:sp>
      <p:sp>
        <p:nvSpPr>
          <p:cNvPr id="719" name="Google Shape;719;p39"/>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For an SOP expression in standard form:</a:t>
            </a:r>
            <a:endParaRPr/>
          </a:p>
          <a:p>
            <a:pPr indent="-285750" lvl="1" marL="742950" rtl="0" algn="l">
              <a:lnSpc>
                <a:spcPct val="9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 1 is placed on the K-map for each product term in the expression.</a:t>
            </a:r>
            <a:endParaRPr/>
          </a:p>
          <a:p>
            <a:pPr indent="-285750" lvl="1" marL="742950" rtl="0" algn="l">
              <a:lnSpc>
                <a:spcPct val="9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Each 1 is placed in a cell corresponding to the value of a product term.</a:t>
            </a:r>
            <a:endParaRPr/>
          </a:p>
          <a:p>
            <a:pPr indent="-285750" lvl="1" marL="742950" rtl="0" algn="l">
              <a:lnSpc>
                <a:spcPct val="9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 for the product term        , a 1 goes in the 101 cell on a 3-variable map.</a:t>
            </a:r>
            <a:endParaRPr/>
          </a:p>
        </p:txBody>
      </p:sp>
      <p:graphicFrame>
        <p:nvGraphicFramePr>
          <p:cNvPr id="720" name="Google Shape;720;p39"/>
          <p:cNvGraphicFramePr/>
          <p:nvPr/>
        </p:nvGraphicFramePr>
        <p:xfrm>
          <a:off x="4724400" y="1738312"/>
          <a:ext cx="3000000" cy="3000000"/>
        </p:xfrm>
        <a:graphic>
          <a:graphicData uri="http://schemas.openxmlformats.org/drawingml/2006/table">
            <a:tbl>
              <a:tblPr>
                <a:noFill/>
                <a:tableStyleId>{9B0563E9-32E6-436E-82DE-08DCF22E2DEE}</a:tableStyleId>
              </a:tblPr>
              <a:tblGrid>
                <a:gridCol w="904875"/>
                <a:gridCol w="1470025"/>
                <a:gridCol w="1468425"/>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32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721" name="Google Shape;721;p39"/>
          <p:cNvPicPr preferRelativeResize="0"/>
          <p:nvPr/>
        </p:nvPicPr>
        <p:blipFill rotWithShape="1">
          <a:blip r:embed="rId3">
            <a:alphaModFix/>
          </a:blip>
          <a:srcRect b="0" l="0" r="0" t="0"/>
          <a:stretch/>
        </p:blipFill>
        <p:spPr>
          <a:xfrm>
            <a:off x="5781675" y="2868612"/>
            <a:ext cx="1173162" cy="604837"/>
          </a:xfrm>
          <a:prstGeom prst="rect">
            <a:avLst/>
          </a:prstGeom>
          <a:noFill/>
          <a:ln>
            <a:noFill/>
          </a:ln>
        </p:spPr>
      </p:pic>
      <p:pic>
        <p:nvPicPr>
          <p:cNvPr id="722" name="Google Shape;722;p39"/>
          <p:cNvPicPr preferRelativeResize="0"/>
          <p:nvPr/>
        </p:nvPicPr>
        <p:blipFill rotWithShape="1">
          <a:blip r:embed="rId4">
            <a:alphaModFix/>
          </a:blip>
          <a:srcRect b="0" l="0" r="0" t="0"/>
          <a:stretch/>
        </p:blipFill>
        <p:spPr>
          <a:xfrm>
            <a:off x="7296150" y="2878137"/>
            <a:ext cx="1135062" cy="604837"/>
          </a:xfrm>
          <a:prstGeom prst="rect">
            <a:avLst/>
          </a:prstGeom>
          <a:noFill/>
          <a:ln>
            <a:noFill/>
          </a:ln>
        </p:spPr>
      </p:pic>
      <p:pic>
        <p:nvPicPr>
          <p:cNvPr id="723" name="Google Shape;723;p39"/>
          <p:cNvPicPr preferRelativeResize="0"/>
          <p:nvPr/>
        </p:nvPicPr>
        <p:blipFill rotWithShape="1">
          <a:blip r:embed="rId5">
            <a:alphaModFix/>
          </a:blip>
          <a:srcRect b="0" l="0" r="0" t="0"/>
          <a:stretch/>
        </p:blipFill>
        <p:spPr>
          <a:xfrm>
            <a:off x="5824537" y="3663950"/>
            <a:ext cx="1135062" cy="604837"/>
          </a:xfrm>
          <a:prstGeom prst="rect">
            <a:avLst/>
          </a:prstGeom>
          <a:noFill/>
          <a:ln>
            <a:noFill/>
          </a:ln>
        </p:spPr>
      </p:pic>
      <p:pic>
        <p:nvPicPr>
          <p:cNvPr id="724" name="Google Shape;724;p39"/>
          <p:cNvPicPr preferRelativeResize="0"/>
          <p:nvPr/>
        </p:nvPicPr>
        <p:blipFill rotWithShape="1">
          <a:blip r:embed="rId6">
            <a:alphaModFix/>
          </a:blip>
          <a:srcRect b="0" l="0" r="0" t="0"/>
          <a:stretch/>
        </p:blipFill>
        <p:spPr>
          <a:xfrm>
            <a:off x="7286625" y="3692525"/>
            <a:ext cx="1096962" cy="604837"/>
          </a:xfrm>
          <a:prstGeom prst="rect">
            <a:avLst/>
          </a:prstGeom>
          <a:noFill/>
          <a:ln>
            <a:noFill/>
          </a:ln>
        </p:spPr>
      </p:pic>
      <p:pic>
        <p:nvPicPr>
          <p:cNvPr id="725" name="Google Shape;725;p39"/>
          <p:cNvPicPr preferRelativeResize="0"/>
          <p:nvPr/>
        </p:nvPicPr>
        <p:blipFill rotWithShape="1">
          <a:blip r:embed="rId7">
            <a:alphaModFix/>
          </a:blip>
          <a:srcRect b="0" l="0" r="0" t="0"/>
          <a:stretch/>
        </p:blipFill>
        <p:spPr>
          <a:xfrm>
            <a:off x="5843587" y="4464050"/>
            <a:ext cx="1096962" cy="604837"/>
          </a:xfrm>
          <a:prstGeom prst="rect">
            <a:avLst/>
          </a:prstGeom>
          <a:noFill/>
          <a:ln>
            <a:noFill/>
          </a:ln>
        </p:spPr>
      </p:pic>
      <p:pic>
        <p:nvPicPr>
          <p:cNvPr id="726" name="Google Shape;726;p39"/>
          <p:cNvPicPr preferRelativeResize="0"/>
          <p:nvPr/>
        </p:nvPicPr>
        <p:blipFill rotWithShape="1">
          <a:blip r:embed="rId8">
            <a:alphaModFix/>
          </a:blip>
          <a:srcRect b="0" l="0" r="0" t="0"/>
          <a:stretch/>
        </p:blipFill>
        <p:spPr>
          <a:xfrm>
            <a:off x="7289800" y="4557712"/>
            <a:ext cx="1060450" cy="530225"/>
          </a:xfrm>
          <a:prstGeom prst="rect">
            <a:avLst/>
          </a:prstGeom>
          <a:noFill/>
          <a:ln>
            <a:noFill/>
          </a:ln>
        </p:spPr>
      </p:pic>
      <p:pic>
        <p:nvPicPr>
          <p:cNvPr id="727" name="Google Shape;727;p39"/>
          <p:cNvPicPr preferRelativeResize="0"/>
          <p:nvPr/>
        </p:nvPicPr>
        <p:blipFill rotWithShape="1">
          <a:blip r:embed="rId9">
            <a:alphaModFix/>
          </a:blip>
          <a:srcRect b="0" l="0" r="0" t="0"/>
          <a:stretch/>
        </p:blipFill>
        <p:spPr>
          <a:xfrm>
            <a:off x="5824537" y="5278437"/>
            <a:ext cx="1135062" cy="604837"/>
          </a:xfrm>
          <a:prstGeom prst="rect">
            <a:avLst/>
          </a:prstGeom>
          <a:noFill/>
          <a:ln>
            <a:noFill/>
          </a:ln>
        </p:spPr>
      </p:pic>
      <p:pic>
        <p:nvPicPr>
          <p:cNvPr id="728" name="Google Shape;728;p39"/>
          <p:cNvPicPr preferRelativeResize="0"/>
          <p:nvPr/>
        </p:nvPicPr>
        <p:blipFill rotWithShape="1">
          <a:blip r:embed="rId10">
            <a:alphaModFix/>
          </a:blip>
          <a:srcRect b="0" l="0" r="0" t="0"/>
          <a:stretch/>
        </p:blipFill>
        <p:spPr>
          <a:xfrm>
            <a:off x="7299325" y="5292725"/>
            <a:ext cx="1098550" cy="604837"/>
          </a:xfrm>
          <a:prstGeom prst="rect">
            <a:avLst/>
          </a:prstGeom>
          <a:noFill/>
          <a:ln>
            <a:noFill/>
          </a:ln>
        </p:spPr>
      </p:pic>
      <p:pic>
        <p:nvPicPr>
          <p:cNvPr id="729" name="Google Shape;729;p39"/>
          <p:cNvPicPr preferRelativeResize="0"/>
          <p:nvPr>
            <p:ph idx="1" type="body"/>
          </p:nvPr>
        </p:nvPicPr>
        <p:blipFill rotWithShape="1">
          <a:blip r:embed="rId11">
            <a:alphaModFix/>
          </a:blip>
          <a:srcRect b="0" l="0" r="0" t="0"/>
          <a:stretch/>
        </p:blipFill>
        <p:spPr>
          <a:xfrm>
            <a:off x="1876425" y="4933950"/>
            <a:ext cx="581025" cy="320675"/>
          </a:xfrm>
          <a:prstGeom prst="rect">
            <a:avLst/>
          </a:prstGeom>
          <a:noFill/>
          <a:ln>
            <a:noFill/>
          </a:ln>
        </p:spPr>
      </p:pic>
      <p:sp>
        <p:nvSpPr>
          <p:cNvPr id="730" name="Google Shape;730;p39"/>
          <p:cNvSpPr txBox="1"/>
          <p:nvPr/>
        </p:nvSpPr>
        <p:spPr>
          <a:xfrm>
            <a:off x="7651750" y="5387975"/>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600"/>
              <a:buFont typeface="Courier"/>
              <a:buNone/>
            </a:pPr>
            <a:r>
              <a:rPr b="1" i="0" lang="en-US" sz="3600" u="none">
                <a:solidFill>
                  <a:srgbClr val="FF0000"/>
                </a:solidFill>
                <a:latin typeface="Courier"/>
                <a:ea typeface="Courier"/>
                <a:cs typeface="Courier"/>
                <a:sym typeface="Courier"/>
              </a:rPr>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aramond"/>
              <a:buNone/>
            </a:pPr>
            <a:r>
              <a:rPr b="1" i="0" lang="en-US" sz="3600" u="none">
                <a:solidFill>
                  <a:schemeClr val="dk2"/>
                </a:solidFill>
                <a:latin typeface="Garamond"/>
                <a:ea typeface="Garamond"/>
                <a:cs typeface="Garamond"/>
                <a:sym typeface="Garamond"/>
              </a:rPr>
              <a:t>Standard Forms of Boolean Expressions</a:t>
            </a:r>
            <a:endParaRPr/>
          </a:p>
        </p:txBody>
      </p:sp>
      <p:sp>
        <p:nvSpPr>
          <p:cNvPr id="258" name="Google Shape;258;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All Boolean expressions, regardless of their form, can be converted into either of two standard forms:</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The sum-of-products (SOP) form</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The product-of-sums (POS) form</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Standardization makes the evaluation, simplification, and implementation of Boolean expressions much more systematic and easier.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graphicFrame>
        <p:nvGraphicFramePr>
          <p:cNvPr id="736" name="Google Shape;736;p40"/>
          <p:cNvGraphicFramePr/>
          <p:nvPr/>
        </p:nvGraphicFramePr>
        <p:xfrm>
          <a:off x="4876800" y="1890712"/>
          <a:ext cx="3000000" cy="3000000"/>
        </p:xfrm>
        <a:graphic>
          <a:graphicData uri="http://schemas.openxmlformats.org/drawingml/2006/table">
            <a:tbl>
              <a:tblPr>
                <a:noFill/>
                <a:tableStyleId>{9B0563E9-32E6-436E-82DE-08DCF22E2DEE}</a:tableStyleId>
              </a:tblPr>
              <a:tblGrid>
                <a:gridCol w="904875"/>
                <a:gridCol w="1470025"/>
                <a:gridCol w="1468425"/>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32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737" name="Google Shape;737;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Standard SOP Expression (full example)</a:t>
            </a:r>
            <a:endParaRPr/>
          </a:p>
        </p:txBody>
      </p:sp>
      <p:sp>
        <p:nvSpPr>
          <p:cNvPr id="738" name="Google Shape;738;p40"/>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60"/>
              <a:buNone/>
            </a:pPr>
            <a:r>
              <a:rPr b="0" i="0" lang="en-US" sz="2800" u="none">
                <a:solidFill>
                  <a:schemeClr val="dk1"/>
                </a:solidFill>
                <a:latin typeface="Garamond"/>
                <a:ea typeface="Garamond"/>
                <a:cs typeface="Garamond"/>
                <a:sym typeface="Garamond"/>
              </a:rPr>
              <a:t>The expression: </a:t>
            </a:r>
            <a:endParaRPr/>
          </a:p>
        </p:txBody>
      </p:sp>
      <p:pic>
        <p:nvPicPr>
          <p:cNvPr id="739" name="Google Shape;739;p40"/>
          <p:cNvPicPr preferRelativeResize="0"/>
          <p:nvPr>
            <p:ph idx="1" type="body"/>
          </p:nvPr>
        </p:nvPicPr>
        <p:blipFill rotWithShape="1">
          <a:blip r:embed="rId3">
            <a:alphaModFix/>
          </a:blip>
          <a:srcRect b="0" l="0" r="0" t="0"/>
          <a:stretch/>
        </p:blipFill>
        <p:spPr>
          <a:xfrm>
            <a:off x="536575" y="2333625"/>
            <a:ext cx="3446462" cy="387350"/>
          </a:xfrm>
          <a:prstGeom prst="rect">
            <a:avLst/>
          </a:prstGeom>
          <a:noFill/>
          <a:ln>
            <a:noFill/>
          </a:ln>
        </p:spPr>
      </p:pic>
      <p:sp>
        <p:nvSpPr>
          <p:cNvPr id="740" name="Google Shape;740;p40"/>
          <p:cNvSpPr/>
          <p:nvPr/>
        </p:nvSpPr>
        <p:spPr>
          <a:xfrm>
            <a:off x="585787" y="2805112"/>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FF9900"/>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000</a:t>
            </a:r>
            <a:endParaRPr/>
          </a:p>
        </p:txBody>
      </p:sp>
      <p:sp>
        <p:nvSpPr>
          <p:cNvPr id="741" name="Google Shape;741;p40"/>
          <p:cNvSpPr/>
          <p:nvPr/>
        </p:nvSpPr>
        <p:spPr>
          <a:xfrm>
            <a:off x="14525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chemeClr val="accent1"/>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001</a:t>
            </a:r>
            <a:endParaRPr/>
          </a:p>
        </p:txBody>
      </p:sp>
      <p:sp>
        <p:nvSpPr>
          <p:cNvPr id="742" name="Google Shape;742;p40"/>
          <p:cNvSpPr/>
          <p:nvPr/>
        </p:nvSpPr>
        <p:spPr>
          <a:xfrm>
            <a:off x="23669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99FF33"/>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110</a:t>
            </a:r>
            <a:endParaRPr/>
          </a:p>
        </p:txBody>
      </p:sp>
      <p:sp>
        <p:nvSpPr>
          <p:cNvPr id="743" name="Google Shape;743;p40"/>
          <p:cNvSpPr/>
          <p:nvPr/>
        </p:nvSpPr>
        <p:spPr>
          <a:xfrm>
            <a:off x="32813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FF0000"/>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100</a:t>
            </a:r>
            <a:endParaRPr/>
          </a:p>
        </p:txBody>
      </p:sp>
      <p:grpSp>
        <p:nvGrpSpPr>
          <p:cNvPr id="744" name="Google Shape;744;p40"/>
          <p:cNvGrpSpPr/>
          <p:nvPr/>
        </p:nvGrpSpPr>
        <p:grpSpPr>
          <a:xfrm>
            <a:off x="900112" y="3214687"/>
            <a:ext cx="5172075" cy="166687"/>
            <a:chOff x="567" y="2025"/>
            <a:chExt cx="3258" cy="105"/>
          </a:xfrm>
        </p:grpSpPr>
        <p:cxnSp>
          <p:nvCxnSpPr>
            <p:cNvPr id="745" name="Google Shape;745;p40"/>
            <p:cNvCxnSpPr/>
            <p:nvPr/>
          </p:nvCxnSpPr>
          <p:spPr>
            <a:xfrm>
              <a:off x="567" y="2025"/>
              <a:ext cx="0" cy="99"/>
            </a:xfrm>
            <a:prstGeom prst="straightConnector1">
              <a:avLst/>
            </a:prstGeom>
            <a:noFill/>
            <a:ln cap="flat" cmpd="sng" w="9525">
              <a:solidFill>
                <a:srgbClr val="FF9900"/>
              </a:solidFill>
              <a:prstDash val="solid"/>
              <a:miter lim="800000"/>
              <a:headEnd len="med" w="med" type="none"/>
              <a:tailEnd len="med" w="med" type="none"/>
            </a:ln>
          </p:spPr>
        </p:cxnSp>
        <p:cxnSp>
          <p:nvCxnSpPr>
            <p:cNvPr id="746" name="Google Shape;746;p40"/>
            <p:cNvCxnSpPr/>
            <p:nvPr/>
          </p:nvCxnSpPr>
          <p:spPr>
            <a:xfrm>
              <a:off x="567" y="2130"/>
              <a:ext cx="3258" cy="0"/>
            </a:xfrm>
            <a:prstGeom prst="straightConnector1">
              <a:avLst/>
            </a:prstGeom>
            <a:noFill/>
            <a:ln cap="flat" cmpd="sng" w="9525">
              <a:solidFill>
                <a:srgbClr val="FF9900"/>
              </a:solidFill>
              <a:prstDash val="solid"/>
              <a:miter lim="800000"/>
              <a:headEnd len="med" w="med" type="none"/>
              <a:tailEnd len="med" w="med" type="triangle"/>
            </a:ln>
          </p:spPr>
        </p:cxnSp>
      </p:grpSp>
      <p:sp>
        <p:nvSpPr>
          <p:cNvPr id="747" name="Google Shape;747;p40"/>
          <p:cNvSpPr txBox="1"/>
          <p:nvPr/>
        </p:nvSpPr>
        <p:spPr>
          <a:xfrm>
            <a:off x="6308725" y="3159125"/>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1</a:t>
            </a:r>
            <a:endParaRPr/>
          </a:p>
        </p:txBody>
      </p:sp>
      <p:grpSp>
        <p:nvGrpSpPr>
          <p:cNvPr id="748" name="Google Shape;748;p40"/>
          <p:cNvGrpSpPr/>
          <p:nvPr/>
        </p:nvGrpSpPr>
        <p:grpSpPr>
          <a:xfrm>
            <a:off x="1771650" y="3214687"/>
            <a:ext cx="5729287" cy="300037"/>
            <a:chOff x="1116" y="2025"/>
            <a:chExt cx="3609" cy="189"/>
          </a:xfrm>
        </p:grpSpPr>
        <p:cxnSp>
          <p:nvCxnSpPr>
            <p:cNvPr id="749" name="Google Shape;749;p40"/>
            <p:cNvCxnSpPr/>
            <p:nvPr/>
          </p:nvCxnSpPr>
          <p:spPr>
            <a:xfrm>
              <a:off x="1116" y="2025"/>
              <a:ext cx="0" cy="189"/>
            </a:xfrm>
            <a:prstGeom prst="straightConnector1">
              <a:avLst/>
            </a:prstGeom>
            <a:noFill/>
            <a:ln cap="flat" cmpd="sng" w="9525">
              <a:solidFill>
                <a:schemeClr val="accent2"/>
              </a:solidFill>
              <a:prstDash val="solid"/>
              <a:miter lim="800000"/>
              <a:headEnd len="med" w="med" type="none"/>
              <a:tailEnd len="med" w="med" type="none"/>
            </a:ln>
          </p:spPr>
        </p:cxnSp>
        <p:cxnSp>
          <p:nvCxnSpPr>
            <p:cNvPr id="750" name="Google Shape;750;p40"/>
            <p:cNvCxnSpPr/>
            <p:nvPr/>
          </p:nvCxnSpPr>
          <p:spPr>
            <a:xfrm>
              <a:off x="1116" y="2214"/>
              <a:ext cx="3609" cy="0"/>
            </a:xfrm>
            <a:prstGeom prst="straightConnector1">
              <a:avLst/>
            </a:prstGeom>
            <a:noFill/>
            <a:ln cap="flat" cmpd="sng" w="9525">
              <a:solidFill>
                <a:schemeClr val="accent2"/>
              </a:solidFill>
              <a:prstDash val="solid"/>
              <a:miter lim="800000"/>
              <a:headEnd len="med" w="med" type="none"/>
              <a:tailEnd len="med" w="med" type="triangle"/>
            </a:ln>
          </p:spPr>
        </p:cxnSp>
      </p:grpSp>
      <p:sp>
        <p:nvSpPr>
          <p:cNvPr id="751" name="Google Shape;751;p40"/>
          <p:cNvSpPr txBox="1"/>
          <p:nvPr/>
        </p:nvSpPr>
        <p:spPr>
          <a:xfrm>
            <a:off x="7775575" y="3168650"/>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1</a:t>
            </a:r>
            <a:endParaRPr/>
          </a:p>
        </p:txBody>
      </p:sp>
      <p:grpSp>
        <p:nvGrpSpPr>
          <p:cNvPr id="752" name="Google Shape;752;p40"/>
          <p:cNvGrpSpPr/>
          <p:nvPr/>
        </p:nvGrpSpPr>
        <p:grpSpPr>
          <a:xfrm>
            <a:off x="2714625" y="3228975"/>
            <a:ext cx="3357562" cy="1657350"/>
            <a:chOff x="1710" y="2034"/>
            <a:chExt cx="2115" cy="1044"/>
          </a:xfrm>
        </p:grpSpPr>
        <p:cxnSp>
          <p:nvCxnSpPr>
            <p:cNvPr id="753" name="Google Shape;753;p40"/>
            <p:cNvCxnSpPr/>
            <p:nvPr/>
          </p:nvCxnSpPr>
          <p:spPr>
            <a:xfrm>
              <a:off x="1710" y="2034"/>
              <a:ext cx="0" cy="1044"/>
            </a:xfrm>
            <a:prstGeom prst="straightConnector1">
              <a:avLst/>
            </a:prstGeom>
            <a:noFill/>
            <a:ln cap="flat" cmpd="sng" w="9525">
              <a:solidFill>
                <a:schemeClr val="folHlink"/>
              </a:solidFill>
              <a:prstDash val="solid"/>
              <a:miter lim="800000"/>
              <a:headEnd len="med" w="med" type="none"/>
              <a:tailEnd len="med" w="med" type="none"/>
            </a:ln>
          </p:spPr>
        </p:cxnSp>
        <p:cxnSp>
          <p:nvCxnSpPr>
            <p:cNvPr id="754" name="Google Shape;754;p40"/>
            <p:cNvCxnSpPr/>
            <p:nvPr/>
          </p:nvCxnSpPr>
          <p:spPr>
            <a:xfrm>
              <a:off x="1710" y="3078"/>
              <a:ext cx="2115" cy="0"/>
            </a:xfrm>
            <a:prstGeom prst="straightConnector1">
              <a:avLst/>
            </a:prstGeom>
            <a:noFill/>
            <a:ln cap="flat" cmpd="sng" w="9525">
              <a:solidFill>
                <a:schemeClr val="folHlink"/>
              </a:solidFill>
              <a:prstDash val="solid"/>
              <a:miter lim="800000"/>
              <a:headEnd len="med" w="med" type="none"/>
              <a:tailEnd len="med" w="med" type="triangle"/>
            </a:ln>
          </p:spPr>
        </p:cxnSp>
      </p:grpSp>
      <p:sp>
        <p:nvSpPr>
          <p:cNvPr id="755" name="Google Shape;755;p40"/>
          <p:cNvSpPr txBox="1"/>
          <p:nvPr/>
        </p:nvSpPr>
        <p:spPr>
          <a:xfrm>
            <a:off x="6327775" y="4706937"/>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1</a:t>
            </a:r>
            <a:endParaRPr/>
          </a:p>
        </p:txBody>
      </p:sp>
      <p:grpSp>
        <p:nvGrpSpPr>
          <p:cNvPr id="756" name="Google Shape;756;p40"/>
          <p:cNvGrpSpPr/>
          <p:nvPr/>
        </p:nvGrpSpPr>
        <p:grpSpPr>
          <a:xfrm>
            <a:off x="3614737" y="3228975"/>
            <a:ext cx="2571750" cy="2528887"/>
            <a:chOff x="2277" y="2034"/>
            <a:chExt cx="1620" cy="1593"/>
          </a:xfrm>
        </p:grpSpPr>
        <p:cxnSp>
          <p:nvCxnSpPr>
            <p:cNvPr id="757" name="Google Shape;757;p40"/>
            <p:cNvCxnSpPr/>
            <p:nvPr/>
          </p:nvCxnSpPr>
          <p:spPr>
            <a:xfrm>
              <a:off x="2277" y="2034"/>
              <a:ext cx="0" cy="1593"/>
            </a:xfrm>
            <a:prstGeom prst="straightConnector1">
              <a:avLst/>
            </a:prstGeom>
            <a:noFill/>
            <a:ln cap="flat" cmpd="sng" w="9525">
              <a:solidFill>
                <a:srgbClr val="FF0000"/>
              </a:solidFill>
              <a:prstDash val="solid"/>
              <a:miter lim="800000"/>
              <a:headEnd len="med" w="med" type="none"/>
              <a:tailEnd len="med" w="med" type="none"/>
            </a:ln>
          </p:spPr>
        </p:cxnSp>
        <p:cxnSp>
          <p:nvCxnSpPr>
            <p:cNvPr id="758" name="Google Shape;758;p40"/>
            <p:cNvCxnSpPr/>
            <p:nvPr/>
          </p:nvCxnSpPr>
          <p:spPr>
            <a:xfrm>
              <a:off x="2277" y="3627"/>
              <a:ext cx="1620" cy="0"/>
            </a:xfrm>
            <a:prstGeom prst="straightConnector1">
              <a:avLst/>
            </a:prstGeom>
            <a:noFill/>
            <a:ln cap="flat" cmpd="sng" w="9525">
              <a:solidFill>
                <a:srgbClr val="FF0000"/>
              </a:solidFill>
              <a:prstDash val="solid"/>
              <a:miter lim="800000"/>
              <a:headEnd len="med" w="med" type="none"/>
              <a:tailEnd len="med" w="med" type="triangle"/>
            </a:ln>
          </p:spPr>
        </p:cxnSp>
      </p:grpSp>
      <p:sp>
        <p:nvSpPr>
          <p:cNvPr id="759" name="Google Shape;759;p40"/>
          <p:cNvSpPr txBox="1"/>
          <p:nvPr/>
        </p:nvSpPr>
        <p:spPr>
          <a:xfrm>
            <a:off x="6323012" y="5573712"/>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1</a:t>
            </a:r>
            <a:endParaRPr/>
          </a:p>
        </p:txBody>
      </p:sp>
      <p:pic>
        <p:nvPicPr>
          <p:cNvPr id="760" name="Google Shape;760;p40"/>
          <p:cNvPicPr preferRelativeResize="0"/>
          <p:nvPr>
            <p:ph idx="2" type="body"/>
          </p:nvPr>
        </p:nvPicPr>
        <p:blipFill rotWithShape="1">
          <a:blip r:embed="rId4">
            <a:alphaModFix/>
          </a:blip>
          <a:srcRect b="0" l="0" r="0" t="0"/>
          <a:stretch/>
        </p:blipFill>
        <p:spPr>
          <a:xfrm>
            <a:off x="365125" y="4535487"/>
            <a:ext cx="4843462" cy="842962"/>
          </a:xfrm>
          <a:prstGeom prst="rect">
            <a:avLst/>
          </a:prstGeom>
          <a:noFill/>
          <a:ln>
            <a:noFill/>
          </a:ln>
        </p:spPr>
      </p:pic>
      <p:sp>
        <p:nvSpPr>
          <p:cNvPr id="761" name="Google Shape;761;p40"/>
          <p:cNvSpPr txBox="1"/>
          <p:nvPr/>
        </p:nvSpPr>
        <p:spPr>
          <a:xfrm>
            <a:off x="222250" y="4240212"/>
            <a:ext cx="1555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a:buNone/>
            </a:pPr>
            <a:r>
              <a:rPr b="1" i="0" lang="en-US" sz="2000" u="none">
                <a:solidFill>
                  <a:schemeClr val="dk1"/>
                </a:solidFill>
                <a:latin typeface="Courier"/>
                <a:ea typeface="Courier"/>
                <a:cs typeface="Courier"/>
                <a:sym typeface="Courier"/>
              </a:rPr>
              <a:t>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Nonstandard SOP Expression</a:t>
            </a:r>
            <a:endParaRPr/>
          </a:p>
        </p:txBody>
      </p:sp>
      <p:sp>
        <p:nvSpPr>
          <p:cNvPr id="768" name="Google Shape;768;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 Boolean expression must be in standard form before you use a K-map.</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If one is not in standard form, it must be converted.</a:t>
            </a:r>
            <a:endParaRPr/>
          </a:p>
          <a:p>
            <a:pPr indent="-342900" lvl="0" marL="342900" rtl="0" algn="l">
              <a:lnSpc>
                <a:spcPct val="100000"/>
              </a:lnSpc>
              <a:spcBef>
                <a:spcPts val="64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You may use the procedure mentioned </a:t>
            </a:r>
            <a:r>
              <a:rPr b="0" i="0" lang="en-US" sz="3200" u="sng">
                <a:solidFill>
                  <a:schemeClr val="dk1"/>
                </a:solidFill>
                <a:hlinkClick r:id="rId3">
                  <a:extLst>
                    <a:ext uri="{A12FA001-AC4F-418D-AE19-62706E023703}">
                      <ahyp:hlinkClr val="tx"/>
                    </a:ext>
                  </a:extLst>
                </a:hlinkClick>
              </a:rPr>
              <a:t>earlier</a:t>
            </a:r>
            <a:r>
              <a:rPr b="0" i="0" lang="en-US" sz="3200" u="none">
                <a:solidFill>
                  <a:schemeClr val="dk1"/>
                </a:solidFill>
                <a:latin typeface="Garamond"/>
                <a:ea typeface="Garamond"/>
                <a:cs typeface="Garamond"/>
                <a:sym typeface="Garamond"/>
              </a:rPr>
              <a:t> or use numerical expansion.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Nonstandard SOP Expression</a:t>
            </a:r>
            <a:endParaRPr/>
          </a:p>
        </p:txBody>
      </p:sp>
      <p:sp>
        <p:nvSpPr>
          <p:cNvPr id="775" name="Google Shape;775;p42"/>
          <p:cNvSpPr txBox="1"/>
          <p:nvPr>
            <p:ph idx="1" type="body"/>
          </p:nvPr>
        </p:nvSpPr>
        <p:spPr>
          <a:xfrm>
            <a:off x="457200" y="1600200"/>
            <a:ext cx="8110537" cy="49974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Numerical Expansion of a Nonstandard product term</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Assume that one of the product terms in a certain 3-variable SOP expression is     .</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It can be expanded numerically to standard form as follows:</a:t>
            </a:r>
            <a:endParaRPr/>
          </a:p>
          <a:p>
            <a:pPr indent="-228600" lvl="2" marL="114300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Garamond"/>
                <a:ea typeface="Garamond"/>
                <a:cs typeface="Garamond"/>
                <a:sym typeface="Garamond"/>
              </a:rPr>
              <a:t>Step 1:</a:t>
            </a:r>
            <a:r>
              <a:rPr b="0" i="0" lang="en-US" sz="2000" u="none">
                <a:solidFill>
                  <a:schemeClr val="dk1"/>
                </a:solidFill>
                <a:latin typeface="Garamond"/>
                <a:ea typeface="Garamond"/>
                <a:cs typeface="Garamond"/>
                <a:sym typeface="Garamond"/>
              </a:rPr>
              <a:t> Write the binary value of the two variables and attach a 0 for the missing variable    : 100.</a:t>
            </a:r>
            <a:endParaRPr/>
          </a:p>
          <a:p>
            <a:pPr indent="-228600" lvl="2" marL="1143000" rtl="0" algn="l">
              <a:lnSpc>
                <a:spcPct val="100000"/>
              </a:lnSpc>
              <a:spcBef>
                <a:spcPts val="400"/>
              </a:spcBef>
              <a:spcAft>
                <a:spcPts val="0"/>
              </a:spcAft>
              <a:buClr>
                <a:schemeClr val="dk2"/>
              </a:buClr>
              <a:buSzPts val="1400"/>
              <a:buFont typeface="Noto Sans Symbols"/>
              <a:buChar char="■"/>
            </a:pPr>
            <a:r>
              <a:rPr b="1" i="0" lang="en-US" sz="2000" u="none">
                <a:solidFill>
                  <a:schemeClr val="dk1"/>
                </a:solidFill>
                <a:latin typeface="Garamond"/>
                <a:ea typeface="Garamond"/>
                <a:cs typeface="Garamond"/>
                <a:sym typeface="Garamond"/>
              </a:rPr>
              <a:t>Step 2:</a:t>
            </a:r>
            <a:r>
              <a:rPr b="0" i="0" lang="en-US" sz="2000" u="none">
                <a:solidFill>
                  <a:schemeClr val="dk1"/>
                </a:solidFill>
                <a:latin typeface="Garamond"/>
                <a:ea typeface="Garamond"/>
                <a:cs typeface="Garamond"/>
                <a:sym typeface="Garamond"/>
              </a:rPr>
              <a:t> Write the binary value of the two variables and attach a 1 for the missing variable    : 100. </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 two resulting binary numbers are the values of the standard SOP terms 🡪       and       .</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If the assumption that one of the product term in a 3-variable expression is B. How can we do this?  </a:t>
            </a:r>
            <a:endParaRPr/>
          </a:p>
        </p:txBody>
      </p:sp>
      <p:pic>
        <p:nvPicPr>
          <p:cNvPr id="776" name="Google Shape;776;p42"/>
          <p:cNvPicPr preferRelativeResize="0"/>
          <p:nvPr>
            <p:ph idx="1" type="body"/>
          </p:nvPr>
        </p:nvPicPr>
        <p:blipFill rotWithShape="1">
          <a:blip r:embed="rId3">
            <a:alphaModFix/>
          </a:blip>
          <a:srcRect b="0" l="0" r="0" t="0"/>
          <a:stretch/>
        </p:blipFill>
        <p:spPr>
          <a:xfrm>
            <a:off x="3681412" y="3706812"/>
            <a:ext cx="201612" cy="247650"/>
          </a:xfrm>
          <a:prstGeom prst="rect">
            <a:avLst/>
          </a:prstGeom>
          <a:noFill/>
          <a:ln>
            <a:noFill/>
          </a:ln>
        </p:spPr>
      </p:pic>
      <p:pic>
        <p:nvPicPr>
          <p:cNvPr id="777" name="Google Shape;777;p42"/>
          <p:cNvPicPr preferRelativeResize="0"/>
          <p:nvPr/>
        </p:nvPicPr>
        <p:blipFill rotWithShape="1">
          <a:blip r:embed="rId4">
            <a:alphaModFix/>
          </a:blip>
          <a:srcRect b="0" l="0" r="0" t="0"/>
          <a:stretch/>
        </p:blipFill>
        <p:spPr>
          <a:xfrm>
            <a:off x="3481387" y="2563812"/>
            <a:ext cx="346075" cy="247650"/>
          </a:xfrm>
          <a:prstGeom prst="rect">
            <a:avLst/>
          </a:prstGeom>
          <a:noFill/>
          <a:ln>
            <a:noFill/>
          </a:ln>
        </p:spPr>
      </p:pic>
      <p:pic>
        <p:nvPicPr>
          <p:cNvPr id="778" name="Google Shape;778;p42"/>
          <p:cNvPicPr preferRelativeResize="0"/>
          <p:nvPr>
            <p:ph idx="2" type="body"/>
          </p:nvPr>
        </p:nvPicPr>
        <p:blipFill rotWithShape="1">
          <a:blip r:embed="rId5">
            <a:alphaModFix/>
          </a:blip>
          <a:srcRect b="0" l="0" r="0" t="0"/>
          <a:stretch/>
        </p:blipFill>
        <p:spPr>
          <a:xfrm>
            <a:off x="3713162" y="4435475"/>
            <a:ext cx="165100" cy="192087"/>
          </a:xfrm>
          <a:prstGeom prst="rect">
            <a:avLst/>
          </a:prstGeom>
          <a:noFill/>
          <a:ln>
            <a:noFill/>
          </a:ln>
        </p:spPr>
      </p:pic>
      <p:pic>
        <p:nvPicPr>
          <p:cNvPr id="779" name="Google Shape;779;p42"/>
          <p:cNvPicPr preferRelativeResize="0"/>
          <p:nvPr/>
        </p:nvPicPr>
        <p:blipFill rotWithShape="1">
          <a:blip r:embed="rId6">
            <a:alphaModFix/>
          </a:blip>
          <a:srcRect b="0" l="0" r="0" t="0"/>
          <a:stretch/>
        </p:blipFill>
        <p:spPr>
          <a:xfrm>
            <a:off x="4046537" y="5165725"/>
            <a:ext cx="493712" cy="263525"/>
          </a:xfrm>
          <a:prstGeom prst="rect">
            <a:avLst/>
          </a:prstGeom>
          <a:noFill/>
          <a:ln>
            <a:noFill/>
          </a:ln>
        </p:spPr>
      </p:pic>
      <p:pic>
        <p:nvPicPr>
          <p:cNvPr id="780" name="Google Shape;780;p42"/>
          <p:cNvPicPr preferRelativeResize="0"/>
          <p:nvPr/>
        </p:nvPicPr>
        <p:blipFill rotWithShape="1">
          <a:blip r:embed="rId7">
            <a:alphaModFix/>
          </a:blip>
          <a:srcRect b="0" l="0" r="0" t="0"/>
          <a:stretch/>
        </p:blipFill>
        <p:spPr>
          <a:xfrm>
            <a:off x="5083175" y="5165725"/>
            <a:ext cx="477837" cy="2651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Nonstandard SOP Expression</a:t>
            </a:r>
            <a:endParaRPr/>
          </a:p>
        </p:txBody>
      </p:sp>
      <p:sp>
        <p:nvSpPr>
          <p:cNvPr id="787" name="Google Shape;787;p43"/>
          <p:cNvSpPr txBox="1"/>
          <p:nvPr>
            <p:ph idx="1" type="body"/>
          </p:nvPr>
        </p:nvSpPr>
        <p:spPr>
          <a:xfrm>
            <a:off x="457200" y="1600200"/>
            <a:ext cx="8010525"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Map the following SOP expressions on K-maps:</a:t>
            </a:r>
            <a:endParaRPr/>
          </a:p>
          <a:p>
            <a:pPr indent="-285750" lvl="1" marL="742950" rtl="0" algn="l">
              <a:lnSpc>
                <a:spcPct val="100000"/>
              </a:lnSpc>
              <a:spcBef>
                <a:spcPts val="480"/>
              </a:spcBef>
              <a:spcAft>
                <a:spcPts val="0"/>
              </a:spcAft>
              <a:buSzPts val="1680"/>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SzPts val="1680"/>
              <a:buNone/>
            </a:pPr>
            <a:r>
              <a:rPr b="0" i="0" lang="en-US" sz="2400" u="none">
                <a:solidFill>
                  <a:schemeClr val="dk1"/>
                </a:solidFill>
                <a:latin typeface="Garamond"/>
                <a:ea typeface="Garamond"/>
                <a:cs typeface="Garamond"/>
                <a:sym typeface="Garamond"/>
              </a:rPr>
              <a:t> </a:t>
            </a:r>
            <a:endParaRPr/>
          </a:p>
        </p:txBody>
      </p:sp>
      <p:pic>
        <p:nvPicPr>
          <p:cNvPr id="788" name="Google Shape;788;p43"/>
          <p:cNvPicPr preferRelativeResize="0"/>
          <p:nvPr>
            <p:ph idx="1" type="body"/>
          </p:nvPr>
        </p:nvPicPr>
        <p:blipFill rotWithShape="1">
          <a:blip r:embed="rId3">
            <a:alphaModFix/>
          </a:blip>
          <a:srcRect b="0" l="0" r="0" t="0"/>
          <a:stretch/>
        </p:blipFill>
        <p:spPr>
          <a:xfrm>
            <a:off x="830262" y="2498725"/>
            <a:ext cx="7739062" cy="2568575"/>
          </a:xfrm>
          <a:prstGeom prst="rect">
            <a:avLst/>
          </a:prstGeom>
          <a:noFill/>
          <a:ln>
            <a:noFill/>
          </a:ln>
        </p:spPr>
      </p:pic>
      <p:sp>
        <p:nvSpPr>
          <p:cNvPr id="789" name="Google Shape;789;p43"/>
          <p:cNvSpPr txBox="1"/>
          <p:nvPr/>
        </p:nvSpPr>
        <p:spPr>
          <a:xfrm>
            <a:off x="642937" y="3157537"/>
            <a:ext cx="2457450" cy="5572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790" name="Google Shape;790;p43"/>
          <p:cNvSpPr txBox="1"/>
          <p:nvPr/>
        </p:nvSpPr>
        <p:spPr>
          <a:xfrm>
            <a:off x="795337" y="4524375"/>
            <a:ext cx="4429125" cy="5572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K-Map Simplification of SOP Expressions</a:t>
            </a:r>
            <a:endParaRPr/>
          </a:p>
        </p:txBody>
      </p:sp>
      <p:sp>
        <p:nvSpPr>
          <p:cNvPr id="797" name="Google Shape;797;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After an SOP expression has been mapped, we can do the process of </a:t>
            </a:r>
            <a:r>
              <a:rPr b="0" i="1" lang="en-US" sz="3200" u="none">
                <a:solidFill>
                  <a:schemeClr val="dk1"/>
                </a:solidFill>
                <a:latin typeface="Garamond"/>
                <a:ea typeface="Garamond"/>
                <a:cs typeface="Garamond"/>
                <a:sym typeface="Garamond"/>
              </a:rPr>
              <a:t>minimization:</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Grouping the 1s</a:t>
            </a:r>
            <a:endParaRPr/>
          </a:p>
          <a:p>
            <a:pPr indent="-285750" lvl="1" marL="742950" rtl="0" algn="l">
              <a:lnSpc>
                <a:spcPct val="100000"/>
              </a:lnSpc>
              <a:spcBef>
                <a:spcPts val="560"/>
              </a:spcBef>
              <a:spcAft>
                <a:spcPts val="0"/>
              </a:spcAft>
              <a:buClr>
                <a:schemeClr val="accent2"/>
              </a:buClr>
              <a:buSzPts val="1960"/>
              <a:buFont typeface="Noto Sans Symbols"/>
              <a:buChar char="■"/>
            </a:pPr>
            <a:r>
              <a:rPr b="0" i="0" lang="en-US" sz="2800" u="none">
                <a:solidFill>
                  <a:schemeClr val="dk1"/>
                </a:solidFill>
                <a:latin typeface="Garamond"/>
                <a:ea typeface="Garamond"/>
                <a:cs typeface="Garamond"/>
                <a:sym typeface="Garamond"/>
              </a:rPr>
              <a:t>Determining the minimum SOP expression from the map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Grouping the 1s</a:t>
            </a:r>
            <a:endParaRPr/>
          </a:p>
        </p:txBody>
      </p:sp>
      <p:sp>
        <p:nvSpPr>
          <p:cNvPr id="804" name="Google Shape;804;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You can group 1s on the K-map according to the following rules by enclosing those adjacent cells containing 1s.</a:t>
            </a:r>
            <a:endParaRPr/>
          </a:p>
          <a:p>
            <a:pPr indent="-609600" lvl="0" marL="609600" rtl="0" algn="l">
              <a:lnSpc>
                <a:spcPct val="100000"/>
              </a:lnSpc>
              <a:spcBef>
                <a:spcPts val="640"/>
              </a:spcBef>
              <a:spcAft>
                <a:spcPts val="0"/>
              </a:spcAft>
              <a:buClr>
                <a:schemeClr val="hlink"/>
              </a:buClr>
              <a:buSzPts val="2240"/>
              <a:buFont typeface="Noto Sans Symbols"/>
              <a:buChar char="■"/>
            </a:pPr>
            <a:r>
              <a:rPr b="1" i="0" lang="en-US" sz="3200" u="none">
                <a:solidFill>
                  <a:schemeClr val="dk1"/>
                </a:solidFill>
                <a:latin typeface="Garamond"/>
                <a:ea typeface="Garamond"/>
                <a:cs typeface="Garamond"/>
                <a:sym typeface="Garamond"/>
              </a:rPr>
              <a:t>The goal</a:t>
            </a:r>
            <a:r>
              <a:rPr b="0" i="0" lang="en-US" sz="3200" u="none">
                <a:solidFill>
                  <a:schemeClr val="dk1"/>
                </a:solidFill>
                <a:latin typeface="Garamond"/>
                <a:ea typeface="Garamond"/>
                <a:cs typeface="Garamond"/>
                <a:sym typeface="Garamond"/>
              </a:rPr>
              <a:t> is to maximize the size of the groups and to minimize the number of groups.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Grouping the 1s (rules)</a:t>
            </a:r>
            <a:endParaRPr/>
          </a:p>
        </p:txBody>
      </p:sp>
      <p:sp>
        <p:nvSpPr>
          <p:cNvPr id="811" name="Google Shape;811;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rtl="0" algn="l">
              <a:lnSpc>
                <a:spcPct val="80000"/>
              </a:lnSpc>
              <a:spcBef>
                <a:spcPts val="0"/>
              </a:spcBef>
              <a:spcAft>
                <a:spcPts val="0"/>
              </a:spcAft>
              <a:buClr>
                <a:schemeClr val="hlink"/>
              </a:buClr>
              <a:buSzPts val="1960"/>
              <a:buFont typeface="Noto Sans Symbols"/>
              <a:buAutoNum type="arabicPeriod"/>
            </a:pPr>
            <a:r>
              <a:rPr b="0" i="0" lang="en-US" sz="2800" u="none">
                <a:solidFill>
                  <a:schemeClr val="dk1"/>
                </a:solidFill>
                <a:latin typeface="Garamond"/>
                <a:ea typeface="Garamond"/>
                <a:cs typeface="Garamond"/>
                <a:sym typeface="Garamond"/>
              </a:rPr>
              <a:t>A group must contain either 1,2,4,8,or 16 cells (depending on number of variables in the expression)</a:t>
            </a:r>
            <a:endParaRPr/>
          </a:p>
          <a:p>
            <a:pPr indent="-609600" lvl="0" marL="609600" rtl="0" algn="l">
              <a:lnSpc>
                <a:spcPct val="80000"/>
              </a:lnSpc>
              <a:spcBef>
                <a:spcPts val="560"/>
              </a:spcBef>
              <a:spcAft>
                <a:spcPts val="0"/>
              </a:spcAft>
              <a:buClr>
                <a:schemeClr val="hlink"/>
              </a:buClr>
              <a:buSzPts val="1960"/>
              <a:buFont typeface="Noto Sans Symbols"/>
              <a:buAutoNum type="arabicPeriod"/>
            </a:pPr>
            <a:r>
              <a:rPr b="0" i="0" lang="en-US" sz="2800" u="none">
                <a:solidFill>
                  <a:schemeClr val="dk1"/>
                </a:solidFill>
                <a:latin typeface="Garamond"/>
                <a:ea typeface="Garamond"/>
                <a:cs typeface="Garamond"/>
                <a:sym typeface="Garamond"/>
              </a:rPr>
              <a:t>Each cell in a group must be adjacent to one or more cells in that same group, but all cells in the group do not have to be adjacent to each other.</a:t>
            </a:r>
            <a:endParaRPr/>
          </a:p>
          <a:p>
            <a:pPr indent="-609600" lvl="0" marL="609600" rtl="0" algn="l">
              <a:lnSpc>
                <a:spcPct val="80000"/>
              </a:lnSpc>
              <a:spcBef>
                <a:spcPts val="560"/>
              </a:spcBef>
              <a:spcAft>
                <a:spcPts val="0"/>
              </a:spcAft>
              <a:buClr>
                <a:schemeClr val="hlink"/>
              </a:buClr>
              <a:buSzPts val="1960"/>
              <a:buFont typeface="Noto Sans Symbols"/>
              <a:buAutoNum type="arabicPeriod"/>
            </a:pPr>
            <a:r>
              <a:rPr b="0" i="0" lang="en-US" sz="2800" u="none">
                <a:solidFill>
                  <a:schemeClr val="dk1"/>
                </a:solidFill>
                <a:latin typeface="Garamond"/>
                <a:ea typeface="Garamond"/>
                <a:cs typeface="Garamond"/>
                <a:sym typeface="Garamond"/>
              </a:rPr>
              <a:t>Always include the largest possible number of 1s in a group in accordance with rule 1.</a:t>
            </a:r>
            <a:endParaRPr/>
          </a:p>
          <a:p>
            <a:pPr indent="-609600" lvl="0" marL="609600" rtl="0" algn="l">
              <a:lnSpc>
                <a:spcPct val="80000"/>
              </a:lnSpc>
              <a:spcBef>
                <a:spcPts val="560"/>
              </a:spcBef>
              <a:spcAft>
                <a:spcPts val="0"/>
              </a:spcAft>
              <a:buClr>
                <a:schemeClr val="hlink"/>
              </a:buClr>
              <a:buSzPts val="1960"/>
              <a:buFont typeface="Noto Sans Symbols"/>
              <a:buAutoNum type="arabicPeriod"/>
            </a:pPr>
            <a:r>
              <a:rPr b="0" i="0" lang="en-US" sz="2800" u="none">
                <a:solidFill>
                  <a:schemeClr val="dk1"/>
                </a:solidFill>
                <a:latin typeface="Garamond"/>
                <a:ea typeface="Garamond"/>
                <a:cs typeface="Garamond"/>
                <a:sym typeface="Garamond"/>
              </a:rPr>
              <a:t>Each 1 on the map must be included in at least one group. The 1s already in a group can be included in another group as long as the overlapping groups include noncommon 1s.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Grouping the 1s (example)</a:t>
            </a:r>
            <a:endParaRPr/>
          </a:p>
        </p:txBody>
      </p:sp>
      <p:graphicFrame>
        <p:nvGraphicFramePr>
          <p:cNvPr id="818" name="Google Shape;818;p47"/>
          <p:cNvGraphicFramePr/>
          <p:nvPr/>
        </p:nvGraphicFramePr>
        <p:xfrm>
          <a:off x="419100" y="2043112"/>
          <a:ext cx="3000000" cy="3000000"/>
        </p:xfrm>
        <a:graphic>
          <a:graphicData uri="http://schemas.openxmlformats.org/drawingml/2006/table">
            <a:tbl>
              <a:tblPr>
                <a:noFill/>
                <a:tableStyleId>{9B0563E9-32E6-436E-82DE-08DCF22E2DEE}</a:tableStyleId>
              </a:tblPr>
              <a:tblGrid>
                <a:gridCol w="1111250"/>
                <a:gridCol w="1052500"/>
                <a:gridCol w="1074725"/>
              </a:tblGrid>
              <a:tr h="121125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19" name="Google Shape;819;p47"/>
          <p:cNvGraphicFramePr/>
          <p:nvPr/>
        </p:nvGraphicFramePr>
        <p:xfrm>
          <a:off x="4691062" y="2066925"/>
          <a:ext cx="3000000" cy="3000000"/>
        </p:xfrm>
        <a:graphic>
          <a:graphicData uri="http://schemas.openxmlformats.org/drawingml/2006/table">
            <a:tbl>
              <a:tblPr>
                <a:noFill/>
                <a:tableStyleId>{9B0563E9-32E6-436E-82DE-08DCF22E2DEE}</a:tableStyleId>
              </a:tblPr>
              <a:tblGrid>
                <a:gridCol w="1062025"/>
                <a:gridCol w="1006475"/>
                <a:gridCol w="1027100"/>
              </a:tblGrid>
              <a:tr h="120172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0" name="Google Shape;820;p47"/>
          <p:cNvSpPr/>
          <p:nvPr/>
        </p:nvSpPr>
        <p:spPr>
          <a:xfrm>
            <a:off x="2828925" y="3871912"/>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21" name="Google Shape;821;p47"/>
          <p:cNvSpPr/>
          <p:nvPr/>
        </p:nvSpPr>
        <p:spPr>
          <a:xfrm>
            <a:off x="1781175" y="3281362"/>
            <a:ext cx="571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22" name="Google Shape;822;p47"/>
          <p:cNvSpPr/>
          <p:nvPr/>
        </p:nvSpPr>
        <p:spPr>
          <a:xfrm>
            <a:off x="1747837" y="4491037"/>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823" name="Google Shape;823;p47"/>
          <p:cNvGrpSpPr/>
          <p:nvPr/>
        </p:nvGrpSpPr>
        <p:grpSpPr>
          <a:xfrm>
            <a:off x="5815012" y="2828925"/>
            <a:ext cx="1900237" cy="885825"/>
            <a:chOff x="3663" y="1782"/>
            <a:chExt cx="1197" cy="558"/>
          </a:xfrm>
        </p:grpSpPr>
        <p:sp>
          <p:nvSpPr>
            <p:cNvPr id="824" name="Google Shape;824;p47"/>
            <p:cNvSpPr/>
            <p:nvPr/>
          </p:nvSpPr>
          <p:spPr>
            <a:xfrm>
              <a:off x="3753" y="1854"/>
              <a:ext cx="1008" cy="486"/>
            </a:xfrm>
            <a:prstGeom prst="flowChartAlternateProcess">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25" name="Google Shape;825;p47"/>
            <p:cNvSpPr txBox="1"/>
            <p:nvPr/>
          </p:nvSpPr>
          <p:spPr>
            <a:xfrm>
              <a:off x="3663" y="1782"/>
              <a:ext cx="1197" cy="189"/>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grpSp>
        <p:nvGrpSpPr>
          <p:cNvPr id="826" name="Google Shape;826;p47"/>
          <p:cNvGrpSpPr/>
          <p:nvPr/>
        </p:nvGrpSpPr>
        <p:grpSpPr>
          <a:xfrm flipH="1" rot="10800000">
            <a:off x="5838825" y="5153025"/>
            <a:ext cx="1900237" cy="885825"/>
            <a:chOff x="3663" y="1782"/>
            <a:chExt cx="1197" cy="558"/>
          </a:xfrm>
        </p:grpSpPr>
        <p:sp>
          <p:nvSpPr>
            <p:cNvPr id="827" name="Google Shape;827;p47"/>
            <p:cNvSpPr/>
            <p:nvPr/>
          </p:nvSpPr>
          <p:spPr>
            <a:xfrm>
              <a:off x="3753" y="1854"/>
              <a:ext cx="1008" cy="486"/>
            </a:xfrm>
            <a:prstGeom prst="flowChartAlternateProcess">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28" name="Google Shape;828;p47"/>
            <p:cNvSpPr txBox="1"/>
            <p:nvPr/>
          </p:nvSpPr>
          <p:spPr>
            <a:xfrm>
              <a:off x="3663" y="1782"/>
              <a:ext cx="1197" cy="189"/>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829" name="Google Shape;829;p47"/>
          <p:cNvSpPr/>
          <p:nvPr/>
        </p:nvSpPr>
        <p:spPr>
          <a:xfrm>
            <a:off x="5967412" y="3267075"/>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30" name="Google Shape;830;p47"/>
          <p:cNvSpPr/>
          <p:nvPr/>
        </p:nvSpPr>
        <p:spPr>
          <a:xfrm>
            <a:off x="6996112" y="4438650"/>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500"/>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500"/>
                                        <p:tgtEl>
                                          <p:spTgt spid="8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Grouping the 1s (example)</a:t>
            </a:r>
            <a:endParaRPr/>
          </a:p>
        </p:txBody>
      </p:sp>
      <p:graphicFrame>
        <p:nvGraphicFramePr>
          <p:cNvPr id="837" name="Google Shape;837;p48"/>
          <p:cNvGraphicFramePr/>
          <p:nvPr/>
        </p:nvGraphicFramePr>
        <p:xfrm>
          <a:off x="271462" y="1600200"/>
          <a:ext cx="3000000" cy="3000000"/>
        </p:xfrm>
        <a:graphic>
          <a:graphicData uri="http://schemas.openxmlformats.org/drawingml/2006/table">
            <a:tbl>
              <a:tblPr>
                <a:noFill/>
                <a:tableStyleId>{9B0563E9-32E6-436E-82DE-08DCF22E2DEE}</a:tableStyleId>
              </a:tblPr>
              <a:tblGrid>
                <a:gridCol w="993775"/>
                <a:gridCol w="808025"/>
                <a:gridCol w="806450"/>
                <a:gridCol w="808025"/>
                <a:gridCol w="808025"/>
              </a:tblGrid>
              <a:tr h="121760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825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86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38" name="Google Shape;838;p48"/>
          <p:cNvGraphicFramePr/>
          <p:nvPr/>
        </p:nvGraphicFramePr>
        <p:xfrm>
          <a:off x="4572000" y="1600200"/>
          <a:ext cx="3000000" cy="3000000"/>
        </p:xfrm>
        <a:graphic>
          <a:graphicData uri="http://schemas.openxmlformats.org/drawingml/2006/table">
            <a:tbl>
              <a:tblPr>
                <a:noFill/>
                <a:tableStyleId>{9B0563E9-32E6-436E-82DE-08DCF22E2DEE}</a:tableStyleId>
              </a:tblPr>
              <a:tblGrid>
                <a:gridCol w="969950"/>
                <a:gridCol w="808025"/>
                <a:gridCol w="806450"/>
                <a:gridCol w="808025"/>
                <a:gridCol w="808025"/>
              </a:tblGrid>
              <a:tr h="121760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825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86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39" name="Google Shape;839;p48"/>
          <p:cNvSpPr/>
          <p:nvPr/>
        </p:nvSpPr>
        <p:spPr>
          <a:xfrm>
            <a:off x="1443037" y="2928937"/>
            <a:ext cx="1243012"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40" name="Google Shape;840;p48"/>
          <p:cNvSpPr/>
          <p:nvPr/>
        </p:nvSpPr>
        <p:spPr>
          <a:xfrm>
            <a:off x="1395412" y="3767137"/>
            <a:ext cx="2943225" cy="500062"/>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41" name="Google Shape;841;p48"/>
          <p:cNvSpPr/>
          <p:nvPr/>
        </p:nvSpPr>
        <p:spPr>
          <a:xfrm>
            <a:off x="2019300" y="5434012"/>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842" name="Google Shape;842;p48"/>
          <p:cNvGrpSpPr/>
          <p:nvPr/>
        </p:nvGrpSpPr>
        <p:grpSpPr>
          <a:xfrm>
            <a:off x="5243512" y="2786062"/>
            <a:ext cx="995362" cy="3228975"/>
            <a:chOff x="3303" y="1755"/>
            <a:chExt cx="627" cy="2034"/>
          </a:xfrm>
        </p:grpSpPr>
        <p:sp>
          <p:nvSpPr>
            <p:cNvPr id="843" name="Google Shape;843;p48"/>
            <p:cNvSpPr/>
            <p:nvPr/>
          </p:nvSpPr>
          <p:spPr>
            <a:xfrm>
              <a:off x="3372" y="1833"/>
              <a:ext cx="558" cy="1917"/>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44" name="Google Shape;844;p48"/>
            <p:cNvSpPr txBox="1"/>
            <p:nvPr/>
          </p:nvSpPr>
          <p:spPr>
            <a:xfrm>
              <a:off x="3303" y="1755"/>
              <a:ext cx="146" cy="20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grpSp>
        <p:nvGrpSpPr>
          <p:cNvPr id="845" name="Google Shape;845;p48"/>
          <p:cNvGrpSpPr/>
          <p:nvPr/>
        </p:nvGrpSpPr>
        <p:grpSpPr>
          <a:xfrm flipH="1">
            <a:off x="8062913" y="2795587"/>
            <a:ext cx="995362" cy="3228975"/>
            <a:chOff x="3303" y="1755"/>
            <a:chExt cx="627" cy="2034"/>
          </a:xfrm>
        </p:grpSpPr>
        <p:sp>
          <p:nvSpPr>
            <p:cNvPr id="846" name="Google Shape;846;p48"/>
            <p:cNvSpPr/>
            <p:nvPr/>
          </p:nvSpPr>
          <p:spPr>
            <a:xfrm>
              <a:off x="3372" y="1833"/>
              <a:ext cx="558" cy="1917"/>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47" name="Google Shape;847;p48"/>
            <p:cNvSpPr txBox="1"/>
            <p:nvPr/>
          </p:nvSpPr>
          <p:spPr>
            <a:xfrm>
              <a:off x="3303" y="1755"/>
              <a:ext cx="146" cy="20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848" name="Google Shape;848;p48"/>
          <p:cNvSpPr/>
          <p:nvPr/>
        </p:nvSpPr>
        <p:spPr>
          <a:xfrm>
            <a:off x="5667375" y="3767137"/>
            <a:ext cx="1243012"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49" name="Google Shape;849;p48"/>
          <p:cNvSpPr/>
          <p:nvPr/>
        </p:nvSpPr>
        <p:spPr>
          <a:xfrm>
            <a:off x="7115175" y="5443537"/>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500"/>
                                        <p:tgtEl>
                                          <p:spTgt spid="8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500"/>
                                        <p:tgtEl>
                                          <p:spTgt spid="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a:t>
            </a:r>
            <a:endParaRPr/>
          </a:p>
        </p:txBody>
      </p:sp>
      <p:sp>
        <p:nvSpPr>
          <p:cNvPr id="856" name="Google Shape;856;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The following rules are applied to find the minimum product terms and the minimum SOP expression:</a:t>
            </a:r>
            <a:endParaRPr/>
          </a:p>
          <a:p>
            <a:pPr indent="-533400" lvl="1" marL="990600" rtl="0" algn="l">
              <a:lnSpc>
                <a:spcPct val="90000"/>
              </a:lnSpc>
              <a:spcBef>
                <a:spcPts val="560"/>
              </a:spcBef>
              <a:spcAft>
                <a:spcPts val="0"/>
              </a:spcAft>
              <a:buClr>
                <a:schemeClr val="accent2"/>
              </a:buClr>
              <a:buSzPts val="1960"/>
              <a:buFont typeface="Noto Sans Symbols"/>
              <a:buAutoNum type="arabicPeriod"/>
            </a:pPr>
            <a:r>
              <a:rPr b="0" i="0" lang="en-US" sz="2800" u="none">
                <a:solidFill>
                  <a:schemeClr val="dk1"/>
                </a:solidFill>
                <a:latin typeface="Garamond"/>
                <a:ea typeface="Garamond"/>
                <a:cs typeface="Garamond"/>
                <a:sym typeface="Garamond"/>
              </a:rPr>
              <a:t>Group the cells that have 1s. Each group of cell containing 1s creates one product term composed of all variables that occur in only one form (either complemented or complemented) within the group. Variables that occur both complemented and uncomplemented within the group are eliminated 🡪 called </a:t>
            </a:r>
            <a:r>
              <a:rPr b="0" i="1" lang="en-US" sz="2800" u="none">
                <a:solidFill>
                  <a:schemeClr val="dk1"/>
                </a:solidFill>
                <a:latin typeface="Garamond"/>
                <a:ea typeface="Garamond"/>
                <a:cs typeface="Garamond"/>
                <a:sym typeface="Garamond"/>
              </a:rPr>
              <a:t>contradictory variables</a:t>
            </a:r>
            <a:r>
              <a:rPr b="0" i="0" lang="en-US" sz="2800" u="none">
                <a:solidFill>
                  <a:schemeClr val="dk1"/>
                </a:solidFill>
                <a:latin typeface="Garamond"/>
                <a:ea typeface="Garamond"/>
                <a:cs typeface="Garamond"/>
                <a:sym typeface="Garamond"/>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
          <p:cNvSpPr txBox="1"/>
          <p:nvPr>
            <p:ph type="title"/>
          </p:nvPr>
        </p:nvSpPr>
        <p:spPr>
          <a:xfrm>
            <a:off x="500062" y="29035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Sum-of-Products (SOP)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a:t>
            </a:r>
            <a:endParaRPr/>
          </a:p>
        </p:txBody>
      </p:sp>
      <p:sp>
        <p:nvSpPr>
          <p:cNvPr id="863" name="Google Shape;863;p50"/>
          <p:cNvSpPr txBox="1"/>
          <p:nvPr>
            <p:ph idx="1" type="body"/>
          </p:nvPr>
        </p:nvSpPr>
        <p:spPr>
          <a:xfrm>
            <a:off x="457200" y="1600200"/>
            <a:ext cx="8229600" cy="4826000"/>
          </a:xfrm>
          <a:prstGeom prst="rect">
            <a:avLst/>
          </a:prstGeom>
          <a:noFill/>
          <a:ln>
            <a:noFill/>
          </a:ln>
        </p:spPr>
        <p:txBody>
          <a:bodyPr anchorCtr="0" anchor="t" bIns="45700" lIns="91425" spcFirstLastPara="1" rIns="91425" wrap="square" tIns="45700">
            <a:noAutofit/>
          </a:bodyPr>
          <a:lstStyle/>
          <a:p>
            <a:pPr indent="-533400" lvl="1" marL="990600" rtl="0" algn="l">
              <a:lnSpc>
                <a:spcPct val="90000"/>
              </a:lnSpc>
              <a:spcBef>
                <a:spcPts val="0"/>
              </a:spcBef>
              <a:spcAft>
                <a:spcPts val="0"/>
              </a:spcAft>
              <a:buClr>
                <a:schemeClr val="accent2"/>
              </a:buClr>
              <a:buSzPts val="1960"/>
              <a:buFont typeface="Noto Sans Symbols"/>
              <a:buAutoNum type="arabicPeriod" startAt="2"/>
            </a:pPr>
            <a:r>
              <a:rPr b="0" i="0" lang="en-US" sz="2800" u="none">
                <a:solidFill>
                  <a:schemeClr val="dk1"/>
                </a:solidFill>
                <a:latin typeface="Garamond"/>
                <a:ea typeface="Garamond"/>
                <a:cs typeface="Garamond"/>
                <a:sym typeface="Garamond"/>
              </a:rPr>
              <a:t>Determine the minimum product term for each group.</a:t>
            </a:r>
            <a:endParaRPr/>
          </a:p>
          <a:p>
            <a:pPr indent="-457200" lvl="2" marL="137160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Garamond"/>
                <a:ea typeface="Garamond"/>
                <a:cs typeface="Garamond"/>
                <a:sym typeface="Garamond"/>
              </a:rPr>
              <a:t>For a 3-variable map:</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1-cell group yields a 3-variable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2-cell group yields a 2-variable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4-cell group yields a 1-variable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An 8-cell group yields a value of 1 for the expression.</a:t>
            </a:r>
            <a:endParaRPr/>
          </a:p>
          <a:p>
            <a:pPr indent="-457200" lvl="2" marL="1371600" rtl="0" algn="l">
              <a:lnSpc>
                <a:spcPct val="90000"/>
              </a:lnSpc>
              <a:spcBef>
                <a:spcPts val="480"/>
              </a:spcBef>
              <a:spcAft>
                <a:spcPts val="0"/>
              </a:spcAft>
              <a:buClr>
                <a:schemeClr val="dk2"/>
              </a:buClr>
              <a:buSzPts val="1680"/>
              <a:buFont typeface="Noto Sans Symbols"/>
              <a:buChar char="■"/>
            </a:pPr>
            <a:r>
              <a:rPr b="0" i="0" lang="en-US" sz="2400" u="none">
                <a:solidFill>
                  <a:schemeClr val="dk1"/>
                </a:solidFill>
                <a:latin typeface="Garamond"/>
                <a:ea typeface="Garamond"/>
                <a:cs typeface="Garamond"/>
                <a:sym typeface="Garamond"/>
              </a:rPr>
              <a:t>For a 4-variable map:</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1-cell group yields a 4-variable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2-cell group yields a 3-variable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4-cell group yields a 2-variable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An 8-cell group yields a a 1-variable product term</a:t>
            </a:r>
            <a:endParaRPr/>
          </a:p>
          <a:p>
            <a:pPr indent="-381000" lvl="3" marL="1752600" rtl="0" algn="l">
              <a:lnSpc>
                <a:spcPct val="90000"/>
              </a:lnSpc>
              <a:spcBef>
                <a:spcPts val="400"/>
              </a:spcBef>
              <a:spcAft>
                <a:spcPts val="0"/>
              </a:spcAft>
              <a:buClr>
                <a:schemeClr val="accent2"/>
              </a:buClr>
              <a:buSzPts val="1400"/>
              <a:buFont typeface="Noto Sans Symbols"/>
              <a:buAutoNum type="arabicPeriod"/>
            </a:pPr>
            <a:r>
              <a:rPr b="0" i="0" lang="en-US" sz="2000" u="none">
                <a:solidFill>
                  <a:schemeClr val="dk1"/>
                </a:solidFill>
                <a:latin typeface="Garamond"/>
                <a:ea typeface="Garamond"/>
                <a:cs typeface="Garamond"/>
                <a:sym typeface="Garamond"/>
              </a:rPr>
              <a:t>A 16-cell group yields a value of 1 for the expression.</a:t>
            </a:r>
            <a:endParaRPr/>
          </a:p>
          <a:p>
            <a:pPr indent="-254000" lvl="0" marL="342900" rtl="0" algn="l">
              <a:spcBef>
                <a:spcPts val="400"/>
              </a:spcBef>
              <a:spcAft>
                <a:spcPts val="0"/>
              </a:spcAft>
              <a:buSzPts val="1400"/>
              <a:buNone/>
            </a:pPr>
            <a:r>
              <a:t/>
            </a:r>
            <a:endParaRPr b="0" i="0" sz="2000" u="none">
              <a:solidFill>
                <a:schemeClr val="dk1"/>
              </a:solidFill>
              <a:latin typeface="Garamond"/>
              <a:ea typeface="Garamond"/>
              <a:cs typeface="Garamond"/>
              <a:sym typeface="Garamon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a:t>
            </a:r>
            <a:endParaRPr/>
          </a:p>
        </p:txBody>
      </p:sp>
      <p:sp>
        <p:nvSpPr>
          <p:cNvPr id="870" name="Google Shape;870;p51"/>
          <p:cNvSpPr txBox="1"/>
          <p:nvPr>
            <p:ph idx="1" type="body"/>
          </p:nvPr>
        </p:nvSpPr>
        <p:spPr>
          <a:xfrm>
            <a:off x="457200" y="1600200"/>
            <a:ext cx="8229600" cy="4826000"/>
          </a:xfrm>
          <a:prstGeom prst="rect">
            <a:avLst/>
          </a:prstGeom>
          <a:noFill/>
          <a:ln>
            <a:noFill/>
          </a:ln>
        </p:spPr>
        <p:txBody>
          <a:bodyPr anchorCtr="0" anchor="t" bIns="45700" lIns="91425" spcFirstLastPara="1" rIns="91425" wrap="square" tIns="45700">
            <a:noAutofit/>
          </a:bodyPr>
          <a:lstStyle/>
          <a:p>
            <a:pPr indent="-533400" lvl="1" marL="990600" rtl="0" algn="l">
              <a:lnSpc>
                <a:spcPct val="100000"/>
              </a:lnSpc>
              <a:spcBef>
                <a:spcPts val="0"/>
              </a:spcBef>
              <a:spcAft>
                <a:spcPts val="0"/>
              </a:spcAft>
              <a:buClr>
                <a:schemeClr val="accent2"/>
              </a:buClr>
              <a:buSzPts val="1960"/>
              <a:buFont typeface="Noto Sans Symbols"/>
              <a:buAutoNum type="arabicPeriod" startAt="3"/>
            </a:pPr>
            <a:r>
              <a:rPr b="0" i="0" lang="en-US" sz="2800" u="none">
                <a:solidFill>
                  <a:schemeClr val="dk1"/>
                </a:solidFill>
                <a:latin typeface="Garamond"/>
                <a:ea typeface="Garamond"/>
                <a:cs typeface="Garamond"/>
                <a:sym typeface="Garamond"/>
              </a:rPr>
              <a:t>When all the minimum product terms are derived from the K-map, they are summed to form the minimum SOP expression.</a:t>
            </a:r>
            <a:endParaRPr/>
          </a:p>
          <a:p>
            <a:pPr indent="-218440" lvl="0" marL="342900" rtl="0" algn="l">
              <a:spcBef>
                <a:spcPts val="560"/>
              </a:spcBef>
              <a:spcAft>
                <a:spcPts val="0"/>
              </a:spcAft>
              <a:buSzPts val="1960"/>
              <a:buNone/>
            </a:pPr>
            <a:r>
              <a:t/>
            </a:r>
            <a:endParaRPr b="0" i="0" sz="2800" u="none">
              <a:solidFill>
                <a:schemeClr val="dk1"/>
              </a:solidFill>
              <a:latin typeface="Garamond"/>
              <a:ea typeface="Garamond"/>
              <a:cs typeface="Garamond"/>
              <a:sym typeface="Garamon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 (example)</a:t>
            </a:r>
            <a:endParaRPr/>
          </a:p>
        </p:txBody>
      </p:sp>
      <p:graphicFrame>
        <p:nvGraphicFramePr>
          <p:cNvPr id="877" name="Google Shape;877;p52"/>
          <p:cNvGraphicFramePr/>
          <p:nvPr/>
        </p:nvGraphicFramePr>
        <p:xfrm>
          <a:off x="285750" y="2128837"/>
          <a:ext cx="3000000" cy="3000000"/>
        </p:xfrm>
        <a:graphic>
          <a:graphicData uri="http://schemas.openxmlformats.org/drawingml/2006/table">
            <a:tbl>
              <a:tblPr>
                <a:noFill/>
                <a:tableStyleId>{9B0563E9-32E6-436E-82DE-08DCF22E2DEE}</a:tableStyleId>
              </a:tblPr>
              <a:tblGrid>
                <a:gridCol w="933450"/>
                <a:gridCol w="709600"/>
                <a:gridCol w="709600"/>
                <a:gridCol w="704850"/>
                <a:gridCol w="709600"/>
              </a:tblGrid>
              <a:tr h="107790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413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878" name="Google Shape;878;p52"/>
          <p:cNvPicPr preferRelativeResize="0"/>
          <p:nvPr>
            <p:ph idx="1" type="body"/>
          </p:nvPr>
        </p:nvPicPr>
        <p:blipFill rotWithShape="1">
          <a:blip r:embed="rId3">
            <a:alphaModFix/>
          </a:blip>
          <a:srcRect b="0" l="0" r="0" t="0"/>
          <a:stretch/>
        </p:blipFill>
        <p:spPr>
          <a:xfrm>
            <a:off x="4862512" y="3967162"/>
            <a:ext cx="363537" cy="393700"/>
          </a:xfrm>
          <a:prstGeom prst="rect">
            <a:avLst/>
          </a:prstGeom>
          <a:noFill/>
          <a:ln>
            <a:noFill/>
          </a:ln>
        </p:spPr>
      </p:pic>
      <p:pic>
        <p:nvPicPr>
          <p:cNvPr id="879" name="Google Shape;879;p52"/>
          <p:cNvPicPr preferRelativeResize="0"/>
          <p:nvPr>
            <p:ph idx="2" type="body"/>
          </p:nvPr>
        </p:nvPicPr>
        <p:blipFill rotWithShape="1">
          <a:blip r:embed="rId4">
            <a:alphaModFix/>
          </a:blip>
          <a:srcRect b="0" l="0" r="0" t="0"/>
          <a:stretch/>
        </p:blipFill>
        <p:spPr>
          <a:xfrm>
            <a:off x="5126037" y="3387725"/>
            <a:ext cx="593725" cy="431800"/>
          </a:xfrm>
          <a:prstGeom prst="rect">
            <a:avLst/>
          </a:prstGeom>
          <a:noFill/>
          <a:ln>
            <a:noFill/>
          </a:ln>
        </p:spPr>
      </p:pic>
      <p:sp>
        <p:nvSpPr>
          <p:cNvPr id="880" name="Google Shape;880;p52"/>
          <p:cNvSpPr/>
          <p:nvPr/>
        </p:nvSpPr>
        <p:spPr>
          <a:xfrm>
            <a:off x="1428750" y="3800475"/>
            <a:ext cx="2428875" cy="10572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881" name="Google Shape;881;p52"/>
          <p:cNvCxnSpPr/>
          <p:nvPr/>
        </p:nvCxnSpPr>
        <p:spPr>
          <a:xfrm>
            <a:off x="3857625" y="4157662"/>
            <a:ext cx="885825" cy="0"/>
          </a:xfrm>
          <a:prstGeom prst="straightConnector1">
            <a:avLst/>
          </a:prstGeom>
          <a:noFill/>
          <a:ln cap="flat" cmpd="sng" w="9525">
            <a:solidFill>
              <a:srgbClr val="FF0000"/>
            </a:solidFill>
            <a:prstDash val="solid"/>
            <a:miter lim="800000"/>
            <a:headEnd len="med" w="med" type="none"/>
            <a:tailEnd len="med" w="med" type="triangle"/>
          </a:ln>
        </p:spPr>
      </p:cxnSp>
      <p:sp>
        <p:nvSpPr>
          <p:cNvPr id="882" name="Google Shape;882;p52"/>
          <p:cNvSpPr/>
          <p:nvPr/>
        </p:nvSpPr>
        <p:spPr>
          <a:xfrm>
            <a:off x="2681287" y="3224212"/>
            <a:ext cx="1214437" cy="1014412"/>
          </a:xfrm>
          <a:prstGeom prst="roundRect">
            <a:avLst>
              <a:gd fmla="val 16667" name="adj"/>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883" name="Google Shape;883;p52"/>
          <p:cNvCxnSpPr/>
          <p:nvPr/>
        </p:nvCxnSpPr>
        <p:spPr>
          <a:xfrm>
            <a:off x="3900487" y="3629025"/>
            <a:ext cx="1071562" cy="0"/>
          </a:xfrm>
          <a:prstGeom prst="straightConnector1">
            <a:avLst/>
          </a:prstGeom>
          <a:noFill/>
          <a:ln cap="flat" cmpd="sng" w="9525">
            <a:solidFill>
              <a:schemeClr val="folHlink"/>
            </a:solidFill>
            <a:prstDash val="solid"/>
            <a:miter lim="800000"/>
            <a:headEnd len="med" w="med" type="none"/>
            <a:tailEnd len="med" w="med" type="triangle"/>
          </a:ln>
        </p:spPr>
      </p:cxnSp>
      <p:sp>
        <p:nvSpPr>
          <p:cNvPr id="884" name="Google Shape;884;p52"/>
          <p:cNvSpPr/>
          <p:nvPr/>
        </p:nvSpPr>
        <p:spPr>
          <a:xfrm>
            <a:off x="2076450" y="4376737"/>
            <a:ext cx="457200" cy="1057275"/>
          </a:xfrm>
          <a:prstGeom prst="roundRect">
            <a:avLst>
              <a:gd fmla="val 16667" name="adj"/>
            </a:avLst>
          </a:prstGeom>
          <a:no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885" name="Google Shape;885;p52"/>
          <p:cNvCxnSpPr/>
          <p:nvPr/>
        </p:nvCxnSpPr>
        <p:spPr>
          <a:xfrm>
            <a:off x="2528887" y="4943475"/>
            <a:ext cx="2471737" cy="0"/>
          </a:xfrm>
          <a:prstGeom prst="straightConnector1">
            <a:avLst/>
          </a:prstGeom>
          <a:noFill/>
          <a:ln cap="flat" cmpd="sng" w="9525">
            <a:solidFill>
              <a:schemeClr val="accent2"/>
            </a:solidFill>
            <a:prstDash val="solid"/>
            <a:miter lim="800000"/>
            <a:headEnd len="med" w="med" type="none"/>
            <a:tailEnd len="med" w="med" type="triangle"/>
          </a:ln>
        </p:spPr>
      </p:cxnSp>
      <p:pic>
        <p:nvPicPr>
          <p:cNvPr id="886" name="Google Shape;886;p52"/>
          <p:cNvPicPr preferRelativeResize="0"/>
          <p:nvPr>
            <p:ph idx="3" type="body"/>
          </p:nvPr>
        </p:nvPicPr>
        <p:blipFill rotWithShape="1">
          <a:blip r:embed="rId5">
            <a:alphaModFix/>
          </a:blip>
          <a:srcRect b="0" l="0" r="0" t="0"/>
          <a:stretch/>
        </p:blipFill>
        <p:spPr>
          <a:xfrm>
            <a:off x="5027612" y="4710112"/>
            <a:ext cx="806450" cy="430212"/>
          </a:xfrm>
          <a:prstGeom prst="rect">
            <a:avLst/>
          </a:prstGeom>
          <a:noFill/>
          <a:ln>
            <a:noFill/>
          </a:ln>
        </p:spPr>
      </p:pic>
      <p:pic>
        <p:nvPicPr>
          <p:cNvPr id="887" name="Google Shape;887;p52"/>
          <p:cNvPicPr preferRelativeResize="0"/>
          <p:nvPr/>
        </p:nvPicPr>
        <p:blipFill rotWithShape="1">
          <a:blip r:embed="rId6">
            <a:alphaModFix/>
          </a:blip>
          <a:srcRect b="0" l="0" r="0" t="0"/>
          <a:stretch/>
        </p:blipFill>
        <p:spPr>
          <a:xfrm>
            <a:off x="4649787" y="2019300"/>
            <a:ext cx="3768725" cy="773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500"/>
                                        <p:tgtEl>
                                          <p:spTgt spid="88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5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2"/>
                                        </p:tgtEl>
                                        <p:attrNameLst>
                                          <p:attrName>style.visibility</p:attrName>
                                        </p:attrNameLst>
                                      </p:cBhvr>
                                      <p:to>
                                        <p:strVal val="visible"/>
                                      </p:to>
                                    </p:set>
                                    <p:animEffect filter="fade" transition="in">
                                      <p:cBhvr>
                                        <p:cTn dur="500"/>
                                        <p:tgtEl>
                                          <p:spTgt spid="8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3"/>
                                        </p:tgtEl>
                                        <p:attrNameLst>
                                          <p:attrName>style.visibility</p:attrName>
                                        </p:attrNameLst>
                                      </p:cBhvr>
                                      <p:to>
                                        <p:strVal val="visible"/>
                                      </p:to>
                                    </p:set>
                                    <p:animEffect filter="fade" transition="in">
                                      <p:cBhvr>
                                        <p:cTn dur="500"/>
                                        <p:tgtEl>
                                          <p:spTgt spid="8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500"/>
                                        <p:tgtEl>
                                          <p:spTgt spid="8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500"/>
                                        <p:tgtEl>
                                          <p:spTgt spid="8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 (exercises)</a:t>
            </a:r>
            <a:endParaRPr/>
          </a:p>
        </p:txBody>
      </p:sp>
      <p:pic>
        <p:nvPicPr>
          <p:cNvPr id="894" name="Google Shape;894;p53"/>
          <p:cNvPicPr preferRelativeResize="0"/>
          <p:nvPr>
            <p:ph idx="1" type="body"/>
          </p:nvPr>
        </p:nvPicPr>
        <p:blipFill rotWithShape="1">
          <a:blip r:embed="rId3">
            <a:alphaModFix/>
          </a:blip>
          <a:srcRect b="0" l="0" r="0" t="0"/>
          <a:stretch/>
        </p:blipFill>
        <p:spPr>
          <a:xfrm>
            <a:off x="1893887" y="5746750"/>
            <a:ext cx="2217737" cy="417512"/>
          </a:xfrm>
          <a:prstGeom prst="rect">
            <a:avLst/>
          </a:prstGeom>
          <a:noFill/>
          <a:ln>
            <a:noFill/>
          </a:ln>
        </p:spPr>
      </p:pic>
      <p:graphicFrame>
        <p:nvGraphicFramePr>
          <p:cNvPr id="895" name="Google Shape;895;p53"/>
          <p:cNvGraphicFramePr/>
          <p:nvPr/>
        </p:nvGraphicFramePr>
        <p:xfrm>
          <a:off x="952500" y="1833562"/>
          <a:ext cx="3000000" cy="3000000"/>
        </p:xfrm>
        <a:graphic>
          <a:graphicData uri="http://schemas.openxmlformats.org/drawingml/2006/table">
            <a:tbl>
              <a:tblPr>
                <a:noFill/>
                <a:tableStyleId>{9B0563E9-32E6-436E-82DE-08DCF22E2DEE}</a:tableStyleId>
              </a:tblPr>
              <a:tblGrid>
                <a:gridCol w="1111250"/>
                <a:gridCol w="1052500"/>
                <a:gridCol w="1074725"/>
              </a:tblGrid>
              <a:tr h="121125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80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96" name="Google Shape;896;p53"/>
          <p:cNvGraphicFramePr/>
          <p:nvPr/>
        </p:nvGraphicFramePr>
        <p:xfrm>
          <a:off x="5224462" y="1857375"/>
          <a:ext cx="3000000" cy="3000000"/>
        </p:xfrm>
        <a:graphic>
          <a:graphicData uri="http://schemas.openxmlformats.org/drawingml/2006/table">
            <a:tbl>
              <a:tblPr>
                <a:noFill/>
                <a:tableStyleId>{9B0563E9-32E6-436E-82DE-08DCF22E2DEE}</a:tableStyleId>
              </a:tblPr>
              <a:tblGrid>
                <a:gridCol w="1062025"/>
                <a:gridCol w="1006475"/>
                <a:gridCol w="1027100"/>
              </a:tblGrid>
              <a:tr h="120172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32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97" name="Google Shape;897;p53"/>
          <p:cNvSpPr/>
          <p:nvPr/>
        </p:nvSpPr>
        <p:spPr>
          <a:xfrm>
            <a:off x="3362325" y="3662362"/>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98" name="Google Shape;898;p53"/>
          <p:cNvSpPr/>
          <p:nvPr/>
        </p:nvSpPr>
        <p:spPr>
          <a:xfrm>
            <a:off x="2314575" y="3071812"/>
            <a:ext cx="571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899" name="Google Shape;899;p53"/>
          <p:cNvSpPr/>
          <p:nvPr/>
        </p:nvSpPr>
        <p:spPr>
          <a:xfrm>
            <a:off x="2281237" y="4281487"/>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900" name="Google Shape;900;p53"/>
          <p:cNvGrpSpPr/>
          <p:nvPr/>
        </p:nvGrpSpPr>
        <p:grpSpPr>
          <a:xfrm>
            <a:off x="6348412" y="2619375"/>
            <a:ext cx="1900237" cy="885825"/>
            <a:chOff x="3663" y="1782"/>
            <a:chExt cx="1197" cy="558"/>
          </a:xfrm>
        </p:grpSpPr>
        <p:sp>
          <p:nvSpPr>
            <p:cNvPr id="901" name="Google Shape;901;p53"/>
            <p:cNvSpPr/>
            <p:nvPr/>
          </p:nvSpPr>
          <p:spPr>
            <a:xfrm>
              <a:off x="3753" y="1854"/>
              <a:ext cx="1008" cy="486"/>
            </a:xfrm>
            <a:prstGeom prst="flowChartAlternateProcess">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02" name="Google Shape;902;p53"/>
            <p:cNvSpPr txBox="1"/>
            <p:nvPr/>
          </p:nvSpPr>
          <p:spPr>
            <a:xfrm>
              <a:off x="3663" y="1782"/>
              <a:ext cx="1197" cy="189"/>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grpSp>
        <p:nvGrpSpPr>
          <p:cNvPr id="903" name="Google Shape;903;p53"/>
          <p:cNvGrpSpPr/>
          <p:nvPr/>
        </p:nvGrpSpPr>
        <p:grpSpPr>
          <a:xfrm flipH="1" rot="10800000">
            <a:off x="6372225" y="4943475"/>
            <a:ext cx="1900237" cy="885825"/>
            <a:chOff x="3663" y="1782"/>
            <a:chExt cx="1197" cy="558"/>
          </a:xfrm>
        </p:grpSpPr>
        <p:sp>
          <p:nvSpPr>
            <p:cNvPr id="904" name="Google Shape;904;p53"/>
            <p:cNvSpPr/>
            <p:nvPr/>
          </p:nvSpPr>
          <p:spPr>
            <a:xfrm>
              <a:off x="3753" y="1854"/>
              <a:ext cx="1008" cy="486"/>
            </a:xfrm>
            <a:prstGeom prst="flowChartAlternateProcess">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05" name="Google Shape;905;p53"/>
            <p:cNvSpPr txBox="1"/>
            <p:nvPr/>
          </p:nvSpPr>
          <p:spPr>
            <a:xfrm>
              <a:off x="3663" y="1782"/>
              <a:ext cx="1197" cy="189"/>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906" name="Google Shape;906;p53"/>
          <p:cNvSpPr/>
          <p:nvPr/>
        </p:nvSpPr>
        <p:spPr>
          <a:xfrm>
            <a:off x="6500812" y="3057525"/>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07" name="Google Shape;907;p53"/>
          <p:cNvSpPr/>
          <p:nvPr/>
        </p:nvSpPr>
        <p:spPr>
          <a:xfrm>
            <a:off x="7529512" y="4229100"/>
            <a:ext cx="571500" cy="1185862"/>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pic>
        <p:nvPicPr>
          <p:cNvPr id="908" name="Google Shape;908;p53"/>
          <p:cNvPicPr preferRelativeResize="0"/>
          <p:nvPr>
            <p:ph idx="2" type="body"/>
          </p:nvPr>
        </p:nvPicPr>
        <p:blipFill rotWithShape="1">
          <a:blip r:embed="rId4">
            <a:alphaModFix/>
          </a:blip>
          <a:srcRect b="0" l="0" r="0" t="0"/>
          <a:stretch/>
        </p:blipFill>
        <p:spPr>
          <a:xfrm>
            <a:off x="6345237" y="5737225"/>
            <a:ext cx="1749425" cy="393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Determining the Minimum SOP Expression from the Map (exercises)</a:t>
            </a:r>
            <a:endParaRPr/>
          </a:p>
        </p:txBody>
      </p:sp>
      <p:pic>
        <p:nvPicPr>
          <p:cNvPr id="915" name="Google Shape;915;p54"/>
          <p:cNvPicPr preferRelativeResize="0"/>
          <p:nvPr>
            <p:ph idx="1" type="body"/>
          </p:nvPr>
        </p:nvPicPr>
        <p:blipFill rotWithShape="1">
          <a:blip r:embed="rId3">
            <a:alphaModFix/>
          </a:blip>
          <a:srcRect b="0" l="0" r="0" t="0"/>
          <a:stretch/>
        </p:blipFill>
        <p:spPr>
          <a:xfrm>
            <a:off x="1722437" y="6165850"/>
            <a:ext cx="2217737" cy="407987"/>
          </a:xfrm>
          <a:prstGeom prst="rect">
            <a:avLst/>
          </a:prstGeom>
          <a:noFill/>
          <a:ln>
            <a:noFill/>
          </a:ln>
        </p:spPr>
      </p:pic>
      <p:pic>
        <p:nvPicPr>
          <p:cNvPr id="916" name="Google Shape;916;p54"/>
          <p:cNvPicPr preferRelativeResize="0"/>
          <p:nvPr>
            <p:ph idx="2" type="body"/>
          </p:nvPr>
        </p:nvPicPr>
        <p:blipFill rotWithShape="1">
          <a:blip r:embed="rId4">
            <a:alphaModFix/>
          </a:blip>
          <a:srcRect b="0" l="0" r="0" t="0"/>
          <a:stretch/>
        </p:blipFill>
        <p:spPr>
          <a:xfrm>
            <a:off x="6273800" y="6170612"/>
            <a:ext cx="1976437" cy="400050"/>
          </a:xfrm>
          <a:prstGeom prst="rect">
            <a:avLst/>
          </a:prstGeom>
          <a:noFill/>
          <a:ln>
            <a:noFill/>
          </a:ln>
        </p:spPr>
      </p:pic>
      <p:graphicFrame>
        <p:nvGraphicFramePr>
          <p:cNvPr id="917" name="Google Shape;917;p54"/>
          <p:cNvGraphicFramePr/>
          <p:nvPr/>
        </p:nvGraphicFramePr>
        <p:xfrm>
          <a:off x="276225" y="1590675"/>
          <a:ext cx="3000000" cy="3000000"/>
        </p:xfrm>
        <a:graphic>
          <a:graphicData uri="http://schemas.openxmlformats.org/drawingml/2006/table">
            <a:tbl>
              <a:tblPr>
                <a:noFill/>
                <a:tableStyleId>{9B0563E9-32E6-436E-82DE-08DCF22E2DEE}</a:tableStyleId>
              </a:tblPr>
              <a:tblGrid>
                <a:gridCol w="993775"/>
                <a:gridCol w="808025"/>
                <a:gridCol w="806450"/>
                <a:gridCol w="808025"/>
                <a:gridCol w="808025"/>
              </a:tblGrid>
              <a:tr h="121760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825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86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18" name="Google Shape;918;p54"/>
          <p:cNvGraphicFramePr/>
          <p:nvPr/>
        </p:nvGraphicFramePr>
        <p:xfrm>
          <a:off x="4576762" y="1590675"/>
          <a:ext cx="3000000" cy="3000000"/>
        </p:xfrm>
        <a:graphic>
          <a:graphicData uri="http://schemas.openxmlformats.org/drawingml/2006/table">
            <a:tbl>
              <a:tblPr>
                <a:noFill/>
                <a:tableStyleId>{9B0563E9-32E6-436E-82DE-08DCF22E2DEE}</a:tableStyleId>
              </a:tblPr>
              <a:tblGrid>
                <a:gridCol w="969950"/>
                <a:gridCol w="808025"/>
                <a:gridCol w="806450"/>
                <a:gridCol w="808025"/>
                <a:gridCol w="808025"/>
              </a:tblGrid>
              <a:tr h="1217600">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825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86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70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19" name="Google Shape;919;p54"/>
          <p:cNvSpPr/>
          <p:nvPr/>
        </p:nvSpPr>
        <p:spPr>
          <a:xfrm>
            <a:off x="1447800" y="2919412"/>
            <a:ext cx="1243012"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20" name="Google Shape;920;p54"/>
          <p:cNvSpPr/>
          <p:nvPr/>
        </p:nvSpPr>
        <p:spPr>
          <a:xfrm>
            <a:off x="1400175" y="3757612"/>
            <a:ext cx="2943225" cy="500062"/>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21" name="Google Shape;921;p54"/>
          <p:cNvSpPr/>
          <p:nvPr/>
        </p:nvSpPr>
        <p:spPr>
          <a:xfrm>
            <a:off x="2024062" y="5424487"/>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nvGrpSpPr>
          <p:cNvPr id="922" name="Google Shape;922;p54"/>
          <p:cNvGrpSpPr/>
          <p:nvPr/>
        </p:nvGrpSpPr>
        <p:grpSpPr>
          <a:xfrm>
            <a:off x="5248275" y="2776537"/>
            <a:ext cx="995362" cy="3228975"/>
            <a:chOff x="3303" y="1755"/>
            <a:chExt cx="627" cy="2034"/>
          </a:xfrm>
        </p:grpSpPr>
        <p:sp>
          <p:nvSpPr>
            <p:cNvPr id="923" name="Google Shape;923;p54"/>
            <p:cNvSpPr/>
            <p:nvPr/>
          </p:nvSpPr>
          <p:spPr>
            <a:xfrm>
              <a:off x="3372" y="1833"/>
              <a:ext cx="558" cy="1917"/>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24" name="Google Shape;924;p54"/>
            <p:cNvSpPr txBox="1"/>
            <p:nvPr/>
          </p:nvSpPr>
          <p:spPr>
            <a:xfrm>
              <a:off x="3303" y="1755"/>
              <a:ext cx="146" cy="20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grpSp>
        <p:nvGrpSpPr>
          <p:cNvPr id="925" name="Google Shape;925;p54"/>
          <p:cNvGrpSpPr/>
          <p:nvPr/>
        </p:nvGrpSpPr>
        <p:grpSpPr>
          <a:xfrm flipH="1">
            <a:off x="8067675" y="2786062"/>
            <a:ext cx="995362" cy="3228975"/>
            <a:chOff x="3303" y="1755"/>
            <a:chExt cx="627" cy="2034"/>
          </a:xfrm>
        </p:grpSpPr>
        <p:sp>
          <p:nvSpPr>
            <p:cNvPr id="926" name="Google Shape;926;p54"/>
            <p:cNvSpPr/>
            <p:nvPr/>
          </p:nvSpPr>
          <p:spPr>
            <a:xfrm>
              <a:off x="3372" y="1833"/>
              <a:ext cx="558" cy="1917"/>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27" name="Google Shape;927;p54"/>
            <p:cNvSpPr txBox="1"/>
            <p:nvPr/>
          </p:nvSpPr>
          <p:spPr>
            <a:xfrm>
              <a:off x="3303" y="1755"/>
              <a:ext cx="146" cy="203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grpSp>
      <p:sp>
        <p:nvSpPr>
          <p:cNvPr id="928" name="Google Shape;928;p54"/>
          <p:cNvSpPr/>
          <p:nvPr/>
        </p:nvSpPr>
        <p:spPr>
          <a:xfrm>
            <a:off x="5672137" y="3757612"/>
            <a:ext cx="1243012"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29" name="Google Shape;929;p54"/>
          <p:cNvSpPr/>
          <p:nvPr/>
        </p:nvSpPr>
        <p:spPr>
          <a:xfrm>
            <a:off x="7119937" y="5434012"/>
            <a:ext cx="1714500" cy="528637"/>
          </a:xfrm>
          <a:prstGeom prst="ellipse">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Practicing K-Map (SOP)</a:t>
            </a:r>
            <a:endParaRPr/>
          </a:p>
        </p:txBody>
      </p:sp>
      <p:pic>
        <p:nvPicPr>
          <p:cNvPr id="936" name="Google Shape;936;p55"/>
          <p:cNvPicPr preferRelativeResize="0"/>
          <p:nvPr>
            <p:ph idx="1" type="body"/>
          </p:nvPr>
        </p:nvPicPr>
        <p:blipFill rotWithShape="1">
          <a:blip r:embed="rId3">
            <a:alphaModFix/>
          </a:blip>
          <a:srcRect b="0" l="0" r="0" t="0"/>
          <a:stretch/>
        </p:blipFill>
        <p:spPr>
          <a:xfrm>
            <a:off x="1095375" y="1576387"/>
            <a:ext cx="6626225" cy="2686050"/>
          </a:xfrm>
          <a:prstGeom prst="rect">
            <a:avLst/>
          </a:prstGeom>
          <a:noFill/>
          <a:ln>
            <a:noFill/>
          </a:ln>
        </p:spPr>
      </p:pic>
      <p:grpSp>
        <p:nvGrpSpPr>
          <p:cNvPr id="937" name="Google Shape;937;p55"/>
          <p:cNvGrpSpPr/>
          <p:nvPr/>
        </p:nvGrpSpPr>
        <p:grpSpPr>
          <a:xfrm>
            <a:off x="2243137" y="2200275"/>
            <a:ext cx="1500187" cy="614362"/>
            <a:chOff x="1413" y="1386"/>
            <a:chExt cx="945" cy="387"/>
          </a:xfrm>
        </p:grpSpPr>
        <p:sp>
          <p:nvSpPr>
            <p:cNvPr id="938" name="Google Shape;938;p55"/>
            <p:cNvSpPr txBox="1"/>
            <p:nvPr/>
          </p:nvSpPr>
          <p:spPr>
            <a:xfrm>
              <a:off x="1413" y="1386"/>
              <a:ext cx="945" cy="387"/>
            </a:xfrm>
            <a:prstGeom prst="rect">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pic>
          <p:nvPicPr>
            <p:cNvPr id="939" name="Google Shape;939;p55"/>
            <p:cNvPicPr preferRelativeResize="0"/>
            <p:nvPr/>
          </p:nvPicPr>
          <p:blipFill rotWithShape="1">
            <a:blip r:embed="rId4">
              <a:alphaModFix/>
            </a:blip>
            <a:srcRect b="0" l="0" r="0" t="0"/>
            <a:stretch/>
          </p:blipFill>
          <p:spPr>
            <a:xfrm>
              <a:off x="1584" y="1434"/>
              <a:ext cx="690" cy="263"/>
            </a:xfrm>
            <a:prstGeom prst="rect">
              <a:avLst/>
            </a:prstGeom>
            <a:noFill/>
            <a:ln>
              <a:noFill/>
            </a:ln>
          </p:spPr>
        </p:pic>
      </p:grpSp>
      <p:grpSp>
        <p:nvGrpSpPr>
          <p:cNvPr id="940" name="Google Shape;940;p55"/>
          <p:cNvGrpSpPr/>
          <p:nvPr/>
        </p:nvGrpSpPr>
        <p:grpSpPr>
          <a:xfrm>
            <a:off x="2343150" y="4514850"/>
            <a:ext cx="1514475" cy="671512"/>
            <a:chOff x="1476" y="2844"/>
            <a:chExt cx="954" cy="423"/>
          </a:xfrm>
        </p:grpSpPr>
        <p:sp>
          <p:nvSpPr>
            <p:cNvPr id="941" name="Google Shape;941;p55"/>
            <p:cNvSpPr txBox="1"/>
            <p:nvPr/>
          </p:nvSpPr>
          <p:spPr>
            <a:xfrm>
              <a:off x="1476" y="2844"/>
              <a:ext cx="954" cy="423"/>
            </a:xfrm>
            <a:prstGeom prst="rect">
              <a:avLst/>
            </a:prstGeom>
            <a:solidFill>
              <a:srgbClr val="FF99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pic>
          <p:nvPicPr>
            <p:cNvPr id="942" name="Google Shape;942;p55"/>
            <p:cNvPicPr preferRelativeResize="0"/>
            <p:nvPr/>
          </p:nvPicPr>
          <p:blipFill rotWithShape="1">
            <a:blip r:embed="rId5">
              <a:alphaModFix/>
            </a:blip>
            <a:srcRect b="0" l="0" r="0" t="0"/>
            <a:stretch/>
          </p:blipFill>
          <p:spPr>
            <a:xfrm>
              <a:off x="1611" y="2926"/>
              <a:ext cx="715" cy="272"/>
            </a:xfrm>
            <a:prstGeom prst="rect">
              <a:avLst/>
            </a:prstGeom>
            <a:noFill/>
            <a:ln>
              <a:noFill/>
            </a:ln>
          </p:spPr>
        </p:pic>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Directly from a Truth Table</a:t>
            </a:r>
            <a:endParaRPr/>
          </a:p>
        </p:txBody>
      </p:sp>
      <p:graphicFrame>
        <p:nvGraphicFramePr>
          <p:cNvPr id="949" name="Google Shape;949;p56"/>
          <p:cNvGraphicFramePr/>
          <p:nvPr/>
        </p:nvGraphicFramePr>
        <p:xfrm>
          <a:off x="457200" y="1600200"/>
          <a:ext cx="3000000" cy="3000000"/>
        </p:xfrm>
        <a:graphic>
          <a:graphicData uri="http://schemas.openxmlformats.org/drawingml/2006/table">
            <a:tbl>
              <a:tblPr>
                <a:noFill/>
                <a:tableStyleId>{9B0563E9-32E6-436E-82DE-08DCF22E2DEE}</a:tableStyleId>
              </a:tblPr>
              <a:tblGrid>
                <a:gridCol w="606425"/>
                <a:gridCol w="687375"/>
                <a:gridCol w="593725"/>
                <a:gridCol w="836600"/>
              </a:tblGrid>
              <a:tr h="457200">
                <a:tc gridSpan="3">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I/P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O/P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2400"/>
                        <a:buFont typeface="Courier"/>
                        <a:buNone/>
                      </a:pPr>
                      <a:r>
                        <a:rPr b="0" i="0" lang="en-US" sz="2400" u="none">
                          <a:solidFill>
                            <a:schemeClr val="folHlink"/>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57200">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400"/>
                        <a:buFont typeface="Courier"/>
                        <a:buNone/>
                      </a:pPr>
                      <a:r>
                        <a:rPr b="0" i="0" lang="en-US" sz="24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2400"/>
                        <a:buFont typeface="Courier"/>
                        <a:buNone/>
                      </a:pPr>
                      <a:r>
                        <a:rPr b="0" i="0" lang="en-US" sz="2400" u="none">
                          <a:solidFill>
                            <a:srgbClr val="FF0000"/>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graphicFrame>
        <p:nvGraphicFramePr>
          <p:cNvPr id="950" name="Google Shape;950;p56"/>
          <p:cNvGraphicFramePr/>
          <p:nvPr/>
        </p:nvGraphicFramePr>
        <p:xfrm>
          <a:off x="4957762" y="1985962"/>
          <a:ext cx="3000000" cy="3000000"/>
        </p:xfrm>
        <a:graphic>
          <a:graphicData uri="http://schemas.openxmlformats.org/drawingml/2006/table">
            <a:tbl>
              <a:tblPr>
                <a:noFill/>
                <a:tableStyleId>{9B0563E9-32E6-436E-82DE-08DCF22E2DEE}</a:tableStyleId>
              </a:tblPr>
              <a:tblGrid>
                <a:gridCol w="960425"/>
                <a:gridCol w="1173150"/>
                <a:gridCol w="1195375"/>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7556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56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56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56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951" name="Google Shape;951;p56"/>
          <p:cNvCxnSpPr/>
          <p:nvPr/>
        </p:nvCxnSpPr>
        <p:spPr>
          <a:xfrm>
            <a:off x="3000375" y="2714625"/>
            <a:ext cx="3314700" cy="700087"/>
          </a:xfrm>
          <a:prstGeom prst="straightConnector1">
            <a:avLst/>
          </a:prstGeom>
          <a:noFill/>
          <a:ln cap="flat" cmpd="sng" w="28575">
            <a:solidFill>
              <a:srgbClr val="FF0000"/>
            </a:solidFill>
            <a:prstDash val="solid"/>
            <a:miter lim="800000"/>
            <a:headEnd len="med" w="med" type="none"/>
            <a:tailEnd len="med" w="med" type="triangle"/>
          </a:ln>
        </p:spPr>
      </p:cxnSp>
      <p:cxnSp>
        <p:nvCxnSpPr>
          <p:cNvPr id="952" name="Google Shape;952;p56"/>
          <p:cNvCxnSpPr/>
          <p:nvPr/>
        </p:nvCxnSpPr>
        <p:spPr>
          <a:xfrm>
            <a:off x="3000375" y="4529137"/>
            <a:ext cx="3343275" cy="1157287"/>
          </a:xfrm>
          <a:prstGeom prst="straightConnector1">
            <a:avLst/>
          </a:prstGeom>
          <a:noFill/>
          <a:ln cap="flat" cmpd="sng" w="28575">
            <a:solidFill>
              <a:srgbClr val="FF0000"/>
            </a:solidFill>
            <a:prstDash val="solid"/>
            <a:miter lim="800000"/>
            <a:headEnd len="med" w="med" type="none"/>
            <a:tailEnd len="med" w="med" type="triangle"/>
          </a:ln>
        </p:spPr>
      </p:cxnSp>
      <p:cxnSp>
        <p:nvCxnSpPr>
          <p:cNvPr id="953" name="Google Shape;953;p56"/>
          <p:cNvCxnSpPr/>
          <p:nvPr/>
        </p:nvCxnSpPr>
        <p:spPr>
          <a:xfrm flipH="1" rot="10800000">
            <a:off x="2971800" y="5014912"/>
            <a:ext cx="3328987" cy="457200"/>
          </a:xfrm>
          <a:prstGeom prst="straightConnector1">
            <a:avLst/>
          </a:prstGeom>
          <a:noFill/>
          <a:ln cap="flat" cmpd="sng" w="28575">
            <a:solidFill>
              <a:srgbClr val="FF0000"/>
            </a:solidFill>
            <a:prstDash val="solid"/>
            <a:miter lim="800000"/>
            <a:headEnd len="med" w="med" type="none"/>
            <a:tailEnd len="med" w="med" type="triangle"/>
          </a:ln>
        </p:spPr>
      </p:cxnSp>
      <p:cxnSp>
        <p:nvCxnSpPr>
          <p:cNvPr id="954" name="Google Shape;954;p56"/>
          <p:cNvCxnSpPr/>
          <p:nvPr/>
        </p:nvCxnSpPr>
        <p:spPr>
          <a:xfrm flipH="1" rot="10800000">
            <a:off x="3014662" y="5029200"/>
            <a:ext cx="4414837" cy="928687"/>
          </a:xfrm>
          <a:prstGeom prst="straightConnector1">
            <a:avLst/>
          </a:prstGeom>
          <a:noFill/>
          <a:ln cap="flat" cmpd="sng" w="28575">
            <a:solidFill>
              <a:srgbClr val="FF0000"/>
            </a:solidFill>
            <a:prstDash val="solid"/>
            <a:miter lim="800000"/>
            <a:headEnd len="med" w="med" type="none"/>
            <a:tailEnd len="med" w="med" type="triangle"/>
          </a:ln>
        </p:spPr>
      </p:cxnSp>
      <p:sp>
        <p:nvSpPr>
          <p:cNvPr id="955" name="Google Shape;955;p56"/>
          <p:cNvSpPr txBox="1"/>
          <p:nvPr/>
        </p:nvSpPr>
        <p:spPr>
          <a:xfrm>
            <a:off x="6280150" y="3194050"/>
            <a:ext cx="4286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
        <p:nvSpPr>
          <p:cNvPr id="956" name="Google Shape;956;p56"/>
          <p:cNvSpPr txBox="1"/>
          <p:nvPr/>
        </p:nvSpPr>
        <p:spPr>
          <a:xfrm>
            <a:off x="6275387" y="4789487"/>
            <a:ext cx="4286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
        <p:nvSpPr>
          <p:cNvPr id="957" name="Google Shape;957;p56"/>
          <p:cNvSpPr txBox="1"/>
          <p:nvPr/>
        </p:nvSpPr>
        <p:spPr>
          <a:xfrm>
            <a:off x="6284912" y="5470525"/>
            <a:ext cx="4286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
        <p:nvSpPr>
          <p:cNvPr id="958" name="Google Shape;958;p56"/>
          <p:cNvSpPr txBox="1"/>
          <p:nvPr/>
        </p:nvSpPr>
        <p:spPr>
          <a:xfrm>
            <a:off x="7466012" y="4737100"/>
            <a:ext cx="4286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500"/>
                                        <p:tgtEl>
                                          <p:spTgt spid="952"/>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“Don’t Care” Conditions</a:t>
            </a:r>
            <a:endParaRPr/>
          </a:p>
        </p:txBody>
      </p:sp>
      <p:sp>
        <p:nvSpPr>
          <p:cNvPr id="965" name="Google Shape;965;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Sometimes a situation arises in which some input variable combinations are not allowed, i.e. BCD code:</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There are six invalid combinations: 1010, 1011, 1100, 1101, 1110, and 1111.</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Since these unallowed states will never occur in an application involving the BCD code 🡪 they can be treated as “don’t care” terms with respect to their effect on the output.</a:t>
            </a:r>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The “don’t care” terms can be used to advantage on the K-map (how? see the next slide).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8"/>
          <p:cNvSpPr/>
          <p:nvPr/>
        </p:nvSpPr>
        <p:spPr>
          <a:xfrm>
            <a:off x="5672137" y="3557587"/>
            <a:ext cx="3000375" cy="914400"/>
          </a:xfrm>
          <a:prstGeom prst="roundRect">
            <a:avLst>
              <a:gd fmla="val 16667" name="adj"/>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2" name="Google Shape;972;p58"/>
          <p:cNvSpPr/>
          <p:nvPr/>
        </p:nvSpPr>
        <p:spPr>
          <a:xfrm>
            <a:off x="7243762" y="2957512"/>
            <a:ext cx="571500" cy="957262"/>
          </a:xfrm>
          <a:prstGeom prst="roundRect">
            <a:avLst>
              <a:gd fmla="val 16667" name="adj"/>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3" name="Google Shape;973;p58"/>
          <p:cNvSpPr/>
          <p:nvPr/>
        </p:nvSpPr>
        <p:spPr>
          <a:xfrm>
            <a:off x="5729287" y="4014787"/>
            <a:ext cx="1228725" cy="428625"/>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4" name="Google Shape;974;p58"/>
          <p:cNvSpPr/>
          <p:nvPr/>
        </p:nvSpPr>
        <p:spPr>
          <a:xfrm>
            <a:off x="7286625" y="2986087"/>
            <a:ext cx="471487" cy="400050"/>
          </a:xfrm>
          <a:prstGeom prst="flowChartAlternateProcess">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5" name="Google Shape;975;p58"/>
          <p:cNvSpPr txBox="1"/>
          <p:nvPr/>
        </p:nvSpPr>
        <p:spPr>
          <a:xfrm>
            <a:off x="5481637" y="5495925"/>
            <a:ext cx="3043237" cy="700087"/>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6" name="Google Shape;976;p58"/>
          <p:cNvSpPr txBox="1"/>
          <p:nvPr/>
        </p:nvSpPr>
        <p:spPr>
          <a:xfrm>
            <a:off x="4700587" y="4672012"/>
            <a:ext cx="3043237" cy="7000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977" name="Google Shape;977;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“Don’t Care” Conditions</a:t>
            </a:r>
            <a:endParaRPr/>
          </a:p>
        </p:txBody>
      </p:sp>
      <p:graphicFrame>
        <p:nvGraphicFramePr>
          <p:cNvPr id="978" name="Google Shape;978;p58"/>
          <p:cNvGraphicFramePr/>
          <p:nvPr/>
        </p:nvGraphicFramePr>
        <p:xfrm>
          <a:off x="457200" y="1600200"/>
          <a:ext cx="3000000" cy="3000000"/>
        </p:xfrm>
        <a:graphic>
          <a:graphicData uri="http://schemas.openxmlformats.org/drawingml/2006/table">
            <a:tbl>
              <a:tblPr>
                <a:noFill/>
                <a:tableStyleId>{9B0563E9-32E6-436E-82DE-08DCF22E2DEE}</a:tableStyleId>
              </a:tblPr>
              <a:tblGrid>
                <a:gridCol w="809625"/>
                <a:gridCol w="806450"/>
                <a:gridCol w="806450"/>
                <a:gridCol w="806450"/>
                <a:gridCol w="809625"/>
              </a:tblGrid>
              <a:tr h="274625">
                <a:tc gridSpan="4">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INPUTS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hMerge="1"/>
                <a:tc hMerge="1"/>
                <a:tc hMerge="1"/>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O/P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33"/>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00"/>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33"/>
                    </a:solidFill>
                  </a:tcPr>
                </a:tc>
              </a:tr>
              <a:tr h="273050">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3050">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folHlink"/>
                        </a:buClr>
                        <a:buSzPts val="1200"/>
                        <a:buFont typeface="Courier"/>
                        <a:buNone/>
                      </a:pPr>
                      <a:r>
                        <a:rPr b="1" i="0" lang="en-US" sz="1200" u="none">
                          <a:solidFill>
                            <a:schemeClr val="folHlink"/>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folHlink"/>
                        </a:buClr>
                        <a:buSzPts val="1200"/>
                        <a:buFont typeface="Courier"/>
                        <a:buNone/>
                      </a:pPr>
                      <a:r>
                        <a:rPr b="1" i="0" lang="en-US" sz="1200" u="none">
                          <a:solidFill>
                            <a:schemeClr val="folHlink"/>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folHlink"/>
                        </a:buClr>
                        <a:buSzPts val="1200"/>
                        <a:buFont typeface="Courier"/>
                        <a:buNone/>
                      </a:pPr>
                      <a:r>
                        <a:rPr b="1" i="0" lang="en-US" sz="1200" u="none">
                          <a:solidFill>
                            <a:schemeClr val="folHlink"/>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3050">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3050">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74625">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1200"/>
                        <a:buFont typeface="Courier"/>
                        <a:buNone/>
                      </a:pPr>
                      <a:r>
                        <a:rPr b="1" i="0" lang="en-US" sz="1200" u="none">
                          <a:solidFill>
                            <a:schemeClr val="dk1"/>
                          </a:solidFill>
                          <a:latin typeface="Courier"/>
                          <a:ea typeface="Courier"/>
                          <a:cs typeface="Courier"/>
                          <a:sym typeface="Courier"/>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0000"/>
                        </a:buClr>
                        <a:buSzPts val="1200"/>
                        <a:buFont typeface="Courier"/>
                        <a:buNone/>
                      </a:pPr>
                      <a:r>
                        <a:rPr b="1" i="0" lang="en-US" sz="1200" u="none">
                          <a:solidFill>
                            <a:srgbClr val="FF0000"/>
                          </a:solidFill>
                          <a:latin typeface="Courier"/>
                          <a:ea typeface="Courier"/>
                          <a:cs typeface="Courier"/>
                          <a:sym typeface="Courier"/>
                        </a:rPr>
                        <a:t>X</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bl>
          </a:graphicData>
        </a:graphic>
      </p:graphicFrame>
      <p:graphicFrame>
        <p:nvGraphicFramePr>
          <p:cNvPr id="979" name="Google Shape;979;p58"/>
          <p:cNvGraphicFramePr/>
          <p:nvPr/>
        </p:nvGraphicFramePr>
        <p:xfrm>
          <a:off x="4648200" y="1400175"/>
          <a:ext cx="3000000" cy="3000000"/>
        </p:xfrm>
        <a:graphic>
          <a:graphicData uri="http://schemas.openxmlformats.org/drawingml/2006/table">
            <a:tbl>
              <a:tblPr>
                <a:noFill/>
                <a:tableStyleId>{9B0563E9-32E6-436E-82DE-08DCF22E2DEE}</a:tableStyleId>
              </a:tblPr>
              <a:tblGrid>
                <a:gridCol w="949325"/>
                <a:gridCol w="773100"/>
                <a:gridCol w="771525"/>
                <a:gridCol w="771525"/>
                <a:gridCol w="773100"/>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CD</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B cap="flat" cmpd="sng" w="12700">
                      <a:solidFill>
                        <a:schemeClr val="dk1"/>
                      </a:solidFill>
                      <a:prstDash val="solid"/>
                      <a:round/>
                      <a:headEnd len="sm" w="sm" type="none"/>
                      <a:tailEnd len="sm" w="sm" type="none"/>
                    </a:lnB>
                  </a:tcPr>
                </a:tc>
              </a:tr>
              <a:tr h="5191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2800"/>
                        <a:buFont typeface="Garamond"/>
                        <a:buNone/>
                      </a:pPr>
                      <a:r>
                        <a:rPr b="1" i="0" lang="en-US" sz="2800" u="none">
                          <a:solidFill>
                            <a:schemeClr val="folHlink"/>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91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752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folHlink"/>
                        </a:buClr>
                        <a:buSzPts val="2800"/>
                        <a:buFont typeface="Garamond"/>
                        <a:buNone/>
                      </a:pPr>
                      <a:r>
                        <a:rPr b="1" i="0" lang="en-US" sz="2800" u="none">
                          <a:solidFill>
                            <a:schemeClr val="folHlink"/>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2800"/>
                        <a:buFont typeface="Garamond"/>
                        <a:buNone/>
                      </a:pPr>
                      <a:r>
                        <a:rPr b="1" i="0" lang="en-US" sz="2800" u="none">
                          <a:solidFill>
                            <a:schemeClr val="folHlink"/>
                          </a:solidFill>
                          <a:latin typeface="Garamond"/>
                          <a:ea typeface="Garamond"/>
                          <a:cs typeface="Garamond"/>
                          <a:sym typeface="Garamond"/>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Garamond"/>
                        <a:buNone/>
                      </a:pPr>
                      <a:r>
                        <a:rPr b="1" i="0" lang="en-US" sz="2800" u="none">
                          <a:solidFill>
                            <a:srgbClr val="FF0000"/>
                          </a:solidFill>
                          <a:latin typeface="Garamond"/>
                          <a:ea typeface="Garamond"/>
                          <a:cs typeface="Garamond"/>
                          <a:sym typeface="Garamond"/>
                        </a:rPr>
                        <a:t>x</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980" name="Google Shape;980;p58"/>
          <p:cNvPicPr preferRelativeResize="0"/>
          <p:nvPr>
            <p:ph idx="1" type="body"/>
          </p:nvPr>
        </p:nvPicPr>
        <p:blipFill rotWithShape="1">
          <a:blip r:embed="rId3">
            <a:alphaModFix/>
          </a:blip>
          <a:srcRect b="0" l="0" r="0" t="0"/>
          <a:stretch/>
        </p:blipFill>
        <p:spPr>
          <a:xfrm>
            <a:off x="5237162" y="4959350"/>
            <a:ext cx="1865312" cy="317500"/>
          </a:xfrm>
          <a:prstGeom prst="rect">
            <a:avLst/>
          </a:prstGeom>
          <a:noFill/>
          <a:ln>
            <a:noFill/>
          </a:ln>
        </p:spPr>
      </p:pic>
      <p:sp>
        <p:nvSpPr>
          <p:cNvPr id="981" name="Google Shape;981;p58"/>
          <p:cNvSpPr txBox="1"/>
          <p:nvPr/>
        </p:nvSpPr>
        <p:spPr>
          <a:xfrm>
            <a:off x="4779962" y="4700587"/>
            <a:ext cx="2914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Without “don’t care”</a:t>
            </a:r>
            <a:endParaRPr/>
          </a:p>
        </p:txBody>
      </p:sp>
      <p:pic>
        <p:nvPicPr>
          <p:cNvPr id="982" name="Google Shape;982;p58"/>
          <p:cNvPicPr preferRelativeResize="0"/>
          <p:nvPr>
            <p:ph idx="2" type="body"/>
          </p:nvPr>
        </p:nvPicPr>
        <p:blipFill rotWithShape="1">
          <a:blip r:embed="rId4">
            <a:alphaModFix/>
          </a:blip>
          <a:srcRect b="0" l="0" r="0" t="0"/>
          <a:stretch/>
        </p:blipFill>
        <p:spPr>
          <a:xfrm>
            <a:off x="6399212" y="5878512"/>
            <a:ext cx="1193800" cy="249237"/>
          </a:xfrm>
          <a:prstGeom prst="rect">
            <a:avLst/>
          </a:prstGeom>
          <a:noFill/>
          <a:ln>
            <a:noFill/>
          </a:ln>
        </p:spPr>
      </p:pic>
      <p:sp>
        <p:nvSpPr>
          <p:cNvPr id="983" name="Google Shape;983;p58"/>
          <p:cNvSpPr txBox="1"/>
          <p:nvPr/>
        </p:nvSpPr>
        <p:spPr>
          <a:xfrm>
            <a:off x="5932487" y="5595937"/>
            <a:ext cx="25050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With “don’t care”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500"/>
                                        <p:tgtEl>
                                          <p:spTgt spid="973"/>
                                        </p:tgtEl>
                                      </p:cBhvr>
                                    </p:animEffect>
                                  </p:childTnLst>
                                </p:cTn>
                              </p:par>
                              <p:par>
                                <p:cTn fill="hold" nodeType="with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5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500"/>
                                        <p:tgtEl>
                                          <p:spTgt spid="976"/>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500"/>
                                        <p:tgtEl>
                                          <p:spTgt spid="9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500"/>
                                        <p:tgtEl>
                                          <p:spTgt spid="972"/>
                                        </p:tgtEl>
                                      </p:cBhvr>
                                    </p:animEffect>
                                  </p:childTnLst>
                                </p:cTn>
                              </p:par>
                              <p:par>
                                <p:cTn fill="hold" nodeType="with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par>
                                <p:cTn fill="hold" nodeType="with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500"/>
                                        <p:tgtEl>
                                          <p:spTgt spid="975"/>
                                        </p:tgtEl>
                                      </p:cBhvr>
                                    </p:animEffect>
                                  </p:childTnLst>
                                </p:cTn>
                              </p:par>
                              <p:par>
                                <p:cTn fill="hold" nodeType="with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K-Map POS Minimization</a:t>
            </a:r>
            <a:endParaRPr/>
          </a:p>
        </p:txBody>
      </p:sp>
      <p:sp>
        <p:nvSpPr>
          <p:cNvPr id="990" name="Google Shape;990;p5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Garamond"/>
                <a:ea typeface="Garamond"/>
                <a:cs typeface="Garamond"/>
                <a:sym typeface="Garamond"/>
              </a:rPr>
              <a:t>The approaches are much the same (as SOP) except that with POS expression, 0s representing the standard sum terms are placed on the K-map instead of 1s.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The Sum-of-Products (SOP) Form</a:t>
            </a:r>
            <a:endParaRPr/>
          </a:p>
        </p:txBody>
      </p:sp>
      <p:sp>
        <p:nvSpPr>
          <p:cNvPr id="271" name="Google Shape;271;p6"/>
          <p:cNvSpPr txBox="1"/>
          <p:nvPr>
            <p:ph idx="1" type="body"/>
          </p:nvPr>
        </p:nvSpPr>
        <p:spPr>
          <a:xfrm>
            <a:off x="457200" y="1600200"/>
            <a:ext cx="3952875"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An SOP expression 🡪 when two or more product terms are summed by Boolean addition.</a:t>
            </a:r>
            <a:endParaRPr b="0" i="0" sz="28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Examples:</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Also:</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236220" lvl="0" marL="342900" rtl="0" algn="l">
              <a:spcBef>
                <a:spcPts val="480"/>
              </a:spcBef>
              <a:spcAft>
                <a:spcPts val="0"/>
              </a:spcAft>
              <a:buSzPts val="1680"/>
              <a:buNone/>
            </a:pPr>
            <a:r>
              <a:t/>
            </a:r>
            <a:endParaRPr b="0" i="0" sz="2400" u="none">
              <a:solidFill>
                <a:schemeClr val="dk1"/>
              </a:solidFill>
              <a:latin typeface="Garamond"/>
              <a:ea typeface="Garamond"/>
              <a:cs typeface="Garamond"/>
              <a:sym typeface="Garamond"/>
            </a:endParaRPr>
          </a:p>
        </p:txBody>
      </p:sp>
      <p:pic>
        <p:nvPicPr>
          <p:cNvPr id="272" name="Google Shape;272;p6"/>
          <p:cNvPicPr preferRelativeResize="0"/>
          <p:nvPr>
            <p:ph idx="1" type="body"/>
          </p:nvPr>
        </p:nvPicPr>
        <p:blipFill rotWithShape="1">
          <a:blip r:embed="rId3">
            <a:alphaModFix/>
          </a:blip>
          <a:srcRect b="0" l="0" r="0" t="0"/>
          <a:stretch/>
        </p:blipFill>
        <p:spPr>
          <a:xfrm>
            <a:off x="1711325" y="4262437"/>
            <a:ext cx="2559050" cy="1317625"/>
          </a:xfrm>
          <a:prstGeom prst="rect">
            <a:avLst/>
          </a:prstGeom>
          <a:noFill/>
          <a:ln>
            <a:noFill/>
          </a:ln>
        </p:spPr>
      </p:pic>
      <p:pic>
        <p:nvPicPr>
          <p:cNvPr id="273" name="Google Shape;273;p6"/>
          <p:cNvPicPr preferRelativeResize="0"/>
          <p:nvPr>
            <p:ph idx="2" type="body"/>
          </p:nvPr>
        </p:nvPicPr>
        <p:blipFill rotWithShape="1">
          <a:blip r:embed="rId4">
            <a:alphaModFix/>
          </a:blip>
          <a:srcRect b="0" l="0" r="0" t="0"/>
          <a:stretch/>
        </p:blipFill>
        <p:spPr>
          <a:xfrm>
            <a:off x="1725612" y="5883275"/>
            <a:ext cx="2239962" cy="420687"/>
          </a:xfrm>
          <a:prstGeom prst="rect">
            <a:avLst/>
          </a:prstGeom>
          <a:noFill/>
          <a:ln>
            <a:noFill/>
          </a:ln>
        </p:spPr>
      </p:pic>
      <p:sp>
        <p:nvSpPr>
          <p:cNvPr id="274" name="Google Shape;274;p6"/>
          <p:cNvSpPr txBox="1"/>
          <p:nvPr/>
        </p:nvSpPr>
        <p:spPr>
          <a:xfrm>
            <a:off x="4738687" y="1581150"/>
            <a:ext cx="395287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In an SOP form, a single overbar cannot extend over more than one variable; however, more than one variable </a:t>
            </a:r>
            <a:r>
              <a:rPr b="0" i="0" lang="en-US" sz="2800" u="sng">
                <a:solidFill>
                  <a:schemeClr val="dk1"/>
                </a:solidFill>
                <a:latin typeface="Garamond"/>
                <a:ea typeface="Garamond"/>
                <a:cs typeface="Garamond"/>
                <a:sym typeface="Garamond"/>
              </a:rPr>
              <a:t>in a term</a:t>
            </a:r>
            <a:r>
              <a:rPr b="0" i="0" lang="en-US" sz="2800" u="none">
                <a:solidFill>
                  <a:schemeClr val="dk1"/>
                </a:solidFill>
                <a:latin typeface="Garamond"/>
                <a:ea typeface="Garamond"/>
                <a:cs typeface="Garamond"/>
                <a:sym typeface="Garamond"/>
              </a:rPr>
              <a:t> can have an overbar:</a:t>
            </a:r>
            <a:endParaRPr/>
          </a:p>
          <a:p>
            <a:pPr indent="-285750" lvl="1" marL="742950" marR="0" rtl="0" algn="l">
              <a:lnSpc>
                <a:spcPct val="100000"/>
              </a:lnSpc>
              <a:spcBef>
                <a:spcPts val="480"/>
              </a:spcBef>
              <a:spcAft>
                <a:spcPts val="0"/>
              </a:spcAft>
              <a:buClr>
                <a:schemeClr val="accent2"/>
              </a:buClr>
              <a:buSzPts val="1680"/>
              <a:buFont typeface="Noto Sans Symbols"/>
              <a:buChar char="■"/>
            </a:pPr>
            <a:r>
              <a:rPr b="0" i="0" lang="en-US" sz="2400" u="none" cap="none" strike="noStrike">
                <a:solidFill>
                  <a:schemeClr val="dk1"/>
                </a:solidFill>
                <a:latin typeface="Garamond"/>
                <a:ea typeface="Garamond"/>
                <a:cs typeface="Garamond"/>
                <a:sym typeface="Garamond"/>
              </a:rPr>
              <a:t>example:               is OK!</a:t>
            </a:r>
            <a:endParaRPr/>
          </a:p>
          <a:p>
            <a:pPr indent="-139700" lvl="2" marL="1143000" marR="0" rtl="0" algn="l">
              <a:lnSpc>
                <a:spcPct val="100000"/>
              </a:lnSpc>
              <a:spcBef>
                <a:spcPts val="400"/>
              </a:spcBef>
              <a:spcAft>
                <a:spcPts val="0"/>
              </a:spcAft>
              <a:buClr>
                <a:schemeClr val="dk2"/>
              </a:buClr>
              <a:buSzPts val="1400"/>
              <a:buFont typeface="Noto Sans Symbols"/>
              <a:buNone/>
            </a:pPr>
            <a:r>
              <a:t/>
            </a:r>
            <a:endParaRPr b="0" i="0" sz="2000" u="none" cap="none" strike="noStrike">
              <a:solidFill>
                <a:schemeClr val="dk1"/>
              </a:solidFill>
              <a:latin typeface="Garamond"/>
              <a:ea typeface="Garamond"/>
              <a:cs typeface="Garamond"/>
              <a:sym typeface="Garamond"/>
            </a:endParaRPr>
          </a:p>
          <a:p>
            <a:pPr indent="-285750" lvl="1" marL="742950" marR="0" rtl="0" algn="l">
              <a:lnSpc>
                <a:spcPct val="100000"/>
              </a:lnSpc>
              <a:spcBef>
                <a:spcPts val="480"/>
              </a:spcBef>
              <a:spcAft>
                <a:spcPts val="0"/>
              </a:spcAft>
              <a:buClr>
                <a:schemeClr val="accent2"/>
              </a:buClr>
              <a:buSzPts val="1680"/>
              <a:buFont typeface="Noto Sans Symbols"/>
              <a:buChar char="■"/>
            </a:pPr>
            <a:r>
              <a:rPr b="1" i="0" lang="en-US" sz="2400" u="none" cap="none" strike="noStrike">
                <a:solidFill>
                  <a:schemeClr val="dk1"/>
                </a:solidFill>
                <a:latin typeface="Garamond"/>
                <a:ea typeface="Garamond"/>
                <a:cs typeface="Garamond"/>
                <a:sym typeface="Garamond"/>
              </a:rPr>
              <a:t>But not</a:t>
            </a:r>
            <a:r>
              <a:rPr b="0" i="0" lang="en-US" sz="2400" u="none" cap="none" strike="noStrike">
                <a:solidFill>
                  <a:schemeClr val="dk1"/>
                </a:solidFill>
                <a:latin typeface="Garamond"/>
                <a:ea typeface="Garamond"/>
                <a:cs typeface="Garamond"/>
                <a:sym typeface="Garamond"/>
              </a:rPr>
              <a:t>:</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Garamond"/>
              <a:ea typeface="Garamond"/>
              <a:cs typeface="Garamond"/>
              <a:sym typeface="Garamond"/>
            </a:endParaRPr>
          </a:p>
        </p:txBody>
      </p:sp>
      <p:pic>
        <p:nvPicPr>
          <p:cNvPr id="275" name="Google Shape;275;p6"/>
          <p:cNvPicPr preferRelativeResize="0"/>
          <p:nvPr/>
        </p:nvPicPr>
        <p:blipFill rotWithShape="1">
          <a:blip r:embed="rId5">
            <a:alphaModFix/>
          </a:blip>
          <a:srcRect b="0" l="0" r="0" t="0"/>
          <a:stretch/>
        </p:blipFill>
        <p:spPr>
          <a:xfrm>
            <a:off x="6742112" y="4659312"/>
            <a:ext cx="817562" cy="420687"/>
          </a:xfrm>
          <a:prstGeom prst="rect">
            <a:avLst/>
          </a:prstGeom>
          <a:noFill/>
          <a:ln>
            <a:noFill/>
          </a:ln>
        </p:spPr>
      </p:pic>
      <p:pic>
        <p:nvPicPr>
          <p:cNvPr id="276" name="Google Shape;276;p6"/>
          <p:cNvPicPr preferRelativeResize="0"/>
          <p:nvPr/>
        </p:nvPicPr>
        <p:blipFill rotWithShape="1">
          <a:blip r:embed="rId6">
            <a:alphaModFix/>
          </a:blip>
          <a:srcRect b="0" l="0" r="0" t="0"/>
          <a:stretch/>
        </p:blipFill>
        <p:spPr>
          <a:xfrm>
            <a:off x="6734175" y="5413375"/>
            <a:ext cx="738187" cy="447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graphicFrame>
        <p:nvGraphicFramePr>
          <p:cNvPr id="996" name="Google Shape;996;p60"/>
          <p:cNvGraphicFramePr/>
          <p:nvPr/>
        </p:nvGraphicFramePr>
        <p:xfrm>
          <a:off x="4876800" y="1890712"/>
          <a:ext cx="3000000" cy="3000000"/>
        </p:xfrm>
        <a:graphic>
          <a:graphicData uri="http://schemas.openxmlformats.org/drawingml/2006/table">
            <a:tbl>
              <a:tblPr>
                <a:noFill/>
                <a:tableStyleId>{9B0563E9-32E6-436E-82DE-08DCF22E2DEE}</a:tableStyleId>
              </a:tblPr>
              <a:tblGrid>
                <a:gridCol w="904875"/>
                <a:gridCol w="1470025"/>
                <a:gridCol w="1468425"/>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3275">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485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997" name="Google Shape;997;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Mapping a Standard POS Expression (full example)</a:t>
            </a:r>
            <a:endParaRPr/>
          </a:p>
        </p:txBody>
      </p:sp>
      <p:sp>
        <p:nvSpPr>
          <p:cNvPr id="998" name="Google Shape;998;p60"/>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60"/>
              <a:buNone/>
            </a:pPr>
            <a:r>
              <a:rPr b="0" i="0" lang="en-US" sz="2800" u="none">
                <a:solidFill>
                  <a:schemeClr val="dk1"/>
                </a:solidFill>
                <a:latin typeface="Garamond"/>
                <a:ea typeface="Garamond"/>
                <a:cs typeface="Garamond"/>
                <a:sym typeface="Garamond"/>
              </a:rPr>
              <a:t>The expression: </a:t>
            </a:r>
            <a:endParaRPr/>
          </a:p>
        </p:txBody>
      </p:sp>
      <p:pic>
        <p:nvPicPr>
          <p:cNvPr id="999" name="Google Shape;999;p60"/>
          <p:cNvPicPr preferRelativeResize="0"/>
          <p:nvPr>
            <p:ph idx="1" type="body"/>
          </p:nvPr>
        </p:nvPicPr>
        <p:blipFill rotWithShape="1">
          <a:blip r:embed="rId3">
            <a:alphaModFix/>
          </a:blip>
          <a:srcRect b="0" l="0" r="0" t="0"/>
          <a:stretch/>
        </p:blipFill>
        <p:spPr>
          <a:xfrm>
            <a:off x="536575" y="2389187"/>
            <a:ext cx="3446462" cy="274637"/>
          </a:xfrm>
          <a:prstGeom prst="rect">
            <a:avLst/>
          </a:prstGeom>
          <a:noFill/>
          <a:ln>
            <a:noFill/>
          </a:ln>
        </p:spPr>
      </p:pic>
      <p:sp>
        <p:nvSpPr>
          <p:cNvPr id="1000" name="Google Shape;1000;p60"/>
          <p:cNvSpPr/>
          <p:nvPr/>
        </p:nvSpPr>
        <p:spPr>
          <a:xfrm>
            <a:off x="585787" y="2805112"/>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FF9900"/>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000</a:t>
            </a:r>
            <a:endParaRPr/>
          </a:p>
        </p:txBody>
      </p:sp>
      <p:sp>
        <p:nvSpPr>
          <p:cNvPr id="1001" name="Google Shape;1001;p60"/>
          <p:cNvSpPr/>
          <p:nvPr/>
        </p:nvSpPr>
        <p:spPr>
          <a:xfrm>
            <a:off x="14525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chemeClr val="accent1"/>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010</a:t>
            </a:r>
            <a:endParaRPr/>
          </a:p>
        </p:txBody>
      </p:sp>
      <p:sp>
        <p:nvSpPr>
          <p:cNvPr id="1002" name="Google Shape;1002;p60"/>
          <p:cNvSpPr/>
          <p:nvPr/>
        </p:nvSpPr>
        <p:spPr>
          <a:xfrm>
            <a:off x="23669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99FF33"/>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110</a:t>
            </a:r>
            <a:endParaRPr/>
          </a:p>
        </p:txBody>
      </p:sp>
      <p:sp>
        <p:nvSpPr>
          <p:cNvPr id="1003" name="Google Shape;1003;p60"/>
          <p:cNvSpPr/>
          <p:nvPr/>
        </p:nvSpPr>
        <p:spPr>
          <a:xfrm>
            <a:off x="3281362" y="2814637"/>
            <a:ext cx="642937" cy="414337"/>
          </a:xfrm>
          <a:custGeom>
            <a:rect b="b" l="l" r="r" t="t"/>
            <a:pathLst>
              <a:path extrusionOk="0" h="120000" w="120000">
                <a:moveTo>
                  <a:pt x="0" y="0"/>
                </a:moveTo>
                <a:lnTo>
                  <a:pt x="120000" y="0"/>
                </a:lnTo>
                <a:lnTo>
                  <a:pt x="120000" y="120000"/>
                </a:lnTo>
                <a:lnTo>
                  <a:pt x="0" y="120000"/>
                </a:lnTo>
                <a:close/>
              </a:path>
              <a:path extrusionOk="0" fill="none" h="120000" w="120000">
                <a:moveTo>
                  <a:pt x="-4766" y="576"/>
                </a:moveTo>
                <a:lnTo>
                  <a:pt x="-4766" y="21312"/>
                </a:lnTo>
              </a:path>
            </a:pathLst>
          </a:custGeom>
          <a:solidFill>
            <a:srgbClr val="FF0000"/>
          </a:solidFill>
          <a:ln cap="flat" cmpd="sng" w="2857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101</a:t>
            </a:r>
            <a:endParaRPr/>
          </a:p>
        </p:txBody>
      </p:sp>
      <p:grpSp>
        <p:nvGrpSpPr>
          <p:cNvPr id="1004" name="Google Shape;1004;p60"/>
          <p:cNvGrpSpPr/>
          <p:nvPr/>
        </p:nvGrpSpPr>
        <p:grpSpPr>
          <a:xfrm>
            <a:off x="900112" y="3214687"/>
            <a:ext cx="5172075" cy="166687"/>
            <a:chOff x="567" y="2025"/>
            <a:chExt cx="3258" cy="105"/>
          </a:xfrm>
        </p:grpSpPr>
        <p:cxnSp>
          <p:nvCxnSpPr>
            <p:cNvPr id="1005" name="Google Shape;1005;p60"/>
            <p:cNvCxnSpPr/>
            <p:nvPr/>
          </p:nvCxnSpPr>
          <p:spPr>
            <a:xfrm>
              <a:off x="567" y="2025"/>
              <a:ext cx="0" cy="99"/>
            </a:xfrm>
            <a:prstGeom prst="straightConnector1">
              <a:avLst/>
            </a:prstGeom>
            <a:noFill/>
            <a:ln cap="flat" cmpd="sng" w="9525">
              <a:solidFill>
                <a:srgbClr val="FF9900"/>
              </a:solidFill>
              <a:prstDash val="solid"/>
              <a:miter lim="800000"/>
              <a:headEnd len="med" w="med" type="none"/>
              <a:tailEnd len="med" w="med" type="none"/>
            </a:ln>
          </p:spPr>
        </p:cxnSp>
        <p:cxnSp>
          <p:nvCxnSpPr>
            <p:cNvPr id="1006" name="Google Shape;1006;p60"/>
            <p:cNvCxnSpPr/>
            <p:nvPr/>
          </p:nvCxnSpPr>
          <p:spPr>
            <a:xfrm>
              <a:off x="567" y="2130"/>
              <a:ext cx="3258" cy="0"/>
            </a:xfrm>
            <a:prstGeom prst="straightConnector1">
              <a:avLst/>
            </a:prstGeom>
            <a:noFill/>
            <a:ln cap="flat" cmpd="sng" w="9525">
              <a:solidFill>
                <a:srgbClr val="FF9900"/>
              </a:solidFill>
              <a:prstDash val="solid"/>
              <a:miter lim="800000"/>
              <a:headEnd len="med" w="med" type="none"/>
              <a:tailEnd len="med" w="med" type="triangle"/>
            </a:ln>
          </p:spPr>
        </p:cxnSp>
      </p:grpSp>
      <p:sp>
        <p:nvSpPr>
          <p:cNvPr id="1007" name="Google Shape;1007;p60"/>
          <p:cNvSpPr txBox="1"/>
          <p:nvPr/>
        </p:nvSpPr>
        <p:spPr>
          <a:xfrm>
            <a:off x="6308725" y="3159125"/>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0</a:t>
            </a:r>
            <a:endParaRPr/>
          </a:p>
        </p:txBody>
      </p:sp>
      <p:grpSp>
        <p:nvGrpSpPr>
          <p:cNvPr id="1008" name="Google Shape;1008;p60"/>
          <p:cNvGrpSpPr/>
          <p:nvPr/>
        </p:nvGrpSpPr>
        <p:grpSpPr>
          <a:xfrm>
            <a:off x="1771650" y="3214687"/>
            <a:ext cx="4271962" cy="885825"/>
            <a:chOff x="1116" y="2025"/>
            <a:chExt cx="3609" cy="189"/>
          </a:xfrm>
        </p:grpSpPr>
        <p:cxnSp>
          <p:nvCxnSpPr>
            <p:cNvPr id="1009" name="Google Shape;1009;p60"/>
            <p:cNvCxnSpPr/>
            <p:nvPr/>
          </p:nvCxnSpPr>
          <p:spPr>
            <a:xfrm>
              <a:off x="1116" y="2025"/>
              <a:ext cx="0" cy="189"/>
            </a:xfrm>
            <a:prstGeom prst="straightConnector1">
              <a:avLst/>
            </a:prstGeom>
            <a:noFill/>
            <a:ln cap="flat" cmpd="sng" w="9525">
              <a:solidFill>
                <a:schemeClr val="accent2"/>
              </a:solidFill>
              <a:prstDash val="solid"/>
              <a:miter lim="800000"/>
              <a:headEnd len="med" w="med" type="none"/>
              <a:tailEnd len="med" w="med" type="none"/>
            </a:ln>
          </p:spPr>
        </p:cxnSp>
        <p:cxnSp>
          <p:nvCxnSpPr>
            <p:cNvPr id="1010" name="Google Shape;1010;p60"/>
            <p:cNvCxnSpPr/>
            <p:nvPr/>
          </p:nvCxnSpPr>
          <p:spPr>
            <a:xfrm>
              <a:off x="1116" y="2214"/>
              <a:ext cx="3609" cy="0"/>
            </a:xfrm>
            <a:prstGeom prst="straightConnector1">
              <a:avLst/>
            </a:prstGeom>
            <a:noFill/>
            <a:ln cap="flat" cmpd="sng" w="9525">
              <a:solidFill>
                <a:schemeClr val="accent2"/>
              </a:solidFill>
              <a:prstDash val="solid"/>
              <a:miter lim="800000"/>
              <a:headEnd len="med" w="med" type="none"/>
              <a:tailEnd len="med" w="med" type="triangle"/>
            </a:ln>
          </p:spPr>
        </p:cxnSp>
      </p:grpSp>
      <p:sp>
        <p:nvSpPr>
          <p:cNvPr id="1011" name="Google Shape;1011;p60"/>
          <p:cNvSpPr txBox="1"/>
          <p:nvPr/>
        </p:nvSpPr>
        <p:spPr>
          <a:xfrm>
            <a:off x="6318250" y="3954462"/>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0</a:t>
            </a:r>
            <a:endParaRPr/>
          </a:p>
        </p:txBody>
      </p:sp>
      <p:grpSp>
        <p:nvGrpSpPr>
          <p:cNvPr id="1012" name="Google Shape;1012;p60"/>
          <p:cNvGrpSpPr/>
          <p:nvPr/>
        </p:nvGrpSpPr>
        <p:grpSpPr>
          <a:xfrm>
            <a:off x="2714625" y="3228975"/>
            <a:ext cx="3357562" cy="1657350"/>
            <a:chOff x="1710" y="2034"/>
            <a:chExt cx="2115" cy="1044"/>
          </a:xfrm>
        </p:grpSpPr>
        <p:cxnSp>
          <p:nvCxnSpPr>
            <p:cNvPr id="1013" name="Google Shape;1013;p60"/>
            <p:cNvCxnSpPr/>
            <p:nvPr/>
          </p:nvCxnSpPr>
          <p:spPr>
            <a:xfrm>
              <a:off x="1710" y="2034"/>
              <a:ext cx="0" cy="1044"/>
            </a:xfrm>
            <a:prstGeom prst="straightConnector1">
              <a:avLst/>
            </a:prstGeom>
            <a:noFill/>
            <a:ln cap="flat" cmpd="sng" w="9525">
              <a:solidFill>
                <a:schemeClr val="folHlink"/>
              </a:solidFill>
              <a:prstDash val="solid"/>
              <a:miter lim="800000"/>
              <a:headEnd len="med" w="med" type="none"/>
              <a:tailEnd len="med" w="med" type="none"/>
            </a:ln>
          </p:spPr>
        </p:cxnSp>
        <p:cxnSp>
          <p:nvCxnSpPr>
            <p:cNvPr id="1014" name="Google Shape;1014;p60"/>
            <p:cNvCxnSpPr/>
            <p:nvPr/>
          </p:nvCxnSpPr>
          <p:spPr>
            <a:xfrm>
              <a:off x="1710" y="3078"/>
              <a:ext cx="2115" cy="0"/>
            </a:xfrm>
            <a:prstGeom prst="straightConnector1">
              <a:avLst/>
            </a:prstGeom>
            <a:noFill/>
            <a:ln cap="flat" cmpd="sng" w="9525">
              <a:solidFill>
                <a:schemeClr val="folHlink"/>
              </a:solidFill>
              <a:prstDash val="solid"/>
              <a:miter lim="800000"/>
              <a:headEnd len="med" w="med" type="none"/>
              <a:tailEnd len="med" w="med" type="triangle"/>
            </a:ln>
          </p:spPr>
        </p:cxnSp>
      </p:grpSp>
      <p:sp>
        <p:nvSpPr>
          <p:cNvPr id="1015" name="Google Shape;1015;p60"/>
          <p:cNvSpPr txBox="1"/>
          <p:nvPr/>
        </p:nvSpPr>
        <p:spPr>
          <a:xfrm>
            <a:off x="6327775" y="4706937"/>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0</a:t>
            </a:r>
            <a:endParaRPr/>
          </a:p>
        </p:txBody>
      </p:sp>
      <p:grpSp>
        <p:nvGrpSpPr>
          <p:cNvPr id="1016" name="Google Shape;1016;p60"/>
          <p:cNvGrpSpPr/>
          <p:nvPr/>
        </p:nvGrpSpPr>
        <p:grpSpPr>
          <a:xfrm>
            <a:off x="3614737" y="3228975"/>
            <a:ext cx="4057650" cy="2528887"/>
            <a:chOff x="2277" y="2034"/>
            <a:chExt cx="1620" cy="1593"/>
          </a:xfrm>
        </p:grpSpPr>
        <p:cxnSp>
          <p:nvCxnSpPr>
            <p:cNvPr id="1017" name="Google Shape;1017;p60"/>
            <p:cNvCxnSpPr/>
            <p:nvPr/>
          </p:nvCxnSpPr>
          <p:spPr>
            <a:xfrm>
              <a:off x="2277" y="2034"/>
              <a:ext cx="0" cy="1593"/>
            </a:xfrm>
            <a:prstGeom prst="straightConnector1">
              <a:avLst/>
            </a:prstGeom>
            <a:noFill/>
            <a:ln cap="flat" cmpd="sng" w="9525">
              <a:solidFill>
                <a:srgbClr val="FF0000"/>
              </a:solidFill>
              <a:prstDash val="solid"/>
              <a:miter lim="800000"/>
              <a:headEnd len="med" w="med" type="none"/>
              <a:tailEnd len="med" w="med" type="none"/>
            </a:ln>
          </p:spPr>
        </p:cxnSp>
        <p:cxnSp>
          <p:nvCxnSpPr>
            <p:cNvPr id="1018" name="Google Shape;1018;p60"/>
            <p:cNvCxnSpPr/>
            <p:nvPr/>
          </p:nvCxnSpPr>
          <p:spPr>
            <a:xfrm>
              <a:off x="2277" y="3627"/>
              <a:ext cx="1620" cy="0"/>
            </a:xfrm>
            <a:prstGeom prst="straightConnector1">
              <a:avLst/>
            </a:prstGeom>
            <a:noFill/>
            <a:ln cap="flat" cmpd="sng" w="9525">
              <a:solidFill>
                <a:srgbClr val="FF0000"/>
              </a:solidFill>
              <a:prstDash val="solid"/>
              <a:miter lim="800000"/>
              <a:headEnd len="med" w="med" type="none"/>
              <a:tailEnd len="med" w="med" type="triangle"/>
            </a:ln>
          </p:spPr>
        </p:cxnSp>
      </p:grpSp>
      <p:sp>
        <p:nvSpPr>
          <p:cNvPr id="1019" name="Google Shape;1019;p60"/>
          <p:cNvSpPr txBox="1"/>
          <p:nvPr/>
        </p:nvSpPr>
        <p:spPr>
          <a:xfrm>
            <a:off x="7794625" y="5573712"/>
            <a:ext cx="458787"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urier"/>
              <a:buNone/>
            </a:pPr>
            <a:r>
              <a:rPr b="1" i="0" lang="en-US" sz="3600" u="none">
                <a:solidFill>
                  <a:schemeClr val="dk1"/>
                </a:solidFill>
                <a:latin typeface="Courier"/>
                <a:ea typeface="Courier"/>
                <a:cs typeface="Courier"/>
                <a:sym typeface="Courier"/>
              </a:rPr>
              <a:t>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0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01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01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0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Garamond"/>
              <a:buNone/>
            </a:pPr>
            <a:r>
              <a:rPr b="1" i="0" lang="en-US" sz="4000" u="none">
                <a:solidFill>
                  <a:schemeClr val="dk2"/>
                </a:solidFill>
                <a:latin typeface="Garamond"/>
                <a:ea typeface="Garamond"/>
                <a:cs typeface="Garamond"/>
                <a:sym typeface="Garamond"/>
              </a:rPr>
              <a:t>K-map Simplification of POS Expression</a:t>
            </a:r>
            <a:endParaRPr/>
          </a:p>
        </p:txBody>
      </p:sp>
      <p:pic>
        <p:nvPicPr>
          <p:cNvPr id="1026" name="Google Shape;1026;p61"/>
          <p:cNvPicPr preferRelativeResize="0"/>
          <p:nvPr>
            <p:ph idx="1" type="body"/>
          </p:nvPr>
        </p:nvPicPr>
        <p:blipFill rotWithShape="1">
          <a:blip r:embed="rId3">
            <a:alphaModFix/>
          </a:blip>
          <a:srcRect b="0" l="0" r="0" t="0"/>
          <a:stretch/>
        </p:blipFill>
        <p:spPr>
          <a:xfrm>
            <a:off x="820737" y="1692275"/>
            <a:ext cx="6469062" cy="414337"/>
          </a:xfrm>
          <a:prstGeom prst="rect">
            <a:avLst/>
          </a:prstGeom>
          <a:noFill/>
          <a:ln>
            <a:noFill/>
          </a:ln>
        </p:spPr>
      </p:pic>
      <p:graphicFrame>
        <p:nvGraphicFramePr>
          <p:cNvPr id="1027" name="Google Shape;1027;p61"/>
          <p:cNvGraphicFramePr/>
          <p:nvPr/>
        </p:nvGraphicFramePr>
        <p:xfrm>
          <a:off x="2805112" y="2514600"/>
          <a:ext cx="3000000" cy="3000000"/>
        </p:xfrm>
        <a:graphic>
          <a:graphicData uri="http://schemas.openxmlformats.org/drawingml/2006/table">
            <a:tbl>
              <a:tblPr>
                <a:noFill/>
                <a:tableStyleId>{9B0563E9-32E6-436E-82DE-08DCF22E2DEE}</a:tableStyleId>
              </a:tblPr>
              <a:tblGrid>
                <a:gridCol w="742950"/>
                <a:gridCol w="1204900"/>
                <a:gridCol w="1204900"/>
              </a:tblGrid>
              <a:tr h="1030275">
                <a:tc>
                  <a:txBody>
                    <a:bodyPr/>
                    <a:lstStyle/>
                    <a:p>
                      <a:pPr indent="0" lvl="0" marL="0" marR="0" rtl="0" algn="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C</a:t>
                      </a:r>
                      <a:endParaRPr/>
                    </a:p>
                    <a:p>
                      <a:pPr indent="0" lvl="0" marL="0" marR="0" rtl="0" algn="l">
                        <a:lnSpc>
                          <a:spcPct val="100000"/>
                        </a:lnSpc>
                        <a:spcBef>
                          <a:spcPts val="56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AB</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a:t>
                      </a:r>
                      <a:endParaRPr/>
                    </a:p>
                  </a:txBody>
                  <a:tcPr marT="45725" marB="45725" marR="91450" marL="91450" anchor="ctr">
                    <a:lnB cap="flat" cmpd="sng" w="12700">
                      <a:solidFill>
                        <a:schemeClr val="dk1"/>
                      </a:solidFill>
                      <a:prstDash val="solid"/>
                      <a:round/>
                      <a:headEnd len="sm" w="sm" type="none"/>
                      <a:tailEnd len="sm" w="sm" type="none"/>
                    </a:lnB>
                  </a:tcPr>
                </a:tc>
              </a:tr>
              <a:tr h="6969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98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01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969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11</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98500">
                <a:tc>
                  <a:txBody>
                    <a:bodyPr/>
                    <a:lstStyle/>
                    <a:p>
                      <a:pPr indent="0" lvl="0" marL="0" marR="0" rtl="0" algn="ctr">
                        <a:lnSpc>
                          <a:spcPct val="100000"/>
                        </a:lnSpc>
                        <a:spcBef>
                          <a:spcPts val="0"/>
                        </a:spcBef>
                        <a:spcAft>
                          <a:spcPts val="0"/>
                        </a:spcAft>
                        <a:buClr>
                          <a:schemeClr val="dk1"/>
                        </a:buClr>
                        <a:buSzPts val="2800"/>
                        <a:buFont typeface="Garamond"/>
                        <a:buNone/>
                      </a:pPr>
                      <a:r>
                        <a:rPr b="0" i="0" lang="en-US" sz="2800" u="none">
                          <a:solidFill>
                            <a:schemeClr val="dk1"/>
                          </a:solidFill>
                          <a:latin typeface="Garamond"/>
                          <a:ea typeface="Garamond"/>
                          <a:cs typeface="Garamond"/>
                          <a:sym typeface="Garamond"/>
                        </a:rPr>
                        <a:t>10</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1028" name="Google Shape;1028;p61"/>
          <p:cNvPicPr preferRelativeResize="0"/>
          <p:nvPr>
            <p:ph idx="2" type="body"/>
          </p:nvPr>
        </p:nvPicPr>
        <p:blipFill rotWithShape="1">
          <a:blip r:embed="rId4">
            <a:alphaModFix/>
          </a:blip>
          <a:srcRect b="0" l="0" r="0" t="0"/>
          <a:stretch/>
        </p:blipFill>
        <p:spPr>
          <a:xfrm>
            <a:off x="6234112" y="5845175"/>
            <a:ext cx="469900" cy="336550"/>
          </a:xfrm>
          <a:prstGeom prst="rect">
            <a:avLst/>
          </a:prstGeom>
          <a:noFill/>
          <a:ln>
            <a:noFill/>
          </a:ln>
        </p:spPr>
      </p:pic>
      <p:sp>
        <p:nvSpPr>
          <p:cNvPr id="1029" name="Google Shape;1029;p61"/>
          <p:cNvSpPr txBox="1"/>
          <p:nvPr/>
        </p:nvSpPr>
        <p:spPr>
          <a:xfrm>
            <a:off x="3994150" y="3708400"/>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ourier"/>
              <a:buNone/>
            </a:pPr>
            <a:r>
              <a:rPr b="1" i="0" lang="en-US" sz="3200" u="none">
                <a:solidFill>
                  <a:schemeClr val="dk1"/>
                </a:solidFill>
                <a:latin typeface="Courier"/>
                <a:ea typeface="Courier"/>
                <a:cs typeface="Courier"/>
                <a:sym typeface="Courier"/>
              </a:rPr>
              <a:t>0</a:t>
            </a:r>
            <a:endParaRPr/>
          </a:p>
        </p:txBody>
      </p:sp>
      <p:sp>
        <p:nvSpPr>
          <p:cNvPr id="1030" name="Google Shape;1030;p61"/>
          <p:cNvSpPr txBox="1"/>
          <p:nvPr/>
        </p:nvSpPr>
        <p:spPr>
          <a:xfrm>
            <a:off x="5132387" y="3703637"/>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ourier"/>
              <a:buNone/>
            </a:pPr>
            <a:r>
              <a:rPr b="1" i="0" lang="en-US" sz="3200" u="none">
                <a:solidFill>
                  <a:schemeClr val="dk1"/>
                </a:solidFill>
                <a:latin typeface="Courier"/>
                <a:ea typeface="Courier"/>
                <a:cs typeface="Courier"/>
                <a:sym typeface="Courier"/>
              </a:rPr>
              <a:t>0</a:t>
            </a:r>
            <a:endParaRPr/>
          </a:p>
        </p:txBody>
      </p:sp>
      <p:sp>
        <p:nvSpPr>
          <p:cNvPr id="1031" name="Google Shape;1031;p61"/>
          <p:cNvSpPr txBox="1"/>
          <p:nvPr/>
        </p:nvSpPr>
        <p:spPr>
          <a:xfrm>
            <a:off x="4013200" y="4456112"/>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ourier"/>
              <a:buNone/>
            </a:pPr>
            <a:r>
              <a:rPr b="1" i="0" lang="en-US" sz="3200" u="none">
                <a:solidFill>
                  <a:schemeClr val="dk1"/>
                </a:solidFill>
                <a:latin typeface="Courier"/>
                <a:ea typeface="Courier"/>
                <a:cs typeface="Courier"/>
                <a:sym typeface="Courier"/>
              </a:rPr>
              <a:t>0</a:t>
            </a:r>
            <a:endParaRPr/>
          </a:p>
        </p:txBody>
      </p:sp>
      <p:sp>
        <p:nvSpPr>
          <p:cNvPr id="1032" name="Google Shape;1032;p61"/>
          <p:cNvSpPr txBox="1"/>
          <p:nvPr/>
        </p:nvSpPr>
        <p:spPr>
          <a:xfrm>
            <a:off x="5156200" y="4470400"/>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ourier"/>
              <a:buNone/>
            </a:pPr>
            <a:r>
              <a:rPr b="1" i="0" lang="en-US" sz="3200" u="none">
                <a:solidFill>
                  <a:schemeClr val="dk1"/>
                </a:solidFill>
                <a:latin typeface="Courier"/>
                <a:ea typeface="Courier"/>
                <a:cs typeface="Courier"/>
                <a:sym typeface="Courier"/>
              </a:rPr>
              <a:t>0</a:t>
            </a:r>
            <a:endParaRPr/>
          </a:p>
        </p:txBody>
      </p:sp>
      <p:sp>
        <p:nvSpPr>
          <p:cNvPr id="1033" name="Google Shape;1033;p61"/>
          <p:cNvSpPr txBox="1"/>
          <p:nvPr/>
        </p:nvSpPr>
        <p:spPr>
          <a:xfrm>
            <a:off x="4013200" y="5199062"/>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ourier"/>
              <a:buNone/>
            </a:pPr>
            <a:r>
              <a:rPr b="1" i="0" lang="en-US" sz="3200" u="none">
                <a:solidFill>
                  <a:schemeClr val="dk1"/>
                </a:solidFill>
                <a:latin typeface="Courier"/>
                <a:ea typeface="Courier"/>
                <a:cs typeface="Courier"/>
                <a:sym typeface="Courier"/>
              </a:rPr>
              <a:t>0</a:t>
            </a:r>
            <a:endParaRPr/>
          </a:p>
        </p:txBody>
      </p:sp>
      <p:cxnSp>
        <p:nvCxnSpPr>
          <p:cNvPr id="1034" name="Google Shape;1034;p61"/>
          <p:cNvCxnSpPr/>
          <p:nvPr/>
        </p:nvCxnSpPr>
        <p:spPr>
          <a:xfrm>
            <a:off x="885825" y="2114550"/>
            <a:ext cx="1185862" cy="0"/>
          </a:xfrm>
          <a:prstGeom prst="straightConnector1">
            <a:avLst/>
          </a:prstGeom>
          <a:noFill/>
          <a:ln cap="flat" cmpd="sng" w="38100">
            <a:solidFill>
              <a:srgbClr val="FF0000"/>
            </a:solidFill>
            <a:prstDash val="solid"/>
            <a:miter lim="800000"/>
            <a:headEnd len="med" w="med" type="none"/>
            <a:tailEnd len="med" w="med" type="none"/>
          </a:ln>
        </p:spPr>
      </p:cxnSp>
      <p:cxnSp>
        <p:nvCxnSpPr>
          <p:cNvPr id="1035" name="Google Shape;1035;p61"/>
          <p:cNvCxnSpPr/>
          <p:nvPr/>
        </p:nvCxnSpPr>
        <p:spPr>
          <a:xfrm>
            <a:off x="2152650" y="2109787"/>
            <a:ext cx="1185862" cy="0"/>
          </a:xfrm>
          <a:prstGeom prst="straightConnector1">
            <a:avLst/>
          </a:prstGeom>
          <a:noFill/>
          <a:ln cap="flat" cmpd="sng" w="38100">
            <a:solidFill>
              <a:srgbClr val="FF0000"/>
            </a:solidFill>
            <a:prstDash val="solid"/>
            <a:miter lim="800000"/>
            <a:headEnd len="med" w="med" type="none"/>
            <a:tailEnd len="med" w="med" type="none"/>
          </a:ln>
        </p:spPr>
      </p:cxnSp>
      <p:cxnSp>
        <p:nvCxnSpPr>
          <p:cNvPr id="1036" name="Google Shape;1036;p61"/>
          <p:cNvCxnSpPr/>
          <p:nvPr/>
        </p:nvCxnSpPr>
        <p:spPr>
          <a:xfrm>
            <a:off x="3424237" y="2109787"/>
            <a:ext cx="1185862" cy="0"/>
          </a:xfrm>
          <a:prstGeom prst="straightConnector1">
            <a:avLst/>
          </a:prstGeom>
          <a:noFill/>
          <a:ln cap="flat" cmpd="sng" w="38100">
            <a:solidFill>
              <a:srgbClr val="FF0000"/>
            </a:solidFill>
            <a:prstDash val="solid"/>
            <a:miter lim="800000"/>
            <a:headEnd len="med" w="med" type="none"/>
            <a:tailEnd len="med" w="med" type="none"/>
          </a:ln>
        </p:spPr>
      </p:cxnSp>
      <p:cxnSp>
        <p:nvCxnSpPr>
          <p:cNvPr id="1037" name="Google Shape;1037;p61"/>
          <p:cNvCxnSpPr/>
          <p:nvPr/>
        </p:nvCxnSpPr>
        <p:spPr>
          <a:xfrm>
            <a:off x="4691062" y="2105025"/>
            <a:ext cx="1185862" cy="0"/>
          </a:xfrm>
          <a:prstGeom prst="straightConnector1">
            <a:avLst/>
          </a:prstGeom>
          <a:noFill/>
          <a:ln cap="flat" cmpd="sng" w="38100">
            <a:solidFill>
              <a:srgbClr val="FF0000"/>
            </a:solidFill>
            <a:prstDash val="solid"/>
            <a:miter lim="800000"/>
            <a:headEnd len="med" w="med" type="none"/>
            <a:tailEnd len="med" w="med" type="none"/>
          </a:ln>
        </p:spPr>
      </p:cxnSp>
      <p:cxnSp>
        <p:nvCxnSpPr>
          <p:cNvPr id="1038" name="Google Shape;1038;p61"/>
          <p:cNvCxnSpPr/>
          <p:nvPr/>
        </p:nvCxnSpPr>
        <p:spPr>
          <a:xfrm>
            <a:off x="5986462" y="2100262"/>
            <a:ext cx="1185862" cy="0"/>
          </a:xfrm>
          <a:prstGeom prst="straightConnector1">
            <a:avLst/>
          </a:prstGeom>
          <a:noFill/>
          <a:ln cap="flat" cmpd="sng" w="38100">
            <a:solidFill>
              <a:srgbClr val="FF0000"/>
            </a:solidFill>
            <a:prstDash val="solid"/>
            <a:miter lim="800000"/>
            <a:headEnd len="med" w="med" type="none"/>
            <a:tailEnd len="med" w="med" type="none"/>
          </a:ln>
        </p:spPr>
      </p:cxnSp>
      <p:sp>
        <p:nvSpPr>
          <p:cNvPr id="1039" name="Google Shape;1039;p61"/>
          <p:cNvSpPr/>
          <p:nvPr/>
        </p:nvSpPr>
        <p:spPr>
          <a:xfrm>
            <a:off x="3843337" y="3557587"/>
            <a:ext cx="1843087"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040" name="Google Shape;1040;p61"/>
          <p:cNvSpPr/>
          <p:nvPr/>
        </p:nvSpPr>
        <p:spPr>
          <a:xfrm>
            <a:off x="3938587" y="4338637"/>
            <a:ext cx="542925" cy="140017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pic>
        <p:nvPicPr>
          <p:cNvPr id="1041" name="Google Shape;1041;p61"/>
          <p:cNvPicPr preferRelativeResize="0"/>
          <p:nvPr>
            <p:ph idx="3" type="body"/>
          </p:nvPr>
        </p:nvPicPr>
        <p:blipFill rotWithShape="1">
          <a:blip r:embed="rId5">
            <a:alphaModFix/>
          </a:blip>
          <a:srcRect b="0" l="0" r="0" t="0"/>
          <a:stretch/>
        </p:blipFill>
        <p:spPr>
          <a:xfrm>
            <a:off x="6229350" y="5145087"/>
            <a:ext cx="476250" cy="317500"/>
          </a:xfrm>
          <a:prstGeom prst="rect">
            <a:avLst/>
          </a:prstGeom>
          <a:noFill/>
          <a:ln>
            <a:noFill/>
          </a:ln>
        </p:spPr>
      </p:pic>
      <p:pic>
        <p:nvPicPr>
          <p:cNvPr id="1042" name="Google Shape;1042;p61"/>
          <p:cNvPicPr preferRelativeResize="0"/>
          <p:nvPr/>
        </p:nvPicPr>
        <p:blipFill rotWithShape="1">
          <a:blip r:embed="rId6">
            <a:alphaModFix/>
          </a:blip>
          <a:srcRect b="0" l="0" r="0" t="0"/>
          <a:stretch/>
        </p:blipFill>
        <p:spPr>
          <a:xfrm>
            <a:off x="2136775" y="5588000"/>
            <a:ext cx="635000" cy="317500"/>
          </a:xfrm>
          <a:prstGeom prst="rect">
            <a:avLst/>
          </a:prstGeom>
          <a:noFill/>
          <a:ln>
            <a:noFill/>
          </a:ln>
        </p:spPr>
      </p:pic>
      <p:pic>
        <p:nvPicPr>
          <p:cNvPr id="1043" name="Google Shape;1043;p61"/>
          <p:cNvPicPr preferRelativeResize="0"/>
          <p:nvPr/>
        </p:nvPicPr>
        <p:blipFill rotWithShape="1">
          <a:blip r:embed="rId7">
            <a:alphaModFix/>
          </a:blip>
          <a:srcRect b="0" l="0" r="0" t="0"/>
          <a:stretch/>
        </p:blipFill>
        <p:spPr>
          <a:xfrm>
            <a:off x="6059487" y="3154362"/>
            <a:ext cx="238125" cy="258762"/>
          </a:xfrm>
          <a:prstGeom prst="rect">
            <a:avLst/>
          </a:prstGeom>
          <a:noFill/>
          <a:ln>
            <a:noFill/>
          </a:ln>
        </p:spPr>
      </p:pic>
      <p:sp>
        <p:nvSpPr>
          <p:cNvPr id="1044" name="Google Shape;1044;p61"/>
          <p:cNvSpPr txBox="1"/>
          <p:nvPr/>
        </p:nvSpPr>
        <p:spPr>
          <a:xfrm>
            <a:off x="5194300" y="5180012"/>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
        <p:nvSpPr>
          <p:cNvPr id="1045" name="Google Shape;1045;p61"/>
          <p:cNvSpPr txBox="1"/>
          <p:nvPr/>
        </p:nvSpPr>
        <p:spPr>
          <a:xfrm>
            <a:off x="5203825" y="5803900"/>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sp>
        <p:nvSpPr>
          <p:cNvPr id="1046" name="Google Shape;1046;p61"/>
          <p:cNvSpPr txBox="1"/>
          <p:nvPr/>
        </p:nvSpPr>
        <p:spPr>
          <a:xfrm>
            <a:off x="4003675" y="5803900"/>
            <a:ext cx="428625"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200"/>
              <a:buFont typeface="Courier"/>
              <a:buNone/>
            </a:pPr>
            <a:r>
              <a:rPr b="1" i="0" lang="en-US" sz="3200" u="none">
                <a:solidFill>
                  <a:srgbClr val="FF0000"/>
                </a:solidFill>
                <a:latin typeface="Courier"/>
                <a:ea typeface="Courier"/>
                <a:cs typeface="Courier"/>
                <a:sym typeface="Courier"/>
              </a:rPr>
              <a:t>1</a:t>
            </a:r>
            <a:endParaRPr/>
          </a:p>
        </p:txBody>
      </p:sp>
      <p:cxnSp>
        <p:nvCxnSpPr>
          <p:cNvPr id="1047" name="Google Shape;1047;p61"/>
          <p:cNvCxnSpPr/>
          <p:nvPr/>
        </p:nvCxnSpPr>
        <p:spPr>
          <a:xfrm flipH="1" rot="10800000">
            <a:off x="5586412" y="3386137"/>
            <a:ext cx="414337" cy="228600"/>
          </a:xfrm>
          <a:prstGeom prst="straightConnector1">
            <a:avLst/>
          </a:prstGeom>
          <a:noFill/>
          <a:ln cap="flat" cmpd="sng" w="9525">
            <a:solidFill>
              <a:srgbClr val="FF0000"/>
            </a:solidFill>
            <a:prstDash val="solid"/>
            <a:miter lim="800000"/>
            <a:headEnd len="med" w="med" type="none"/>
            <a:tailEnd len="med" w="med" type="triangle"/>
          </a:ln>
        </p:spPr>
      </p:cxnSp>
      <p:cxnSp>
        <p:nvCxnSpPr>
          <p:cNvPr id="1048" name="Google Shape;1048;p61"/>
          <p:cNvCxnSpPr/>
          <p:nvPr/>
        </p:nvCxnSpPr>
        <p:spPr>
          <a:xfrm flipH="1">
            <a:off x="2857500" y="5529262"/>
            <a:ext cx="1071562" cy="214312"/>
          </a:xfrm>
          <a:prstGeom prst="straightConnector1">
            <a:avLst/>
          </a:prstGeom>
          <a:noFill/>
          <a:ln cap="flat" cmpd="sng" w="9525">
            <a:solidFill>
              <a:srgbClr val="FF0000"/>
            </a:solidFill>
            <a:prstDash val="solid"/>
            <a:miter lim="800000"/>
            <a:headEnd len="med" w="med" type="none"/>
            <a:tailEnd len="med" w="med" type="triangle"/>
          </a:ln>
        </p:spPr>
      </p:cxnSp>
      <p:sp>
        <p:nvSpPr>
          <p:cNvPr id="1049" name="Google Shape;1049;p61"/>
          <p:cNvSpPr/>
          <p:nvPr/>
        </p:nvSpPr>
        <p:spPr>
          <a:xfrm>
            <a:off x="5086350" y="5057775"/>
            <a:ext cx="600075" cy="1228725"/>
          </a:xfrm>
          <a:prstGeom prst="roundRect">
            <a:avLst>
              <a:gd fmla="val 16667" name="adj"/>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050" name="Google Shape;1050;p61"/>
          <p:cNvSpPr/>
          <p:nvPr/>
        </p:nvSpPr>
        <p:spPr>
          <a:xfrm>
            <a:off x="3924300" y="5810250"/>
            <a:ext cx="1828800" cy="428625"/>
          </a:xfrm>
          <a:prstGeom prst="roundRect">
            <a:avLst>
              <a:gd fmla="val 16667" name="adj"/>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cxnSp>
        <p:nvCxnSpPr>
          <p:cNvPr id="1051" name="Google Shape;1051;p61"/>
          <p:cNvCxnSpPr/>
          <p:nvPr/>
        </p:nvCxnSpPr>
        <p:spPr>
          <a:xfrm>
            <a:off x="5672137" y="5300662"/>
            <a:ext cx="514350" cy="0"/>
          </a:xfrm>
          <a:prstGeom prst="straightConnector1">
            <a:avLst/>
          </a:prstGeom>
          <a:noFill/>
          <a:ln cap="flat" cmpd="sng" w="9525">
            <a:solidFill>
              <a:schemeClr val="folHlink"/>
            </a:solidFill>
            <a:prstDash val="solid"/>
            <a:miter lim="800000"/>
            <a:headEnd len="med" w="med" type="none"/>
            <a:tailEnd len="med" w="med" type="triangle"/>
          </a:ln>
        </p:spPr>
      </p:cxnSp>
      <p:cxnSp>
        <p:nvCxnSpPr>
          <p:cNvPr id="1052" name="Google Shape;1052;p61"/>
          <p:cNvCxnSpPr/>
          <p:nvPr/>
        </p:nvCxnSpPr>
        <p:spPr>
          <a:xfrm>
            <a:off x="5743575" y="6029325"/>
            <a:ext cx="428625" cy="0"/>
          </a:xfrm>
          <a:prstGeom prst="straightConnector1">
            <a:avLst/>
          </a:prstGeom>
          <a:noFill/>
          <a:ln cap="flat" cmpd="sng" w="9525">
            <a:solidFill>
              <a:schemeClr val="folHlink"/>
            </a:solidFill>
            <a:prstDash val="solid"/>
            <a:miter lim="800000"/>
            <a:headEnd len="med" w="med" type="none"/>
            <a:tailEnd len="med" w="med" type="triangle"/>
          </a:ln>
        </p:spPr>
      </p:cxnSp>
      <p:pic>
        <p:nvPicPr>
          <p:cNvPr id="1053" name="Google Shape;1053;p61"/>
          <p:cNvPicPr preferRelativeResize="0"/>
          <p:nvPr/>
        </p:nvPicPr>
        <p:blipFill rotWithShape="1">
          <a:blip r:embed="rId8">
            <a:alphaModFix/>
          </a:blip>
          <a:srcRect b="0" l="0" r="0" t="0"/>
          <a:stretch/>
        </p:blipFill>
        <p:spPr>
          <a:xfrm>
            <a:off x="7005637" y="3751262"/>
            <a:ext cx="1087437" cy="409575"/>
          </a:xfrm>
          <a:prstGeom prst="rect">
            <a:avLst/>
          </a:prstGeom>
          <a:noFill/>
          <a:ln>
            <a:noFill/>
          </a:ln>
        </p:spPr>
      </p:pic>
      <p:pic>
        <p:nvPicPr>
          <p:cNvPr id="1054" name="Google Shape;1054;p61"/>
          <p:cNvPicPr preferRelativeResize="0"/>
          <p:nvPr/>
        </p:nvPicPr>
        <p:blipFill rotWithShape="1">
          <a:blip r:embed="rId9">
            <a:alphaModFix/>
          </a:blip>
          <a:srcRect b="0" l="0" r="0" t="0"/>
          <a:stretch/>
        </p:blipFill>
        <p:spPr>
          <a:xfrm>
            <a:off x="7029450" y="4368800"/>
            <a:ext cx="1087437" cy="363537"/>
          </a:xfrm>
          <a:prstGeom prst="rect">
            <a:avLst/>
          </a:prstGeom>
          <a:noFill/>
          <a:ln>
            <a:noFill/>
          </a:ln>
        </p:spPr>
      </p:pic>
      <p:sp>
        <p:nvSpPr>
          <p:cNvPr id="1055" name="Google Shape;1055;p61"/>
          <p:cNvSpPr/>
          <p:nvPr/>
        </p:nvSpPr>
        <p:spPr>
          <a:xfrm>
            <a:off x="6681787" y="3724275"/>
            <a:ext cx="1843087" cy="428625"/>
          </a:xfrm>
          <a:prstGeom prst="roundRect">
            <a:avLst>
              <a:gd fmla="val 16667"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1056" name="Google Shape;1056;p61"/>
          <p:cNvSpPr/>
          <p:nvPr/>
        </p:nvSpPr>
        <p:spPr>
          <a:xfrm>
            <a:off x="6691312" y="4319587"/>
            <a:ext cx="1828800" cy="428625"/>
          </a:xfrm>
          <a:prstGeom prst="roundRect">
            <a:avLst>
              <a:gd fmla="val 16667" name="adj"/>
            </a:avLst>
          </a:prstGeom>
          <a:no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500"/>
                                        <p:tgtEl>
                                          <p:spTgt spid="1036"/>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500"/>
                                        <p:tgtEl>
                                          <p:spTgt spid="1038"/>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9"/>
                                        </p:tgtEl>
                                        <p:attrNameLst>
                                          <p:attrName>style.visibility</p:attrName>
                                        </p:attrNameLst>
                                      </p:cBhvr>
                                      <p:to>
                                        <p:strVal val="visible"/>
                                      </p:to>
                                    </p:set>
                                    <p:animEffect filter="fade" transition="in">
                                      <p:cBhvr>
                                        <p:cTn dur="500"/>
                                        <p:tgtEl>
                                          <p:spTgt spid="10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500"/>
                                        <p:tgtEl>
                                          <p:spTgt spid="10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500"/>
                                        <p:tgtEl>
                                          <p:spTgt spid="10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500"/>
                                        <p:tgtEl>
                                          <p:spTgt spid="10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500"/>
                                        <p:tgtEl>
                                          <p:spTgt spid="10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500"/>
                                        <p:tgtEl>
                                          <p:spTgt spid="10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500"/>
                                        <p:tgtEl>
                                          <p:spTgt spid="10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500"/>
                                        <p:tgtEl>
                                          <p:spTgt spid="10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Rules of Boolean Algebra</a:t>
            </a:r>
            <a:endParaRPr/>
          </a:p>
        </p:txBody>
      </p:sp>
      <p:pic>
        <p:nvPicPr>
          <p:cNvPr id="1063" name="Google Shape;1063;p62"/>
          <p:cNvPicPr preferRelativeResize="0"/>
          <p:nvPr>
            <p:ph idx="1" type="body"/>
          </p:nvPr>
        </p:nvPicPr>
        <p:blipFill rotWithShape="1">
          <a:blip r:embed="rId3">
            <a:alphaModFix/>
          </a:blip>
          <a:srcRect b="0" l="0" r="0" t="0"/>
          <a:stretch/>
        </p:blipFill>
        <p:spPr>
          <a:xfrm>
            <a:off x="1158875" y="2058987"/>
            <a:ext cx="1978025" cy="3486150"/>
          </a:xfrm>
          <a:prstGeom prst="rect">
            <a:avLst/>
          </a:prstGeom>
          <a:noFill/>
          <a:ln>
            <a:noFill/>
          </a:ln>
        </p:spPr>
      </p:pic>
      <p:pic>
        <p:nvPicPr>
          <p:cNvPr id="1064" name="Google Shape;1064;p62"/>
          <p:cNvPicPr preferRelativeResize="0"/>
          <p:nvPr>
            <p:ph idx="2" type="body"/>
          </p:nvPr>
        </p:nvPicPr>
        <p:blipFill rotWithShape="1">
          <a:blip r:embed="rId4">
            <a:alphaModFix/>
          </a:blip>
          <a:srcRect b="0" l="0" r="0" t="0"/>
          <a:stretch/>
        </p:blipFill>
        <p:spPr>
          <a:xfrm>
            <a:off x="3921125" y="2065337"/>
            <a:ext cx="4284662" cy="3559175"/>
          </a:xfrm>
          <a:prstGeom prst="rect">
            <a:avLst/>
          </a:prstGeom>
          <a:noFill/>
          <a:ln>
            <a:noFill/>
          </a:ln>
        </p:spPr>
      </p:pic>
      <p:sp>
        <p:nvSpPr>
          <p:cNvPr id="1065" name="Google Shape;1065;p62"/>
          <p:cNvSpPr txBox="1"/>
          <p:nvPr/>
        </p:nvSpPr>
        <p:spPr>
          <a:xfrm>
            <a:off x="1250950" y="5873750"/>
            <a:ext cx="69278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___________________________________________________________</a:t>
            </a:r>
            <a:endParaRPr/>
          </a:p>
          <a:p>
            <a:pPr indent="0" lvl="0" marL="0" marR="0" rtl="0" algn="l">
              <a:lnSpc>
                <a:spcPct val="100000"/>
              </a:lnSpc>
              <a:spcBef>
                <a:spcPts val="0"/>
              </a:spcBef>
              <a:spcAft>
                <a:spcPts val="0"/>
              </a:spcAft>
              <a:buClr>
                <a:schemeClr val="dk1"/>
              </a:buClr>
              <a:buSzPts val="1800"/>
              <a:buFont typeface="Garamond"/>
              <a:buNone/>
            </a:pPr>
            <a:r>
              <a:rPr b="0" i="1" lang="en-US" sz="1800" u="none">
                <a:solidFill>
                  <a:schemeClr val="dk1"/>
                </a:solidFill>
                <a:latin typeface="Garamond"/>
                <a:ea typeface="Garamond"/>
                <a:cs typeface="Garamond"/>
                <a:sym typeface="Garamond"/>
              </a:rPr>
              <a:t>A, B, and C can represent a single variable or a combination of variables.</a:t>
            </a:r>
            <a:endParaRPr/>
          </a:p>
        </p:txBody>
      </p:sp>
      <p:sp>
        <p:nvSpPr>
          <p:cNvPr id="1066" name="Google Shape;1066;p62"/>
          <p:cNvSpPr txBox="1"/>
          <p:nvPr/>
        </p:nvSpPr>
        <p:spPr>
          <a:xfrm>
            <a:off x="8483600" y="6196012"/>
            <a:ext cx="412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mo"/>
              <a:buNone/>
            </a:pPr>
            <a:r>
              <a:rPr b="0" i="0" lang="en-US" sz="1800" u="none">
                <a:solidFill>
                  <a:srgbClr val="FF0000"/>
                </a:solidFill>
                <a:latin typeface="Arimo"/>
                <a:ea typeface="Arimo"/>
                <a:cs typeface="Arimo"/>
                <a:sym typeface="Arimo"/>
              </a:rPr>
              <a:t>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Implementation of an SOP</a:t>
            </a:r>
            <a:endParaRPr/>
          </a:p>
        </p:txBody>
      </p:sp>
      <p:sp>
        <p:nvSpPr>
          <p:cNvPr id="283" name="Google Shape;283;p7"/>
          <p:cNvSpPr txBox="1"/>
          <p:nvPr>
            <p:ph idx="1" type="body"/>
          </p:nvPr>
        </p:nvSpPr>
        <p:spPr>
          <a:xfrm>
            <a:off x="457200" y="2043112"/>
            <a:ext cx="4038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680"/>
              <a:buFont typeface="Noto Sans Symbols"/>
              <a:buChar char="■"/>
            </a:pPr>
            <a:r>
              <a:rPr b="0" i="0" lang="en-US" sz="2400" u="none">
                <a:solidFill>
                  <a:schemeClr val="dk1"/>
                </a:solidFill>
                <a:latin typeface="Garamond"/>
                <a:ea typeface="Garamond"/>
                <a:cs typeface="Garamond"/>
                <a:sym typeface="Garamond"/>
              </a:rPr>
              <a:t>AND/OR implementation</a:t>
            </a:r>
            <a:endParaRPr/>
          </a:p>
        </p:txBody>
      </p:sp>
      <p:sp>
        <p:nvSpPr>
          <p:cNvPr id="284" name="Google Shape;284;p7"/>
          <p:cNvSpPr txBox="1"/>
          <p:nvPr>
            <p:ph idx="1" type="body"/>
          </p:nvPr>
        </p:nvSpPr>
        <p:spPr>
          <a:xfrm>
            <a:off x="4433887" y="2043112"/>
            <a:ext cx="453866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680"/>
              <a:buFont typeface="Noto Sans Symbols"/>
              <a:buChar char="■"/>
            </a:pPr>
            <a:r>
              <a:rPr b="0" i="0" lang="en-US" sz="2400" u="none">
                <a:solidFill>
                  <a:schemeClr val="dk1"/>
                </a:solidFill>
                <a:latin typeface="Garamond"/>
                <a:ea typeface="Garamond"/>
                <a:cs typeface="Garamond"/>
                <a:sym typeface="Garamond"/>
              </a:rPr>
              <a:t>NAND/NAND implementation</a:t>
            </a:r>
            <a:endParaRPr/>
          </a:p>
        </p:txBody>
      </p:sp>
      <p:pic>
        <p:nvPicPr>
          <p:cNvPr descr="and-or_imp" id="285" name="Google Shape;285;p7"/>
          <p:cNvPicPr preferRelativeResize="0"/>
          <p:nvPr/>
        </p:nvPicPr>
        <p:blipFill rotWithShape="1">
          <a:blip r:embed="rId3">
            <a:alphaModFix/>
          </a:blip>
          <a:srcRect b="0" l="0" r="0" t="0"/>
          <a:stretch/>
        </p:blipFill>
        <p:spPr>
          <a:xfrm rot="5400000">
            <a:off x="1216818" y="2664618"/>
            <a:ext cx="2424112" cy="3101975"/>
          </a:xfrm>
          <a:prstGeom prst="rect">
            <a:avLst/>
          </a:prstGeom>
          <a:noFill/>
          <a:ln>
            <a:noFill/>
          </a:ln>
        </p:spPr>
      </p:pic>
      <p:pic>
        <p:nvPicPr>
          <p:cNvPr descr="nand-nand_imp" id="286" name="Google Shape;286;p7"/>
          <p:cNvPicPr preferRelativeResize="0"/>
          <p:nvPr/>
        </p:nvPicPr>
        <p:blipFill rotWithShape="1">
          <a:blip r:embed="rId4">
            <a:alphaModFix/>
          </a:blip>
          <a:srcRect b="0" l="0" r="0" t="0"/>
          <a:stretch/>
        </p:blipFill>
        <p:spPr>
          <a:xfrm rot="5400000">
            <a:off x="5460206" y="2578893"/>
            <a:ext cx="2424112" cy="3101975"/>
          </a:xfrm>
          <a:prstGeom prst="rect">
            <a:avLst/>
          </a:prstGeom>
          <a:noFill/>
          <a:ln>
            <a:noFill/>
          </a:ln>
        </p:spPr>
      </p:pic>
      <p:sp>
        <p:nvSpPr>
          <p:cNvPr id="287" name="Google Shape;287;p7"/>
          <p:cNvSpPr txBox="1"/>
          <p:nvPr/>
        </p:nvSpPr>
        <p:spPr>
          <a:xfrm>
            <a:off x="650875" y="1446212"/>
            <a:ext cx="2428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Garamond"/>
              <a:buNone/>
            </a:pPr>
            <a:r>
              <a:rPr b="0" i="1" lang="en-US" sz="2400" u="none">
                <a:solidFill>
                  <a:schemeClr val="dk1"/>
                </a:solidFill>
                <a:latin typeface="Garamond"/>
                <a:ea typeface="Garamond"/>
                <a:cs typeface="Garamond"/>
                <a:sym typeface="Garamond"/>
              </a:rPr>
              <a:t>X=AB+BCD+AC</a:t>
            </a:r>
            <a:endParaRPr/>
          </a:p>
        </p:txBody>
      </p:sp>
      <p:sp>
        <p:nvSpPr>
          <p:cNvPr id="288" name="Google Shape;288;p7"/>
          <p:cNvSpPr txBox="1"/>
          <p:nvPr/>
        </p:nvSpPr>
        <p:spPr>
          <a:xfrm>
            <a:off x="622300" y="3043237"/>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289" name="Google Shape;289;p7"/>
          <p:cNvSpPr txBox="1"/>
          <p:nvPr/>
        </p:nvSpPr>
        <p:spPr>
          <a:xfrm>
            <a:off x="617537" y="338137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290" name="Google Shape;290;p7"/>
          <p:cNvSpPr txBox="1"/>
          <p:nvPr/>
        </p:nvSpPr>
        <p:spPr>
          <a:xfrm>
            <a:off x="633412" y="389890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291" name="Google Shape;291;p7"/>
          <p:cNvSpPr txBox="1"/>
          <p:nvPr/>
        </p:nvSpPr>
        <p:spPr>
          <a:xfrm>
            <a:off x="623887" y="40735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292" name="Google Shape;292;p7"/>
          <p:cNvSpPr txBox="1"/>
          <p:nvPr/>
        </p:nvSpPr>
        <p:spPr>
          <a:xfrm>
            <a:off x="625475" y="42513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D</a:t>
            </a:r>
            <a:endParaRPr/>
          </a:p>
        </p:txBody>
      </p:sp>
      <p:sp>
        <p:nvSpPr>
          <p:cNvPr id="293" name="Google Shape;293;p7"/>
          <p:cNvSpPr txBox="1"/>
          <p:nvPr/>
        </p:nvSpPr>
        <p:spPr>
          <a:xfrm>
            <a:off x="631825" y="4767262"/>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294" name="Google Shape;294;p7"/>
          <p:cNvSpPr txBox="1"/>
          <p:nvPr/>
        </p:nvSpPr>
        <p:spPr>
          <a:xfrm>
            <a:off x="627062" y="510540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295" name="Google Shape;295;p7"/>
          <p:cNvSpPr txBox="1"/>
          <p:nvPr/>
        </p:nvSpPr>
        <p:spPr>
          <a:xfrm>
            <a:off x="3932237" y="4075112"/>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X</a:t>
            </a:r>
            <a:endParaRPr/>
          </a:p>
        </p:txBody>
      </p:sp>
      <p:sp>
        <p:nvSpPr>
          <p:cNvPr id="296" name="Google Shape;296;p7"/>
          <p:cNvSpPr txBox="1"/>
          <p:nvPr/>
        </p:nvSpPr>
        <p:spPr>
          <a:xfrm>
            <a:off x="4889500" y="2967037"/>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297" name="Google Shape;297;p7"/>
          <p:cNvSpPr txBox="1"/>
          <p:nvPr/>
        </p:nvSpPr>
        <p:spPr>
          <a:xfrm>
            <a:off x="4884737" y="330517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298" name="Google Shape;298;p7"/>
          <p:cNvSpPr txBox="1"/>
          <p:nvPr/>
        </p:nvSpPr>
        <p:spPr>
          <a:xfrm>
            <a:off x="4900612" y="382270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B</a:t>
            </a:r>
            <a:endParaRPr/>
          </a:p>
        </p:txBody>
      </p:sp>
      <p:sp>
        <p:nvSpPr>
          <p:cNvPr id="299" name="Google Shape;299;p7"/>
          <p:cNvSpPr txBox="1"/>
          <p:nvPr/>
        </p:nvSpPr>
        <p:spPr>
          <a:xfrm>
            <a:off x="4891087" y="39973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300" name="Google Shape;300;p7"/>
          <p:cNvSpPr txBox="1"/>
          <p:nvPr/>
        </p:nvSpPr>
        <p:spPr>
          <a:xfrm>
            <a:off x="4892675" y="4175125"/>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D</a:t>
            </a:r>
            <a:endParaRPr/>
          </a:p>
        </p:txBody>
      </p:sp>
      <p:sp>
        <p:nvSpPr>
          <p:cNvPr id="301" name="Google Shape;301;p7"/>
          <p:cNvSpPr txBox="1"/>
          <p:nvPr/>
        </p:nvSpPr>
        <p:spPr>
          <a:xfrm>
            <a:off x="4899025" y="4691062"/>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A</a:t>
            </a:r>
            <a:endParaRPr/>
          </a:p>
        </p:txBody>
      </p:sp>
      <p:sp>
        <p:nvSpPr>
          <p:cNvPr id="302" name="Google Shape;302;p7"/>
          <p:cNvSpPr txBox="1"/>
          <p:nvPr/>
        </p:nvSpPr>
        <p:spPr>
          <a:xfrm>
            <a:off x="4894262" y="5029200"/>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C</a:t>
            </a:r>
            <a:endParaRPr/>
          </a:p>
        </p:txBody>
      </p:sp>
      <p:sp>
        <p:nvSpPr>
          <p:cNvPr id="303" name="Google Shape;303;p7"/>
          <p:cNvSpPr txBox="1"/>
          <p:nvPr/>
        </p:nvSpPr>
        <p:spPr>
          <a:xfrm>
            <a:off x="8199437" y="3998912"/>
            <a:ext cx="320675"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8"/>
          <p:cNvSpPr txBox="1"/>
          <p:nvPr/>
        </p:nvSpPr>
        <p:spPr>
          <a:xfrm>
            <a:off x="3000375" y="3200400"/>
            <a:ext cx="1585912" cy="4714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10" name="Google Shape;310;p8"/>
          <p:cNvSpPr txBox="1"/>
          <p:nvPr/>
        </p:nvSpPr>
        <p:spPr>
          <a:xfrm>
            <a:off x="4038600" y="3709987"/>
            <a:ext cx="2543175" cy="471487"/>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11" name="Google Shape;311;p8"/>
          <p:cNvSpPr txBox="1"/>
          <p:nvPr/>
        </p:nvSpPr>
        <p:spPr>
          <a:xfrm>
            <a:off x="4095750" y="4267200"/>
            <a:ext cx="4557712" cy="4714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sp>
        <p:nvSpPr>
          <p:cNvPr id="312" name="Google Shape;312;p8"/>
          <p:cNvSpPr txBox="1"/>
          <p:nvPr/>
        </p:nvSpPr>
        <p:spPr>
          <a:xfrm>
            <a:off x="6334125" y="4862512"/>
            <a:ext cx="1485900" cy="471487"/>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urier"/>
              <a:ea typeface="Courier"/>
              <a:cs typeface="Courier"/>
              <a:sym typeface="Courier"/>
            </a:endParaRPr>
          </a:p>
        </p:txBody>
      </p:sp>
      <p:pic>
        <p:nvPicPr>
          <p:cNvPr id="313" name="Google Shape;313;p8"/>
          <p:cNvPicPr preferRelativeResize="0"/>
          <p:nvPr>
            <p:ph idx="1" type="body"/>
          </p:nvPr>
        </p:nvPicPr>
        <p:blipFill rotWithShape="1">
          <a:blip r:embed="rId3">
            <a:alphaModFix/>
          </a:blip>
          <a:srcRect b="0" l="0" r="0" t="0"/>
          <a:stretch/>
        </p:blipFill>
        <p:spPr>
          <a:xfrm>
            <a:off x="1217612" y="3265487"/>
            <a:ext cx="7429500" cy="2122487"/>
          </a:xfrm>
          <a:prstGeom prst="rect">
            <a:avLst/>
          </a:prstGeom>
          <a:noFill/>
          <a:ln>
            <a:noFill/>
          </a:ln>
        </p:spPr>
      </p:pic>
      <p:sp>
        <p:nvSpPr>
          <p:cNvPr id="314" name="Google Shape;314;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General Expression 🡪 SOP</a:t>
            </a:r>
            <a:endParaRPr/>
          </a:p>
        </p:txBody>
      </p:sp>
      <p:sp>
        <p:nvSpPr>
          <p:cNvPr id="315" name="Google Shape;315;p8"/>
          <p:cNvSpPr txBox="1"/>
          <p:nvPr>
            <p:ph idx="1" type="body"/>
          </p:nvPr>
        </p:nvSpPr>
        <p:spPr>
          <a:xfrm>
            <a:off x="457200" y="1600200"/>
            <a:ext cx="80391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Any logic expression can be changed into SOP form by applying Boolean algebra techniques.</a:t>
            </a:r>
            <a:endParaRPr/>
          </a:p>
          <a:p>
            <a:pPr indent="-342900" lvl="0" marL="342900" rtl="0" algn="l">
              <a:lnSpc>
                <a:spcPct val="100000"/>
              </a:lnSpc>
              <a:spcBef>
                <a:spcPts val="560"/>
              </a:spcBef>
              <a:spcAft>
                <a:spcPts val="0"/>
              </a:spcAft>
              <a:buSzPts val="1960"/>
              <a:buNone/>
            </a:pPr>
            <a:r>
              <a:rPr b="0" i="0" lang="en-US" sz="2800" u="none">
                <a:solidFill>
                  <a:schemeClr val="dk1"/>
                </a:solidFill>
                <a:latin typeface="Garamond"/>
                <a:ea typeface="Garamond"/>
                <a:cs typeface="Garamond"/>
                <a:sym typeface="Garamond"/>
              </a:rPr>
              <a:t>	ex: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Garamond"/>
              <a:buNone/>
            </a:pPr>
            <a:r>
              <a:rPr b="1" i="0" lang="en-US" sz="4400" u="none">
                <a:solidFill>
                  <a:schemeClr val="dk2"/>
                </a:solidFill>
                <a:latin typeface="Garamond"/>
                <a:ea typeface="Garamond"/>
                <a:cs typeface="Garamond"/>
                <a:sym typeface="Garamond"/>
              </a:rPr>
              <a:t>The Standard SOP Form</a:t>
            </a:r>
            <a:endParaRPr/>
          </a:p>
        </p:txBody>
      </p:sp>
      <p:sp>
        <p:nvSpPr>
          <p:cNvPr id="322" name="Google Shape;322;p9"/>
          <p:cNvSpPr txBox="1"/>
          <p:nvPr>
            <p:ph idx="1" type="body"/>
          </p:nvPr>
        </p:nvSpPr>
        <p:spPr>
          <a:xfrm>
            <a:off x="457200" y="1600200"/>
            <a:ext cx="7939087"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A standard SOP expression is one in which </a:t>
            </a:r>
            <a:r>
              <a:rPr b="0" i="1" lang="en-US" sz="2800" u="none">
                <a:solidFill>
                  <a:schemeClr val="dk1"/>
                </a:solidFill>
                <a:latin typeface="Garamond"/>
                <a:ea typeface="Garamond"/>
                <a:cs typeface="Garamond"/>
                <a:sym typeface="Garamond"/>
              </a:rPr>
              <a:t>all </a:t>
            </a:r>
            <a:r>
              <a:rPr b="0" i="0" lang="en-US" sz="2800" u="none">
                <a:solidFill>
                  <a:schemeClr val="dk1"/>
                </a:solidFill>
                <a:latin typeface="Garamond"/>
                <a:ea typeface="Garamond"/>
                <a:cs typeface="Garamond"/>
                <a:sym typeface="Garamond"/>
              </a:rPr>
              <a:t>the variables in the domain appear </a:t>
            </a:r>
            <a:r>
              <a:rPr b="0" i="0" lang="en-US" sz="2800" u="sng">
                <a:solidFill>
                  <a:schemeClr val="dk1"/>
                </a:solidFill>
                <a:latin typeface="Garamond"/>
                <a:ea typeface="Garamond"/>
                <a:cs typeface="Garamond"/>
                <a:sym typeface="Garamond"/>
              </a:rPr>
              <a:t>in each product term</a:t>
            </a:r>
            <a:r>
              <a:rPr b="0" i="0" lang="en-US" sz="2800" u="none">
                <a:solidFill>
                  <a:schemeClr val="dk1"/>
                </a:solidFill>
                <a:latin typeface="Garamond"/>
                <a:ea typeface="Garamond"/>
                <a:cs typeface="Garamond"/>
                <a:sym typeface="Garamond"/>
              </a:rPr>
              <a:t> in the expression.</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Example: </a:t>
            </a:r>
            <a:endParaRPr/>
          </a:p>
          <a:p>
            <a:pPr indent="-179069" lvl="1" marL="742950" rtl="0" algn="l">
              <a:lnSpc>
                <a:spcPct val="100000"/>
              </a:lnSpc>
              <a:spcBef>
                <a:spcPts val="480"/>
              </a:spcBef>
              <a:spcAft>
                <a:spcPts val="0"/>
              </a:spcAft>
              <a:buClr>
                <a:schemeClr val="accent2"/>
              </a:buClr>
              <a:buSzPts val="1680"/>
              <a:buFont typeface="Noto Sans Symbols"/>
              <a:buNone/>
            </a:pPr>
            <a:r>
              <a:t/>
            </a:r>
            <a:endParaRPr b="0" i="0" sz="2400" u="none">
              <a:solidFill>
                <a:schemeClr val="dk1"/>
              </a:solidFill>
              <a:latin typeface="Garamond"/>
              <a:ea typeface="Garamond"/>
              <a:cs typeface="Garamond"/>
              <a:sym typeface="Garamond"/>
            </a:endParaRPr>
          </a:p>
          <a:p>
            <a:pPr indent="-342900" lvl="0" marL="342900" rtl="0" algn="l">
              <a:lnSpc>
                <a:spcPct val="100000"/>
              </a:lnSpc>
              <a:spcBef>
                <a:spcPts val="560"/>
              </a:spcBef>
              <a:spcAft>
                <a:spcPts val="0"/>
              </a:spcAft>
              <a:buClr>
                <a:schemeClr val="hlink"/>
              </a:buClr>
              <a:buSzPts val="1960"/>
              <a:buFont typeface="Noto Sans Symbols"/>
              <a:buChar char="■"/>
            </a:pPr>
            <a:r>
              <a:rPr b="0" i="0" lang="en-US" sz="2800" u="none">
                <a:solidFill>
                  <a:schemeClr val="dk1"/>
                </a:solidFill>
                <a:latin typeface="Garamond"/>
                <a:ea typeface="Garamond"/>
                <a:cs typeface="Garamond"/>
                <a:sym typeface="Garamond"/>
              </a:rPr>
              <a:t>Standard SOP expressions are important in: </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Constructing truth tables</a:t>
            </a:r>
            <a:endParaRPr/>
          </a:p>
          <a:p>
            <a:pPr indent="-285750" lvl="1" marL="742950" rtl="0" algn="l">
              <a:lnSpc>
                <a:spcPct val="100000"/>
              </a:lnSpc>
              <a:spcBef>
                <a:spcPts val="480"/>
              </a:spcBef>
              <a:spcAft>
                <a:spcPts val="0"/>
              </a:spcAft>
              <a:buClr>
                <a:schemeClr val="accent2"/>
              </a:buClr>
              <a:buSzPts val="1680"/>
              <a:buFont typeface="Noto Sans Symbols"/>
              <a:buChar char="■"/>
            </a:pPr>
            <a:r>
              <a:rPr b="0" i="0" lang="en-US" sz="2400" u="none">
                <a:solidFill>
                  <a:schemeClr val="dk1"/>
                </a:solidFill>
                <a:latin typeface="Garamond"/>
                <a:ea typeface="Garamond"/>
                <a:cs typeface="Garamond"/>
                <a:sym typeface="Garamond"/>
              </a:rPr>
              <a:t>The Karnaugh map simplification method</a:t>
            </a:r>
            <a:endParaRPr/>
          </a:p>
        </p:txBody>
      </p:sp>
      <p:pic>
        <p:nvPicPr>
          <p:cNvPr id="323" name="Google Shape;323;p9"/>
          <p:cNvPicPr preferRelativeResize="0"/>
          <p:nvPr>
            <p:ph idx="1" type="body"/>
          </p:nvPr>
        </p:nvPicPr>
        <p:blipFill rotWithShape="1">
          <a:blip r:embed="rId3">
            <a:alphaModFix/>
          </a:blip>
          <a:srcRect b="0" l="0" r="0" t="0"/>
          <a:stretch/>
        </p:blipFill>
        <p:spPr>
          <a:xfrm>
            <a:off x="2462212" y="3197225"/>
            <a:ext cx="4038600" cy="50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
  <a:themeElements>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
  <a:themeElements>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Stream">
  <a:themeElements>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tream">
  <a:themeElements>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2006-06-19T01:00:57Z</dcterms:created>
  <dc:creator>Apisake</dc:creator>
</cp:coreProperties>
</file>

<file path=docProps/custom.xml><?xml version="1.0" encoding="utf-8"?>
<Properties xmlns="http://schemas.openxmlformats.org/officeDocument/2006/custom-properties" xmlns:vt="http://schemas.openxmlformats.org/officeDocument/2006/docPropsVTypes"/>
</file>