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6858000" cy="9144000"/>
  <p:embeddedFontLst>
    <p:embeddedFont>
      <p:font typeface="Tahoma"/>
      <p:regular r:id="rId70"/>
      <p:bold r:id="rId71"/>
    </p:embeddedFont>
    <p:embeddedFont>
      <p:font typeface="Helvetica Neue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gxvHLUBn0HnLJz0Af1yC4qx7Q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1AAA2F-7659-46E8-B3B9-5101C5A17AE1}">
  <a:tblStyle styleId="{AE1AAA2F-7659-46E8-B3B9-5101C5A17A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BE96192-6ACD-414A-A5CB-46324D705F0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bold.fntdata"/><Relationship Id="rId72" Type="http://schemas.openxmlformats.org/officeDocument/2006/relationships/font" Target="fonts/HelveticaNeue-regular.fntdata"/><Relationship Id="rId31" Type="http://schemas.openxmlformats.org/officeDocument/2006/relationships/slide" Target="slides/slide25.xml"/><Relationship Id="rId75" Type="http://schemas.openxmlformats.org/officeDocument/2006/relationships/font" Target="fonts/HelveticaNeue-boldItalic.fntdata"/><Relationship Id="rId30" Type="http://schemas.openxmlformats.org/officeDocument/2006/relationships/slide" Target="slides/slide24.xml"/><Relationship Id="rId74" Type="http://schemas.openxmlformats.org/officeDocument/2006/relationships/font" Target="fonts/HelveticaNeue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customschemas.google.com/relationships/presentationmetadata" Target="meta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Tahoma-bold.fntdata"/><Relationship Id="rId70" Type="http://schemas.openxmlformats.org/officeDocument/2006/relationships/font" Target="fonts/Tahom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3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30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5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45:notes"/>
          <p:cNvSpPr txBox="1"/>
          <p:nvPr>
            <p:ph idx="1" type="body"/>
          </p:nvPr>
        </p:nvSpPr>
        <p:spPr>
          <a:xfrm>
            <a:off x="684960" y="4342535"/>
            <a:ext cx="548668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6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6" name="Google Shape;656;p46:notes"/>
          <p:cNvSpPr txBox="1"/>
          <p:nvPr>
            <p:ph idx="1" type="body"/>
          </p:nvPr>
        </p:nvSpPr>
        <p:spPr>
          <a:xfrm>
            <a:off x="684960" y="4342535"/>
            <a:ext cx="548668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0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30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8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30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7.png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6.bin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Relationship Id="rId7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1295400" y="3200400"/>
            <a:ext cx="70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CFLOR0" id="158" name="Google Shape;158;p10"/>
          <p:cNvPicPr preferRelativeResize="0"/>
          <p:nvPr/>
        </p:nvPicPr>
        <p:blipFill rotWithShape="1">
          <a:blip r:embed="rId3">
            <a:alphaModFix/>
          </a:blip>
          <a:srcRect b="12726" l="-1042" r="0" t="0"/>
          <a:stretch/>
        </p:blipFill>
        <p:spPr>
          <a:xfrm>
            <a:off x="381000" y="3733800"/>
            <a:ext cx="7389813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609600" y="2286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Full Adder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Half Adders 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52400" y="1752600"/>
            <a:ext cx="30119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S=XY’Z’ +X’YZ’ + XYZ + X’Y’Z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Z’ (XY’+X’Y) + Z (XY + X’Y’)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Z’ (XY’ + X’Y) + Z (XY’ + X’Y)’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Z 	(X      Y)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2564904"/>
            <a:ext cx="35401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667" y="2564904"/>
            <a:ext cx="35401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5486400" y="1600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5251439" y="921603"/>
            <a:ext cx="347005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C=XZ+XY+YZ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IT TO CANONICAL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 GIVES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 XY’Z + X’YZ + XYZ’+XYZ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XY’Z + X’YZ + XY(Z’+Z)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XY’Z + X’YZ + XY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Z(XY’ + X’Y) + XY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Z (X      Y) + XY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8187" y="3120008"/>
            <a:ext cx="35401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/>
          <p:nvPr/>
        </p:nvSpPr>
        <p:spPr>
          <a:xfrm>
            <a:off x="762000" y="3505200"/>
            <a:ext cx="22098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3276600" y="3505200"/>
            <a:ext cx="22098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chemeClr val="dk1"/>
                </a:solidFill>
              </a:rPr>
              <a:t>Implementation of Full Adder using</a:t>
            </a:r>
            <a:br>
              <a:rPr b="1" lang="en-IN" sz="2400">
                <a:solidFill>
                  <a:schemeClr val="dk1"/>
                </a:solidFill>
              </a:rPr>
            </a:br>
            <a:r>
              <a:rPr b="1" lang="en-IN" sz="2400">
                <a:solidFill>
                  <a:schemeClr val="dk1"/>
                </a:solidFill>
              </a:rPr>
              <a:t> Two Half Adders </a:t>
            </a:r>
            <a:endParaRPr/>
          </a:p>
        </p:txBody>
      </p:sp>
      <p:pic>
        <p:nvPicPr>
          <p:cNvPr descr="full adder using two half adders" id="173" name="Google Shape;17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662113"/>
            <a:ext cx="7345363" cy="38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974725" y="2174875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974725" y="3241675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1050925" y="43846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8061325" y="217487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8137525" y="46894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8461" r="39023" t="72770"/>
          <a:stretch/>
        </p:blipFill>
        <p:spPr>
          <a:xfrm>
            <a:off x="1835696" y="764704"/>
            <a:ext cx="4680520" cy="388518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1855025" y="4871800"/>
            <a:ext cx="22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Full adder block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ctrTitle"/>
          </p:nvPr>
        </p:nvSpPr>
        <p:spPr>
          <a:xfrm>
            <a:off x="467544" y="5486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Half Subtractor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331640" y="2397630"/>
            <a:ext cx="66967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 that subtracts two bits and produces their difference and borrow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323528" y="188641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Truth Table for Half Subtractor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14"/>
          <p:cNvGraphicFramePr/>
          <p:nvPr/>
        </p:nvGraphicFramePr>
        <p:xfrm>
          <a:off x="1187624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323528" y="188641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Truth Table for Half Subtractor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15"/>
          <p:cNvGraphicFramePr/>
          <p:nvPr/>
        </p:nvGraphicFramePr>
        <p:xfrm>
          <a:off x="1187624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5"/>
          <p:cNvSpPr txBox="1"/>
          <p:nvPr/>
        </p:nvSpPr>
        <p:spPr>
          <a:xfrm>
            <a:off x="475928" y="3429000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for Half Subtractor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D(Difference)=AB’+A’B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D=A EXOR 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B(Borrow)=A’.B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5"/>
          <p:cNvGrpSpPr/>
          <p:nvPr/>
        </p:nvGrpSpPr>
        <p:grpSpPr>
          <a:xfrm>
            <a:off x="5148064" y="4172991"/>
            <a:ext cx="2955925" cy="1992313"/>
            <a:chOff x="4582" y="2797"/>
            <a:chExt cx="1862" cy="1255"/>
          </a:xfrm>
        </p:grpSpPr>
        <p:cxnSp>
          <p:nvCxnSpPr>
            <p:cNvPr id="205" name="Google Shape;205;p15"/>
            <p:cNvCxnSpPr/>
            <p:nvPr/>
          </p:nvCxnSpPr>
          <p:spPr>
            <a:xfrm flipH="1">
              <a:off x="5316" y="2919"/>
              <a:ext cx="21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5"/>
            <p:cNvCxnSpPr/>
            <p:nvPr/>
          </p:nvCxnSpPr>
          <p:spPr>
            <a:xfrm flipH="1">
              <a:off x="5316" y="3164"/>
              <a:ext cx="21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5"/>
            <p:cNvCxnSpPr/>
            <p:nvPr/>
          </p:nvCxnSpPr>
          <p:spPr>
            <a:xfrm flipH="1">
              <a:off x="5959" y="3042"/>
              <a:ext cx="21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15"/>
            <p:cNvSpPr/>
            <p:nvPr/>
          </p:nvSpPr>
          <p:spPr>
            <a:xfrm>
              <a:off x="5470" y="2828"/>
              <a:ext cx="474" cy="428"/>
            </a:xfrm>
            <a:custGeom>
              <a:rect b="b" l="l" r="r" t="t"/>
              <a:pathLst>
                <a:path extrusionOk="0" h="428" w="474">
                  <a:moveTo>
                    <a:pt x="0" y="0"/>
                  </a:moveTo>
                  <a:lnTo>
                    <a:pt x="61" y="137"/>
                  </a:lnTo>
                  <a:lnTo>
                    <a:pt x="61" y="290"/>
                  </a:lnTo>
                  <a:lnTo>
                    <a:pt x="0" y="428"/>
                  </a:lnTo>
                  <a:lnTo>
                    <a:pt x="168" y="428"/>
                  </a:lnTo>
                  <a:lnTo>
                    <a:pt x="474" y="214"/>
                  </a:lnTo>
                  <a:lnTo>
                    <a:pt x="168" y="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99999" ty="0" sy="99999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209;p15"/>
            <p:cNvCxnSpPr/>
            <p:nvPr/>
          </p:nvCxnSpPr>
          <p:spPr>
            <a:xfrm>
              <a:off x="5470" y="2828"/>
              <a:ext cx="61" cy="137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5"/>
            <p:cNvCxnSpPr/>
            <p:nvPr/>
          </p:nvCxnSpPr>
          <p:spPr>
            <a:xfrm>
              <a:off x="5531" y="2965"/>
              <a:ext cx="1" cy="153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5"/>
            <p:cNvCxnSpPr/>
            <p:nvPr/>
          </p:nvCxnSpPr>
          <p:spPr>
            <a:xfrm flipH="1">
              <a:off x="5470" y="3118"/>
              <a:ext cx="61" cy="138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5"/>
            <p:cNvCxnSpPr/>
            <p:nvPr/>
          </p:nvCxnSpPr>
          <p:spPr>
            <a:xfrm>
              <a:off x="5470" y="3256"/>
              <a:ext cx="168" cy="1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5"/>
            <p:cNvCxnSpPr/>
            <p:nvPr/>
          </p:nvCxnSpPr>
          <p:spPr>
            <a:xfrm flipH="1" rot="10800000">
              <a:off x="5638" y="3042"/>
              <a:ext cx="306" cy="214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5"/>
            <p:cNvCxnSpPr/>
            <p:nvPr/>
          </p:nvCxnSpPr>
          <p:spPr>
            <a:xfrm rot="10800000">
              <a:off x="5638" y="2828"/>
              <a:ext cx="306" cy="214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5"/>
            <p:cNvCxnSpPr/>
            <p:nvPr/>
          </p:nvCxnSpPr>
          <p:spPr>
            <a:xfrm flipH="1">
              <a:off x="5470" y="2828"/>
              <a:ext cx="168" cy="1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15"/>
            <p:cNvSpPr/>
            <p:nvPr/>
          </p:nvSpPr>
          <p:spPr>
            <a:xfrm>
              <a:off x="5607" y="2828"/>
              <a:ext cx="351" cy="436"/>
            </a:xfrm>
            <a:custGeom>
              <a:rect b="b" l="l" r="r" t="t"/>
              <a:pathLst>
                <a:path extrusionOk="0" fill="none" h="21600" w="18355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0" y="0"/>
                    <a:pt x="14405" y="3827"/>
                    <a:pt x="18355" y="10130"/>
                  </a:cubicBezTo>
                </a:path>
                <a:path extrusionOk="0" h="21600" w="18355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0" y="0"/>
                    <a:pt x="14405" y="3827"/>
                    <a:pt x="18355" y="10130"/>
                  </a:cubicBezTo>
                  <a:lnTo>
                    <a:pt x="52" y="2160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99999" ty="0" sy="99999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607" y="2835"/>
              <a:ext cx="346" cy="429"/>
            </a:xfrm>
            <a:custGeom>
              <a:rect b="b" l="l" r="r" t="t"/>
              <a:pathLst>
                <a:path extrusionOk="0" fill="none" h="21600" w="18360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3" y="0"/>
                    <a:pt x="14411" y="3830"/>
                    <a:pt x="18359" y="10138"/>
                  </a:cubicBezTo>
                </a:path>
                <a:path extrusionOk="0" h="21600" w="18360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3" y="0"/>
                    <a:pt x="14411" y="3830"/>
                    <a:pt x="18359" y="10138"/>
                  </a:cubicBezTo>
                  <a:lnTo>
                    <a:pt x="52" y="21600"/>
                  </a:lnTo>
                  <a:close/>
                </a:path>
              </a:pathLst>
            </a:custGeom>
            <a:noFill/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607" y="2835"/>
              <a:ext cx="365" cy="436"/>
            </a:xfrm>
            <a:custGeom>
              <a:rect b="b" l="l" r="r" t="t"/>
              <a:pathLst>
                <a:path extrusionOk="0" fill="none" h="21600" w="19067">
                  <a:moveTo>
                    <a:pt x="19067" y="10250"/>
                  </a:moveTo>
                  <a:cubicBezTo>
                    <a:pt x="15298" y="17241"/>
                    <a:pt x="7996" y="21599"/>
                    <a:pt x="54" y="21600"/>
                  </a:cubicBezTo>
                  <a:cubicBezTo>
                    <a:pt x="36" y="21600"/>
                    <a:pt x="18" y="21599"/>
                    <a:pt x="0" y="21599"/>
                  </a:cubicBezTo>
                </a:path>
                <a:path extrusionOk="0" h="21600" w="19067">
                  <a:moveTo>
                    <a:pt x="19067" y="10250"/>
                  </a:moveTo>
                  <a:cubicBezTo>
                    <a:pt x="15298" y="17241"/>
                    <a:pt x="7996" y="21599"/>
                    <a:pt x="54" y="21600"/>
                  </a:cubicBezTo>
                  <a:cubicBezTo>
                    <a:pt x="36" y="21600"/>
                    <a:pt x="18" y="21599"/>
                    <a:pt x="0" y="21599"/>
                  </a:cubicBezTo>
                  <a:lnTo>
                    <a:pt x="54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99999" ty="0" sy="99999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607" y="2835"/>
              <a:ext cx="359" cy="429"/>
            </a:xfrm>
            <a:custGeom>
              <a:rect b="b" l="l" r="r" t="t"/>
              <a:pathLst>
                <a:path extrusionOk="0" fill="none" h="21600" w="19071">
                  <a:moveTo>
                    <a:pt x="19070" y="10242"/>
                  </a:moveTo>
                  <a:cubicBezTo>
                    <a:pt x="15303" y="17238"/>
                    <a:pt x="7999" y="21599"/>
                    <a:pt x="54" y="21600"/>
                  </a:cubicBezTo>
                  <a:cubicBezTo>
                    <a:pt x="36" y="21600"/>
                    <a:pt x="18" y="21599"/>
                    <a:pt x="0" y="21599"/>
                  </a:cubicBezTo>
                </a:path>
                <a:path extrusionOk="0" h="21600" w="19071">
                  <a:moveTo>
                    <a:pt x="19070" y="10242"/>
                  </a:moveTo>
                  <a:cubicBezTo>
                    <a:pt x="15303" y="17238"/>
                    <a:pt x="7999" y="21599"/>
                    <a:pt x="54" y="21600"/>
                  </a:cubicBezTo>
                  <a:cubicBezTo>
                    <a:pt x="36" y="21600"/>
                    <a:pt x="18" y="21599"/>
                    <a:pt x="0" y="21599"/>
                  </a:cubicBezTo>
                  <a:lnTo>
                    <a:pt x="54" y="0"/>
                  </a:lnTo>
                  <a:close/>
                </a:path>
              </a:pathLst>
            </a:custGeom>
            <a:noFill/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15"/>
            <p:cNvCxnSpPr/>
            <p:nvPr/>
          </p:nvCxnSpPr>
          <p:spPr>
            <a:xfrm>
              <a:off x="5470" y="2828"/>
              <a:ext cx="137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5"/>
            <p:cNvCxnSpPr/>
            <p:nvPr/>
          </p:nvCxnSpPr>
          <p:spPr>
            <a:xfrm>
              <a:off x="5470" y="3256"/>
              <a:ext cx="137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5"/>
            <p:cNvCxnSpPr/>
            <p:nvPr/>
          </p:nvCxnSpPr>
          <p:spPr>
            <a:xfrm>
              <a:off x="5470" y="2828"/>
              <a:ext cx="15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5"/>
            <p:cNvCxnSpPr/>
            <p:nvPr/>
          </p:nvCxnSpPr>
          <p:spPr>
            <a:xfrm>
              <a:off x="5485" y="2858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5"/>
            <p:cNvCxnSpPr/>
            <p:nvPr/>
          </p:nvCxnSpPr>
          <p:spPr>
            <a:xfrm>
              <a:off x="5500" y="2904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5"/>
            <p:cNvCxnSpPr/>
            <p:nvPr/>
          </p:nvCxnSpPr>
          <p:spPr>
            <a:xfrm>
              <a:off x="5515" y="2950"/>
              <a:ext cx="16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5"/>
            <p:cNvCxnSpPr/>
            <p:nvPr/>
          </p:nvCxnSpPr>
          <p:spPr>
            <a:xfrm>
              <a:off x="5531" y="2981"/>
              <a:ext cx="1" cy="15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5"/>
            <p:cNvCxnSpPr/>
            <p:nvPr/>
          </p:nvCxnSpPr>
          <p:spPr>
            <a:xfrm>
              <a:off x="5531" y="2996"/>
              <a:ext cx="1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5"/>
            <p:cNvCxnSpPr/>
            <p:nvPr/>
          </p:nvCxnSpPr>
          <p:spPr>
            <a:xfrm>
              <a:off x="5531" y="3026"/>
              <a:ext cx="1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5"/>
            <p:cNvCxnSpPr/>
            <p:nvPr/>
          </p:nvCxnSpPr>
          <p:spPr>
            <a:xfrm>
              <a:off x="5531" y="3072"/>
              <a:ext cx="1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5"/>
            <p:cNvCxnSpPr/>
            <p:nvPr/>
          </p:nvCxnSpPr>
          <p:spPr>
            <a:xfrm>
              <a:off x="5531" y="3103"/>
              <a:ext cx="1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5"/>
            <p:cNvCxnSpPr/>
            <p:nvPr/>
          </p:nvCxnSpPr>
          <p:spPr>
            <a:xfrm flipH="1">
              <a:off x="5515" y="3103"/>
              <a:ext cx="16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 flipH="1">
              <a:off x="5500" y="3149"/>
              <a:ext cx="15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 flipH="1">
              <a:off x="5485" y="3179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 flipH="1">
              <a:off x="5470" y="3225"/>
              <a:ext cx="15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" name="Google Shape;235;p15"/>
            <p:cNvSpPr/>
            <p:nvPr/>
          </p:nvSpPr>
          <p:spPr>
            <a:xfrm>
              <a:off x="5607" y="2835"/>
              <a:ext cx="346" cy="429"/>
            </a:xfrm>
            <a:custGeom>
              <a:rect b="b" l="l" r="r" t="t"/>
              <a:pathLst>
                <a:path extrusionOk="0" fill="none" h="21600" w="18360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3" y="0"/>
                    <a:pt x="14411" y="3830"/>
                    <a:pt x="18359" y="10138"/>
                  </a:cubicBezTo>
                </a:path>
                <a:path extrusionOk="0" h="21600" w="18360">
                  <a:moveTo>
                    <a:pt x="0" y="0"/>
                  </a:moveTo>
                  <a:cubicBezTo>
                    <a:pt x="17" y="0"/>
                    <a:pt x="34" y="-1"/>
                    <a:pt x="52" y="0"/>
                  </a:cubicBezTo>
                  <a:cubicBezTo>
                    <a:pt x="7493" y="0"/>
                    <a:pt x="14411" y="3830"/>
                    <a:pt x="18359" y="10138"/>
                  </a:cubicBezTo>
                  <a:lnTo>
                    <a:pt x="52" y="21600"/>
                  </a:lnTo>
                  <a:close/>
                </a:path>
              </a:pathLst>
            </a:custGeom>
            <a:noFill/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" name="Google Shape;236;p15"/>
            <p:cNvCxnSpPr/>
            <p:nvPr/>
          </p:nvCxnSpPr>
          <p:spPr>
            <a:xfrm>
              <a:off x="5408" y="2828"/>
              <a:ext cx="16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5424" y="2858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5439" y="2904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5454" y="2950"/>
              <a:ext cx="16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5470" y="2981"/>
              <a:ext cx="1" cy="15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5470" y="2996"/>
              <a:ext cx="1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5470" y="3026"/>
              <a:ext cx="1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5"/>
            <p:cNvCxnSpPr/>
            <p:nvPr/>
          </p:nvCxnSpPr>
          <p:spPr>
            <a:xfrm>
              <a:off x="5470" y="3072"/>
              <a:ext cx="1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5"/>
            <p:cNvCxnSpPr/>
            <p:nvPr/>
          </p:nvCxnSpPr>
          <p:spPr>
            <a:xfrm>
              <a:off x="5470" y="3103"/>
              <a:ext cx="1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5"/>
            <p:cNvCxnSpPr/>
            <p:nvPr/>
          </p:nvCxnSpPr>
          <p:spPr>
            <a:xfrm flipH="1">
              <a:off x="5454" y="3103"/>
              <a:ext cx="16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5"/>
            <p:cNvCxnSpPr/>
            <p:nvPr/>
          </p:nvCxnSpPr>
          <p:spPr>
            <a:xfrm flipH="1">
              <a:off x="5439" y="3149"/>
              <a:ext cx="15" cy="30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 flipH="1">
              <a:off x="5424" y="3179"/>
              <a:ext cx="15" cy="4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5"/>
            <p:cNvCxnSpPr/>
            <p:nvPr/>
          </p:nvCxnSpPr>
          <p:spPr>
            <a:xfrm flipH="1">
              <a:off x="5408" y="3225"/>
              <a:ext cx="16" cy="3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5"/>
            <p:cNvSpPr/>
            <p:nvPr/>
          </p:nvSpPr>
          <p:spPr>
            <a:xfrm>
              <a:off x="5454" y="3608"/>
              <a:ext cx="245" cy="428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99999" ty="0" sy="99999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15"/>
            <p:cNvCxnSpPr/>
            <p:nvPr/>
          </p:nvCxnSpPr>
          <p:spPr>
            <a:xfrm flipH="1">
              <a:off x="5454" y="3608"/>
              <a:ext cx="24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5"/>
            <p:cNvCxnSpPr/>
            <p:nvPr/>
          </p:nvCxnSpPr>
          <p:spPr>
            <a:xfrm>
              <a:off x="5454" y="3608"/>
              <a:ext cx="1" cy="428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5"/>
            <p:cNvCxnSpPr/>
            <p:nvPr/>
          </p:nvCxnSpPr>
          <p:spPr>
            <a:xfrm>
              <a:off x="5454" y="4036"/>
              <a:ext cx="24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15"/>
            <p:cNvSpPr/>
            <p:nvPr/>
          </p:nvSpPr>
          <p:spPr>
            <a:xfrm>
              <a:off x="5698" y="3608"/>
              <a:ext cx="261" cy="444"/>
            </a:xfrm>
            <a:custGeom>
              <a:rect b="b" l="l" r="r" t="t"/>
              <a:pathLst>
                <a:path extrusionOk="0" fill="none" h="43200" w="22337">
                  <a:moveTo>
                    <a:pt x="52" y="10"/>
                  </a:moveTo>
                  <a:cubicBezTo>
                    <a:pt x="280" y="3"/>
                    <a:pt x="508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  <a:cubicBezTo>
                    <a:pt x="22337" y="33529"/>
                    <a:pt x="12666" y="43200"/>
                    <a:pt x="737" y="43200"/>
                  </a:cubicBezTo>
                  <a:cubicBezTo>
                    <a:pt x="491" y="43200"/>
                    <a:pt x="245" y="43195"/>
                    <a:pt x="-1" y="43187"/>
                  </a:cubicBezTo>
                </a:path>
                <a:path extrusionOk="0" h="43200" w="22337">
                  <a:moveTo>
                    <a:pt x="52" y="10"/>
                  </a:moveTo>
                  <a:cubicBezTo>
                    <a:pt x="280" y="3"/>
                    <a:pt x="508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  <a:cubicBezTo>
                    <a:pt x="22337" y="33529"/>
                    <a:pt x="12666" y="43200"/>
                    <a:pt x="737" y="43200"/>
                  </a:cubicBezTo>
                  <a:cubicBezTo>
                    <a:pt x="491" y="43200"/>
                    <a:pt x="245" y="43195"/>
                    <a:pt x="-1" y="43187"/>
                  </a:cubicBezTo>
                  <a:lnTo>
                    <a:pt x="737" y="2160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99999" ty="0" sy="99999"/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699" y="3615"/>
              <a:ext cx="254" cy="430"/>
            </a:xfrm>
            <a:custGeom>
              <a:rect b="b" l="l" r="r" t="t"/>
              <a:pathLst>
                <a:path extrusionOk="0" fill="none" h="43200" w="22334">
                  <a:moveTo>
                    <a:pt x="52" y="10"/>
                  </a:moveTo>
                  <a:cubicBezTo>
                    <a:pt x="279" y="3"/>
                    <a:pt x="506" y="-1"/>
                    <a:pt x="734" y="0"/>
                  </a:cubicBezTo>
                  <a:cubicBezTo>
                    <a:pt x="12663" y="0"/>
                    <a:pt x="22334" y="9670"/>
                    <a:pt x="22334" y="21600"/>
                  </a:cubicBezTo>
                  <a:cubicBezTo>
                    <a:pt x="22334" y="33529"/>
                    <a:pt x="12663" y="43200"/>
                    <a:pt x="734" y="43200"/>
                  </a:cubicBezTo>
                  <a:cubicBezTo>
                    <a:pt x="489" y="43200"/>
                    <a:pt x="244" y="43195"/>
                    <a:pt x="0" y="43187"/>
                  </a:cubicBezTo>
                </a:path>
                <a:path extrusionOk="0" h="43200" w="22334">
                  <a:moveTo>
                    <a:pt x="52" y="10"/>
                  </a:moveTo>
                  <a:cubicBezTo>
                    <a:pt x="279" y="3"/>
                    <a:pt x="506" y="-1"/>
                    <a:pt x="734" y="0"/>
                  </a:cubicBezTo>
                  <a:cubicBezTo>
                    <a:pt x="12663" y="0"/>
                    <a:pt x="22334" y="9670"/>
                    <a:pt x="22334" y="21600"/>
                  </a:cubicBezTo>
                  <a:cubicBezTo>
                    <a:pt x="22334" y="33529"/>
                    <a:pt x="12663" y="43200"/>
                    <a:pt x="734" y="43200"/>
                  </a:cubicBezTo>
                  <a:cubicBezTo>
                    <a:pt x="489" y="43200"/>
                    <a:pt x="244" y="43195"/>
                    <a:pt x="0" y="43187"/>
                  </a:cubicBezTo>
                  <a:lnTo>
                    <a:pt x="734" y="21600"/>
                  </a:lnTo>
                  <a:close/>
                </a:path>
              </a:pathLst>
            </a:custGeom>
            <a:noFill/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15"/>
            <p:cNvCxnSpPr/>
            <p:nvPr/>
          </p:nvCxnSpPr>
          <p:spPr>
            <a:xfrm flipH="1">
              <a:off x="5240" y="3700"/>
              <a:ext cx="214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 flipH="1">
              <a:off x="5240" y="3944"/>
              <a:ext cx="214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 flipH="1">
              <a:off x="5944" y="3822"/>
              <a:ext cx="214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15"/>
            <p:cNvSpPr/>
            <p:nvPr/>
          </p:nvSpPr>
          <p:spPr>
            <a:xfrm>
              <a:off x="4582" y="2797"/>
              <a:ext cx="179" cy="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3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582" y="3042"/>
              <a:ext cx="169" cy="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3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 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265" y="2935"/>
              <a:ext cx="179" cy="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3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 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250" y="3700"/>
              <a:ext cx="176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3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 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15"/>
            <p:cNvCxnSpPr/>
            <p:nvPr/>
          </p:nvCxnSpPr>
          <p:spPr>
            <a:xfrm flipH="1">
              <a:off x="4796" y="2919"/>
              <a:ext cx="520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 flipH="1">
              <a:off x="4811" y="3164"/>
              <a:ext cx="521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980" y="3179"/>
              <a:ext cx="1" cy="765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 flipH="1">
              <a:off x="4980" y="3944"/>
              <a:ext cx="275" cy="1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 flipH="1" rot="10800000">
              <a:off x="5225" y="2935"/>
              <a:ext cx="1" cy="765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15"/>
            <p:cNvSpPr/>
            <p:nvPr/>
          </p:nvSpPr>
          <p:spPr>
            <a:xfrm>
              <a:off x="4956" y="3156"/>
              <a:ext cx="63" cy="62"/>
            </a:xfrm>
            <a:prstGeom prst="ellipse">
              <a:avLst/>
            </a:prstGeom>
            <a:solidFill>
              <a:srgbClr val="000000"/>
            </a:solidFill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201" y="2911"/>
              <a:ext cx="63" cy="47"/>
            </a:xfrm>
            <a:prstGeom prst="ellipse">
              <a:avLst/>
            </a:prstGeom>
            <a:solidFill>
              <a:srgbClr val="000000"/>
            </a:solidFill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385" y="3676"/>
              <a:ext cx="62" cy="63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9" ty="0" sy="99999"/>
            </a:blipFill>
            <a:ln cap="flat" cmpd="sng" w="23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>
            <p:ph type="ctrTitle"/>
          </p:nvPr>
        </p:nvSpPr>
        <p:spPr>
          <a:xfrm>
            <a:off x="467544" y="5486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Full Subtractor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467544" y="2348880"/>
            <a:ext cx="80648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 Which Performs  Subtraction involving Three Bits, i.e. A,B and Bin(Borrow from previous stage) and gives Two Outputs D(Diff) and B(Borrow)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323528" y="188641"/>
            <a:ext cx="82296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Truth Table for Full Subtractor</a:t>
            </a:r>
            <a:endParaRPr/>
          </a:p>
        </p:txBody>
      </p:sp>
      <p:graphicFrame>
        <p:nvGraphicFramePr>
          <p:cNvPr id="281" name="Google Shape;281;p17"/>
          <p:cNvGraphicFramePr/>
          <p:nvPr/>
        </p:nvGraphicFramePr>
        <p:xfrm>
          <a:off x="1187624" y="836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17"/>
          <p:cNvSpPr txBox="1"/>
          <p:nvPr/>
        </p:nvSpPr>
        <p:spPr>
          <a:xfrm>
            <a:off x="475928" y="4581128"/>
            <a:ext cx="82296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 for Full Adder</a:t>
            </a:r>
            <a:endParaRPr/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S(Sum)=A’B’Cin+AB’Cin’+A’BCin’+ABCin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 EXOR B EXOR 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C(Carry)=A’.Cin+ A.B’ + B.Cin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Four Bit Binary Adder</a:t>
            </a:r>
            <a:endParaRPr/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56579" l="0" r="0" t="12559"/>
          <a:stretch/>
        </p:blipFill>
        <p:spPr>
          <a:xfrm>
            <a:off x="457200" y="1260764"/>
            <a:ext cx="8229600" cy="195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BCD ADDER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611560" y="1772816"/>
            <a:ext cx="806489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two BCD digits using rules of Binary addition and produces a BCD digit.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BCD digit cannot be greater than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sum &lt;=9 and carry=0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is correct, in true BCD 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sum is invalid BCD i.e. &gt;9 or carry =1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 is wrong and needs correction.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by adding 6 (0110) to the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CFLOK0" id="100" name="Google Shape;100;p2"/>
          <p:cNvPicPr preferRelativeResize="0"/>
          <p:nvPr/>
        </p:nvPicPr>
        <p:blipFill rotWithShape="1">
          <a:blip r:embed="rId3">
            <a:alphaModFix/>
          </a:blip>
          <a:srcRect b="21924" l="0" r="0" t="0"/>
          <a:stretch/>
        </p:blipFill>
        <p:spPr>
          <a:xfrm>
            <a:off x="1066800" y="1981200"/>
            <a:ext cx="7086600" cy="202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20"/>
          <p:cNvGraphicFramePr/>
          <p:nvPr/>
        </p:nvGraphicFramePr>
        <p:xfrm>
          <a:off x="2915816" y="260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baseline="-25000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baseline="-25000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baseline="-25000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baseline="-25000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20"/>
          <p:cNvSpPr txBox="1"/>
          <p:nvPr/>
        </p:nvSpPr>
        <p:spPr>
          <a:xfrm>
            <a:off x="467544" y="1052736"/>
            <a:ext cx="21602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Truthtable FOR SUM&gt;9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Kmap gives: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2453386" y="4644008"/>
            <a:ext cx="6318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6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304800" y="1295400"/>
            <a:ext cx="20213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that need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correction (add 6)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01010 (10)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01011 (11)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01100 (12)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01101 (13)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01110 (14)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01111 (15)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 (16)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 (17)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 (18)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10011 (19)</a:t>
            </a:r>
            <a:endParaRPr/>
          </a:p>
        </p:txBody>
      </p:sp>
      <p:pic>
        <p:nvPicPr>
          <p:cNvPr id="310" name="Google Shape;3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868" y="414960"/>
            <a:ext cx="5553850" cy="47155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1"/>
          <p:cNvCxnSpPr/>
          <p:nvPr/>
        </p:nvCxnSpPr>
        <p:spPr>
          <a:xfrm flipH="1">
            <a:off x="3215386" y="4110608"/>
            <a:ext cx="1981200" cy="53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1"/>
          <p:cNvSpPr/>
          <p:nvPr/>
        </p:nvSpPr>
        <p:spPr>
          <a:xfrm>
            <a:off x="5140424" y="3501008"/>
            <a:ext cx="1447800" cy="838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4132312" y="2060848"/>
            <a:ext cx="1447800" cy="838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1"/>
          <p:cNvCxnSpPr/>
          <p:nvPr/>
        </p:nvCxnSpPr>
        <p:spPr>
          <a:xfrm flipH="1">
            <a:off x="2832150" y="2665686"/>
            <a:ext cx="1371600" cy="685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1"/>
          <p:cNvSpPr txBox="1"/>
          <p:nvPr/>
        </p:nvSpPr>
        <p:spPr>
          <a:xfrm>
            <a:off x="2143199" y="3356992"/>
            <a:ext cx="1636713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 to add 6?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pic>
        <p:nvPicPr>
          <p:cNvPr id="322" name="Google Shape;3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945715"/>
            <a:ext cx="5553850" cy="471553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 txBox="1"/>
          <p:nvPr/>
        </p:nvSpPr>
        <p:spPr>
          <a:xfrm>
            <a:off x="243179" y="1295400"/>
            <a:ext cx="3824765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that need correction (add 6)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S</a:t>
            </a:r>
            <a:r>
              <a:rPr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0   1   0   (10)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0   1   1   (11)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1   0   0   (12)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1   0   1   (13)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1   1   0   (14)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   1   1   1   (15)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0   0   0   0   (16)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0   0   0   1   (17)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0   0   1   0   (18)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0   0   1   1   (19)</a:t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153988" y="3271838"/>
            <a:ext cx="304800" cy="1066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22"/>
          <p:cNvCxnSpPr/>
          <p:nvPr/>
        </p:nvCxnSpPr>
        <p:spPr>
          <a:xfrm>
            <a:off x="2909455" y="1916832"/>
            <a:ext cx="23483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457200" y="4343400"/>
            <a:ext cx="24384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2"/>
          <p:cNvSpPr txBox="1"/>
          <p:nvPr/>
        </p:nvSpPr>
        <p:spPr>
          <a:xfrm>
            <a:off x="838200" y="5135563"/>
            <a:ext cx="18370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K + S</a:t>
            </a:r>
            <a:r>
              <a:rPr b="1"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+S</a:t>
            </a:r>
            <a:r>
              <a:rPr b="1"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5148064" y="2348880"/>
            <a:ext cx="1524000" cy="1371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1524000" y="5029200"/>
            <a:ext cx="1371600" cy="381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22"/>
          <p:cNvCxnSpPr/>
          <p:nvPr/>
        </p:nvCxnSpPr>
        <p:spPr>
          <a:xfrm rot="10800000">
            <a:off x="457200" y="4419600"/>
            <a:ext cx="762000" cy="685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2"/>
          <p:cNvCxnSpPr/>
          <p:nvPr/>
        </p:nvCxnSpPr>
        <p:spPr>
          <a:xfrm flipH="1" rot="10800000">
            <a:off x="2895600" y="1916832"/>
            <a:ext cx="13855" cy="242656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 flipH="1" rot="10800000">
            <a:off x="2843808" y="3573016"/>
            <a:ext cx="2536304" cy="145618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Magnitude Comparator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is a combinational circuit that compares to numbers and determines their relative magnitude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output of comparator is usually 3 binary variables indicating:           A&gt;B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                                              A=B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                                              A&lt;B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For example to design a comparator for 2 bit binary numbers A (A1A0) and B (B1B0) we do the following steps: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 Bit Magnitude Comparator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8" y="1772816"/>
            <a:ext cx="42386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1 Bit Comparator Truth table</a:t>
            </a:r>
            <a:endParaRPr/>
          </a:p>
        </p:txBody>
      </p:sp>
      <p:graphicFrame>
        <p:nvGraphicFramePr>
          <p:cNvPr id="351" name="Google Shape;351;p25"/>
          <p:cNvGraphicFramePr/>
          <p:nvPr/>
        </p:nvGraphicFramePr>
        <p:xfrm>
          <a:off x="1447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{1BE96192-6ACD-414A-A5CB-46324D705F06}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A&gt;B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A&lt;B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A=B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IN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26"/>
          <p:cNvGraphicFramePr/>
          <p:nvPr/>
        </p:nvGraphicFramePr>
        <p:xfrm>
          <a:off x="2514600" y="1109811"/>
          <a:ext cx="3798888" cy="5343525"/>
        </p:xfrm>
        <a:graphic>
          <a:graphicData uri="http://schemas.openxmlformats.org/presentationml/2006/ole">
            <mc:AlternateContent>
              <mc:Choice Requires="v">
                <p:oleObj r:id="rId4" imgH="5343525" imgW="3798888" progId="Word.Document.8" spid="_x0000_s1">
                  <p:embed/>
                </p:oleObj>
              </mc:Choice>
              <mc:Fallback>
                <p:oleObj r:id="rId5" imgH="5343525" imgW="3798888" progId="Word.Document.8">
                  <p:embed/>
                  <p:pic>
                    <p:nvPicPr>
                      <p:cNvPr id="356" name="Google Shape;356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1109811"/>
                        <a:ext cx="3798888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Google Shape;357;p26"/>
          <p:cNvSpPr txBox="1"/>
          <p:nvPr>
            <p:ph type="title"/>
          </p:nvPr>
        </p:nvSpPr>
        <p:spPr>
          <a:xfrm>
            <a:off x="800100" y="222920"/>
            <a:ext cx="59594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Truth table for 2-bit Magnitude Comparator 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7092280" y="2204864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for A&gt;B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for A+B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for A&lt;B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457200" y="762000"/>
            <a:ext cx="8686800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Let’s use K-maps. There are </a:t>
            </a:r>
            <a:r>
              <a:rPr i="1" lang="en-IN"/>
              <a:t>three </a:t>
            </a:r>
            <a:r>
              <a:rPr lang="en-IN"/>
              <a:t>functions (each with the same inputs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	(A1 A0 B1 B0), so we need </a:t>
            </a:r>
            <a:r>
              <a:rPr i="1" lang="en-IN"/>
              <a:t>three </a:t>
            </a:r>
            <a:r>
              <a:rPr lang="en-IN"/>
              <a:t>K-maps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0" y="6400800"/>
            <a:ext cx="71945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G(A1,A0,B1,B0) = </a:t>
            </a:r>
            <a:r>
              <a:rPr b="1" lang="en-IN" sz="1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 A0 B0</a:t>
            </a:r>
            <a:r>
              <a:rPr b="1" lang="en-IN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8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A0 B1</a:t>
            </a:r>
            <a:r>
              <a:rPr b="1" lang="en-IN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B0</a:t>
            </a:r>
            <a:r>
              <a:rPr b="1" lang="en-IN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8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A1 B1</a:t>
            </a:r>
            <a:r>
              <a:rPr b="1" lang="en-IN" sz="180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65" name="Google Shape;365;p27"/>
          <p:cNvGrpSpPr/>
          <p:nvPr/>
        </p:nvGrpSpPr>
        <p:grpSpPr>
          <a:xfrm>
            <a:off x="228600" y="2667000"/>
            <a:ext cx="2962275" cy="2166938"/>
            <a:chOff x="94" y="1200"/>
            <a:chExt cx="1866" cy="1365"/>
          </a:xfrm>
        </p:grpSpPr>
        <p:graphicFrame>
          <p:nvGraphicFramePr>
            <p:cNvPr id="366" name="Google Shape;366;p27"/>
            <p:cNvGraphicFramePr/>
            <p:nvPr/>
          </p:nvGraphicFramePr>
          <p:xfrm>
            <a:off x="94" y="1200"/>
            <a:ext cx="1866" cy="1365"/>
          </p:xfrm>
          <a:graphic>
            <a:graphicData uri="http://schemas.openxmlformats.org/presentationml/2006/ole">
              <mc:AlternateContent>
                <mc:Choice Requires="v">
                  <p:oleObj r:id="rId4" imgH="1365" imgW="1866" progId="Word.Document.8" spid="_x0000_s1">
                    <p:embed/>
                  </p:oleObj>
                </mc:Choice>
                <mc:Fallback>
                  <p:oleObj r:id="rId5" imgH="1365" imgW="1866" progId="Word.Document.8">
                    <p:embed/>
                    <p:pic>
                      <p:nvPicPr>
                        <p:cNvPr id="366" name="Google Shape;366;p27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94" y="1200"/>
                          <a:ext cx="1866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" name="Google Shape;367;p27"/>
            <p:cNvSpPr/>
            <p:nvPr/>
          </p:nvSpPr>
          <p:spPr>
            <a:xfrm>
              <a:off x="487" y="1783"/>
              <a:ext cx="438" cy="336"/>
            </a:xfrm>
            <a:prstGeom prst="rect">
              <a:avLst/>
            </a:prstGeom>
            <a:noFill/>
            <a:ln cap="flat" cmpd="sng" w="25400">
              <a:solidFill>
                <a:srgbClr val="33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08" y="1592"/>
              <a:ext cx="158" cy="342"/>
            </a:xfrm>
            <a:prstGeom prst="rect">
              <a:avLst/>
            </a:prstGeom>
            <a:noFill/>
            <a:ln cap="flat" cmpd="sng" w="25400">
              <a:solidFill>
                <a:srgbClr val="FF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27"/>
            <p:cNvGrpSpPr/>
            <p:nvPr/>
          </p:nvGrpSpPr>
          <p:grpSpPr>
            <a:xfrm>
              <a:off x="1172" y="1786"/>
              <a:ext cx="300" cy="144"/>
              <a:chOff x="1172" y="1786"/>
              <a:chExt cx="300" cy="144"/>
            </a:xfrm>
          </p:grpSpPr>
          <p:cxnSp>
            <p:nvCxnSpPr>
              <p:cNvPr id="370" name="Google Shape;370;p27"/>
              <p:cNvCxnSpPr/>
              <p:nvPr/>
            </p:nvCxnSpPr>
            <p:spPr>
              <a:xfrm>
                <a:off x="1172" y="1787"/>
                <a:ext cx="299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27"/>
              <p:cNvCxnSpPr/>
              <p:nvPr/>
            </p:nvCxnSpPr>
            <p:spPr>
              <a:xfrm>
                <a:off x="1173" y="1923"/>
                <a:ext cx="299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27"/>
              <p:cNvCxnSpPr/>
              <p:nvPr/>
            </p:nvCxnSpPr>
            <p:spPr>
              <a:xfrm>
                <a:off x="1179" y="1786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3" name="Google Shape;373;p27"/>
            <p:cNvGrpSpPr/>
            <p:nvPr/>
          </p:nvGrpSpPr>
          <p:grpSpPr>
            <a:xfrm>
              <a:off x="441" y="1793"/>
              <a:ext cx="295" cy="122"/>
              <a:chOff x="441" y="1803"/>
              <a:chExt cx="295" cy="122"/>
            </a:xfrm>
          </p:grpSpPr>
          <p:cxnSp>
            <p:nvCxnSpPr>
              <p:cNvPr id="374" name="Google Shape;374;p27"/>
              <p:cNvCxnSpPr/>
              <p:nvPr/>
            </p:nvCxnSpPr>
            <p:spPr>
              <a:xfrm>
                <a:off x="441" y="1809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27"/>
              <p:cNvCxnSpPr/>
              <p:nvPr/>
            </p:nvCxnSpPr>
            <p:spPr>
              <a:xfrm>
                <a:off x="448" y="192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27"/>
              <p:cNvCxnSpPr/>
              <p:nvPr/>
            </p:nvCxnSpPr>
            <p:spPr>
              <a:xfrm>
                <a:off x="729" y="1803"/>
                <a:ext cx="0" cy="11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77" name="Google Shape;377;p27"/>
          <p:cNvSpPr txBox="1"/>
          <p:nvPr>
            <p:ph type="title"/>
          </p:nvPr>
        </p:nvSpPr>
        <p:spPr>
          <a:xfrm>
            <a:off x="800100" y="304800"/>
            <a:ext cx="604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K Map for 2 Bit comparator</a:t>
            </a:r>
            <a:endParaRPr/>
          </a:p>
        </p:txBody>
      </p:sp>
      <p:graphicFrame>
        <p:nvGraphicFramePr>
          <p:cNvPr id="378" name="Google Shape;378;p27"/>
          <p:cNvGraphicFramePr/>
          <p:nvPr/>
        </p:nvGraphicFramePr>
        <p:xfrm>
          <a:off x="3962400" y="2133600"/>
          <a:ext cx="2732088" cy="3733800"/>
        </p:xfrm>
        <a:graphic>
          <a:graphicData uri="http://schemas.openxmlformats.org/presentationml/2006/ole">
            <mc:AlternateContent>
              <mc:Choice Requires="v">
                <p:oleObj r:id="rId7" imgH="3733800" imgW="2732088" progId="Word.Document.8" spid="_x0000_s2">
                  <p:embed/>
                </p:oleObj>
              </mc:Choice>
              <mc:Fallback>
                <p:oleObj r:id="rId8" imgH="3733800" imgW="2732088" progId="Word.Document.8">
                  <p:embed/>
                  <p:pic>
                    <p:nvPicPr>
                      <p:cNvPr id="378" name="Google Shape;378;p2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62400" y="2133600"/>
                        <a:ext cx="273208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0" y="6113463"/>
            <a:ext cx="9256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I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E(A1,A0,B1,B0) = </a:t>
            </a:r>
            <a:r>
              <a:rPr b="1" lang="en-IN" sz="16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b="1" lang="en-IN" sz="16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A0</a:t>
            </a:r>
            <a:r>
              <a:rPr b="1" lang="en-IN" sz="16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</a:t>
            </a:r>
            <a:r>
              <a:rPr b="1" lang="en-IN" sz="16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B0</a:t>
            </a:r>
            <a:r>
              <a:rPr b="1" lang="en-IN" sz="16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6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b="1" lang="en-IN" sz="160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A0 B1</a:t>
            </a:r>
            <a:r>
              <a:rPr b="1" lang="en-IN" sz="160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B0</a:t>
            </a:r>
            <a:r>
              <a:rPr b="1" lang="en-I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600">
                <a:solidFill>
                  <a:srgbClr val="FF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A1 A0 B1 B0</a:t>
            </a:r>
            <a:r>
              <a:rPr b="1" lang="en-I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6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 A0</a:t>
            </a:r>
            <a:r>
              <a:rPr b="1" lang="en-IN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6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 B0</a:t>
            </a:r>
            <a:r>
              <a:rPr b="1" lang="en-IN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1"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I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= (A0 EXNOR B0) (A1 EXNOR B1)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84" name="Google Shape;384;p28"/>
          <p:cNvGrpSpPr/>
          <p:nvPr/>
        </p:nvGrpSpPr>
        <p:grpSpPr>
          <a:xfrm>
            <a:off x="152400" y="2133600"/>
            <a:ext cx="2962275" cy="2166938"/>
            <a:chOff x="2015" y="1200"/>
            <a:chExt cx="1866" cy="1365"/>
          </a:xfrm>
        </p:grpSpPr>
        <p:graphicFrame>
          <p:nvGraphicFramePr>
            <p:cNvPr id="385" name="Google Shape;385;p28"/>
            <p:cNvGraphicFramePr/>
            <p:nvPr/>
          </p:nvGraphicFramePr>
          <p:xfrm>
            <a:off x="2015" y="1200"/>
            <a:ext cx="1866" cy="1365"/>
          </p:xfrm>
          <a:graphic>
            <a:graphicData uri="http://schemas.openxmlformats.org/presentationml/2006/ole">
              <mc:AlternateContent>
                <mc:Choice Requires="v">
                  <p:oleObj r:id="rId4" imgH="1365" imgW="1866" progId="Word.Document.8" spid="_x0000_s1">
                    <p:embed/>
                  </p:oleObj>
                </mc:Choice>
                <mc:Fallback>
                  <p:oleObj r:id="rId5" imgH="1365" imgW="1866" progId="Word.Document.8">
                    <p:embed/>
                    <p:pic>
                      <p:nvPicPr>
                        <p:cNvPr id="385" name="Google Shape;385;p2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015" y="1200"/>
                          <a:ext cx="1866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" name="Google Shape;386;p28"/>
            <p:cNvSpPr/>
            <p:nvPr/>
          </p:nvSpPr>
          <p:spPr>
            <a:xfrm>
              <a:off x="2414" y="1406"/>
              <a:ext cx="193" cy="137"/>
            </a:xfrm>
            <a:prstGeom prst="rect">
              <a:avLst/>
            </a:prstGeom>
            <a:noFill/>
            <a:ln cap="flat" cmpd="sng" w="25400">
              <a:solidFill>
                <a:srgbClr val="FF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2646" y="1591"/>
              <a:ext cx="198" cy="150"/>
            </a:xfrm>
            <a:prstGeom prst="rect">
              <a:avLst/>
            </a:prstGeom>
            <a:noFill/>
            <a:ln cap="flat" cmpd="sng" w="25400">
              <a:solidFill>
                <a:srgbClr val="33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2894" y="1778"/>
              <a:ext cx="193" cy="151"/>
            </a:xfrm>
            <a:prstGeom prst="rect">
              <a:avLst/>
            </a:prstGeom>
            <a:noFill/>
            <a:ln cap="flat" cmpd="sng" w="254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141" y="1971"/>
              <a:ext cx="192" cy="143"/>
            </a:xfrm>
            <a:prstGeom prst="rect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90" name="Google Shape;390;p28"/>
          <p:cNvGraphicFramePr/>
          <p:nvPr/>
        </p:nvGraphicFramePr>
        <p:xfrm>
          <a:off x="5029200" y="1676400"/>
          <a:ext cx="2732088" cy="3733800"/>
        </p:xfrm>
        <a:graphic>
          <a:graphicData uri="http://schemas.openxmlformats.org/presentationml/2006/ole">
            <mc:AlternateContent>
              <mc:Choice Requires="v">
                <p:oleObj r:id="rId7" imgH="3733800" imgW="2732088" progId="Word.Document.8" spid="_x0000_s2">
                  <p:embed/>
                </p:oleObj>
              </mc:Choice>
              <mc:Fallback>
                <p:oleObj r:id="rId8" imgH="3733800" imgW="2732088" progId="Word.Document.8">
                  <p:embed/>
                  <p:pic>
                    <p:nvPicPr>
                      <p:cNvPr id="390" name="Google Shape;390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29200" y="1676400"/>
                        <a:ext cx="273208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" name="Google Shape;3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 Map for 2 Bit comparator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0" y="5867400"/>
            <a:ext cx="914400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L(A1,A0,B1,B0) = </a:t>
            </a:r>
            <a:r>
              <a:rPr b="1" lang="en-IN" sz="18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b="1" lang="en-IN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A0</a:t>
            </a:r>
            <a:r>
              <a:rPr b="1" lang="en-IN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B0</a:t>
            </a: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</a:t>
            </a:r>
            <a:r>
              <a:rPr b="1" lang="en-IN" sz="1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A0</a:t>
            </a:r>
            <a:r>
              <a:rPr b="1" lang="en-IN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 B0</a:t>
            </a:r>
            <a:r>
              <a:rPr b="1" lang="en-I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IN" sz="18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b="1" lang="en-IN" sz="1800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IN" sz="18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97" name="Google Shape;397;p29"/>
          <p:cNvGrpSpPr/>
          <p:nvPr/>
        </p:nvGrpSpPr>
        <p:grpSpPr>
          <a:xfrm>
            <a:off x="22225" y="2057400"/>
            <a:ext cx="2962275" cy="2166938"/>
            <a:chOff x="3864" y="1200"/>
            <a:chExt cx="1866" cy="1365"/>
          </a:xfrm>
        </p:grpSpPr>
        <p:graphicFrame>
          <p:nvGraphicFramePr>
            <p:cNvPr id="398" name="Google Shape;398;p29"/>
            <p:cNvGraphicFramePr/>
            <p:nvPr/>
          </p:nvGraphicFramePr>
          <p:xfrm>
            <a:off x="3864" y="1200"/>
            <a:ext cx="1866" cy="1365"/>
          </p:xfrm>
          <a:graphic>
            <a:graphicData uri="http://schemas.openxmlformats.org/presentationml/2006/ole">
              <mc:AlternateContent>
                <mc:Choice Requires="v">
                  <p:oleObj r:id="rId4" imgH="1365" imgW="1866" progId="Word.Document.8" spid="_x0000_s1">
                    <p:embed/>
                  </p:oleObj>
                </mc:Choice>
                <mc:Fallback>
                  <p:oleObj r:id="rId5" imgH="1365" imgW="1866" progId="Word.Document.8">
                    <p:embed/>
                    <p:pic>
                      <p:nvPicPr>
                        <p:cNvPr id="398" name="Google Shape;398;p29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864" y="1200"/>
                          <a:ext cx="1866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Google Shape;399;p29"/>
            <p:cNvSpPr/>
            <p:nvPr/>
          </p:nvSpPr>
          <p:spPr>
            <a:xfrm>
              <a:off x="4493" y="1420"/>
              <a:ext cx="457" cy="121"/>
            </a:xfrm>
            <a:prstGeom prst="rect">
              <a:avLst/>
            </a:prstGeom>
            <a:noFill/>
            <a:ln cap="flat" cmpd="sng" w="25400">
              <a:solidFill>
                <a:srgbClr val="FF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739" y="1397"/>
              <a:ext cx="454" cy="338"/>
            </a:xfrm>
            <a:prstGeom prst="rect">
              <a:avLst/>
            </a:prstGeom>
            <a:noFill/>
            <a:ln cap="flat" cmpd="sng" w="25400">
              <a:solidFill>
                <a:srgbClr val="33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1" name="Google Shape;401;p29"/>
            <p:cNvGrpSpPr/>
            <p:nvPr/>
          </p:nvGrpSpPr>
          <p:grpSpPr>
            <a:xfrm>
              <a:off x="4750" y="1967"/>
              <a:ext cx="192" cy="248"/>
              <a:chOff x="4848" y="1939"/>
              <a:chExt cx="192" cy="248"/>
            </a:xfrm>
          </p:grpSpPr>
          <p:cxnSp>
            <p:nvCxnSpPr>
              <p:cNvPr id="402" name="Google Shape;402;p29"/>
              <p:cNvCxnSpPr/>
              <p:nvPr/>
            </p:nvCxnSpPr>
            <p:spPr>
              <a:xfrm>
                <a:off x="4854" y="1947"/>
                <a:ext cx="0" cy="24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29"/>
              <p:cNvCxnSpPr/>
              <p:nvPr/>
            </p:nvCxnSpPr>
            <p:spPr>
              <a:xfrm>
                <a:off x="5033" y="1947"/>
                <a:ext cx="0" cy="24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29"/>
              <p:cNvCxnSpPr/>
              <p:nvPr/>
            </p:nvCxnSpPr>
            <p:spPr>
              <a:xfrm>
                <a:off x="4848" y="1939"/>
                <a:ext cx="192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05" name="Google Shape;405;p29"/>
            <p:cNvGrpSpPr/>
            <p:nvPr/>
          </p:nvGrpSpPr>
          <p:grpSpPr>
            <a:xfrm>
              <a:off x="4748" y="1321"/>
              <a:ext cx="192" cy="240"/>
              <a:chOff x="4848" y="1365"/>
              <a:chExt cx="192" cy="240"/>
            </a:xfrm>
          </p:grpSpPr>
          <p:cxnSp>
            <p:nvCxnSpPr>
              <p:cNvPr id="406" name="Google Shape;406;p29"/>
              <p:cNvCxnSpPr/>
              <p:nvPr/>
            </p:nvCxnSpPr>
            <p:spPr>
              <a:xfrm>
                <a:off x="5033" y="1365"/>
                <a:ext cx="0" cy="24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29"/>
              <p:cNvCxnSpPr/>
              <p:nvPr/>
            </p:nvCxnSpPr>
            <p:spPr>
              <a:xfrm>
                <a:off x="4855" y="1365"/>
                <a:ext cx="0" cy="24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9"/>
              <p:cNvCxnSpPr/>
              <p:nvPr/>
            </p:nvCxnSpPr>
            <p:spPr>
              <a:xfrm>
                <a:off x="4848" y="1600"/>
                <a:ext cx="192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33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09" name="Google Shape;409;p29"/>
          <p:cNvGraphicFramePr/>
          <p:nvPr/>
        </p:nvGraphicFramePr>
        <p:xfrm>
          <a:off x="5187950" y="1193800"/>
          <a:ext cx="2732088" cy="3733800"/>
        </p:xfrm>
        <a:graphic>
          <a:graphicData uri="http://schemas.openxmlformats.org/presentationml/2006/ole">
            <mc:AlternateContent>
              <mc:Choice Requires="v">
                <p:oleObj r:id="rId7" imgH="3733800" imgW="2732088" progId="Word.Document.8" spid="_x0000_s2">
                  <p:embed/>
                </p:oleObj>
              </mc:Choice>
              <mc:Fallback>
                <p:oleObj r:id="rId8" imgH="3733800" imgW="2732088" progId="Word.Document.8">
                  <p:embed/>
                  <p:pic>
                    <p:nvPicPr>
                      <p:cNvPr id="409" name="Google Shape;409;p2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87950" y="1193800"/>
                        <a:ext cx="273208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" name="Google Shape;4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 Map for 2 Bit comparator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ctrTitle"/>
          </p:nvPr>
        </p:nvSpPr>
        <p:spPr>
          <a:xfrm>
            <a:off x="467544" y="5486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Half Adder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187624" y="2348880"/>
            <a:ext cx="62646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 Which Performs Addition Of Two Binary Digits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4 Bit Magnitude Comparator</a:t>
            </a:r>
            <a:endParaRPr/>
          </a:p>
        </p:txBody>
      </p:sp>
      <p:sp>
        <p:nvSpPr>
          <p:cNvPr id="416" name="Google Shape;41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7" name="Google Shape;417;p30"/>
          <p:cNvPicPr preferRelativeResize="0"/>
          <p:nvPr/>
        </p:nvPicPr>
        <p:blipFill rotWithShape="1">
          <a:blip r:embed="rId3">
            <a:alphaModFix/>
          </a:blip>
          <a:srcRect b="5655" l="2897" r="2745" t="3289"/>
          <a:stretch/>
        </p:blipFill>
        <p:spPr>
          <a:xfrm>
            <a:off x="539552" y="1484784"/>
            <a:ext cx="8118763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type="title"/>
          </p:nvPr>
        </p:nvSpPr>
        <p:spPr>
          <a:xfrm>
            <a:off x="395536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Cascadable 4-Bit Magnitude Comparator</a:t>
            </a:r>
            <a:endParaRPr/>
          </a:p>
        </p:txBody>
      </p:sp>
      <p:sp>
        <p:nvSpPr>
          <p:cNvPr id="423" name="Google Shape;423;p31"/>
          <p:cNvSpPr txBox="1"/>
          <p:nvPr>
            <p:ph idx="1" type="body"/>
          </p:nvPr>
        </p:nvSpPr>
        <p:spPr>
          <a:xfrm>
            <a:off x="539552" y="4797153"/>
            <a:ext cx="814724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One thing to notice is how the IC 74LS85 uses the cascaded inputs.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 They can only affect the output if the current set of 4 bits are equal. This design forces us to compare the lower bits first and pass the outputs of the lower order comparison to the next comparator.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268760"/>
            <a:ext cx="7381627" cy="343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type="title"/>
          </p:nvPr>
        </p:nvSpPr>
        <p:spPr>
          <a:xfrm>
            <a:off x="457200" y="30060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MULTIPLEXERS AND DEMULTIPLEXERS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Mutiplexing </a:t>
            </a:r>
            <a:endParaRPr/>
          </a:p>
        </p:txBody>
      </p:sp>
      <p:pic>
        <p:nvPicPr>
          <p:cNvPr descr="F6_6C" id="435" name="Google Shape;4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05000"/>
            <a:ext cx="7696200" cy="317341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3"/>
          <p:cNvSpPr/>
          <p:nvPr/>
        </p:nvSpPr>
        <p:spPr>
          <a:xfrm>
            <a:off x="990600" y="2286000"/>
            <a:ext cx="2971800" cy="2590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457200" y="5181600"/>
            <a:ext cx="8077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 allows one to select one of the many possible sources.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3352800" y="1066800"/>
            <a:ext cx="17526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3565525" y="1717675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1</a:t>
            </a:r>
            <a:endParaRPr/>
          </a:p>
        </p:txBody>
      </p:sp>
      <p:cxnSp>
        <p:nvCxnSpPr>
          <p:cNvPr id="445" name="Google Shape;445;p34"/>
          <p:cNvCxnSpPr/>
          <p:nvPr/>
        </p:nvCxnSpPr>
        <p:spPr>
          <a:xfrm>
            <a:off x="2133600" y="11430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4"/>
          <p:cNvCxnSpPr/>
          <p:nvPr/>
        </p:nvCxnSpPr>
        <p:spPr>
          <a:xfrm>
            <a:off x="2133600" y="1447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2590800" y="16764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/>
          <p:nvPr/>
        </p:nvCxnSpPr>
        <p:spPr>
          <a:xfrm>
            <a:off x="2209800" y="3124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4"/>
          <p:cNvCxnSpPr/>
          <p:nvPr/>
        </p:nvCxnSpPr>
        <p:spPr>
          <a:xfrm>
            <a:off x="5105400" y="21336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4"/>
          <p:cNvCxnSpPr/>
          <p:nvPr/>
        </p:nvCxnSpPr>
        <p:spPr>
          <a:xfrm rot="10800000">
            <a:off x="3810000" y="33528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4"/>
          <p:cNvCxnSpPr/>
          <p:nvPr/>
        </p:nvCxnSpPr>
        <p:spPr>
          <a:xfrm rot="10800000">
            <a:off x="4648200" y="33528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4"/>
          <p:cNvCxnSpPr/>
          <p:nvPr/>
        </p:nvCxnSpPr>
        <p:spPr>
          <a:xfrm rot="10800000">
            <a:off x="4876800" y="33528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4"/>
          <p:cNvCxnSpPr/>
          <p:nvPr/>
        </p:nvCxnSpPr>
        <p:spPr>
          <a:xfrm>
            <a:off x="3962400" y="3733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4" name="Google Shape;454;p34"/>
          <p:cNvSpPr txBox="1"/>
          <p:nvPr/>
        </p:nvSpPr>
        <p:spPr>
          <a:xfrm>
            <a:off x="3489325" y="3927475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4403725" y="3927475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4860925" y="3927475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5775325" y="14890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pic>
        <p:nvPicPr>
          <p:cNvPr id="458" name="Google Shape;4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24200"/>
            <a:ext cx="60960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/>
        </p:nvSpPr>
        <p:spPr>
          <a:xfrm>
            <a:off x="1660525" y="14128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1660525" y="8794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1050925" y="4460875"/>
            <a:ext cx="75850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 for a 2</a:t>
            </a:r>
            <a:r>
              <a:rPr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:1 MUX with control signals/inputs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··· 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“data” inputs 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···,      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··· 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combination represents #i in binary.</a:t>
            </a:r>
            <a:endParaRPr/>
          </a:p>
        </p:txBody>
      </p:sp>
      <p:pic>
        <p:nvPicPr>
          <p:cNvPr id="462" name="Google Shape;4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4876800"/>
            <a:ext cx="533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Multiplexers</a:t>
            </a:r>
            <a:endParaRPr/>
          </a:p>
        </p:txBody>
      </p:sp>
      <p:pic>
        <p:nvPicPr>
          <p:cNvPr id="468" name="Google Shape;468;p35"/>
          <p:cNvPicPr preferRelativeResize="0"/>
          <p:nvPr/>
        </p:nvPicPr>
        <p:blipFill rotWithShape="1">
          <a:blip r:embed="rId3">
            <a:alphaModFix/>
          </a:blip>
          <a:srcRect b="16549" l="69387" r="0" t="0"/>
          <a:stretch/>
        </p:blipFill>
        <p:spPr>
          <a:xfrm>
            <a:off x="2123728" y="1484784"/>
            <a:ext cx="4176464" cy="412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2:1 Multiplexer</a:t>
            </a:r>
            <a:endParaRPr/>
          </a:p>
        </p:txBody>
      </p:sp>
      <p:sp>
        <p:nvSpPr>
          <p:cNvPr id="474" name="Google Shape;474;p36"/>
          <p:cNvSpPr txBox="1"/>
          <p:nvPr>
            <p:ph idx="1" type="body"/>
          </p:nvPr>
        </p:nvSpPr>
        <p:spPr>
          <a:xfrm>
            <a:off x="457200" y="2708920"/>
            <a:ext cx="8229600" cy="341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 txBox="1"/>
          <p:nvPr/>
        </p:nvSpPr>
        <p:spPr>
          <a:xfrm>
            <a:off x="755576" y="1772816"/>
            <a:ext cx="7344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inputs=2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outputs=1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selection lines=1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3947467" y="3501008"/>
            <a:ext cx="762000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36"/>
          <p:cNvCxnSpPr/>
          <p:nvPr/>
        </p:nvCxnSpPr>
        <p:spPr>
          <a:xfrm>
            <a:off x="3414067" y="3729608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6"/>
          <p:cNvCxnSpPr/>
          <p:nvPr/>
        </p:nvCxnSpPr>
        <p:spPr>
          <a:xfrm>
            <a:off x="3490267" y="4415408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6"/>
          <p:cNvCxnSpPr/>
          <p:nvPr/>
        </p:nvCxnSpPr>
        <p:spPr>
          <a:xfrm>
            <a:off x="4328467" y="4720208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0" name="Google Shape;480;p36"/>
          <p:cNvCxnSpPr/>
          <p:nvPr/>
        </p:nvCxnSpPr>
        <p:spPr>
          <a:xfrm>
            <a:off x="4709467" y="4110608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6"/>
          <p:cNvSpPr txBox="1"/>
          <p:nvPr/>
        </p:nvSpPr>
        <p:spPr>
          <a:xfrm>
            <a:off x="3017192" y="415188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4007792" y="3694683"/>
            <a:ext cx="7778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4922192" y="361848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4388792" y="4761483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3169592" y="3429000"/>
            <a:ext cx="389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2:1 Multiplexer</a:t>
            </a:r>
            <a:endParaRPr/>
          </a:p>
        </p:txBody>
      </p:sp>
      <p:sp>
        <p:nvSpPr>
          <p:cNvPr id="491" name="Google Shape;491;p37"/>
          <p:cNvSpPr txBox="1"/>
          <p:nvPr>
            <p:ph idx="1" type="body"/>
          </p:nvPr>
        </p:nvSpPr>
        <p:spPr>
          <a:xfrm>
            <a:off x="457200" y="2708920"/>
            <a:ext cx="8229600" cy="341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09-19" id="492" name="Google Shape;492;p37"/>
          <p:cNvPicPr preferRelativeResize="0"/>
          <p:nvPr/>
        </p:nvPicPr>
        <p:blipFill rotWithShape="1">
          <a:blip r:embed="rId3">
            <a:alphaModFix/>
          </a:blip>
          <a:srcRect b="13884" l="0" r="0" t="11137"/>
          <a:stretch/>
        </p:blipFill>
        <p:spPr>
          <a:xfrm>
            <a:off x="467544" y="2060848"/>
            <a:ext cx="8231188" cy="449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4:1 Multiplexer</a:t>
            </a:r>
            <a:endParaRPr/>
          </a:p>
        </p:txBody>
      </p:sp>
      <p:sp>
        <p:nvSpPr>
          <p:cNvPr id="498" name="Google Shape;498;p38"/>
          <p:cNvSpPr txBox="1"/>
          <p:nvPr/>
        </p:nvSpPr>
        <p:spPr>
          <a:xfrm>
            <a:off x="755576" y="1124744"/>
            <a:ext cx="7344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inputs=4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outputs=1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selection lines=2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2286000" y="2971800"/>
            <a:ext cx="9144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2422525" y="3241675"/>
            <a:ext cx="7778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>
            <a:off x="1600200" y="3124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8"/>
          <p:cNvCxnSpPr/>
          <p:nvPr/>
        </p:nvCxnSpPr>
        <p:spPr>
          <a:xfrm>
            <a:off x="1600200" y="3505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8"/>
          <p:cNvCxnSpPr/>
          <p:nvPr/>
        </p:nvCxnSpPr>
        <p:spPr>
          <a:xfrm>
            <a:off x="1600200" y="3962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8"/>
          <p:cNvCxnSpPr/>
          <p:nvPr/>
        </p:nvCxnSpPr>
        <p:spPr>
          <a:xfrm>
            <a:off x="1600200" y="4343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/>
          <p:nvPr/>
        </p:nvCxnSpPr>
        <p:spPr>
          <a:xfrm rot="10800000">
            <a:off x="2438400" y="4495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8"/>
          <p:cNvCxnSpPr/>
          <p:nvPr/>
        </p:nvCxnSpPr>
        <p:spPr>
          <a:xfrm rot="10800000">
            <a:off x="2895600" y="4495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8"/>
          <p:cNvCxnSpPr/>
          <p:nvPr/>
        </p:nvCxnSpPr>
        <p:spPr>
          <a:xfrm>
            <a:off x="3200400" y="3657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8"/>
          <p:cNvSpPr txBox="1"/>
          <p:nvPr/>
        </p:nvSpPr>
        <p:spPr>
          <a:xfrm>
            <a:off x="1127125" y="2860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1127125" y="3241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1127125" y="36988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1203325" y="40798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3413125" y="30892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513" name="Google Shape;513;p38"/>
          <p:cNvSpPr txBox="1"/>
          <p:nvPr/>
        </p:nvSpPr>
        <p:spPr>
          <a:xfrm>
            <a:off x="2270125" y="4765675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2743200" y="48006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4:1 Multiplexer</a:t>
            </a:r>
            <a:endParaRPr/>
          </a:p>
        </p:txBody>
      </p:sp>
      <p:pic>
        <p:nvPicPr>
          <p:cNvPr descr="TOC F 09-20" id="520" name="Google Shape;520;p39"/>
          <p:cNvPicPr preferRelativeResize="0"/>
          <p:nvPr/>
        </p:nvPicPr>
        <p:blipFill rotWithShape="1">
          <a:blip r:embed="rId3">
            <a:alphaModFix/>
          </a:blip>
          <a:srcRect b="0" l="71578" r="0" t="46439"/>
          <a:stretch/>
        </p:blipFill>
        <p:spPr>
          <a:xfrm>
            <a:off x="6359236" y="3311236"/>
            <a:ext cx="2339496" cy="210660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 txBox="1"/>
          <p:nvPr/>
        </p:nvSpPr>
        <p:spPr>
          <a:xfrm>
            <a:off x="1259632" y="5786100"/>
            <a:ext cx="68407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’IO+S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’I1+S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1484784"/>
            <a:ext cx="4104456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/>
          <p:nvPr/>
        </p:nvSpPr>
        <p:spPr>
          <a:xfrm>
            <a:off x="2269092" y="4797732"/>
            <a:ext cx="245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9"/>
          <p:cNvSpPr/>
          <p:nvPr/>
        </p:nvSpPr>
        <p:spPr>
          <a:xfrm>
            <a:off x="1590436" y="4797152"/>
            <a:ext cx="245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899592" y="1484784"/>
            <a:ext cx="738476" cy="32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I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baseline="-2500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899592" y="2164601"/>
            <a:ext cx="738476" cy="32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I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99592" y="2884681"/>
            <a:ext cx="738476" cy="32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I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99592" y="3532753"/>
            <a:ext cx="738476" cy="32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I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baseline="-2500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23528" y="188641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Truth Table for Half Adder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1187624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" name="Google Shape;113;p4"/>
          <p:cNvSpPr txBox="1"/>
          <p:nvPr/>
        </p:nvSpPr>
        <p:spPr>
          <a:xfrm>
            <a:off x="475928" y="3429000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for Half Adder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S(Sum)=AB’+A’B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 EXOR 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C(Carry)=A.B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10714" l="52836" r="0" t="52296"/>
          <a:stretch/>
        </p:blipFill>
        <p:spPr>
          <a:xfrm>
            <a:off x="4946072" y="3810000"/>
            <a:ext cx="3740727" cy="200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8:1 Multiplexer</a:t>
            </a:r>
            <a:endParaRPr/>
          </a:p>
        </p:txBody>
      </p:sp>
      <p:sp>
        <p:nvSpPr>
          <p:cNvPr id="534" name="Google Shape;534;p40"/>
          <p:cNvSpPr txBox="1"/>
          <p:nvPr/>
        </p:nvSpPr>
        <p:spPr>
          <a:xfrm>
            <a:off x="755576" y="1137518"/>
            <a:ext cx="7344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inputs=8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outputs=1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selection lines=3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247" y="2620813"/>
            <a:ext cx="161925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0"/>
          <p:cNvSpPr/>
          <p:nvPr/>
        </p:nvSpPr>
        <p:spPr>
          <a:xfrm>
            <a:off x="3318247" y="2620813"/>
            <a:ext cx="182563" cy="101600"/>
          </a:xfrm>
          <a:custGeom>
            <a:rect b="b" l="l" r="r" t="t"/>
            <a:pathLst>
              <a:path extrusionOk="0" h="64" w="115">
                <a:moveTo>
                  <a:pt x="0" y="64"/>
                </a:moveTo>
                <a:lnTo>
                  <a:pt x="0" y="51"/>
                </a:lnTo>
                <a:lnTo>
                  <a:pt x="0" y="25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40"/>
          <p:cNvCxnSpPr/>
          <p:nvPr/>
        </p:nvCxnSpPr>
        <p:spPr>
          <a:xfrm>
            <a:off x="3076947" y="2681138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510" y="3492351"/>
            <a:ext cx="161925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0"/>
          <p:cNvSpPr/>
          <p:nvPr/>
        </p:nvSpPr>
        <p:spPr>
          <a:xfrm>
            <a:off x="5037510" y="3492351"/>
            <a:ext cx="182562" cy="101600"/>
          </a:xfrm>
          <a:custGeom>
            <a:rect b="b" l="l" r="r" t="t"/>
            <a:pathLst>
              <a:path extrusionOk="0" h="64" w="115">
                <a:moveTo>
                  <a:pt x="0" y="64"/>
                </a:moveTo>
                <a:lnTo>
                  <a:pt x="0" y="51"/>
                </a:lnTo>
                <a:lnTo>
                  <a:pt x="0" y="26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40"/>
          <p:cNvCxnSpPr/>
          <p:nvPr/>
        </p:nvCxnSpPr>
        <p:spPr>
          <a:xfrm>
            <a:off x="4794622" y="3552676"/>
            <a:ext cx="284163" cy="15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1" name="Google Shape;54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010" y="4525813"/>
            <a:ext cx="7937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0"/>
          <p:cNvSpPr/>
          <p:nvPr/>
        </p:nvSpPr>
        <p:spPr>
          <a:xfrm>
            <a:off x="3704010" y="4506763"/>
            <a:ext cx="79375" cy="180975"/>
          </a:xfrm>
          <a:custGeom>
            <a:rect b="b" l="l" r="r" t="t"/>
            <a:pathLst>
              <a:path extrusionOk="0" h="114" w="50">
                <a:moveTo>
                  <a:pt x="50" y="114"/>
                </a:moveTo>
                <a:lnTo>
                  <a:pt x="38" y="114"/>
                </a:lnTo>
                <a:lnTo>
                  <a:pt x="12" y="114"/>
                </a:lnTo>
                <a:lnTo>
                  <a:pt x="0" y="114"/>
                </a:lnTo>
                <a:lnTo>
                  <a:pt x="25" y="0"/>
                </a:lnTo>
                <a:lnTo>
                  <a:pt x="5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40"/>
          <p:cNvCxnSpPr/>
          <p:nvPr/>
        </p:nvCxnSpPr>
        <p:spPr>
          <a:xfrm flipH="1" rot="10800000">
            <a:off x="3743697" y="4668688"/>
            <a:ext cx="1588" cy="263525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40"/>
          <p:cNvGrpSpPr/>
          <p:nvPr/>
        </p:nvGrpSpPr>
        <p:grpSpPr>
          <a:xfrm>
            <a:off x="2894385" y="2519213"/>
            <a:ext cx="222250" cy="242888"/>
            <a:chOff x="423" y="2486"/>
            <a:chExt cx="140" cy="153"/>
          </a:xfrm>
        </p:grpSpPr>
        <p:sp>
          <p:nvSpPr>
            <p:cNvPr id="545" name="Google Shape;545;p40"/>
            <p:cNvSpPr/>
            <p:nvPr/>
          </p:nvSpPr>
          <p:spPr>
            <a:xfrm>
              <a:off x="423" y="2486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61" y="2550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3783385" y="4770288"/>
            <a:ext cx="1891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3530972" y="2549376"/>
            <a:ext cx="1274763" cy="1966912"/>
          </a:xfrm>
          <a:prstGeom prst="rect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47" y="2843063"/>
            <a:ext cx="1619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0"/>
          <p:cNvSpPr/>
          <p:nvPr/>
        </p:nvSpPr>
        <p:spPr>
          <a:xfrm>
            <a:off x="3318247" y="2843063"/>
            <a:ext cx="182563" cy="80963"/>
          </a:xfrm>
          <a:custGeom>
            <a:rect b="b" l="l" r="r" t="t"/>
            <a:pathLst>
              <a:path extrusionOk="0" h="51" w="115">
                <a:moveTo>
                  <a:pt x="0" y="51"/>
                </a:moveTo>
                <a:lnTo>
                  <a:pt x="0" y="39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40"/>
          <p:cNvCxnSpPr/>
          <p:nvPr/>
        </p:nvCxnSpPr>
        <p:spPr>
          <a:xfrm>
            <a:off x="3076947" y="2884338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" name="Google Shape;552;p40"/>
          <p:cNvGrpSpPr/>
          <p:nvPr/>
        </p:nvGrpSpPr>
        <p:grpSpPr>
          <a:xfrm>
            <a:off x="2894385" y="2743051"/>
            <a:ext cx="222250" cy="242887"/>
            <a:chOff x="423" y="2627"/>
            <a:chExt cx="140" cy="153"/>
          </a:xfrm>
        </p:grpSpPr>
        <p:sp>
          <p:nvSpPr>
            <p:cNvPr id="553" name="Google Shape;553;p40"/>
            <p:cNvSpPr/>
            <p:nvPr/>
          </p:nvSpPr>
          <p:spPr>
            <a:xfrm>
              <a:off x="423" y="2627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1" y="2690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5" name="Google Shape;55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47" y="3066901"/>
            <a:ext cx="161925" cy="80962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0"/>
          <p:cNvSpPr/>
          <p:nvPr/>
        </p:nvSpPr>
        <p:spPr>
          <a:xfrm>
            <a:off x="3318247" y="3066901"/>
            <a:ext cx="182563" cy="80962"/>
          </a:xfrm>
          <a:custGeom>
            <a:rect b="b" l="l" r="r" t="t"/>
            <a:pathLst>
              <a:path extrusionOk="0" h="51" w="115">
                <a:moveTo>
                  <a:pt x="0" y="51"/>
                </a:moveTo>
                <a:lnTo>
                  <a:pt x="0" y="38"/>
                </a:lnTo>
                <a:lnTo>
                  <a:pt x="0" y="13"/>
                </a:lnTo>
                <a:lnTo>
                  <a:pt x="0" y="0"/>
                </a:lnTo>
                <a:lnTo>
                  <a:pt x="115" y="2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40"/>
          <p:cNvCxnSpPr/>
          <p:nvPr/>
        </p:nvCxnSpPr>
        <p:spPr>
          <a:xfrm>
            <a:off x="3076947" y="3106588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8" name="Google Shape;558;p40"/>
          <p:cNvGrpSpPr/>
          <p:nvPr/>
        </p:nvGrpSpPr>
        <p:grpSpPr>
          <a:xfrm>
            <a:off x="2894385" y="2965301"/>
            <a:ext cx="222250" cy="242887"/>
            <a:chOff x="423" y="2767"/>
            <a:chExt cx="140" cy="153"/>
          </a:xfrm>
        </p:grpSpPr>
        <p:sp>
          <p:nvSpPr>
            <p:cNvPr id="559" name="Google Shape;559;p40"/>
            <p:cNvSpPr/>
            <p:nvPr/>
          </p:nvSpPr>
          <p:spPr>
            <a:xfrm>
              <a:off x="423" y="2767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461" y="2831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1" name="Google Shape;5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247" y="3268513"/>
            <a:ext cx="161925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0"/>
          <p:cNvSpPr/>
          <p:nvPr/>
        </p:nvSpPr>
        <p:spPr>
          <a:xfrm>
            <a:off x="3318247" y="3268513"/>
            <a:ext cx="182563" cy="101600"/>
          </a:xfrm>
          <a:custGeom>
            <a:rect b="b" l="l" r="r" t="t"/>
            <a:pathLst>
              <a:path extrusionOk="0" h="64" w="115">
                <a:moveTo>
                  <a:pt x="0" y="64"/>
                </a:moveTo>
                <a:lnTo>
                  <a:pt x="0" y="52"/>
                </a:lnTo>
                <a:lnTo>
                  <a:pt x="0" y="26"/>
                </a:lnTo>
                <a:lnTo>
                  <a:pt x="0" y="0"/>
                </a:lnTo>
                <a:lnTo>
                  <a:pt x="115" y="39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3" name="Google Shape;563;p40"/>
          <p:cNvCxnSpPr/>
          <p:nvPr/>
        </p:nvCxnSpPr>
        <p:spPr>
          <a:xfrm>
            <a:off x="3076947" y="3330426"/>
            <a:ext cx="261938" cy="15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" name="Google Shape;564;p40"/>
          <p:cNvGrpSpPr/>
          <p:nvPr/>
        </p:nvGrpSpPr>
        <p:grpSpPr>
          <a:xfrm>
            <a:off x="2894385" y="3168501"/>
            <a:ext cx="222250" cy="242887"/>
            <a:chOff x="423" y="2895"/>
            <a:chExt cx="140" cy="153"/>
          </a:xfrm>
        </p:grpSpPr>
        <p:sp>
          <p:nvSpPr>
            <p:cNvPr id="565" name="Google Shape;565;p40"/>
            <p:cNvSpPr/>
            <p:nvPr/>
          </p:nvSpPr>
          <p:spPr>
            <a:xfrm>
              <a:off x="423" y="2895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461" y="2958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7" name="Google Shape;56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7235" y="4525813"/>
            <a:ext cx="1016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0"/>
          <p:cNvSpPr/>
          <p:nvPr/>
        </p:nvSpPr>
        <p:spPr>
          <a:xfrm>
            <a:off x="4107235" y="4506763"/>
            <a:ext cx="101600" cy="180975"/>
          </a:xfrm>
          <a:custGeom>
            <a:rect b="b" l="l" r="r" t="t"/>
            <a:pathLst>
              <a:path extrusionOk="0" h="114" w="64">
                <a:moveTo>
                  <a:pt x="64" y="114"/>
                </a:moveTo>
                <a:lnTo>
                  <a:pt x="51" y="114"/>
                </a:lnTo>
                <a:lnTo>
                  <a:pt x="26" y="114"/>
                </a:lnTo>
                <a:lnTo>
                  <a:pt x="0" y="114"/>
                </a:lnTo>
                <a:lnTo>
                  <a:pt x="38" y="0"/>
                </a:lnTo>
                <a:lnTo>
                  <a:pt x="64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p40"/>
          <p:cNvCxnSpPr/>
          <p:nvPr/>
        </p:nvCxnSpPr>
        <p:spPr>
          <a:xfrm flipH="1" rot="10800000">
            <a:off x="4167560" y="4668688"/>
            <a:ext cx="1587" cy="263525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0"/>
          <p:cNvSpPr/>
          <p:nvPr/>
        </p:nvSpPr>
        <p:spPr>
          <a:xfrm>
            <a:off x="4208835" y="4770288"/>
            <a:ext cx="1891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3986585" y="3289151"/>
            <a:ext cx="384175" cy="381000"/>
            <a:chOff x="1111" y="2971"/>
            <a:chExt cx="242" cy="240"/>
          </a:xfrm>
        </p:grpSpPr>
        <p:sp>
          <p:nvSpPr>
            <p:cNvPr id="572" name="Google Shape;572;p40"/>
            <p:cNvSpPr/>
            <p:nvPr/>
          </p:nvSpPr>
          <p:spPr>
            <a:xfrm>
              <a:off x="1149" y="2971"/>
              <a:ext cx="204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8:1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111" y="3086"/>
              <a:ext cx="226" cy="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mux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4" name="Google Shape;57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2685" y="4525813"/>
            <a:ext cx="80962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0"/>
          <p:cNvSpPr/>
          <p:nvPr/>
        </p:nvSpPr>
        <p:spPr>
          <a:xfrm>
            <a:off x="4532685" y="4506763"/>
            <a:ext cx="80962" cy="180975"/>
          </a:xfrm>
          <a:custGeom>
            <a:rect b="b" l="l" r="r" t="t"/>
            <a:pathLst>
              <a:path extrusionOk="0" h="114" w="51">
                <a:moveTo>
                  <a:pt x="51" y="114"/>
                </a:moveTo>
                <a:lnTo>
                  <a:pt x="38" y="114"/>
                </a:lnTo>
                <a:lnTo>
                  <a:pt x="12" y="114"/>
                </a:lnTo>
                <a:lnTo>
                  <a:pt x="0" y="114"/>
                </a:lnTo>
                <a:lnTo>
                  <a:pt x="25" y="0"/>
                </a:lnTo>
                <a:lnTo>
                  <a:pt x="51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 flipH="1" rot="10800000">
            <a:off x="4572372" y="4668688"/>
            <a:ext cx="1588" cy="263525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0"/>
          <p:cNvSpPr/>
          <p:nvPr/>
        </p:nvSpPr>
        <p:spPr>
          <a:xfrm>
            <a:off x="4613647" y="4770288"/>
            <a:ext cx="14266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47" y="3533626"/>
            <a:ext cx="161925" cy="80962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0"/>
          <p:cNvSpPr/>
          <p:nvPr/>
        </p:nvSpPr>
        <p:spPr>
          <a:xfrm>
            <a:off x="3318247" y="3533626"/>
            <a:ext cx="182563" cy="80962"/>
          </a:xfrm>
          <a:custGeom>
            <a:rect b="b" l="l" r="r" t="t"/>
            <a:pathLst>
              <a:path extrusionOk="0" h="51" w="115">
                <a:moveTo>
                  <a:pt x="0" y="51"/>
                </a:moveTo>
                <a:lnTo>
                  <a:pt x="0" y="38"/>
                </a:lnTo>
                <a:lnTo>
                  <a:pt x="0" y="12"/>
                </a:lnTo>
                <a:lnTo>
                  <a:pt x="0" y="0"/>
                </a:lnTo>
                <a:lnTo>
                  <a:pt x="115" y="2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40"/>
          <p:cNvCxnSpPr/>
          <p:nvPr/>
        </p:nvCxnSpPr>
        <p:spPr>
          <a:xfrm>
            <a:off x="3076947" y="3573313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1" name="Google Shape;581;p40"/>
          <p:cNvGrpSpPr/>
          <p:nvPr/>
        </p:nvGrpSpPr>
        <p:grpSpPr>
          <a:xfrm>
            <a:off x="2894385" y="3432026"/>
            <a:ext cx="222250" cy="242887"/>
            <a:chOff x="423" y="3061"/>
            <a:chExt cx="140" cy="153"/>
          </a:xfrm>
        </p:grpSpPr>
        <p:sp>
          <p:nvSpPr>
            <p:cNvPr id="582" name="Google Shape;582;p40"/>
            <p:cNvSpPr/>
            <p:nvPr/>
          </p:nvSpPr>
          <p:spPr>
            <a:xfrm>
              <a:off x="423" y="3061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461" y="3124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4" name="Google Shape;58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47" y="3735238"/>
            <a:ext cx="1619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0"/>
          <p:cNvSpPr/>
          <p:nvPr/>
        </p:nvSpPr>
        <p:spPr>
          <a:xfrm>
            <a:off x="3318247" y="3735238"/>
            <a:ext cx="182563" cy="80963"/>
          </a:xfrm>
          <a:custGeom>
            <a:rect b="b" l="l" r="r" t="t"/>
            <a:pathLst>
              <a:path extrusionOk="0" h="51" w="115">
                <a:moveTo>
                  <a:pt x="0" y="51"/>
                </a:moveTo>
                <a:lnTo>
                  <a:pt x="0" y="39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40"/>
          <p:cNvCxnSpPr/>
          <p:nvPr/>
        </p:nvCxnSpPr>
        <p:spPr>
          <a:xfrm>
            <a:off x="3076947" y="3776513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7" name="Google Shape;587;p40"/>
          <p:cNvGrpSpPr/>
          <p:nvPr/>
        </p:nvGrpSpPr>
        <p:grpSpPr>
          <a:xfrm>
            <a:off x="2894385" y="3635226"/>
            <a:ext cx="222250" cy="242887"/>
            <a:chOff x="423" y="3189"/>
            <a:chExt cx="140" cy="153"/>
          </a:xfrm>
        </p:grpSpPr>
        <p:sp>
          <p:nvSpPr>
            <p:cNvPr id="588" name="Google Shape;588;p40"/>
            <p:cNvSpPr/>
            <p:nvPr/>
          </p:nvSpPr>
          <p:spPr>
            <a:xfrm>
              <a:off x="423" y="3189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461" y="3252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0" name="Google Shape;5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247" y="3959076"/>
            <a:ext cx="161925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0"/>
          <p:cNvSpPr/>
          <p:nvPr/>
        </p:nvSpPr>
        <p:spPr>
          <a:xfrm>
            <a:off x="3318247" y="3959076"/>
            <a:ext cx="182563" cy="101600"/>
          </a:xfrm>
          <a:custGeom>
            <a:rect b="b" l="l" r="r" t="t"/>
            <a:pathLst>
              <a:path extrusionOk="0" h="64" w="115">
                <a:moveTo>
                  <a:pt x="0" y="64"/>
                </a:moveTo>
                <a:lnTo>
                  <a:pt x="0" y="51"/>
                </a:lnTo>
                <a:lnTo>
                  <a:pt x="0" y="25"/>
                </a:lnTo>
                <a:lnTo>
                  <a:pt x="0" y="0"/>
                </a:lnTo>
                <a:lnTo>
                  <a:pt x="115" y="38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40"/>
          <p:cNvCxnSpPr/>
          <p:nvPr/>
        </p:nvCxnSpPr>
        <p:spPr>
          <a:xfrm>
            <a:off x="3076947" y="4019401"/>
            <a:ext cx="261938" cy="15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40"/>
          <p:cNvGrpSpPr/>
          <p:nvPr/>
        </p:nvGrpSpPr>
        <p:grpSpPr>
          <a:xfrm>
            <a:off x="2894385" y="3857476"/>
            <a:ext cx="222250" cy="242887"/>
            <a:chOff x="423" y="3329"/>
            <a:chExt cx="140" cy="153"/>
          </a:xfrm>
        </p:grpSpPr>
        <p:sp>
          <p:nvSpPr>
            <p:cNvPr id="594" name="Google Shape;594;p40"/>
            <p:cNvSpPr/>
            <p:nvPr/>
          </p:nvSpPr>
          <p:spPr>
            <a:xfrm>
              <a:off x="423" y="3329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61" y="3393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6" name="Google Shape;59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8247" y="4201963"/>
            <a:ext cx="161925" cy="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0"/>
          <p:cNvSpPr/>
          <p:nvPr/>
        </p:nvSpPr>
        <p:spPr>
          <a:xfrm>
            <a:off x="3318247" y="4201963"/>
            <a:ext cx="182563" cy="80963"/>
          </a:xfrm>
          <a:custGeom>
            <a:rect b="b" l="l" r="r" t="t"/>
            <a:pathLst>
              <a:path extrusionOk="0" h="51" w="115">
                <a:moveTo>
                  <a:pt x="0" y="51"/>
                </a:moveTo>
                <a:lnTo>
                  <a:pt x="0" y="38"/>
                </a:lnTo>
                <a:lnTo>
                  <a:pt x="0" y="13"/>
                </a:lnTo>
                <a:lnTo>
                  <a:pt x="0" y="0"/>
                </a:lnTo>
                <a:lnTo>
                  <a:pt x="115" y="26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40"/>
          <p:cNvCxnSpPr/>
          <p:nvPr/>
        </p:nvCxnSpPr>
        <p:spPr>
          <a:xfrm>
            <a:off x="3076947" y="4243238"/>
            <a:ext cx="261938" cy="1588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40"/>
          <p:cNvGrpSpPr/>
          <p:nvPr/>
        </p:nvGrpSpPr>
        <p:grpSpPr>
          <a:xfrm>
            <a:off x="2894385" y="4100363"/>
            <a:ext cx="222250" cy="242888"/>
            <a:chOff x="423" y="3482"/>
            <a:chExt cx="140" cy="153"/>
          </a:xfrm>
        </p:grpSpPr>
        <p:sp>
          <p:nvSpPr>
            <p:cNvPr id="600" name="Google Shape;600;p40"/>
            <p:cNvSpPr/>
            <p:nvPr/>
          </p:nvSpPr>
          <p:spPr>
            <a:xfrm>
              <a:off x="423" y="3482"/>
              <a:ext cx="102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61" y="3546"/>
              <a:ext cx="102" cy="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8:1 Multiplexer</a:t>
            </a:r>
            <a:endParaRPr/>
          </a:p>
        </p:txBody>
      </p:sp>
      <p:sp>
        <p:nvSpPr>
          <p:cNvPr id="607" name="Google Shape;607;p41"/>
          <p:cNvSpPr txBox="1"/>
          <p:nvPr/>
        </p:nvSpPr>
        <p:spPr>
          <a:xfrm>
            <a:off x="1259632" y="5786100"/>
            <a:ext cx="68407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08" name="Google Shape;608;p41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070450"/>
                <a:gridCol w="1070450"/>
                <a:gridCol w="1070450"/>
                <a:gridCol w="1070450"/>
                <a:gridCol w="1070450"/>
              </a:tblGrid>
              <a:tr h="6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ENABLE 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OUTPUT</a:t>
                      </a:r>
                      <a:r>
                        <a:rPr lang="en-IN" sz="1800"/>
                        <a:t> 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0</a:t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r>
                        <a:rPr baseline="-25000"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DEMULTIPLEXER</a:t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3352800" y="2060848"/>
            <a:ext cx="17526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2"/>
          <p:cNvSpPr txBox="1"/>
          <p:nvPr/>
        </p:nvSpPr>
        <p:spPr>
          <a:xfrm>
            <a:off x="3565525" y="2711723"/>
            <a:ext cx="1893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1: 2</a:t>
            </a:r>
            <a:r>
              <a:rPr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Demux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6" name="Google Shape;616;p42"/>
          <p:cNvCxnSpPr/>
          <p:nvPr/>
        </p:nvCxnSpPr>
        <p:spPr>
          <a:xfrm>
            <a:off x="5076056" y="213704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42"/>
          <p:cNvCxnSpPr/>
          <p:nvPr/>
        </p:nvCxnSpPr>
        <p:spPr>
          <a:xfrm>
            <a:off x="5076056" y="244184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2"/>
          <p:cNvCxnSpPr/>
          <p:nvPr/>
        </p:nvCxnSpPr>
        <p:spPr>
          <a:xfrm>
            <a:off x="5533256" y="2670448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2"/>
          <p:cNvCxnSpPr/>
          <p:nvPr/>
        </p:nvCxnSpPr>
        <p:spPr>
          <a:xfrm>
            <a:off x="5076056" y="4118248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2"/>
          <p:cNvCxnSpPr/>
          <p:nvPr/>
        </p:nvCxnSpPr>
        <p:spPr>
          <a:xfrm>
            <a:off x="2438400" y="3236284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42"/>
          <p:cNvCxnSpPr/>
          <p:nvPr/>
        </p:nvCxnSpPr>
        <p:spPr>
          <a:xfrm rot="10800000">
            <a:off x="3810000" y="4346848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2"/>
          <p:cNvCxnSpPr/>
          <p:nvPr/>
        </p:nvCxnSpPr>
        <p:spPr>
          <a:xfrm rot="10800000">
            <a:off x="4648200" y="4346848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2"/>
          <p:cNvCxnSpPr/>
          <p:nvPr/>
        </p:nvCxnSpPr>
        <p:spPr>
          <a:xfrm rot="10800000">
            <a:off x="4876800" y="4346848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2"/>
          <p:cNvCxnSpPr/>
          <p:nvPr/>
        </p:nvCxnSpPr>
        <p:spPr>
          <a:xfrm>
            <a:off x="3962400" y="4727848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5" name="Google Shape;625;p42"/>
          <p:cNvSpPr txBox="1"/>
          <p:nvPr/>
        </p:nvSpPr>
        <p:spPr>
          <a:xfrm>
            <a:off x="5775325" y="248312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626" name="Google Shape;626;p42"/>
          <p:cNvSpPr txBox="1"/>
          <p:nvPr/>
        </p:nvSpPr>
        <p:spPr>
          <a:xfrm>
            <a:off x="2069354" y="3046983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42"/>
          <p:cNvSpPr txBox="1"/>
          <p:nvPr>
            <p:ph idx="1" type="body"/>
          </p:nvPr>
        </p:nvSpPr>
        <p:spPr>
          <a:xfrm>
            <a:off x="1037661" y="4602658"/>
            <a:ext cx="20633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Input Line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3489325" y="5013176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4403725" y="5013176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>
            <a:off x="4860925" y="5013176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1:4 Demultiplexer</a:t>
            </a:r>
            <a:endParaRPr/>
          </a:p>
        </p:txBody>
      </p:sp>
      <p:sp>
        <p:nvSpPr>
          <p:cNvPr id="636" name="Google Shape;636;p43"/>
          <p:cNvSpPr txBox="1"/>
          <p:nvPr/>
        </p:nvSpPr>
        <p:spPr>
          <a:xfrm>
            <a:off x="899592" y="4077072"/>
            <a:ext cx="68407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37" name="Google Shape;637;p43"/>
          <p:cNvGraphicFramePr/>
          <p:nvPr/>
        </p:nvGraphicFramePr>
        <p:xfrm>
          <a:off x="539556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038975"/>
                <a:gridCol w="1038975"/>
                <a:gridCol w="1038975"/>
                <a:gridCol w="1038975"/>
                <a:gridCol w="1038975"/>
                <a:gridCol w="1038975"/>
                <a:gridCol w="1038975"/>
              </a:tblGrid>
              <a:tr h="6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Input Line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0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1:8 Demultiplexer</a:t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1229188" y="5733256"/>
            <a:ext cx="68407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44" name="Google Shape;644;p44"/>
          <p:cNvGraphicFramePr/>
          <p:nvPr/>
        </p:nvGraphicFramePr>
        <p:xfrm>
          <a:off x="539556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  <a:gridCol w="678075"/>
              </a:tblGrid>
              <a:tr h="6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Input Line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0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r>
                        <a:rPr baseline="-25000"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45"/>
          <p:cNvSpPr txBox="1"/>
          <p:nvPr>
            <p:ph type="title"/>
          </p:nvPr>
        </p:nvSpPr>
        <p:spPr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Decoders</a:t>
            </a:r>
            <a:endParaRPr/>
          </a:p>
        </p:txBody>
      </p:sp>
      <p:sp>
        <p:nvSpPr>
          <p:cNvPr id="652" name="Google Shape;652;p45"/>
          <p:cNvSpPr txBox="1"/>
          <p:nvPr>
            <p:ph idx="1" type="body"/>
          </p:nvPr>
        </p:nvSpPr>
        <p:spPr>
          <a:xfrm>
            <a:off x="653760" y="1241411"/>
            <a:ext cx="8032320" cy="426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16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IN"/>
              <a:t>A decoder has</a:t>
            </a:r>
            <a:endParaRPr/>
          </a:p>
          <a:p>
            <a:pPr indent="-519848" lvl="1" marL="15667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IN"/>
              <a:t>N inputs</a:t>
            </a:r>
            <a:endParaRPr/>
          </a:p>
          <a:p>
            <a:pPr indent="-519848" lvl="1" marL="15667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IN"/>
              <a:t>2</a:t>
            </a:r>
            <a:r>
              <a:rPr baseline="30000" lang="en-IN"/>
              <a:t>N</a:t>
            </a:r>
            <a:r>
              <a:rPr lang="en-IN"/>
              <a:t> outputs</a:t>
            </a:r>
            <a:endParaRPr/>
          </a:p>
          <a:p>
            <a:pPr indent="-293764" lvl="0" marL="391686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IN"/>
              <a:t>A decoder selects one of 2</a:t>
            </a:r>
            <a:r>
              <a:rPr baseline="30000" lang="en-IN"/>
              <a:t>N</a:t>
            </a:r>
            <a:r>
              <a:rPr lang="en-IN"/>
              <a:t> outputs by decoding the binary value on the N inputs.</a:t>
            </a:r>
            <a:endParaRPr/>
          </a:p>
          <a:p>
            <a:pPr indent="-519848" lvl="1" marL="15667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IN"/>
              <a:t>Exactly one output will be active for each combination of the inputs.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6"/>
          <p:cNvSpPr txBox="1"/>
          <p:nvPr>
            <p:ph type="title"/>
          </p:nvPr>
        </p:nvSpPr>
        <p:spPr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Decoders</a:t>
            </a:r>
            <a:endParaRPr/>
          </a:p>
        </p:txBody>
      </p:sp>
      <p:sp>
        <p:nvSpPr>
          <p:cNvPr id="660" name="Google Shape;660;p46"/>
          <p:cNvSpPr txBox="1"/>
          <p:nvPr>
            <p:ph idx="1" type="body"/>
          </p:nvPr>
        </p:nvSpPr>
        <p:spPr>
          <a:xfrm>
            <a:off x="653760" y="1241411"/>
            <a:ext cx="8032320" cy="426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16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IN"/>
              <a:t>A decoder has</a:t>
            </a:r>
            <a:endParaRPr/>
          </a:p>
          <a:p>
            <a:pPr indent="-519848" lvl="1" marL="15667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IN"/>
              <a:t>N inputs</a:t>
            </a:r>
            <a:endParaRPr/>
          </a:p>
          <a:p>
            <a:pPr indent="-519848" lvl="1" marL="15667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IN"/>
              <a:t>2</a:t>
            </a:r>
            <a:r>
              <a:rPr baseline="30000" lang="en-IN"/>
              <a:t>N</a:t>
            </a:r>
            <a:r>
              <a:rPr lang="en-IN"/>
              <a:t> outputs</a:t>
            </a:r>
            <a:endParaRPr/>
          </a:p>
          <a:p>
            <a:pPr indent="-293764" lvl="0" marL="391686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IN"/>
              <a:t>Size of the Decoder-</a:t>
            </a:r>
            <a:endParaRPr/>
          </a:p>
          <a:p>
            <a:pPr indent="0" lvl="0" marL="97922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None/>
            </a:pPr>
            <a:r>
              <a:rPr lang="en-IN"/>
              <a:t>“n X m lines”</a:t>
            </a:r>
            <a:endParaRPr/>
          </a:p>
          <a:p>
            <a:pPr indent="0" lvl="0" marL="97922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None/>
            </a:pPr>
            <a:r>
              <a:rPr lang="en-IN"/>
              <a:t>“n to m lines”</a:t>
            </a:r>
            <a:endParaRPr/>
          </a:p>
          <a:p>
            <a:pPr indent="0" lvl="0" marL="97922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type="title"/>
          </p:nvPr>
        </p:nvSpPr>
        <p:spPr>
          <a:xfrm>
            <a:off x="1066800" y="228600"/>
            <a:ext cx="7793038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b="1" lang="en-IN" sz="3600">
                <a:solidFill>
                  <a:schemeClr val="hlink"/>
                </a:solidFill>
              </a:rPr>
              <a:t> Decoders</a:t>
            </a:r>
            <a:endParaRPr/>
          </a:p>
        </p:txBody>
      </p:sp>
      <p:sp>
        <p:nvSpPr>
          <p:cNvPr id="666" name="Google Shape;666;p47"/>
          <p:cNvSpPr/>
          <p:nvPr/>
        </p:nvSpPr>
        <p:spPr>
          <a:xfrm>
            <a:off x="514350" y="1025525"/>
            <a:ext cx="8102600" cy="302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Char char="■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decoder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multiple-input, multiple-output combinational logic circuit that converts coded inputs into coded outputs, where the input and output codes are different.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7"/>
          <p:cNvSpPr/>
          <p:nvPr/>
        </p:nvSpPr>
        <p:spPr>
          <a:xfrm>
            <a:off x="3074987" y="3447256"/>
            <a:ext cx="9144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7"/>
          <p:cNvSpPr txBox="1"/>
          <p:nvPr/>
        </p:nvSpPr>
        <p:spPr>
          <a:xfrm>
            <a:off x="3211512" y="3717131"/>
            <a:ext cx="11576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n:2</a:t>
            </a:r>
            <a:r>
              <a:rPr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9" name="Google Shape;669;p47"/>
          <p:cNvCxnSpPr/>
          <p:nvPr/>
        </p:nvCxnSpPr>
        <p:spPr>
          <a:xfrm>
            <a:off x="2389187" y="3599656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47"/>
          <p:cNvCxnSpPr/>
          <p:nvPr/>
        </p:nvCxnSpPr>
        <p:spPr>
          <a:xfrm>
            <a:off x="2389187" y="3980656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47"/>
          <p:cNvCxnSpPr/>
          <p:nvPr/>
        </p:nvCxnSpPr>
        <p:spPr>
          <a:xfrm>
            <a:off x="2389187" y="4818856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47"/>
          <p:cNvSpPr txBox="1"/>
          <p:nvPr/>
        </p:nvSpPr>
        <p:spPr>
          <a:xfrm>
            <a:off x="395536" y="3336131"/>
            <a:ext cx="1773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input lines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7"/>
          <p:cNvSpPr txBox="1"/>
          <p:nvPr/>
        </p:nvSpPr>
        <p:spPr>
          <a:xfrm>
            <a:off x="1259632" y="4555331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47"/>
          <p:cNvSpPr txBox="1"/>
          <p:nvPr/>
        </p:nvSpPr>
        <p:spPr>
          <a:xfrm>
            <a:off x="6218336" y="3619872"/>
            <a:ext cx="22268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Output Lines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m=2</a:t>
            </a:r>
            <a:r>
              <a:rPr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5" name="Google Shape;675;p47"/>
          <p:cNvCxnSpPr/>
          <p:nvPr/>
        </p:nvCxnSpPr>
        <p:spPr>
          <a:xfrm>
            <a:off x="3958208" y="3573016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7"/>
          <p:cNvCxnSpPr/>
          <p:nvPr/>
        </p:nvCxnSpPr>
        <p:spPr>
          <a:xfrm>
            <a:off x="3958208" y="3933056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7"/>
          <p:cNvCxnSpPr/>
          <p:nvPr/>
        </p:nvCxnSpPr>
        <p:spPr>
          <a:xfrm>
            <a:off x="3995936" y="486916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47"/>
          <p:cNvSpPr/>
          <p:nvPr/>
        </p:nvSpPr>
        <p:spPr>
          <a:xfrm>
            <a:off x="4681736" y="3447256"/>
            <a:ext cx="970384" cy="15697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1979712" y="3447256"/>
            <a:ext cx="409475" cy="12058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"/>
          <p:cNvSpPr txBox="1"/>
          <p:nvPr>
            <p:ph type="title"/>
          </p:nvPr>
        </p:nvSpPr>
        <p:spPr>
          <a:xfrm>
            <a:off x="1066800" y="228600"/>
            <a:ext cx="7793038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b="1" lang="en-IN" sz="3600">
                <a:solidFill>
                  <a:schemeClr val="hlink"/>
                </a:solidFill>
              </a:rPr>
              <a:t>2 to 4 Binary Decoder</a:t>
            </a:r>
            <a:endParaRPr b="1" sz="3600">
              <a:solidFill>
                <a:schemeClr val="hlink"/>
              </a:solidFill>
            </a:endParaRPr>
          </a:p>
        </p:txBody>
      </p:sp>
      <p:sp>
        <p:nvSpPr>
          <p:cNvPr id="685" name="Google Shape;685;p48"/>
          <p:cNvSpPr/>
          <p:nvPr/>
        </p:nvSpPr>
        <p:spPr>
          <a:xfrm>
            <a:off x="1216025" y="1271949"/>
            <a:ext cx="3602038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Truth table for a 2-to-4 binary decoder</a:t>
            </a:r>
            <a:endParaRPr/>
          </a:p>
        </p:txBody>
      </p:sp>
      <p:graphicFrame>
        <p:nvGraphicFramePr>
          <p:cNvPr id="686" name="Google Shape;686;p48"/>
          <p:cNvGraphicFramePr/>
          <p:nvPr/>
        </p:nvGraphicFramePr>
        <p:xfrm>
          <a:off x="488950" y="1962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{1BE96192-6ACD-414A-A5CB-46324D705F06}</a:tableStyleId>
              </a:tblPr>
              <a:tblGrid>
                <a:gridCol w="2263775"/>
                <a:gridCol w="3146425"/>
              </a:tblGrid>
              <a:tr h="4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Outputs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    I1    I0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Y3    Y2    Y1    Y0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-533400" lvl="0" marL="533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     X      X</a:t>
                      </a:r>
                      <a:endParaRPr/>
                    </a:p>
                    <a:p>
                      <a:pPr indent="-533400" lvl="0" marL="533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1      0      0</a:t>
                      </a:r>
                      <a:endParaRPr/>
                    </a:p>
                    <a:p>
                      <a:pPr indent="-533400" lvl="0" marL="533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1      0      1</a:t>
                      </a:r>
                      <a:endParaRPr/>
                    </a:p>
                    <a:p>
                      <a:pPr indent="-533400" lvl="0" marL="533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1      1      0</a:t>
                      </a:r>
                      <a:endParaRPr/>
                    </a:p>
                    <a:p>
                      <a:pPr indent="-533400" lvl="0" marL="533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1      1      1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0      0      0      0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0      0      0      1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0      0      1      0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0      1      0      0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IN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1      0      0      0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87" name="Google Shape;687;p48"/>
          <p:cNvGrpSpPr/>
          <p:nvPr/>
        </p:nvGrpSpPr>
        <p:grpSpPr>
          <a:xfrm>
            <a:off x="6311900" y="3498850"/>
            <a:ext cx="2300288" cy="2292350"/>
            <a:chOff x="4132" y="1693"/>
            <a:chExt cx="1449" cy="1444"/>
          </a:xfrm>
        </p:grpSpPr>
        <p:sp>
          <p:nvSpPr>
            <p:cNvPr id="688" name="Google Shape;688;p48"/>
            <p:cNvSpPr txBox="1"/>
            <p:nvPr/>
          </p:nvSpPr>
          <p:spPr>
            <a:xfrm>
              <a:off x="4368" y="1693"/>
              <a:ext cx="960" cy="14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2-to-4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I0         Y0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I1         Y1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Y2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       Y3</a:t>
              </a:r>
              <a:endParaRPr/>
            </a:p>
          </p:txBody>
        </p:sp>
        <p:cxnSp>
          <p:nvCxnSpPr>
            <p:cNvPr id="689" name="Google Shape;689;p48"/>
            <p:cNvCxnSpPr/>
            <p:nvPr/>
          </p:nvCxnSpPr>
          <p:spPr>
            <a:xfrm>
              <a:off x="4132" y="225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8"/>
            <p:cNvCxnSpPr/>
            <p:nvPr/>
          </p:nvCxnSpPr>
          <p:spPr>
            <a:xfrm>
              <a:off x="4132" y="254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8"/>
            <p:cNvCxnSpPr/>
            <p:nvPr/>
          </p:nvCxnSpPr>
          <p:spPr>
            <a:xfrm>
              <a:off x="4132" y="30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8"/>
            <p:cNvCxnSpPr/>
            <p:nvPr/>
          </p:nvCxnSpPr>
          <p:spPr>
            <a:xfrm>
              <a:off x="5341" y="225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8"/>
            <p:cNvCxnSpPr/>
            <p:nvPr/>
          </p:nvCxnSpPr>
          <p:spPr>
            <a:xfrm>
              <a:off x="5341" y="249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8"/>
            <p:cNvCxnSpPr/>
            <p:nvPr/>
          </p:nvCxnSpPr>
          <p:spPr>
            <a:xfrm>
              <a:off x="5341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8"/>
            <p:cNvCxnSpPr/>
            <p:nvPr/>
          </p:nvCxnSpPr>
          <p:spPr>
            <a:xfrm>
              <a:off x="5341" y="297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48"/>
          <p:cNvSpPr/>
          <p:nvPr/>
        </p:nvSpPr>
        <p:spPr>
          <a:xfrm>
            <a:off x="1470025" y="5603875"/>
            <a:ext cx="2663825" cy="935038"/>
          </a:xfrm>
          <a:prstGeom prst="wedgeRoundRectCallout">
            <a:avLst>
              <a:gd fmla="val -40253" name="adj1"/>
              <a:gd fmla="val -305071" name="adj2"/>
              <a:gd fmla="val 16667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”don’t-care” notation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5" y="1730375"/>
            <a:ext cx="6249988" cy="446563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9"/>
          <p:cNvSpPr txBox="1"/>
          <p:nvPr>
            <p:ph type="title"/>
          </p:nvPr>
        </p:nvSpPr>
        <p:spPr>
          <a:xfrm>
            <a:off x="1066800" y="228600"/>
            <a:ext cx="7793038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b="1" lang="en-IN" sz="3600">
                <a:solidFill>
                  <a:schemeClr val="hlink"/>
                </a:solidFill>
              </a:rPr>
              <a:t> 2 to 4 Decoder</a:t>
            </a:r>
            <a:endParaRPr b="1" sz="3600">
              <a:solidFill>
                <a:schemeClr val="hlink"/>
              </a:solidFill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513" y="954088"/>
            <a:ext cx="2117725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3763" y="927100"/>
            <a:ext cx="2063750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0875" y="1524000"/>
            <a:ext cx="2144713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9800" y="1597025"/>
            <a:ext cx="2117725" cy="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23528" y="188641"/>
            <a:ext cx="3096344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K Map for Sum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75928" y="3429000"/>
            <a:ext cx="82296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for Half Adder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S(Sum)=AB’+A’B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 EXOR B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C(Carry)=A.B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electronicshub.org/wp-content/uploads/2014/08/HA-K-MAP-FOR-SUM.jpg"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05" y="836712"/>
            <a:ext cx="2781300" cy="23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427984" y="341041"/>
            <a:ext cx="3096344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Map for Carry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electronicshub.org/wp-content/uploads/2014/08/HA-K-MAP-FOR-CARRY.jpg"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2538" y="836712"/>
            <a:ext cx="2571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3 TO 8 DECODER</a:t>
            </a:r>
            <a:endParaRPr/>
          </a:p>
        </p:txBody>
      </p:sp>
      <p:graphicFrame>
        <p:nvGraphicFramePr>
          <p:cNvPr id="712" name="Google Shape;712;p50"/>
          <p:cNvGraphicFramePr/>
          <p:nvPr/>
        </p:nvGraphicFramePr>
        <p:xfrm>
          <a:off x="457200" y="3259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3" name="Google Shape;713;p50"/>
          <p:cNvSpPr txBox="1"/>
          <p:nvPr/>
        </p:nvSpPr>
        <p:spPr>
          <a:xfrm>
            <a:off x="323528" y="1268760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Input Lines=3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Output Lines=8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3x8 Decoder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line to 8 Line decoder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Octal Decoder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1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3 TO 8 DECODER</a:t>
            </a:r>
            <a:endParaRPr/>
          </a:p>
        </p:txBody>
      </p:sp>
      <p:graphicFrame>
        <p:nvGraphicFramePr>
          <p:cNvPr id="719" name="Google Shape;719;p51"/>
          <p:cNvGraphicFramePr/>
          <p:nvPr/>
        </p:nvGraphicFramePr>
        <p:xfrm>
          <a:off x="395536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0" name="Google Shape;720;p51"/>
          <p:cNvSpPr txBox="1"/>
          <p:nvPr/>
        </p:nvSpPr>
        <p:spPr>
          <a:xfrm>
            <a:off x="323528" y="4577060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I0=A’B’C’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I1=A’B’C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I2=A’BC’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I3=A’BC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I4=AB’C’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I5=AB’C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I6=ABC’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I7=ABC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CODE CONVERTER</a:t>
            </a:r>
            <a:endParaRPr/>
          </a:p>
        </p:txBody>
      </p:sp>
      <p:sp>
        <p:nvSpPr>
          <p:cNvPr id="726" name="Google Shape;726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Binary to Gray Code Converter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Gray to Binary Code Converter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BCD to Ex-3 Code Converter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3"/>
          <p:cNvSpPr txBox="1"/>
          <p:nvPr>
            <p:ph type="title"/>
          </p:nvPr>
        </p:nvSpPr>
        <p:spPr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336699"/>
                </a:solidFill>
              </a:rPr>
              <a:t>FOUR BIT BINARY TO GRAY CODE CONVERTER –DESIGN (1)…</a:t>
            </a:r>
            <a:endParaRPr/>
          </a:p>
        </p:txBody>
      </p:sp>
      <p:sp>
        <p:nvSpPr>
          <p:cNvPr id="732" name="Google Shape;732;p53"/>
          <p:cNvSpPr txBox="1"/>
          <p:nvPr/>
        </p:nvSpPr>
        <p:spPr>
          <a:xfrm>
            <a:off x="381000" y="990600"/>
            <a:ext cx="2479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 TABLE:</a:t>
            </a:r>
            <a:endParaRPr/>
          </a:p>
        </p:txBody>
      </p:sp>
      <p:graphicFrame>
        <p:nvGraphicFramePr>
          <p:cNvPr id="733" name="Google Shape;733;p53"/>
          <p:cNvGraphicFramePr/>
          <p:nvPr/>
        </p:nvGraphicFramePr>
        <p:xfrm>
          <a:off x="381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{1BE96192-6ACD-414A-A5CB-46324D705F06}</a:tableStyleId>
              </a:tblPr>
              <a:tblGrid>
                <a:gridCol w="719175"/>
                <a:gridCol w="719175"/>
                <a:gridCol w="682000"/>
                <a:gridCol w="544750"/>
                <a:gridCol w="631975"/>
                <a:gridCol w="1325400"/>
                <a:gridCol w="683425"/>
                <a:gridCol w="643400"/>
                <a:gridCol w="682000"/>
                <a:gridCol w="607650"/>
              </a:tblGrid>
              <a:tr h="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( BINARY)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OUTPUTS (GRAY CODE)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4"/>
          <p:cNvSpPr txBox="1"/>
          <p:nvPr>
            <p:ph type="title"/>
          </p:nvPr>
        </p:nvSpPr>
        <p:spPr>
          <a:xfrm>
            <a:off x="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336699"/>
                </a:solidFill>
              </a:rPr>
              <a:t>FOUR BIT BINARY TO GRAY CODE CONVERTER –DESIGN (2)…</a:t>
            </a:r>
            <a:endParaRPr/>
          </a:p>
        </p:txBody>
      </p:sp>
      <p:pic>
        <p:nvPicPr>
          <p:cNvPr id="739" name="Google Shape;73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7696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54"/>
          <p:cNvSpPr txBox="1"/>
          <p:nvPr/>
        </p:nvSpPr>
        <p:spPr>
          <a:xfrm>
            <a:off x="609600" y="1143000"/>
            <a:ext cx="399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using K-maps: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5"/>
          <p:cNvSpPr/>
          <p:nvPr/>
        </p:nvSpPr>
        <p:spPr>
          <a:xfrm>
            <a:off x="1524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FOUR BIT BINARY TO GRAY CODE CONVERTER –DESIGN (3)</a:t>
            </a:r>
            <a:endParaRPr b="1" sz="180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6-31" id="746" name="Google Shape;7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92300"/>
            <a:ext cx="5410200" cy="400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5"/>
          <p:cNvSpPr txBox="1"/>
          <p:nvPr/>
        </p:nvSpPr>
        <p:spPr>
          <a:xfrm>
            <a:off x="1127125" y="1184275"/>
            <a:ext cx="2239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Diagram: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6"/>
          <p:cNvSpPr txBox="1"/>
          <p:nvPr>
            <p:ph type="title"/>
          </p:nvPr>
        </p:nvSpPr>
        <p:spPr>
          <a:xfrm>
            <a:off x="228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336699"/>
                </a:solidFill>
              </a:rPr>
              <a:t>FOUR BIT GRAY CODE TO BINARY CONVERTER –DESIGN (1)…</a:t>
            </a:r>
            <a:endParaRPr/>
          </a:p>
        </p:txBody>
      </p:sp>
      <p:sp>
        <p:nvSpPr>
          <p:cNvPr id="753" name="Google Shape;753;p56"/>
          <p:cNvSpPr txBox="1"/>
          <p:nvPr>
            <p:ph idx="1" type="body"/>
          </p:nvPr>
        </p:nvSpPr>
        <p:spPr>
          <a:xfrm>
            <a:off x="304800" y="1295400"/>
            <a:ext cx="381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IN" sz="1200"/>
              <a:t>Truth Table: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IN" sz="900"/>
              <a:t>      </a:t>
            </a:r>
            <a:endParaRPr/>
          </a:p>
        </p:txBody>
      </p:sp>
      <p:graphicFrame>
        <p:nvGraphicFramePr>
          <p:cNvPr id="754" name="Google Shape;754;p56"/>
          <p:cNvGraphicFramePr/>
          <p:nvPr/>
        </p:nvGraphicFramePr>
        <p:xfrm>
          <a:off x="457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{1BE96192-6ACD-414A-A5CB-46324D705F06}</a:tableStyleId>
              </a:tblPr>
              <a:tblGrid>
                <a:gridCol w="628650"/>
                <a:gridCol w="628650"/>
                <a:gridCol w="698500"/>
                <a:gridCol w="628650"/>
                <a:gridCol w="768350"/>
                <a:gridCol w="908050"/>
                <a:gridCol w="698500"/>
                <a:gridCol w="768350"/>
                <a:gridCol w="838200"/>
                <a:gridCol w="977900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( GRAY CODE)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OUTPUTS (BINARY 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7"/>
          <p:cNvSpPr txBox="1"/>
          <p:nvPr>
            <p:ph type="title"/>
          </p:nvPr>
        </p:nvSpPr>
        <p:spPr>
          <a:xfrm>
            <a:off x="228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336699"/>
                </a:solidFill>
              </a:rPr>
              <a:t>FOUR BIT GRAY CODE TO BINARY CONVERTER –DESIGN (2)…</a:t>
            </a:r>
            <a:endParaRPr/>
          </a:p>
        </p:txBody>
      </p:sp>
      <p:pic>
        <p:nvPicPr>
          <p:cNvPr id="760" name="Google Shape;760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75" l="0" r="0" t="0"/>
          <a:stretch/>
        </p:blipFill>
        <p:spPr>
          <a:xfrm>
            <a:off x="381000" y="1676400"/>
            <a:ext cx="8382000" cy="504305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7"/>
          <p:cNvSpPr txBox="1"/>
          <p:nvPr/>
        </p:nvSpPr>
        <p:spPr>
          <a:xfrm>
            <a:off x="457200" y="1066800"/>
            <a:ext cx="4027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using K-Maps: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7" name="Google Shape;767;p58"/>
          <p:cNvSpPr txBox="1"/>
          <p:nvPr>
            <p:ph type="title"/>
          </p:nvPr>
        </p:nvSpPr>
        <p:spPr>
          <a:xfrm>
            <a:off x="381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336699"/>
                </a:solidFill>
              </a:rPr>
              <a:t>FOUR BIT GRAY CODE TO BINARY CONVERTER –DESIGN (3)…</a:t>
            </a:r>
            <a:endParaRPr/>
          </a:p>
        </p:txBody>
      </p:sp>
      <p:pic>
        <p:nvPicPr>
          <p:cNvPr id="768" name="Google Shape;76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8077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8"/>
          <p:cNvSpPr txBox="1"/>
          <p:nvPr/>
        </p:nvSpPr>
        <p:spPr>
          <a:xfrm>
            <a:off x="304800" y="1143000"/>
            <a:ext cx="4027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using K-Maps: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9"/>
          <p:cNvSpPr/>
          <p:nvPr/>
        </p:nvSpPr>
        <p:spPr>
          <a:xfrm>
            <a:off x="1524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FOUR BIT GRAY CODE TO BINARY CONVERTER –DESIGN (4)</a:t>
            </a:r>
            <a:endParaRPr b="1" sz="180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6-32" id="775" name="Google Shape;77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76400"/>
            <a:ext cx="38735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9"/>
          <p:cNvSpPr txBox="1"/>
          <p:nvPr/>
        </p:nvSpPr>
        <p:spPr>
          <a:xfrm>
            <a:off x="1508125" y="955675"/>
            <a:ext cx="2239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Diagram: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ctrTitle"/>
          </p:nvPr>
        </p:nvSpPr>
        <p:spPr>
          <a:xfrm>
            <a:off x="467544" y="5486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Full Adder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187624" y="2348880"/>
            <a:ext cx="62646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 Which Performs Addition Of Three Input Bits and gives Two Outputs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3810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BCD to XS 3 code converter- Design (1)...</a:t>
            </a:r>
            <a:endParaRPr/>
          </a:p>
        </p:txBody>
      </p:sp>
      <p:sp>
        <p:nvSpPr>
          <p:cNvPr id="782" name="Google Shape;782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3" marL="1600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/>
          </a:p>
          <a:p>
            <a:pPr indent="-228600" lvl="3" marL="16002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/>
          </a:p>
          <a:p>
            <a:pPr indent="-228600" lvl="3" marL="16002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/>
          </a:p>
          <a:p>
            <a:pPr indent="-254000" lvl="0" marL="3429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783" name="Google Shape;783;p60"/>
          <p:cNvSpPr/>
          <p:nvPr/>
        </p:nvSpPr>
        <p:spPr>
          <a:xfrm>
            <a:off x="381000" y="7620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TRUTH TABLE FOR  BCD TO XS3 CODE CONVERTER:</a:t>
            </a:r>
            <a:r>
              <a:rPr b="0" i="0" lang="en-IN" sz="1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4" name="Google Shape;784;p60"/>
          <p:cNvGraphicFramePr/>
          <p:nvPr/>
        </p:nvGraphicFramePr>
        <p:xfrm>
          <a:off x="914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{1BE96192-6ACD-414A-A5CB-46324D705F06}</a:tableStyleId>
              </a:tblPr>
              <a:tblGrid>
                <a:gridCol w="738200"/>
                <a:gridCol w="712775"/>
                <a:gridCol w="738200"/>
                <a:gridCol w="738175"/>
                <a:gridCol w="515950"/>
                <a:gridCol w="965200"/>
                <a:gridCol w="912800"/>
                <a:gridCol w="912825"/>
                <a:gridCol w="928675"/>
              </a:tblGrid>
              <a:tr h="30480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( Std BCD code)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 ( XS3 Code)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0" name="Google Shape;790;p61"/>
          <p:cNvSpPr txBox="1"/>
          <p:nvPr>
            <p:ph type="title"/>
          </p:nvPr>
        </p:nvSpPr>
        <p:spPr>
          <a:xfrm>
            <a:off x="609600" y="38100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2400"/>
              <a:t>BCD to XS 3 code converter- Design (2)...</a:t>
            </a:r>
            <a:endParaRPr/>
          </a:p>
        </p:txBody>
      </p:sp>
      <p:pic>
        <p:nvPicPr>
          <p:cNvPr descr="AACFLOM0" id="791" name="Google Shape;791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555" l="0" r="0" t="0"/>
          <a:stretch/>
        </p:blipFill>
        <p:spPr>
          <a:xfrm>
            <a:off x="457200" y="1447800"/>
            <a:ext cx="81534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1"/>
          <p:cNvSpPr txBox="1"/>
          <p:nvPr/>
        </p:nvSpPr>
        <p:spPr>
          <a:xfrm>
            <a:off x="533400" y="838200"/>
            <a:ext cx="6651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K-maps for simplification and simplified Boolean expressions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BCD to XS 3 code converter- Design (3)...</a:t>
            </a:r>
            <a:endParaRPr/>
          </a:p>
        </p:txBody>
      </p:sp>
      <p:sp>
        <p:nvSpPr>
          <p:cNvPr id="798" name="Google Shape;798;p62"/>
          <p:cNvSpPr txBox="1"/>
          <p:nvPr>
            <p:ph idx="1" type="body"/>
          </p:nvPr>
        </p:nvSpPr>
        <p:spPr>
          <a:xfrm>
            <a:off x="6096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Char char="•"/>
            </a:pPr>
            <a:r>
              <a:rPr lang="en-IN" sz="2800">
                <a:solidFill>
                  <a:srgbClr val="003366"/>
                </a:solidFill>
              </a:rPr>
              <a:t>After the manipulation of the Boolean expressions for using common gates for two or more outputs, logic expressions can be given by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alibri"/>
              <a:buNone/>
            </a:pPr>
            <a:r>
              <a:rPr lang="en-IN" sz="2800">
                <a:solidFill>
                  <a:srgbClr val="FF0066"/>
                </a:solidFill>
              </a:rPr>
              <a:t>	</a:t>
            </a:r>
            <a:r>
              <a:rPr b="1" lang="en-IN" sz="2800">
                <a:solidFill>
                  <a:srgbClr val="FF0066"/>
                </a:solidFill>
              </a:rPr>
              <a:t>     z=D’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alibri"/>
              <a:buNone/>
            </a:pPr>
            <a:r>
              <a:rPr b="1" lang="en-IN" sz="2800">
                <a:solidFill>
                  <a:srgbClr val="FF0066"/>
                </a:solidFill>
              </a:rPr>
              <a:t>         y=CD+C’D’ = CD + (C+D)’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alibri"/>
              <a:buNone/>
            </a:pPr>
            <a:r>
              <a:rPr b="1" lang="en-IN" sz="2800">
                <a:solidFill>
                  <a:srgbClr val="FF0066"/>
                </a:solidFill>
              </a:rPr>
              <a:t>         x= B’C + B’D + BC’D’ = B’(C+D) + BC’D’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alibri"/>
              <a:buNone/>
            </a:pPr>
            <a:r>
              <a:rPr b="1" lang="en-IN" sz="2800">
                <a:solidFill>
                  <a:srgbClr val="FF0066"/>
                </a:solidFill>
              </a:rPr>
              <a:t>         w= A + BC + BD = A + B (C+D)</a:t>
            </a:r>
            <a:endParaRPr sz="2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"/>
          <p:cNvSpPr txBox="1"/>
          <p:nvPr>
            <p:ph type="title"/>
          </p:nvPr>
        </p:nvSpPr>
        <p:spPr>
          <a:xfrm>
            <a:off x="6096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BCD to XS 3 code converter- Design (4)</a:t>
            </a:r>
            <a:endParaRPr/>
          </a:p>
        </p:txBody>
      </p:sp>
      <p:pic>
        <p:nvPicPr>
          <p:cNvPr descr="AACFLON0" id="804" name="Google Shape;804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555" l="0" r="0" t="0"/>
          <a:stretch/>
        </p:blipFill>
        <p:spPr>
          <a:xfrm>
            <a:off x="609600" y="1295400"/>
            <a:ext cx="815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23528" y="188641"/>
            <a:ext cx="82296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Truth Table for Full Adder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1187624" y="836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{AE1AAA2F-7659-46E8-B3B9-5101C5A17AE1}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6" name="Google Shape;136;p7"/>
          <p:cNvSpPr txBox="1"/>
          <p:nvPr/>
        </p:nvSpPr>
        <p:spPr>
          <a:xfrm>
            <a:off x="475928" y="4581128"/>
            <a:ext cx="82296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 for Full Adder</a:t>
            </a:r>
            <a:endParaRPr/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S(Sum)=A’B’Cin+AB’Cin’+A’BCin’+ABCin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 EXOR B EXOR 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C(Carry)=A.Cin+ A.B + B.Cin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6876256" y="5013176"/>
            <a:ext cx="10081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z=Cin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323528" y="188642"/>
            <a:ext cx="3528392" cy="62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KMAP for SUM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75928" y="4581128"/>
            <a:ext cx="82296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Equations  for Full Adder</a:t>
            </a:r>
            <a:endParaRPr/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S(Sum)=A’B’Cin+AB’Cin’+A’BCin’+ABCin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 EXOR B EXOR 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C(Carry)=A.Cin+ A.B + B.Cin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876256" y="5013176"/>
            <a:ext cx="10081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z=Cin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electronicshub.org/wp-content/uploads/2014/08/FA-K-MAP-FOR-SUM.jpg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33" y="809625"/>
            <a:ext cx="4333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lectronicshub.org/wp-content/uploads/2014/08/FA-K-MAP-FOR-CARRY1.jpg"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686940"/>
            <a:ext cx="4733925" cy="28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5148064" y="260648"/>
            <a:ext cx="3528392" cy="620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KMAP for CARRY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CFLOQ0" id="152" name="Google Shape;152;p9"/>
          <p:cNvPicPr preferRelativeResize="0"/>
          <p:nvPr/>
        </p:nvPicPr>
        <p:blipFill rotWithShape="1">
          <a:blip r:embed="rId3">
            <a:alphaModFix/>
          </a:blip>
          <a:srcRect b="6480" l="0" r="0" t="0"/>
          <a:stretch/>
        </p:blipFill>
        <p:spPr>
          <a:xfrm>
            <a:off x="609600" y="1905000"/>
            <a:ext cx="7769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304800" y="3810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Full Adder using AND-OR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2017-08-02T09:09:17Z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0x0101005146EB73918F724DB015346E255FCDD9</vt:lpwstr>
  </property>
</Properties>
</file>