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9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2"/>
  </p:notesMasterIdLst>
  <p:sldIdLst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6AF2-9B87-41C8-81FA-8B47C0892A1D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7898-6883-4840-8A3A-75AD27E73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596BE4B-AC01-4721-AFCF-8905BD0951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6680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596BE4B-AC01-4721-AFCF-8905BD0951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960" y="4342535"/>
            <a:ext cx="5486680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28E129-1E6D-4B91-8097-8B549C832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40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64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1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8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2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46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BF07-5BBF-4CF4-9127-78FA9CD6D82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4305-29D4-4F11-8F32-F89F32B8F486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12-10-2018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7758-04E5-41E5-AC89-12E8380E610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9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converter is a logic circuit that changes data presented in one type of binary code to another type of binary code, such as BCD to binary, BCD to 7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segment, binary to BCD, BCD to XS3, binary to Gray code, and Gray code to binary.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Y = CD + C’D’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AF41A4-E36A-4A89-9797-6175405696F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905000"/>
            <a:ext cx="2727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0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level circuit implementation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smtClean="0"/>
              <a:t>Have equations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 = A + BC + BD = A + B(C+D)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X = B’C + B’D + BC’D’ = B’(C+D) + BC’D’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Y = CD + C’D’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Z = D’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Factoring out (C+D) and call it T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Then T’ = (C+D)’ = C’D’	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 = A + BT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X = B’T + BT’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Y = CD + T’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Z = D’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CB3D43-76FE-4254-BCD1-1CF0D1E987C0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the digital circuit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4302125"/>
          </a:xfrm>
        </p:spPr>
        <p:txBody>
          <a:bodyPr/>
          <a:lstStyle/>
          <a:p>
            <a:r>
              <a:rPr lang="en-US" smtClean="0"/>
              <a:t>Implementing the second set of equations where T=C+D results in a lower gate count.</a:t>
            </a:r>
          </a:p>
          <a:p>
            <a:r>
              <a:rPr lang="en-US" smtClean="0"/>
              <a:t>This gate has a fanout of 3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F73F94-E7A5-4ABC-8ADE-0668FBCC8E04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7713"/>
            <a:ext cx="45720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C063-4AF0-4A0E-9111-5E82F0378F86}" type="slidenum">
              <a:rPr lang="en-US"/>
              <a:pPr/>
              <a:t>13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58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336699"/>
                </a:solidFill>
              </a:rPr>
              <a:t>FOUR BIT BINARY TO GRAY CODE CONVERTER –DESIGN (1)…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TRUTH TABLE:</a:t>
            </a:r>
          </a:p>
        </p:txBody>
      </p:sp>
      <p:grpSp>
        <p:nvGrpSpPr>
          <p:cNvPr id="125957" name="Group 5"/>
          <p:cNvGrpSpPr>
            <a:grpSpLocks noChangeAspect="1"/>
          </p:cNvGrpSpPr>
          <p:nvPr/>
        </p:nvGrpSpPr>
        <p:grpSpPr bwMode="auto">
          <a:xfrm>
            <a:off x="4953000" y="609600"/>
            <a:ext cx="3733800" cy="1257300"/>
            <a:chOff x="2355" y="8745"/>
            <a:chExt cx="5114" cy="1760"/>
          </a:xfrm>
        </p:grpSpPr>
        <p:sp>
          <p:nvSpPr>
            <p:cNvPr id="125958" name="AutoShape 6"/>
            <p:cNvSpPr>
              <a:spLocks noChangeAspect="1" noChangeArrowheads="1"/>
            </p:cNvSpPr>
            <p:nvPr/>
          </p:nvSpPr>
          <p:spPr bwMode="auto">
            <a:xfrm>
              <a:off x="2355" y="8745"/>
              <a:ext cx="5114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564" y="9065"/>
              <a:ext cx="626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MSB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3294" y="9065"/>
              <a:ext cx="316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4025" y="9065"/>
              <a:ext cx="312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4755" y="90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381" y="90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2981" y="8905"/>
              <a:ext cx="522" cy="480"/>
              <a:chOff x="2981" y="8905"/>
              <a:chExt cx="522" cy="480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025" y="8905"/>
              <a:ext cx="2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970" name="Group 18"/>
            <p:cNvGrpSpPr>
              <a:grpSpLocks/>
            </p:cNvGrpSpPr>
            <p:nvPr/>
          </p:nvGrpSpPr>
          <p:grpSpPr bwMode="auto">
            <a:xfrm>
              <a:off x="3712" y="8905"/>
              <a:ext cx="522" cy="480"/>
              <a:chOff x="2981" y="8905"/>
              <a:chExt cx="522" cy="480"/>
            </a:xfrm>
          </p:grpSpPr>
          <p:sp>
            <p:nvSpPr>
              <p:cNvPr id="125971" name="Line 19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2" name="Line 20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3" name="Line 21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4" name="Line 22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975" name="Group 23"/>
            <p:cNvGrpSpPr>
              <a:grpSpLocks/>
            </p:cNvGrpSpPr>
            <p:nvPr/>
          </p:nvGrpSpPr>
          <p:grpSpPr bwMode="auto">
            <a:xfrm>
              <a:off x="4442" y="8905"/>
              <a:ext cx="523" cy="480"/>
              <a:chOff x="2981" y="8905"/>
              <a:chExt cx="522" cy="480"/>
            </a:xfrm>
          </p:grpSpPr>
          <p:sp>
            <p:nvSpPr>
              <p:cNvPr id="125976" name="Line 24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7" name="Line 25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8" name="Line 26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980" name="Group 28"/>
            <p:cNvGrpSpPr>
              <a:grpSpLocks/>
            </p:cNvGrpSpPr>
            <p:nvPr/>
          </p:nvGrpSpPr>
          <p:grpSpPr bwMode="auto">
            <a:xfrm>
              <a:off x="5068" y="8905"/>
              <a:ext cx="523" cy="480"/>
              <a:chOff x="2981" y="8905"/>
              <a:chExt cx="522" cy="480"/>
            </a:xfrm>
          </p:grpSpPr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2" name="Line 30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3" name="Line 31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4" name="Line 32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985" name="Line 33"/>
            <p:cNvSpPr>
              <a:spLocks noChangeShapeType="1"/>
            </p:cNvSpPr>
            <p:nvPr/>
          </p:nvSpPr>
          <p:spPr bwMode="auto">
            <a:xfrm>
              <a:off x="2877" y="9545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3503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4233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Line 36"/>
            <p:cNvSpPr>
              <a:spLocks noChangeShapeType="1"/>
            </p:cNvSpPr>
            <p:nvPr/>
          </p:nvSpPr>
          <p:spPr bwMode="auto">
            <a:xfrm>
              <a:off x="4964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>
              <a:off x="5590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2707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3307" y="9878"/>
              <a:ext cx="317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4025" y="98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93" name="Text Box 41"/>
            <p:cNvSpPr txBox="1">
              <a:spLocks noChangeArrowheads="1"/>
            </p:cNvSpPr>
            <p:nvPr/>
          </p:nvSpPr>
          <p:spPr bwMode="auto">
            <a:xfrm>
              <a:off x="4755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4" name="Text Box 42"/>
            <p:cNvSpPr txBox="1">
              <a:spLocks noChangeArrowheads="1"/>
            </p:cNvSpPr>
            <p:nvPr/>
          </p:nvSpPr>
          <p:spPr bwMode="auto">
            <a:xfrm>
              <a:off x="5381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5" name="Text Box 43"/>
            <p:cNvSpPr txBox="1">
              <a:spLocks noChangeArrowheads="1"/>
            </p:cNvSpPr>
            <p:nvPr/>
          </p:nvSpPr>
          <p:spPr bwMode="auto">
            <a:xfrm>
              <a:off x="6008" y="9065"/>
              <a:ext cx="1357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800">
                  <a:latin typeface="Verdana" pitchFamily="34" charset="0"/>
                </a:rPr>
                <a:t>Binary code</a:t>
              </a:r>
              <a:endParaRPr lang="en-US"/>
            </a:p>
          </p:txBody>
        </p:sp>
        <p:sp>
          <p:nvSpPr>
            <p:cNvPr id="125996" name="Text Box 44"/>
            <p:cNvSpPr txBox="1">
              <a:spLocks noChangeArrowheads="1"/>
            </p:cNvSpPr>
            <p:nvPr/>
          </p:nvSpPr>
          <p:spPr bwMode="auto">
            <a:xfrm>
              <a:off x="6008" y="9705"/>
              <a:ext cx="1357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800">
                  <a:latin typeface="Verdana" pitchFamily="34" charset="0"/>
                </a:rPr>
                <a:t>Gray code</a:t>
              </a:r>
              <a:endParaRPr lang="en-US"/>
            </a:p>
          </p:txBody>
        </p:sp>
      </p:grpSp>
      <p:graphicFrame>
        <p:nvGraphicFramePr>
          <p:cNvPr id="133925" name="Group 28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62730"/>
              </p:ext>
            </p:extLst>
          </p:nvPr>
        </p:nvGraphicFramePr>
        <p:xfrm>
          <a:off x="381000" y="1524000"/>
          <a:ext cx="7239000" cy="5105406"/>
        </p:xfrm>
        <a:graphic>
          <a:graphicData uri="http://schemas.openxmlformats.org/drawingml/2006/table">
            <a:tbl>
              <a:tblPr/>
              <a:tblGrid>
                <a:gridCol w="798513"/>
                <a:gridCol w="757237"/>
                <a:gridCol w="604838"/>
                <a:gridCol w="701675"/>
                <a:gridCol w="1471612"/>
                <a:gridCol w="758825"/>
                <a:gridCol w="714375"/>
                <a:gridCol w="757238"/>
                <a:gridCol w="674687"/>
              </a:tblGrid>
              <a:tr h="2841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( BINARY)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 (GRAY CODE)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E5B9-523F-4C6D-896F-F8A37A05FF5A}" type="slidenum">
              <a:rPr lang="en-US"/>
              <a:pPr/>
              <a:t>14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r>
              <a:rPr lang="en-US" sz="2400" b="1">
                <a:solidFill>
                  <a:srgbClr val="336699"/>
                </a:solidFill>
              </a:rPr>
              <a:t>FOUR BIT BINARY TO GRAY CODE CONVERTER –DESIGN (2)…</a:t>
            </a:r>
          </a:p>
        </p:txBody>
      </p:sp>
      <p:pic>
        <p:nvPicPr>
          <p:cNvPr id="1269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7696200" cy="4876800"/>
          </a:xfrm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Simplification using K-maps:</a:t>
            </a:r>
          </a:p>
        </p:txBody>
      </p:sp>
    </p:spTree>
    <p:extLst>
      <p:ext uri="{BB962C8B-B14F-4D97-AF65-F5344CB8AC3E}">
        <p14:creationId xmlns:p14="http://schemas.microsoft.com/office/powerpoint/2010/main" val="1130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64C-C689-4B07-A46B-94FAA1E94AEF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" y="2286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>
                <a:solidFill>
                  <a:srgbClr val="336699"/>
                </a:solidFill>
              </a:rPr>
              <a:t>FOUR BIT BINARY TO GRAY CODE CONVERTER –DESIGN (3)</a:t>
            </a:r>
            <a:endParaRPr lang="en-US" altLang="en-US" b="1">
              <a:solidFill>
                <a:srgbClr val="336699"/>
              </a:solidFill>
            </a:endParaRPr>
          </a:p>
        </p:txBody>
      </p:sp>
      <p:pic>
        <p:nvPicPr>
          <p:cNvPr id="82947" name="Picture 3" descr="06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92300"/>
            <a:ext cx="5410200" cy="40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127125" y="1184275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Logic Diagram:</a:t>
            </a:r>
          </a:p>
        </p:txBody>
      </p:sp>
    </p:spTree>
    <p:extLst>
      <p:ext uri="{BB962C8B-B14F-4D97-AF65-F5344CB8AC3E}">
        <p14:creationId xmlns:p14="http://schemas.microsoft.com/office/powerpoint/2010/main" val="29625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CDFD-BDD4-49CA-A15A-4FE7D5566A45}" type="slidenum">
              <a:rPr lang="en-US"/>
              <a:pPr/>
              <a:t>16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Arial" charset="0"/>
              </a:rPr>
              <a:t>COMPARATORS</a:t>
            </a:r>
            <a:endParaRPr lang="en-US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Comparator is a combinational logic circuit that </a:t>
            </a:r>
            <a:r>
              <a:rPr lang="en-US" sz="2800" b="1" dirty="0"/>
              <a:t>compares the magnitudes</a:t>
            </a:r>
            <a:r>
              <a:rPr lang="en-US" sz="2800" dirty="0"/>
              <a:t> of two binary quantities to determine which one has the </a:t>
            </a:r>
            <a:r>
              <a:rPr lang="en-US" sz="2800" dirty="0">
                <a:solidFill>
                  <a:srgbClr val="003366"/>
                </a:solidFill>
              </a:rPr>
              <a:t>greater magnitude.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800" dirty="0">
              <a:solidFill>
                <a:srgbClr val="0033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</a:rPr>
              <a:t>In other word, a comparator determines the relationship of two binary quantities.</a:t>
            </a:r>
          </a:p>
          <a:p>
            <a:pPr algn="just">
              <a:lnSpc>
                <a:spcPct val="80000"/>
              </a:lnSpc>
            </a:pPr>
            <a:endParaRPr lang="en-US" sz="2800" dirty="0">
              <a:solidFill>
                <a:srgbClr val="0033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b="1" dirty="0" err="1"/>
              <a:t>exclusive</a:t>
            </a:r>
            <a:r>
              <a:rPr lang="en-US" sz="2800" b="1" dirty="0" err="1">
                <a:sym typeface="Symbol" pitchFamily="18" charset="2"/>
              </a:rPr>
              <a:t></a:t>
            </a:r>
            <a:r>
              <a:rPr lang="en-US" sz="2800" b="1" dirty="0" err="1"/>
              <a:t>OR</a:t>
            </a:r>
            <a:r>
              <a:rPr lang="en-US" sz="2800" dirty="0"/>
              <a:t> gate can be used as a basic comparator.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083D-B887-43F6-8E12-1D2B3363AD13}" type="slidenum">
              <a:rPr lang="en-US"/>
              <a:pPr/>
              <a:t>17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48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>
                <a:solidFill>
                  <a:srgbClr val="000066"/>
                </a:solidFill>
              </a:rPr>
              <a:t>If two input bits are </a:t>
            </a:r>
            <a:r>
              <a:rPr lang="en-US" sz="2800" b="1">
                <a:solidFill>
                  <a:srgbClr val="3333FF"/>
                </a:solidFill>
              </a:rPr>
              <a:t>not equal</a:t>
            </a:r>
            <a:r>
              <a:rPr lang="en-US" sz="2800">
                <a:solidFill>
                  <a:srgbClr val="000066"/>
                </a:solidFill>
              </a:rPr>
              <a:t>, its output is a 1. But if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rgbClr val="000066"/>
                </a:solidFill>
              </a:rPr>
              <a:t>    two input bits are </a:t>
            </a:r>
            <a:r>
              <a:rPr lang="en-US" sz="2800" b="1">
                <a:solidFill>
                  <a:srgbClr val="3333FF"/>
                </a:solidFill>
              </a:rPr>
              <a:t>equal</a:t>
            </a:r>
            <a:r>
              <a:rPr lang="en-US" sz="2800">
                <a:solidFill>
                  <a:srgbClr val="000066"/>
                </a:solidFill>
              </a:rPr>
              <a:t>, its output is a 0. </a:t>
            </a:r>
          </a:p>
          <a:p>
            <a:pPr>
              <a:buClr>
                <a:schemeClr val="tx1"/>
              </a:buClr>
            </a:pPr>
            <a:r>
              <a:rPr lang="en-US" sz="2800">
                <a:solidFill>
                  <a:srgbClr val="000066"/>
                </a:solidFill>
              </a:rPr>
              <a:t>So</a:t>
            </a:r>
            <a:r>
              <a:rPr lang="en-US" sz="2800">
                <a:solidFill>
                  <a:srgbClr val="336699"/>
                </a:solidFill>
              </a:rPr>
              <a:t> </a:t>
            </a:r>
            <a:r>
              <a:rPr lang="en-US" sz="2800" b="1">
                <a:solidFill>
                  <a:srgbClr val="3333FF"/>
                </a:solidFill>
              </a:rPr>
              <a:t>exclusive</a:t>
            </a:r>
            <a:r>
              <a:rPr lang="en-US" sz="2800" b="1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lang="en-US" sz="2800" b="1">
                <a:solidFill>
                  <a:srgbClr val="3333FF"/>
                </a:solidFill>
              </a:rPr>
              <a:t>OR gate</a:t>
            </a:r>
            <a:r>
              <a:rPr lang="en-US" sz="2800">
                <a:solidFill>
                  <a:srgbClr val="000066"/>
                </a:solidFill>
              </a:rPr>
              <a:t> can be used as a 2</a:t>
            </a:r>
            <a:r>
              <a:rPr lang="en-US" sz="280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000066"/>
                </a:solidFill>
              </a:rPr>
              <a:t>bit Comparator.</a:t>
            </a:r>
            <a:endParaRPr lang="en-US" sz="2800"/>
          </a:p>
          <a:p>
            <a:endParaRPr lang="en-US" sz="280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19200" y="4114800"/>
          <a:ext cx="6781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Bitmap Image" r:id="rId3" imgW="3943901" imgH="1428949" progId="Paint.Picture">
                  <p:embed/>
                </p:oleObj>
              </mc:Choice>
              <mc:Fallback>
                <p:oleObj name="Bitmap Image" r:id="rId3" imgW="3943901" imgH="1428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6781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71600" y="2286000"/>
          <a:ext cx="6400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Bitmap Image" r:id="rId5" imgW="3943901" imgH="1047619" progId="Paint.Picture">
                  <p:embed/>
                </p:oleObj>
              </mc:Choice>
              <mc:Fallback>
                <p:oleObj name="Bitmap Image" r:id="rId5" imgW="3943901" imgH="10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9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</a:p>
          <a:p>
            <a:pPr marL="0" indent="0">
              <a:buNone/>
            </a:pPr>
            <a:r>
              <a:rPr lang="en-US" b="1" dirty="0"/>
              <a:t>A             B             f (A&gt;B)  f (A=B) f (A&lt;B)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0              0              0              1              0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1              0              1              0              0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0              1              0              0              1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1              1              0              1              0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now we find the equations using K-maps each for f (A&gt;B), f (A=B) and f (A&lt;B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BCD-to-Excess-3 Code converter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BCD is a code for the decimal digits 0-9</a:t>
            </a:r>
          </a:p>
          <a:p>
            <a:r>
              <a:rPr lang="en-US" smtClean="0"/>
              <a:t>Excess-3 is also a code for the decimal digits 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343FE-ACC8-431C-BEE9-DBF903871849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9433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7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exploreroots.com/dc17_clip_image0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9154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3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earnabout-electronics.org/Digital/images/comparator-magnitude-1-b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229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A             B             f (A&gt;B)  f (A=B) f (A&lt;B)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00           00           0              1              0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01           00           1              0              0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10           00           1              0              0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00           01           0              0              1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01           01           0              1              0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10           01           1              0              0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11           01           1              0              0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00           10           0              0              1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01           10           0              0              1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10           10           0              1              0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11           10           1              0              0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10           11           0              0              1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11           11           0              1              0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1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399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2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1_0000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3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2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86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  <a:buFontTx/>
              <a:buNone/>
            </a:pPr>
            <a:r>
              <a:rPr lang="en-US" dirty="0" smtClean="0">
                <a:solidFill>
                  <a:srgbClr val="000066"/>
                </a:solidFill>
              </a:rPr>
              <a:t>Start with most significant bit in each number to determine the inequality of 4-bit binary numbers A and B</a:t>
            </a:r>
          </a:p>
          <a:p>
            <a:pPr algn="just">
              <a:buClr>
                <a:schemeClr val="tx1"/>
              </a:buClr>
            </a:pPr>
            <a:r>
              <a:rPr lang="en-US" dirty="0" smtClean="0">
                <a:solidFill>
                  <a:srgbClr val="000066"/>
                </a:solidFill>
              </a:rPr>
              <a:t>Output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&lt;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will be HIGH 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000066"/>
                </a:solidFill>
              </a:rPr>
              <a:t>Output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&gt;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will be HIGH 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</a:t>
            </a: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 or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then examine the next lower order bit position for an  </a:t>
            </a:r>
            <a:r>
              <a:rPr lang="en-US" dirty="0" err="1" smtClean="0">
                <a:solidFill>
                  <a:srgbClr val="000066"/>
                </a:solidFill>
              </a:rPr>
              <a:t>inequality.Only</a:t>
            </a:r>
            <a:r>
              <a:rPr lang="en-US" dirty="0" smtClean="0">
                <a:solidFill>
                  <a:srgbClr val="000066"/>
                </a:solidFill>
              </a:rPr>
              <a:t> when all bits of A=B, output A=B will be HIGH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3366"/>
                </a:solidFill>
              </a:rPr>
              <a:t>The general procedure used in comparator:</a:t>
            </a:r>
          </a:p>
          <a:p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Start with the highest-order bits (MSB)</a:t>
            </a:r>
          </a:p>
          <a:p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When an inequality is found, the relationship of the 2 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numbers is established, and any other inequalities in lower-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order positions must be ignored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THE HIGHEST ORDER INDICATION MUST TAKE 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</a:t>
            </a:r>
            <a:r>
              <a:rPr lang="en-US" b="1" dirty="0" smtClean="0">
                <a:solidFill>
                  <a:srgbClr val="3333FF"/>
                </a:solidFill>
              </a:rPr>
              <a:t>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0066"/>
                </a:solidFill>
              </a:rPr>
              <a:t>In addition, it also has </a:t>
            </a:r>
            <a:r>
              <a:rPr lang="en-US" dirty="0" smtClean="0">
                <a:solidFill>
                  <a:srgbClr val="3333FF"/>
                </a:solidFill>
              </a:rPr>
              <a:t>three cascading inputs</a:t>
            </a:r>
            <a:r>
              <a:rPr lang="en-US" dirty="0" smtClean="0">
                <a:solidFill>
                  <a:srgbClr val="000066"/>
                </a:solidFill>
              </a:rPr>
              <a:t>: </a:t>
            </a:r>
          </a:p>
          <a:p>
            <a:pPr algn="just"/>
            <a:endParaRPr lang="en-US" dirty="0" smtClean="0">
              <a:solidFill>
                <a:srgbClr val="000066"/>
              </a:solidFill>
            </a:endParaRP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These inputs provides a </a:t>
            </a:r>
            <a:r>
              <a:rPr lang="en-US" dirty="0" smtClean="0">
                <a:solidFill>
                  <a:srgbClr val="3333FF"/>
                </a:solidFill>
              </a:rPr>
              <a:t>means for expanding</a:t>
            </a:r>
            <a:r>
              <a:rPr lang="en-US" dirty="0" smtClean="0">
                <a:solidFill>
                  <a:srgbClr val="000066"/>
                </a:solidFill>
              </a:rPr>
              <a:t> the comparison operation by cascading two or more 4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smtClean="0">
                <a:solidFill>
                  <a:srgbClr val="000066"/>
                </a:solidFill>
              </a:rPr>
              <a:t>bit comparator. </a:t>
            </a:r>
          </a:p>
          <a:p>
            <a:pPr algn="just"/>
            <a:endParaRPr lang="en-US" dirty="0" smtClean="0">
              <a:solidFill>
                <a:srgbClr val="000066"/>
              </a:solidFill>
            </a:endParaRP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To expand the comparator, the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&lt;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,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=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, and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&gt;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outputs of the </a:t>
            </a:r>
            <a:r>
              <a:rPr lang="en-US" dirty="0" err="1" smtClean="0">
                <a:solidFill>
                  <a:srgbClr val="000066"/>
                </a:solidFill>
              </a:rPr>
              <a:t>lower</a:t>
            </a:r>
            <a:r>
              <a:rPr lang="en-US" dirty="0" err="1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err="1" smtClean="0">
                <a:solidFill>
                  <a:srgbClr val="000066"/>
                </a:solidFill>
              </a:rPr>
              <a:t>order</a:t>
            </a:r>
            <a:r>
              <a:rPr lang="en-US" dirty="0" smtClean="0">
                <a:solidFill>
                  <a:srgbClr val="000066"/>
                </a:solidFill>
              </a:rPr>
              <a:t> comparator are connected to the corresponding cascading inputs of the next </a:t>
            </a:r>
            <a:r>
              <a:rPr lang="en-US" dirty="0" err="1" smtClean="0">
                <a:solidFill>
                  <a:srgbClr val="000066"/>
                </a:solidFill>
              </a:rPr>
              <a:t>higher</a:t>
            </a:r>
            <a:r>
              <a:rPr lang="en-US" dirty="0" err="1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err="1" smtClean="0">
                <a:solidFill>
                  <a:srgbClr val="000066"/>
                </a:solidFill>
              </a:rPr>
              <a:t>order</a:t>
            </a:r>
            <a:r>
              <a:rPr lang="en-US" dirty="0" smtClean="0">
                <a:solidFill>
                  <a:srgbClr val="000066"/>
                </a:solidFill>
              </a:rPr>
              <a:t> comparator.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103632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 of BCD-to-Excess3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Inputs: a BCD input, A,B,C,D with A as the most significant bit and D as the least significant bit.</a:t>
            </a:r>
          </a:p>
          <a:p>
            <a:r>
              <a:rPr lang="en-US" smtClean="0"/>
              <a:t>Outputs: an Excess-3 output W,X,Y,Z that corresponds to the BCD input.</a:t>
            </a:r>
          </a:p>
          <a:p>
            <a:r>
              <a:rPr lang="en-US" smtClean="0"/>
              <a:t>Internal operation – circuit to do the conversion in combinational logic.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20EA3-A3CE-4007-A319-A55D8E4361B7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09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8600"/>
            <a:ext cx="9144000" cy="6096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2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Decoder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/>
              <a:t>Accepts a value and decodes it</a:t>
            </a:r>
          </a:p>
          <a:p>
            <a:pPr lvl="2"/>
            <a:r>
              <a:rPr lang="en-US" b="1"/>
              <a:t>Output corresponds to value of </a:t>
            </a:r>
            <a:r>
              <a:rPr lang="en-US" b="1" i="1"/>
              <a:t>n</a:t>
            </a:r>
            <a:r>
              <a:rPr lang="en-US" b="1"/>
              <a:t> inputs</a:t>
            </a:r>
          </a:p>
          <a:p>
            <a:pPr lvl="2"/>
            <a:endParaRPr lang="en-US" b="1"/>
          </a:p>
          <a:p>
            <a:pPr lvl="1"/>
            <a:r>
              <a:rPr lang="en-US" b="1"/>
              <a:t>Consists of:</a:t>
            </a:r>
          </a:p>
          <a:p>
            <a:pPr lvl="2"/>
            <a:r>
              <a:rPr lang="en-US"/>
              <a:t>Inputs (n)</a:t>
            </a:r>
          </a:p>
          <a:p>
            <a:pPr lvl="2"/>
            <a:r>
              <a:rPr lang="en-US"/>
              <a:t>Outputs (2</a:t>
            </a:r>
            <a:r>
              <a:rPr lang="en-US" baseline="30000"/>
              <a:t>n</a:t>
            </a:r>
            <a:r>
              <a:rPr lang="en-US"/>
              <a:t> , numbered from 0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- 1)</a:t>
            </a:r>
          </a:p>
          <a:p>
            <a:pPr lvl="2"/>
            <a:r>
              <a:rPr lang="en-US"/>
              <a:t>Selectors / Enable (active high or active low)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36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truth table of 2-to-4 Decoder</a:t>
            </a:r>
          </a:p>
        </p:txBody>
      </p:sp>
      <p:pic>
        <p:nvPicPr>
          <p:cNvPr id="34821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5"/>
          <a:stretch>
            <a:fillRect/>
          </a:stretch>
        </p:blipFill>
        <p:spPr bwMode="auto">
          <a:xfrm>
            <a:off x="2895600" y="2514600"/>
            <a:ext cx="3019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8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63DE8"/>
                </a:solidFill>
              </a:rPr>
              <a:t>2-to-4 Decoder</a:t>
            </a:r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620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63DE8"/>
                </a:solidFill>
              </a:rPr>
              <a:t>2-to-4 Decoder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37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7" name="Rectangle 1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truth table of 3-to-8 Decoder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14803"/>
        </p:xfrm>
        <a:graphic>
          <a:graphicData uri="http://schemas.openxmlformats.org/drawingml/2006/table">
            <a:tbl>
              <a:tblPr/>
              <a:tblGrid>
                <a:gridCol w="706437"/>
                <a:gridCol w="706438"/>
                <a:gridCol w="706437"/>
                <a:gridCol w="706438"/>
                <a:gridCol w="706437"/>
                <a:gridCol w="708025"/>
                <a:gridCol w="706438"/>
                <a:gridCol w="706437"/>
                <a:gridCol w="706438"/>
                <a:gridCol w="706437"/>
                <a:gridCol w="706438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3-to-8 Decoder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2497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3-to-8 Decoder with Enable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5143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Gulim" pitchFamily="34" charset="-127"/>
              </a:rPr>
              <a:t>Decoder Expansion</a:t>
            </a:r>
            <a:endParaRPr lang="en-US" sz="4000">
              <a:ea typeface="Gulim" pitchFamily="34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Gulim" pitchFamily="34" charset="-127"/>
              </a:rPr>
              <a:t>Decoder expansion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Combine two or more small decoders with enable inputs to form a larger decoder</a:t>
            </a:r>
          </a:p>
          <a:p>
            <a:pPr lvl="1">
              <a:lnSpc>
                <a:spcPct val="90000"/>
              </a:lnSpc>
            </a:pPr>
            <a:endParaRPr lang="en-US" altLang="ko-KR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3-to-8-line decoder constructed from two 2-to-4-line decoders</a:t>
            </a:r>
          </a:p>
          <a:p>
            <a:pPr lvl="2">
              <a:lnSpc>
                <a:spcPct val="90000"/>
              </a:lnSpc>
            </a:pP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The MSB is connected to the enable inputs</a:t>
            </a:r>
          </a:p>
          <a:p>
            <a:pPr lvl="2">
              <a:lnSpc>
                <a:spcPct val="90000"/>
              </a:lnSpc>
            </a:pP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if A</a:t>
            </a:r>
            <a:r>
              <a:rPr kumimoji="1" lang="en-US" altLang="ko-KR" b="1" baseline="-25000">
                <a:latin typeface="Arial" pitchFamily="34" charset="0"/>
                <a:ea typeface="신명조"/>
                <a:cs typeface="신명조"/>
              </a:rPr>
              <a:t>2</a:t>
            </a: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=0, upper is enabled; if A</a:t>
            </a:r>
            <a:r>
              <a:rPr kumimoji="1" lang="en-US" altLang="ko-KR" b="1" baseline="-25000">
                <a:latin typeface="Arial" pitchFamily="34" charset="0"/>
                <a:ea typeface="신명조"/>
                <a:cs typeface="신명조"/>
              </a:rPr>
              <a:t>2</a:t>
            </a: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=1, lower is enabled.</a:t>
            </a:r>
            <a:endParaRPr kumimoji="1" lang="ko-KR" altLang="en-US" b="1">
              <a:latin typeface="Arial" pitchFamily="34" charset="0"/>
              <a:ea typeface="신명조"/>
              <a:cs typeface="신명조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Gulim" pitchFamily="34" charset="-127"/>
              </a:rPr>
              <a:t>Decoder Expansion</a:t>
            </a:r>
            <a:endParaRPr lang="en-US" sz="4000">
              <a:ea typeface="Gulim" pitchFamily="34" charset="-127"/>
            </a:endParaRP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9342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Formulation of BCD-to-Excess-3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Excess-3 code is easily formed by adding a binary 3 to the binary or BCD for the digit.</a:t>
            </a:r>
          </a:p>
          <a:p>
            <a:r>
              <a:rPr lang="en-US" smtClean="0"/>
              <a:t>There are 16 possible inputs for both BCD and Excess-3.</a:t>
            </a:r>
          </a:p>
          <a:p>
            <a:r>
              <a:rPr lang="en-US" smtClean="0"/>
              <a:t>It can be assumed that only valid BCD inputs will appear so the six combinations not used can be treated as don’t cares.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AB1F7-937A-43AC-ACEB-DD2FFA91414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60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MULTIPLEXERS AND DEMULTIPLEXERS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3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Mutiplexing </a:t>
            </a:r>
          </a:p>
        </p:txBody>
      </p:sp>
      <p:pic>
        <p:nvPicPr>
          <p:cNvPr id="37892" name="Picture 4" descr="F6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696200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990600" y="2286000"/>
            <a:ext cx="2971800" cy="2590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57200" y="51816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Multiplexing allows one to select one of the many possible sources. </a:t>
            </a:r>
          </a:p>
        </p:txBody>
      </p:sp>
    </p:spTree>
    <p:extLst>
      <p:ext uri="{BB962C8B-B14F-4D97-AF65-F5344CB8AC3E}">
        <p14:creationId xmlns:p14="http://schemas.microsoft.com/office/powerpoint/2010/main" val="30808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B20745-D9D2-4F99-953B-F3048CCEB189}" type="slidenum">
              <a:rPr lang="en-US" sz="1400" smtClean="0">
                <a:solidFill>
                  <a:prstClr val="black"/>
                </a:solidFill>
              </a:rPr>
              <a:pPr/>
              <a:t>42</a:t>
            </a:fld>
            <a:endParaRPr lang="en-US" sz="1400" smtClean="0">
              <a:solidFill>
                <a:prstClr val="black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352800" y="1066800"/>
            <a:ext cx="1752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565525" y="1717675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2</a:t>
            </a:r>
            <a:r>
              <a:rPr lang="en-US" baseline="30000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 : 1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2133600" y="1143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133600" y="144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590800" y="1676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22098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51054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V="1">
            <a:off x="3810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 flipV="1">
            <a:off x="4648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4876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39624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489325" y="39274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n-1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4403725" y="39274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4860925" y="39274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5775325" y="14890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Z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676400" y="3124200"/>
          <a:ext cx="609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91973" imgH="241195" progId="Equation.3">
                  <p:embed/>
                </p:oleObj>
              </mc:Choice>
              <mc:Fallback>
                <p:oleObj name="Equation" r:id="rId3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609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660525" y="1412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660525" y="8794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1050925" y="4460875"/>
            <a:ext cx="7585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In general for a 2</a:t>
            </a:r>
            <a:r>
              <a:rPr lang="en-US" baseline="30000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:1 MUX with control signals/inputs</a:t>
            </a:r>
          </a:p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n-1</a:t>
            </a:r>
            <a:r>
              <a:rPr lang="en-US">
                <a:solidFill>
                  <a:prstClr val="black"/>
                </a:solidFill>
              </a:rPr>
              <a:t> ··· S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r>
              <a:rPr lang="en-US">
                <a:solidFill>
                  <a:prstClr val="black"/>
                </a:solidFill>
              </a:rPr>
              <a:t> &amp; “data” inputs I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r>
              <a:rPr lang="en-US">
                <a:solidFill>
                  <a:prstClr val="black"/>
                </a:solidFill>
              </a:rPr>
              <a:t>, ···,       ,</a:t>
            </a:r>
          </a:p>
          <a:p>
            <a:r>
              <a:rPr lang="en-US">
                <a:solidFill>
                  <a:prstClr val="black"/>
                </a:solidFill>
              </a:rPr>
              <a:t>Z = I</a:t>
            </a:r>
            <a:r>
              <a:rPr lang="en-US" baseline="-25000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 when S</a:t>
            </a:r>
            <a:r>
              <a:rPr lang="en-US" baseline="-25000">
                <a:solidFill>
                  <a:prstClr val="black"/>
                </a:solidFill>
              </a:rPr>
              <a:t>n-1</a:t>
            </a:r>
            <a:r>
              <a:rPr lang="en-US">
                <a:solidFill>
                  <a:prstClr val="black"/>
                </a:solidFill>
              </a:rPr>
              <a:t> ··· S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r>
              <a:rPr lang="en-US">
                <a:solidFill>
                  <a:prstClr val="black"/>
                </a:solidFill>
              </a:rPr>
              <a:t> combination represents #i in binary.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410200" y="4876800"/>
          <a:ext cx="53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91973" imgH="241195" progId="Equation.3">
                  <p:embed/>
                </p:oleObj>
              </mc:Choice>
              <mc:Fallback>
                <p:oleObj name="Equation" r:id="rId5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53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1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Multiplexers</a:t>
            </a:r>
            <a:endParaRPr lang="ro-RO" altLang="ro-RO" smtClean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7" b="16550"/>
          <a:stretch/>
        </p:blipFill>
        <p:spPr bwMode="auto">
          <a:xfrm>
            <a:off x="2123728" y="1484784"/>
            <a:ext cx="4176464" cy="412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5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2:1 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Number of inputs=2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outputs=1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selection lines=1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47467" y="3501008"/>
            <a:ext cx="762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414067" y="3729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490267" y="44154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328467" y="4720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09467" y="411060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17192" y="415188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007792" y="3694683"/>
            <a:ext cx="777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2:1</a:t>
            </a:r>
          </a:p>
          <a:p>
            <a:r>
              <a:rPr lang="en-US" sz="2000">
                <a:solidFill>
                  <a:prstClr val="black"/>
                </a:solidFill>
              </a:rPr>
              <a:t>MUX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22192" y="361848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388792" y="476148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169592" y="3429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I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2:1 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 descr="09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 b="13885"/>
          <a:stretch>
            <a:fillRect/>
          </a:stretch>
        </p:blipFill>
        <p:spPr bwMode="auto">
          <a:xfrm>
            <a:off x="467544" y="2060848"/>
            <a:ext cx="8231188" cy="44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/>
              <a:t>4</a:t>
            </a:r>
            <a:r>
              <a:rPr lang="en-IN" dirty="0" smtClean="0"/>
              <a:t>:1 Multiplexer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2474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Number of inputs=4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outputs=1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selection lines=2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86000" y="29718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22525" y="3241675"/>
            <a:ext cx="777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4:1</a:t>
            </a:r>
          </a:p>
          <a:p>
            <a:r>
              <a:rPr lang="en-US" sz="2000" dirty="0">
                <a:solidFill>
                  <a:prstClr val="black"/>
                </a:solidFill>
              </a:rPr>
              <a:t>MUX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1600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0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1600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V="1">
            <a:off x="2438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2895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00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127125" y="2860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127125" y="3241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127125" y="3698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203325" y="4079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I</a:t>
            </a:r>
            <a:r>
              <a:rPr lang="en-US" baseline="-25000">
                <a:solidFill>
                  <a:prstClr val="black"/>
                </a:solidFill>
              </a:rPr>
              <a:t>3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413125" y="30892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270125" y="47656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2743200" y="4800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/>
              <a:t>4</a:t>
            </a:r>
            <a:r>
              <a:rPr lang="en-IN" dirty="0" smtClean="0"/>
              <a:t>:1 Multiplexer</a:t>
            </a:r>
            <a:endParaRPr lang="en-IN" dirty="0"/>
          </a:p>
        </p:txBody>
      </p:sp>
      <p:pic>
        <p:nvPicPr>
          <p:cNvPr id="7" name="Picture 2" descr="TOC F 09-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8" t="46439"/>
          <a:stretch/>
        </p:blipFill>
        <p:spPr bwMode="auto">
          <a:xfrm>
            <a:off x="6359236" y="3311236"/>
            <a:ext cx="2339496" cy="210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59632" y="578610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prstClr val="black"/>
                </a:solidFill>
              </a:rPr>
              <a:t>Z=S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’IO+S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’I1+S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I2+S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I3</a:t>
            </a:r>
            <a:endParaRPr lang="en-IN" sz="2800" dirty="0">
              <a:solidFill>
                <a:prstClr val="black"/>
              </a:solidFill>
            </a:endParaRPr>
          </a:p>
        </p:txBody>
      </p:sp>
      <p:pic>
        <p:nvPicPr>
          <p:cNvPr id="1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41044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23"/>
          <p:cNvSpPr>
            <a:spLocks noChangeArrowheads="1"/>
          </p:cNvSpPr>
          <p:nvPr/>
        </p:nvSpPr>
        <p:spPr bwMode="auto">
          <a:xfrm>
            <a:off x="2269092" y="4797732"/>
            <a:ext cx="245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S</a:t>
            </a:r>
            <a:r>
              <a:rPr lang="en-IN" sz="2400" baseline="-25000" dirty="0" smtClean="0">
                <a:solidFill>
                  <a:prstClr val="black"/>
                </a:solidFill>
              </a:rPr>
              <a:t>0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1590436" y="4797152"/>
            <a:ext cx="245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S</a:t>
            </a:r>
            <a:r>
              <a:rPr lang="en-IN" sz="2400" baseline="-25000" dirty="0">
                <a:solidFill>
                  <a:prstClr val="black"/>
                </a:solidFill>
              </a:rPr>
              <a:t>1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14" name="Rectangle 90"/>
          <p:cNvSpPr>
            <a:spLocks noChangeArrowheads="1"/>
          </p:cNvSpPr>
          <p:nvPr/>
        </p:nvSpPr>
        <p:spPr bwMode="auto">
          <a:xfrm>
            <a:off x="899592" y="1484784"/>
            <a:ext cx="738476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200" baseline="-25000" dirty="0" smtClean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1100" b="1" baseline="-25000" dirty="0">
              <a:solidFill>
                <a:prstClr val="black"/>
              </a:solidFill>
            </a:endParaRPr>
          </a:p>
        </p:txBody>
      </p:sp>
      <p:sp>
        <p:nvSpPr>
          <p:cNvPr id="15" name="Rectangle 90"/>
          <p:cNvSpPr>
            <a:spLocks noChangeArrowheads="1"/>
          </p:cNvSpPr>
          <p:nvPr/>
        </p:nvSpPr>
        <p:spPr bwMode="auto">
          <a:xfrm>
            <a:off x="899592" y="2164601"/>
            <a:ext cx="738476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2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1100" b="1" baseline="-25000" dirty="0">
              <a:solidFill>
                <a:prstClr val="black"/>
              </a:solidFill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899592" y="2884681"/>
            <a:ext cx="738476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200" baseline="-25000" dirty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1100" b="1" baseline="-25000" dirty="0">
              <a:solidFill>
                <a:prstClr val="black"/>
              </a:solidFill>
            </a:endParaRPr>
          </a:p>
        </p:txBody>
      </p:sp>
      <p:sp>
        <p:nvSpPr>
          <p:cNvPr id="17" name="Rectangle 90"/>
          <p:cNvSpPr>
            <a:spLocks noChangeArrowheads="1"/>
          </p:cNvSpPr>
          <p:nvPr/>
        </p:nvSpPr>
        <p:spPr bwMode="auto">
          <a:xfrm>
            <a:off x="899592" y="3532753"/>
            <a:ext cx="738476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200" baseline="-25000" dirty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1100" b="1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 smtClean="0"/>
              <a:t>8:1 Multiplexer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3751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Number of inputs=8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outputs=1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Number of selection lines=3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2620813"/>
            <a:ext cx="1619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1"/>
          <p:cNvSpPr>
            <a:spLocks/>
          </p:cNvSpPr>
          <p:nvPr/>
        </p:nvSpPr>
        <p:spPr bwMode="auto">
          <a:xfrm>
            <a:off x="3318247" y="2620813"/>
            <a:ext cx="182563" cy="101600"/>
          </a:xfrm>
          <a:custGeom>
            <a:avLst/>
            <a:gdLst>
              <a:gd name="T0" fmla="*/ 0 w 115"/>
              <a:gd name="T1" fmla="*/ 64 h 64"/>
              <a:gd name="T2" fmla="*/ 0 w 115"/>
              <a:gd name="T3" fmla="*/ 51 h 64"/>
              <a:gd name="T4" fmla="*/ 0 w 115"/>
              <a:gd name="T5" fmla="*/ 25 h 64"/>
              <a:gd name="T6" fmla="*/ 0 w 115"/>
              <a:gd name="T7" fmla="*/ 0 h 64"/>
              <a:gd name="T8" fmla="*/ 115 w 115"/>
              <a:gd name="T9" fmla="*/ 38 h 64"/>
              <a:gd name="T10" fmla="*/ 0 w 115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64">
                <a:moveTo>
                  <a:pt x="0" y="64"/>
                </a:moveTo>
                <a:lnTo>
                  <a:pt x="0" y="51"/>
                </a:lnTo>
                <a:lnTo>
                  <a:pt x="0" y="25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Line 82"/>
          <p:cNvSpPr>
            <a:spLocks noChangeShapeType="1"/>
          </p:cNvSpPr>
          <p:nvPr/>
        </p:nvSpPr>
        <p:spPr bwMode="auto">
          <a:xfrm>
            <a:off x="3076947" y="2681138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1" name="Picture 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10" y="3492351"/>
            <a:ext cx="1619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84"/>
          <p:cNvSpPr>
            <a:spLocks/>
          </p:cNvSpPr>
          <p:nvPr/>
        </p:nvSpPr>
        <p:spPr bwMode="auto">
          <a:xfrm>
            <a:off x="5037510" y="3492351"/>
            <a:ext cx="182562" cy="101600"/>
          </a:xfrm>
          <a:custGeom>
            <a:avLst/>
            <a:gdLst>
              <a:gd name="T0" fmla="*/ 0 w 115"/>
              <a:gd name="T1" fmla="*/ 64 h 64"/>
              <a:gd name="T2" fmla="*/ 0 w 115"/>
              <a:gd name="T3" fmla="*/ 51 h 64"/>
              <a:gd name="T4" fmla="*/ 0 w 115"/>
              <a:gd name="T5" fmla="*/ 26 h 64"/>
              <a:gd name="T6" fmla="*/ 0 w 115"/>
              <a:gd name="T7" fmla="*/ 0 h 64"/>
              <a:gd name="T8" fmla="*/ 115 w 115"/>
              <a:gd name="T9" fmla="*/ 38 h 64"/>
              <a:gd name="T10" fmla="*/ 0 w 115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64">
                <a:moveTo>
                  <a:pt x="0" y="64"/>
                </a:moveTo>
                <a:lnTo>
                  <a:pt x="0" y="51"/>
                </a:lnTo>
                <a:lnTo>
                  <a:pt x="0" y="26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4794622" y="3552676"/>
            <a:ext cx="2841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4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10" y="4525813"/>
            <a:ext cx="793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87"/>
          <p:cNvSpPr>
            <a:spLocks/>
          </p:cNvSpPr>
          <p:nvPr/>
        </p:nvSpPr>
        <p:spPr bwMode="auto">
          <a:xfrm>
            <a:off x="3704010" y="4506763"/>
            <a:ext cx="79375" cy="180975"/>
          </a:xfrm>
          <a:custGeom>
            <a:avLst/>
            <a:gdLst>
              <a:gd name="T0" fmla="*/ 50 w 50"/>
              <a:gd name="T1" fmla="*/ 114 h 114"/>
              <a:gd name="T2" fmla="*/ 38 w 50"/>
              <a:gd name="T3" fmla="*/ 114 h 114"/>
              <a:gd name="T4" fmla="*/ 12 w 50"/>
              <a:gd name="T5" fmla="*/ 114 h 114"/>
              <a:gd name="T6" fmla="*/ 0 w 50"/>
              <a:gd name="T7" fmla="*/ 114 h 114"/>
              <a:gd name="T8" fmla="*/ 25 w 50"/>
              <a:gd name="T9" fmla="*/ 0 h 114"/>
              <a:gd name="T10" fmla="*/ 50 w 50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114">
                <a:moveTo>
                  <a:pt x="50" y="114"/>
                </a:moveTo>
                <a:lnTo>
                  <a:pt x="38" y="114"/>
                </a:lnTo>
                <a:lnTo>
                  <a:pt x="12" y="114"/>
                </a:lnTo>
                <a:lnTo>
                  <a:pt x="0" y="114"/>
                </a:lnTo>
                <a:lnTo>
                  <a:pt x="25" y="0"/>
                </a:lnTo>
                <a:lnTo>
                  <a:pt x="5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 flipV="1">
            <a:off x="3743697" y="4668688"/>
            <a:ext cx="1588" cy="2635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2894385" y="2519213"/>
            <a:ext cx="222250" cy="242888"/>
            <a:chOff x="423" y="2486"/>
            <a:chExt cx="140" cy="153"/>
          </a:xfrm>
        </p:grpSpPr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423" y="2486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461" y="2550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92"/>
          <p:cNvSpPr>
            <a:spLocks noChangeArrowheads="1"/>
          </p:cNvSpPr>
          <p:nvPr/>
        </p:nvSpPr>
        <p:spPr bwMode="auto">
          <a:xfrm>
            <a:off x="3783385" y="4770288"/>
            <a:ext cx="1891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S</a:t>
            </a:r>
            <a:r>
              <a:rPr lang="en-IN" sz="1400" baseline="-25000" dirty="0">
                <a:solidFill>
                  <a:prstClr val="black"/>
                </a:solidFill>
              </a:rPr>
              <a:t>2</a:t>
            </a:r>
            <a:r>
              <a:rPr lang="en-US" sz="13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3530972" y="2549376"/>
            <a:ext cx="1274763" cy="19669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22" name="Picture 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2843063"/>
            <a:ext cx="16192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95"/>
          <p:cNvSpPr>
            <a:spLocks/>
          </p:cNvSpPr>
          <p:nvPr/>
        </p:nvSpPr>
        <p:spPr bwMode="auto">
          <a:xfrm>
            <a:off x="3318247" y="2843063"/>
            <a:ext cx="182563" cy="80963"/>
          </a:xfrm>
          <a:custGeom>
            <a:avLst/>
            <a:gdLst>
              <a:gd name="T0" fmla="*/ 0 w 115"/>
              <a:gd name="T1" fmla="*/ 51 h 51"/>
              <a:gd name="T2" fmla="*/ 0 w 115"/>
              <a:gd name="T3" fmla="*/ 39 h 51"/>
              <a:gd name="T4" fmla="*/ 0 w 115"/>
              <a:gd name="T5" fmla="*/ 13 h 51"/>
              <a:gd name="T6" fmla="*/ 0 w 115"/>
              <a:gd name="T7" fmla="*/ 0 h 51"/>
              <a:gd name="T8" fmla="*/ 115 w 115"/>
              <a:gd name="T9" fmla="*/ 26 h 51"/>
              <a:gd name="T10" fmla="*/ 0 w 115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51">
                <a:moveTo>
                  <a:pt x="0" y="51"/>
                </a:moveTo>
                <a:lnTo>
                  <a:pt x="0" y="39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4" name="Line 96"/>
          <p:cNvSpPr>
            <a:spLocks noChangeShapeType="1"/>
          </p:cNvSpPr>
          <p:nvPr/>
        </p:nvSpPr>
        <p:spPr bwMode="auto">
          <a:xfrm>
            <a:off x="3076947" y="2884338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5" name="Group 97"/>
          <p:cNvGrpSpPr>
            <a:grpSpLocks/>
          </p:cNvGrpSpPr>
          <p:nvPr/>
        </p:nvGrpSpPr>
        <p:grpSpPr bwMode="auto">
          <a:xfrm>
            <a:off x="2894385" y="2743051"/>
            <a:ext cx="222250" cy="242887"/>
            <a:chOff x="423" y="2627"/>
            <a:chExt cx="140" cy="153"/>
          </a:xfrm>
        </p:grpSpPr>
        <p:sp>
          <p:nvSpPr>
            <p:cNvPr id="26" name="Rectangle 98"/>
            <p:cNvSpPr>
              <a:spLocks noChangeArrowheads="1"/>
            </p:cNvSpPr>
            <p:nvPr/>
          </p:nvSpPr>
          <p:spPr bwMode="auto">
            <a:xfrm>
              <a:off x="423" y="2627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27" name="Rectangle 99"/>
            <p:cNvSpPr>
              <a:spLocks noChangeArrowheads="1"/>
            </p:cNvSpPr>
            <p:nvPr/>
          </p:nvSpPr>
          <p:spPr bwMode="auto">
            <a:xfrm>
              <a:off x="461" y="2690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28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3066901"/>
            <a:ext cx="161925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Freeform 101"/>
          <p:cNvSpPr>
            <a:spLocks/>
          </p:cNvSpPr>
          <p:nvPr/>
        </p:nvSpPr>
        <p:spPr bwMode="auto">
          <a:xfrm>
            <a:off x="3318247" y="3066901"/>
            <a:ext cx="182563" cy="80962"/>
          </a:xfrm>
          <a:custGeom>
            <a:avLst/>
            <a:gdLst>
              <a:gd name="T0" fmla="*/ 0 w 115"/>
              <a:gd name="T1" fmla="*/ 51 h 51"/>
              <a:gd name="T2" fmla="*/ 0 w 115"/>
              <a:gd name="T3" fmla="*/ 38 h 51"/>
              <a:gd name="T4" fmla="*/ 0 w 115"/>
              <a:gd name="T5" fmla="*/ 13 h 51"/>
              <a:gd name="T6" fmla="*/ 0 w 115"/>
              <a:gd name="T7" fmla="*/ 0 h 51"/>
              <a:gd name="T8" fmla="*/ 115 w 115"/>
              <a:gd name="T9" fmla="*/ 25 h 51"/>
              <a:gd name="T10" fmla="*/ 0 w 115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51">
                <a:moveTo>
                  <a:pt x="0" y="51"/>
                </a:moveTo>
                <a:lnTo>
                  <a:pt x="0" y="38"/>
                </a:lnTo>
                <a:lnTo>
                  <a:pt x="0" y="13"/>
                </a:lnTo>
                <a:lnTo>
                  <a:pt x="0" y="0"/>
                </a:lnTo>
                <a:lnTo>
                  <a:pt x="115" y="2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Line 102"/>
          <p:cNvSpPr>
            <a:spLocks noChangeShapeType="1"/>
          </p:cNvSpPr>
          <p:nvPr/>
        </p:nvSpPr>
        <p:spPr bwMode="auto">
          <a:xfrm>
            <a:off x="3076947" y="3106588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1" name="Group 103"/>
          <p:cNvGrpSpPr>
            <a:grpSpLocks/>
          </p:cNvGrpSpPr>
          <p:nvPr/>
        </p:nvGrpSpPr>
        <p:grpSpPr bwMode="auto">
          <a:xfrm>
            <a:off x="2894385" y="2965301"/>
            <a:ext cx="222250" cy="242887"/>
            <a:chOff x="423" y="2767"/>
            <a:chExt cx="140" cy="153"/>
          </a:xfrm>
        </p:grpSpPr>
        <p:sp>
          <p:nvSpPr>
            <p:cNvPr id="32" name="Rectangle 104"/>
            <p:cNvSpPr>
              <a:spLocks noChangeArrowheads="1"/>
            </p:cNvSpPr>
            <p:nvPr/>
          </p:nvSpPr>
          <p:spPr bwMode="auto">
            <a:xfrm>
              <a:off x="423" y="2767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33" name="Rectangle 105"/>
            <p:cNvSpPr>
              <a:spLocks noChangeArrowheads="1"/>
            </p:cNvSpPr>
            <p:nvPr/>
          </p:nvSpPr>
          <p:spPr bwMode="auto">
            <a:xfrm>
              <a:off x="461" y="2831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3268513"/>
            <a:ext cx="1619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107"/>
          <p:cNvSpPr>
            <a:spLocks/>
          </p:cNvSpPr>
          <p:nvPr/>
        </p:nvSpPr>
        <p:spPr bwMode="auto">
          <a:xfrm>
            <a:off x="3318247" y="3268513"/>
            <a:ext cx="182563" cy="101600"/>
          </a:xfrm>
          <a:custGeom>
            <a:avLst/>
            <a:gdLst>
              <a:gd name="T0" fmla="*/ 0 w 115"/>
              <a:gd name="T1" fmla="*/ 64 h 64"/>
              <a:gd name="T2" fmla="*/ 0 w 115"/>
              <a:gd name="T3" fmla="*/ 52 h 64"/>
              <a:gd name="T4" fmla="*/ 0 w 115"/>
              <a:gd name="T5" fmla="*/ 26 h 64"/>
              <a:gd name="T6" fmla="*/ 0 w 115"/>
              <a:gd name="T7" fmla="*/ 0 h 64"/>
              <a:gd name="T8" fmla="*/ 115 w 115"/>
              <a:gd name="T9" fmla="*/ 39 h 64"/>
              <a:gd name="T10" fmla="*/ 0 w 115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64">
                <a:moveTo>
                  <a:pt x="0" y="64"/>
                </a:moveTo>
                <a:lnTo>
                  <a:pt x="0" y="52"/>
                </a:lnTo>
                <a:lnTo>
                  <a:pt x="0" y="26"/>
                </a:lnTo>
                <a:lnTo>
                  <a:pt x="0" y="0"/>
                </a:lnTo>
                <a:lnTo>
                  <a:pt x="115" y="39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6" name="Line 108"/>
          <p:cNvSpPr>
            <a:spLocks noChangeShapeType="1"/>
          </p:cNvSpPr>
          <p:nvPr/>
        </p:nvSpPr>
        <p:spPr bwMode="auto">
          <a:xfrm>
            <a:off x="3076947" y="3330426"/>
            <a:ext cx="261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7" name="Group 109"/>
          <p:cNvGrpSpPr>
            <a:grpSpLocks/>
          </p:cNvGrpSpPr>
          <p:nvPr/>
        </p:nvGrpSpPr>
        <p:grpSpPr bwMode="auto">
          <a:xfrm>
            <a:off x="2894385" y="3168501"/>
            <a:ext cx="222250" cy="242887"/>
            <a:chOff x="423" y="2895"/>
            <a:chExt cx="140" cy="153"/>
          </a:xfrm>
        </p:grpSpPr>
        <p:sp>
          <p:nvSpPr>
            <p:cNvPr id="38" name="Rectangle 110"/>
            <p:cNvSpPr>
              <a:spLocks noChangeArrowheads="1"/>
            </p:cNvSpPr>
            <p:nvPr/>
          </p:nvSpPr>
          <p:spPr bwMode="auto">
            <a:xfrm>
              <a:off x="423" y="2895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39" name="Rectangle 111"/>
            <p:cNvSpPr>
              <a:spLocks noChangeArrowheads="1"/>
            </p:cNvSpPr>
            <p:nvPr/>
          </p:nvSpPr>
          <p:spPr bwMode="auto">
            <a:xfrm>
              <a:off x="461" y="2958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40" name="Picture 1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35" y="4525813"/>
            <a:ext cx="101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Freeform 113"/>
          <p:cNvSpPr>
            <a:spLocks/>
          </p:cNvSpPr>
          <p:nvPr/>
        </p:nvSpPr>
        <p:spPr bwMode="auto">
          <a:xfrm>
            <a:off x="4107235" y="4506763"/>
            <a:ext cx="101600" cy="180975"/>
          </a:xfrm>
          <a:custGeom>
            <a:avLst/>
            <a:gdLst>
              <a:gd name="T0" fmla="*/ 64 w 64"/>
              <a:gd name="T1" fmla="*/ 114 h 114"/>
              <a:gd name="T2" fmla="*/ 51 w 64"/>
              <a:gd name="T3" fmla="*/ 114 h 114"/>
              <a:gd name="T4" fmla="*/ 26 w 64"/>
              <a:gd name="T5" fmla="*/ 114 h 114"/>
              <a:gd name="T6" fmla="*/ 0 w 64"/>
              <a:gd name="T7" fmla="*/ 114 h 114"/>
              <a:gd name="T8" fmla="*/ 38 w 64"/>
              <a:gd name="T9" fmla="*/ 0 h 114"/>
              <a:gd name="T10" fmla="*/ 64 w 64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14">
                <a:moveTo>
                  <a:pt x="64" y="114"/>
                </a:moveTo>
                <a:lnTo>
                  <a:pt x="51" y="114"/>
                </a:lnTo>
                <a:lnTo>
                  <a:pt x="26" y="114"/>
                </a:lnTo>
                <a:lnTo>
                  <a:pt x="0" y="114"/>
                </a:lnTo>
                <a:lnTo>
                  <a:pt x="38" y="0"/>
                </a:lnTo>
                <a:lnTo>
                  <a:pt x="64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2" name="Line 114"/>
          <p:cNvSpPr>
            <a:spLocks noChangeShapeType="1"/>
          </p:cNvSpPr>
          <p:nvPr/>
        </p:nvSpPr>
        <p:spPr bwMode="auto">
          <a:xfrm flipV="1">
            <a:off x="4167560" y="4668688"/>
            <a:ext cx="1587" cy="2635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3" name="Rectangle 115"/>
          <p:cNvSpPr>
            <a:spLocks noChangeArrowheads="1"/>
          </p:cNvSpPr>
          <p:nvPr/>
        </p:nvSpPr>
        <p:spPr bwMode="auto">
          <a:xfrm>
            <a:off x="4208835" y="4770288"/>
            <a:ext cx="1891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S</a:t>
            </a:r>
            <a:r>
              <a:rPr lang="en-IN" sz="1400" baseline="-25000" dirty="0" smtClean="0">
                <a:solidFill>
                  <a:prstClr val="black"/>
                </a:solidFill>
              </a:rPr>
              <a:t>1</a:t>
            </a:r>
            <a:r>
              <a:rPr lang="en-US" sz="13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2800" b="1" dirty="0">
              <a:solidFill>
                <a:prstClr val="black"/>
              </a:solidFill>
            </a:endParaRPr>
          </a:p>
        </p:txBody>
      </p:sp>
      <p:grpSp>
        <p:nvGrpSpPr>
          <p:cNvPr id="44" name="Group 117"/>
          <p:cNvGrpSpPr>
            <a:grpSpLocks/>
          </p:cNvGrpSpPr>
          <p:nvPr/>
        </p:nvGrpSpPr>
        <p:grpSpPr bwMode="auto">
          <a:xfrm>
            <a:off x="3986585" y="3289151"/>
            <a:ext cx="384175" cy="381000"/>
            <a:chOff x="1111" y="2971"/>
            <a:chExt cx="242" cy="240"/>
          </a:xfrm>
        </p:grpSpPr>
        <p:sp>
          <p:nvSpPr>
            <p:cNvPr id="45" name="Rectangle 118"/>
            <p:cNvSpPr>
              <a:spLocks noChangeArrowheads="1"/>
            </p:cNvSpPr>
            <p:nvPr/>
          </p:nvSpPr>
          <p:spPr bwMode="auto">
            <a:xfrm>
              <a:off x="1149" y="2971"/>
              <a:ext cx="20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8:1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119"/>
            <p:cNvSpPr>
              <a:spLocks noChangeArrowheads="1"/>
            </p:cNvSpPr>
            <p:nvPr/>
          </p:nvSpPr>
          <p:spPr bwMode="auto">
            <a:xfrm>
              <a:off x="1111" y="3086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mux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47" name="Picture 1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85" y="4525813"/>
            <a:ext cx="809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Freeform 121"/>
          <p:cNvSpPr>
            <a:spLocks/>
          </p:cNvSpPr>
          <p:nvPr/>
        </p:nvSpPr>
        <p:spPr bwMode="auto">
          <a:xfrm>
            <a:off x="4532685" y="4506763"/>
            <a:ext cx="80962" cy="180975"/>
          </a:xfrm>
          <a:custGeom>
            <a:avLst/>
            <a:gdLst>
              <a:gd name="T0" fmla="*/ 51 w 51"/>
              <a:gd name="T1" fmla="*/ 114 h 114"/>
              <a:gd name="T2" fmla="*/ 38 w 51"/>
              <a:gd name="T3" fmla="*/ 114 h 114"/>
              <a:gd name="T4" fmla="*/ 12 w 51"/>
              <a:gd name="T5" fmla="*/ 114 h 114"/>
              <a:gd name="T6" fmla="*/ 0 w 51"/>
              <a:gd name="T7" fmla="*/ 114 h 114"/>
              <a:gd name="T8" fmla="*/ 25 w 51"/>
              <a:gd name="T9" fmla="*/ 0 h 114"/>
              <a:gd name="T10" fmla="*/ 51 w 51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114">
                <a:moveTo>
                  <a:pt x="51" y="114"/>
                </a:moveTo>
                <a:lnTo>
                  <a:pt x="38" y="114"/>
                </a:lnTo>
                <a:lnTo>
                  <a:pt x="12" y="114"/>
                </a:lnTo>
                <a:lnTo>
                  <a:pt x="0" y="114"/>
                </a:lnTo>
                <a:lnTo>
                  <a:pt x="25" y="0"/>
                </a:lnTo>
                <a:lnTo>
                  <a:pt x="51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9" name="Line 122"/>
          <p:cNvSpPr>
            <a:spLocks noChangeShapeType="1"/>
          </p:cNvSpPr>
          <p:nvPr/>
        </p:nvSpPr>
        <p:spPr bwMode="auto">
          <a:xfrm flipV="1">
            <a:off x="4572372" y="4668688"/>
            <a:ext cx="1588" cy="2635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0" name="Rectangle 123"/>
          <p:cNvSpPr>
            <a:spLocks noChangeArrowheads="1"/>
          </p:cNvSpPr>
          <p:nvPr/>
        </p:nvSpPr>
        <p:spPr bwMode="auto">
          <a:xfrm>
            <a:off x="4613647" y="4770288"/>
            <a:ext cx="1426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S</a:t>
            </a:r>
            <a:r>
              <a:rPr lang="en-IN" sz="1400" baseline="-25000" dirty="0" smtClean="0">
                <a:solidFill>
                  <a:prstClr val="black"/>
                </a:solidFill>
              </a:rPr>
              <a:t>0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51" name="Picture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3533626"/>
            <a:ext cx="161925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Freeform 125"/>
          <p:cNvSpPr>
            <a:spLocks/>
          </p:cNvSpPr>
          <p:nvPr/>
        </p:nvSpPr>
        <p:spPr bwMode="auto">
          <a:xfrm>
            <a:off x="3318247" y="3533626"/>
            <a:ext cx="182563" cy="80962"/>
          </a:xfrm>
          <a:custGeom>
            <a:avLst/>
            <a:gdLst>
              <a:gd name="T0" fmla="*/ 0 w 115"/>
              <a:gd name="T1" fmla="*/ 51 h 51"/>
              <a:gd name="T2" fmla="*/ 0 w 115"/>
              <a:gd name="T3" fmla="*/ 38 h 51"/>
              <a:gd name="T4" fmla="*/ 0 w 115"/>
              <a:gd name="T5" fmla="*/ 12 h 51"/>
              <a:gd name="T6" fmla="*/ 0 w 115"/>
              <a:gd name="T7" fmla="*/ 0 h 51"/>
              <a:gd name="T8" fmla="*/ 115 w 115"/>
              <a:gd name="T9" fmla="*/ 25 h 51"/>
              <a:gd name="T10" fmla="*/ 0 w 115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51">
                <a:moveTo>
                  <a:pt x="0" y="51"/>
                </a:moveTo>
                <a:lnTo>
                  <a:pt x="0" y="38"/>
                </a:lnTo>
                <a:lnTo>
                  <a:pt x="0" y="12"/>
                </a:lnTo>
                <a:lnTo>
                  <a:pt x="0" y="0"/>
                </a:lnTo>
                <a:lnTo>
                  <a:pt x="115" y="2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3" name="Line 126"/>
          <p:cNvSpPr>
            <a:spLocks noChangeShapeType="1"/>
          </p:cNvSpPr>
          <p:nvPr/>
        </p:nvSpPr>
        <p:spPr bwMode="auto">
          <a:xfrm>
            <a:off x="3076947" y="3573313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2894385" y="3432026"/>
            <a:ext cx="222250" cy="242887"/>
            <a:chOff x="423" y="3061"/>
            <a:chExt cx="140" cy="153"/>
          </a:xfrm>
        </p:grpSpPr>
        <p:sp>
          <p:nvSpPr>
            <p:cNvPr id="55" name="Rectangle 128"/>
            <p:cNvSpPr>
              <a:spLocks noChangeArrowheads="1"/>
            </p:cNvSpPr>
            <p:nvPr/>
          </p:nvSpPr>
          <p:spPr bwMode="auto">
            <a:xfrm>
              <a:off x="423" y="3061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56" name="Rectangle 129"/>
            <p:cNvSpPr>
              <a:spLocks noChangeArrowheads="1"/>
            </p:cNvSpPr>
            <p:nvPr/>
          </p:nvSpPr>
          <p:spPr bwMode="auto">
            <a:xfrm>
              <a:off x="461" y="3124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57" name="Picture 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3735238"/>
            <a:ext cx="16192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Freeform 131"/>
          <p:cNvSpPr>
            <a:spLocks/>
          </p:cNvSpPr>
          <p:nvPr/>
        </p:nvSpPr>
        <p:spPr bwMode="auto">
          <a:xfrm>
            <a:off x="3318247" y="3735238"/>
            <a:ext cx="182563" cy="80963"/>
          </a:xfrm>
          <a:custGeom>
            <a:avLst/>
            <a:gdLst>
              <a:gd name="T0" fmla="*/ 0 w 115"/>
              <a:gd name="T1" fmla="*/ 51 h 51"/>
              <a:gd name="T2" fmla="*/ 0 w 115"/>
              <a:gd name="T3" fmla="*/ 39 h 51"/>
              <a:gd name="T4" fmla="*/ 0 w 115"/>
              <a:gd name="T5" fmla="*/ 13 h 51"/>
              <a:gd name="T6" fmla="*/ 0 w 115"/>
              <a:gd name="T7" fmla="*/ 0 h 51"/>
              <a:gd name="T8" fmla="*/ 115 w 115"/>
              <a:gd name="T9" fmla="*/ 26 h 51"/>
              <a:gd name="T10" fmla="*/ 0 w 115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51">
                <a:moveTo>
                  <a:pt x="0" y="51"/>
                </a:moveTo>
                <a:lnTo>
                  <a:pt x="0" y="39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9" name="Line 132"/>
          <p:cNvSpPr>
            <a:spLocks noChangeShapeType="1"/>
          </p:cNvSpPr>
          <p:nvPr/>
        </p:nvSpPr>
        <p:spPr bwMode="auto">
          <a:xfrm>
            <a:off x="3076947" y="3776513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60" name="Group 133"/>
          <p:cNvGrpSpPr>
            <a:grpSpLocks/>
          </p:cNvGrpSpPr>
          <p:nvPr/>
        </p:nvGrpSpPr>
        <p:grpSpPr bwMode="auto">
          <a:xfrm>
            <a:off x="2894385" y="3635226"/>
            <a:ext cx="222250" cy="242887"/>
            <a:chOff x="423" y="3189"/>
            <a:chExt cx="140" cy="153"/>
          </a:xfrm>
        </p:grpSpPr>
        <p:sp>
          <p:nvSpPr>
            <p:cNvPr id="61" name="Rectangle 134"/>
            <p:cNvSpPr>
              <a:spLocks noChangeArrowheads="1"/>
            </p:cNvSpPr>
            <p:nvPr/>
          </p:nvSpPr>
          <p:spPr bwMode="auto">
            <a:xfrm>
              <a:off x="423" y="3189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62" name="Rectangle 135"/>
            <p:cNvSpPr>
              <a:spLocks noChangeArrowheads="1"/>
            </p:cNvSpPr>
            <p:nvPr/>
          </p:nvSpPr>
          <p:spPr bwMode="auto">
            <a:xfrm>
              <a:off x="461" y="3252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5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63" name="Picture 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3959076"/>
            <a:ext cx="1619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Freeform 137"/>
          <p:cNvSpPr>
            <a:spLocks/>
          </p:cNvSpPr>
          <p:nvPr/>
        </p:nvSpPr>
        <p:spPr bwMode="auto">
          <a:xfrm>
            <a:off x="3318247" y="3959076"/>
            <a:ext cx="182563" cy="101600"/>
          </a:xfrm>
          <a:custGeom>
            <a:avLst/>
            <a:gdLst>
              <a:gd name="T0" fmla="*/ 0 w 115"/>
              <a:gd name="T1" fmla="*/ 64 h 64"/>
              <a:gd name="T2" fmla="*/ 0 w 115"/>
              <a:gd name="T3" fmla="*/ 51 h 64"/>
              <a:gd name="T4" fmla="*/ 0 w 115"/>
              <a:gd name="T5" fmla="*/ 25 h 64"/>
              <a:gd name="T6" fmla="*/ 0 w 115"/>
              <a:gd name="T7" fmla="*/ 0 h 64"/>
              <a:gd name="T8" fmla="*/ 115 w 115"/>
              <a:gd name="T9" fmla="*/ 38 h 64"/>
              <a:gd name="T10" fmla="*/ 0 w 115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64">
                <a:moveTo>
                  <a:pt x="0" y="64"/>
                </a:moveTo>
                <a:lnTo>
                  <a:pt x="0" y="51"/>
                </a:lnTo>
                <a:lnTo>
                  <a:pt x="0" y="25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5" name="Line 138"/>
          <p:cNvSpPr>
            <a:spLocks noChangeShapeType="1"/>
          </p:cNvSpPr>
          <p:nvPr/>
        </p:nvSpPr>
        <p:spPr bwMode="auto">
          <a:xfrm>
            <a:off x="3076947" y="4019401"/>
            <a:ext cx="261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66" name="Group 139"/>
          <p:cNvGrpSpPr>
            <a:grpSpLocks/>
          </p:cNvGrpSpPr>
          <p:nvPr/>
        </p:nvGrpSpPr>
        <p:grpSpPr bwMode="auto">
          <a:xfrm>
            <a:off x="2894385" y="3857476"/>
            <a:ext cx="222250" cy="242887"/>
            <a:chOff x="423" y="3329"/>
            <a:chExt cx="140" cy="153"/>
          </a:xfrm>
        </p:grpSpPr>
        <p:sp>
          <p:nvSpPr>
            <p:cNvPr id="67" name="Rectangle 140"/>
            <p:cNvSpPr>
              <a:spLocks noChangeArrowheads="1"/>
            </p:cNvSpPr>
            <p:nvPr/>
          </p:nvSpPr>
          <p:spPr bwMode="auto">
            <a:xfrm>
              <a:off x="423" y="3329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68" name="Rectangle 141"/>
            <p:cNvSpPr>
              <a:spLocks noChangeArrowheads="1"/>
            </p:cNvSpPr>
            <p:nvPr/>
          </p:nvSpPr>
          <p:spPr bwMode="auto">
            <a:xfrm>
              <a:off x="461" y="3393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6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  <p:pic>
        <p:nvPicPr>
          <p:cNvPr id="69" name="Picture 1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47" y="4201963"/>
            <a:ext cx="16192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Freeform 143"/>
          <p:cNvSpPr>
            <a:spLocks/>
          </p:cNvSpPr>
          <p:nvPr/>
        </p:nvSpPr>
        <p:spPr bwMode="auto">
          <a:xfrm>
            <a:off x="3318247" y="4201963"/>
            <a:ext cx="182563" cy="80963"/>
          </a:xfrm>
          <a:custGeom>
            <a:avLst/>
            <a:gdLst>
              <a:gd name="T0" fmla="*/ 0 w 115"/>
              <a:gd name="T1" fmla="*/ 51 h 51"/>
              <a:gd name="T2" fmla="*/ 0 w 115"/>
              <a:gd name="T3" fmla="*/ 38 h 51"/>
              <a:gd name="T4" fmla="*/ 0 w 115"/>
              <a:gd name="T5" fmla="*/ 13 h 51"/>
              <a:gd name="T6" fmla="*/ 0 w 115"/>
              <a:gd name="T7" fmla="*/ 0 h 51"/>
              <a:gd name="T8" fmla="*/ 115 w 115"/>
              <a:gd name="T9" fmla="*/ 26 h 51"/>
              <a:gd name="T10" fmla="*/ 0 w 115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51">
                <a:moveTo>
                  <a:pt x="0" y="51"/>
                </a:moveTo>
                <a:lnTo>
                  <a:pt x="0" y="38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1" name="Line 144"/>
          <p:cNvSpPr>
            <a:spLocks noChangeShapeType="1"/>
          </p:cNvSpPr>
          <p:nvPr/>
        </p:nvSpPr>
        <p:spPr bwMode="auto">
          <a:xfrm>
            <a:off x="3076947" y="4243238"/>
            <a:ext cx="261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894385" y="4100363"/>
            <a:ext cx="222250" cy="242888"/>
            <a:chOff x="423" y="3482"/>
            <a:chExt cx="140" cy="153"/>
          </a:xfrm>
        </p:grpSpPr>
        <p:sp>
          <p:nvSpPr>
            <p:cNvPr id="73" name="Rectangle 146"/>
            <p:cNvSpPr>
              <a:spLocks noChangeArrowheads="1"/>
            </p:cNvSpPr>
            <p:nvPr/>
          </p:nvSpPr>
          <p:spPr bwMode="auto">
            <a:xfrm>
              <a:off x="423" y="3482"/>
              <a:ext cx="10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74" name="Rectangle 147"/>
            <p:cNvSpPr>
              <a:spLocks noChangeArrowheads="1"/>
            </p:cNvSpPr>
            <p:nvPr/>
          </p:nvSpPr>
          <p:spPr bwMode="auto">
            <a:xfrm>
              <a:off x="461" y="3546"/>
              <a:ext cx="102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 sz="28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1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 smtClean="0"/>
              <a:t>8:1 Multiplexer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5786100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Y</a:t>
            </a:r>
            <a:r>
              <a:rPr lang="en-IN" sz="2800" dirty="0" smtClean="0">
                <a:solidFill>
                  <a:prstClr val="black"/>
                </a:solidFill>
              </a:rPr>
              <a:t>=S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3 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’I</a:t>
            </a:r>
            <a:r>
              <a:rPr lang="en-IN" sz="2800" baseline="-25000" dirty="0">
                <a:solidFill>
                  <a:prstClr val="black"/>
                </a:solidFill>
              </a:rPr>
              <a:t>4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I</a:t>
            </a:r>
            <a:r>
              <a:rPr lang="en-IN" sz="2800" baseline="-25000" dirty="0">
                <a:solidFill>
                  <a:prstClr val="black"/>
                </a:solidFill>
              </a:rPr>
              <a:t>5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 I</a:t>
            </a:r>
            <a:r>
              <a:rPr lang="en-IN" sz="2800" baseline="-25000" dirty="0">
                <a:solidFill>
                  <a:prstClr val="black"/>
                </a:solidFill>
              </a:rPr>
              <a:t>6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I</a:t>
            </a:r>
            <a:r>
              <a:rPr lang="en-IN" sz="2800" baseline="-25000" dirty="0">
                <a:solidFill>
                  <a:prstClr val="black"/>
                </a:solidFill>
              </a:rPr>
              <a:t>7</a:t>
            </a:r>
            <a:endParaRPr lang="en-IN" sz="2800" dirty="0">
              <a:solidFill>
                <a:prstClr val="black"/>
              </a:solidFill>
            </a:endParaRPr>
          </a:p>
          <a:p>
            <a:r>
              <a:rPr lang="en-IN" sz="2800" dirty="0">
                <a:solidFill>
                  <a:prstClr val="black"/>
                </a:solidFill>
              </a:rPr>
              <a:t>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95145"/>
              </p:ext>
            </p:extLst>
          </p:nvPr>
        </p:nvGraphicFramePr>
        <p:xfrm>
          <a:off x="1524000" y="1397000"/>
          <a:ext cx="5352255" cy="397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51"/>
                <a:gridCol w="1070451"/>
                <a:gridCol w="1070451"/>
                <a:gridCol w="1070451"/>
                <a:gridCol w="1070451"/>
              </a:tblGrid>
              <a:tr h="639851"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 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  <a:r>
                        <a:rPr lang="en-IN" baseline="0" dirty="0" smtClean="0"/>
                        <a:t> Y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0</a:t>
                      </a:r>
                      <a:endParaRPr lang="en-IN" baseline="-25000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– BCD-to-Excess-3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02125"/>
          </a:xfrm>
        </p:spPr>
        <p:txBody>
          <a:bodyPr/>
          <a:lstStyle/>
          <a:p>
            <a:r>
              <a:rPr lang="en-US" dirty="0" smtClean="0"/>
              <a:t>Lay out K-maps for each output, W X Y Z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step in the digital circuit design process.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244D63-467A-4269-87EE-BEA87DBD2D1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4" y="2320130"/>
            <a:ext cx="4267200" cy="331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724400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3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DEMULTIPLEXER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2800" y="2060848"/>
            <a:ext cx="1752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65525" y="2711723"/>
            <a:ext cx="1893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 1: 2</a:t>
            </a:r>
            <a:r>
              <a:rPr lang="en-US" baseline="30000" dirty="0" smtClean="0">
                <a:solidFill>
                  <a:prstClr val="black"/>
                </a:solidFill>
              </a:rPr>
              <a:t>n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 err="1" smtClean="0">
                <a:solidFill>
                  <a:prstClr val="black"/>
                </a:solidFill>
              </a:rPr>
              <a:t>Demux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076056" y="213704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076056" y="244184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533256" y="267044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76056" y="411824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38400" y="323628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810000" y="434684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648200" y="434684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4876800" y="43468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962400" y="472784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775325" y="248312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069354" y="304698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 Box 19"/>
          <p:cNvSpPr txBox="1">
            <a:spLocks noGrp="1" noChangeArrowheads="1"/>
          </p:cNvSpPr>
          <p:nvPr>
            <p:ph idx="1"/>
          </p:nvPr>
        </p:nvSpPr>
        <p:spPr bwMode="auto">
          <a:xfrm>
            <a:off x="1037661" y="4602658"/>
            <a:ext cx="2063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One Input Line</a:t>
            </a:r>
            <a:endParaRPr lang="en-US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489325" y="5013176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n-1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403725" y="5013176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860925" y="5013176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S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 smtClean="0"/>
              <a:t>1:4 </a:t>
            </a:r>
            <a:r>
              <a:rPr lang="en-IN" dirty="0" err="1" smtClean="0"/>
              <a:t>Demultiplexer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077072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Y</a:t>
            </a:r>
            <a:r>
              <a:rPr lang="en-IN" sz="2800" dirty="0" smtClean="0">
                <a:solidFill>
                  <a:prstClr val="black"/>
                </a:solidFill>
              </a:rPr>
              <a:t>=S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3 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’I</a:t>
            </a:r>
            <a:r>
              <a:rPr lang="en-IN" sz="2800" baseline="-25000" dirty="0">
                <a:solidFill>
                  <a:prstClr val="black"/>
                </a:solidFill>
              </a:rPr>
              <a:t>4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I</a:t>
            </a:r>
            <a:r>
              <a:rPr lang="en-IN" sz="2800" baseline="-25000" dirty="0">
                <a:solidFill>
                  <a:prstClr val="black"/>
                </a:solidFill>
              </a:rPr>
              <a:t>5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 I</a:t>
            </a:r>
            <a:r>
              <a:rPr lang="en-IN" sz="2800" baseline="-25000" dirty="0">
                <a:solidFill>
                  <a:prstClr val="black"/>
                </a:solidFill>
              </a:rPr>
              <a:t>6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7</a:t>
            </a:r>
            <a:r>
              <a:rPr lang="en-IN" sz="2800" dirty="0">
                <a:solidFill>
                  <a:prstClr val="black"/>
                </a:solidFill>
              </a:rPr>
              <a:t>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71010"/>
              </p:ext>
            </p:extLst>
          </p:nvPr>
        </p:nvGraphicFramePr>
        <p:xfrm>
          <a:off x="539556" y="1397000"/>
          <a:ext cx="7272804" cy="230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2"/>
                <a:gridCol w="1038972"/>
                <a:gridCol w="1038972"/>
                <a:gridCol w="1038972"/>
                <a:gridCol w="1038972"/>
                <a:gridCol w="1038972"/>
                <a:gridCol w="1038972"/>
              </a:tblGrid>
              <a:tr h="639851">
                <a:tc>
                  <a:txBody>
                    <a:bodyPr/>
                    <a:lstStyle/>
                    <a:p>
                      <a:r>
                        <a:rPr lang="en-IN" dirty="0" smtClean="0"/>
                        <a:t>Input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0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IN" dirty="0" smtClean="0"/>
              <a:t>1:8 </a:t>
            </a:r>
            <a:r>
              <a:rPr lang="en-IN" dirty="0" err="1" smtClean="0"/>
              <a:t>Demultiplexer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29188" y="5733256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Y</a:t>
            </a:r>
            <a:r>
              <a:rPr lang="en-IN" sz="2800" dirty="0" smtClean="0">
                <a:solidFill>
                  <a:prstClr val="black"/>
                </a:solidFill>
              </a:rPr>
              <a:t>=S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’I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+S</a:t>
            </a:r>
            <a:r>
              <a:rPr lang="en-IN" sz="2800" baseline="-25000" dirty="0" smtClean="0">
                <a:solidFill>
                  <a:prstClr val="black"/>
                </a:solidFill>
              </a:rPr>
              <a:t>2</a:t>
            </a:r>
            <a:r>
              <a:rPr lang="en-IN" sz="2800" dirty="0" smtClean="0">
                <a:solidFill>
                  <a:prstClr val="black"/>
                </a:solidFill>
              </a:rPr>
              <a:t>’S</a:t>
            </a:r>
            <a:r>
              <a:rPr lang="en-IN" sz="2800" baseline="-25000" dirty="0" smtClean="0">
                <a:solidFill>
                  <a:prstClr val="black"/>
                </a:solidFill>
              </a:rPr>
              <a:t>1</a:t>
            </a:r>
            <a:r>
              <a:rPr lang="en-IN" sz="2800" dirty="0" smtClean="0">
                <a:solidFill>
                  <a:prstClr val="black"/>
                </a:solidFill>
              </a:rPr>
              <a:t>S</a:t>
            </a:r>
            <a:r>
              <a:rPr lang="en-IN" sz="2800" baseline="-25000" dirty="0" smtClean="0">
                <a:solidFill>
                  <a:prstClr val="black"/>
                </a:solidFill>
              </a:rPr>
              <a:t>0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3 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’I</a:t>
            </a:r>
            <a:r>
              <a:rPr lang="en-IN" sz="2800" baseline="-25000" dirty="0">
                <a:solidFill>
                  <a:prstClr val="black"/>
                </a:solidFill>
              </a:rPr>
              <a:t>4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’S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I</a:t>
            </a:r>
            <a:r>
              <a:rPr lang="en-IN" sz="2800" baseline="-25000" dirty="0">
                <a:solidFill>
                  <a:prstClr val="black"/>
                </a:solidFill>
              </a:rPr>
              <a:t>5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’ I</a:t>
            </a:r>
            <a:r>
              <a:rPr lang="en-IN" sz="2800" baseline="-25000" dirty="0">
                <a:solidFill>
                  <a:prstClr val="black"/>
                </a:solidFill>
              </a:rPr>
              <a:t>6</a:t>
            </a:r>
            <a:r>
              <a:rPr lang="en-IN" sz="2800" dirty="0">
                <a:solidFill>
                  <a:prstClr val="black"/>
                </a:solidFill>
              </a:rPr>
              <a:t>+S</a:t>
            </a:r>
            <a:r>
              <a:rPr lang="en-IN" sz="2800" baseline="-25000" dirty="0">
                <a:solidFill>
                  <a:prstClr val="black"/>
                </a:solidFill>
              </a:rPr>
              <a:t>2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1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baseline="-25000" dirty="0">
                <a:solidFill>
                  <a:prstClr val="black"/>
                </a:solidFill>
              </a:rPr>
              <a:t>0</a:t>
            </a:r>
            <a:r>
              <a:rPr lang="en-IN" sz="2800" dirty="0">
                <a:solidFill>
                  <a:prstClr val="black"/>
                </a:solidFill>
              </a:rPr>
              <a:t> </a:t>
            </a:r>
            <a:r>
              <a:rPr lang="en-IN" sz="2800" dirty="0" smtClean="0">
                <a:solidFill>
                  <a:prstClr val="black"/>
                </a:solidFill>
              </a:rPr>
              <a:t>I</a:t>
            </a:r>
            <a:r>
              <a:rPr lang="en-IN" sz="2800" baseline="-25000" dirty="0" smtClean="0">
                <a:solidFill>
                  <a:prstClr val="black"/>
                </a:solidFill>
              </a:rPr>
              <a:t>7</a:t>
            </a:r>
            <a:r>
              <a:rPr lang="en-IN" sz="2800" dirty="0">
                <a:solidFill>
                  <a:prstClr val="black"/>
                </a:solidFill>
              </a:rPr>
              <a:t>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08893"/>
              </p:ext>
            </p:extLst>
          </p:nvPr>
        </p:nvGraphicFramePr>
        <p:xfrm>
          <a:off x="539556" y="1397000"/>
          <a:ext cx="8136900" cy="405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</a:tblGrid>
              <a:tr h="639851">
                <a:tc>
                  <a:txBody>
                    <a:bodyPr/>
                    <a:lstStyle/>
                    <a:p>
                      <a:r>
                        <a:rPr lang="en-IN" dirty="0" smtClean="0"/>
                        <a:t>Input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0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  <a:p>
                      <a:endParaRPr lang="en-IN" baseline="-25000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  <a:endParaRPr lang="en-IN" dirty="0" smtClean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707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56E1081-CFD1-43CC-B22A-343BED9B24E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Decoders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3760" y="1241411"/>
            <a:ext cx="8032320" cy="4265728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 decoder has</a:t>
            </a:r>
          </a:p>
          <a:p>
            <a:pPr marL="1566743" lvl="1" indent="-519848">
              <a:buClr>
                <a:srgbClr val="FF6633"/>
              </a:buClr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 inputs</a:t>
            </a:r>
          </a:p>
          <a:p>
            <a:pPr marL="1566743" lvl="1" indent="-519848">
              <a:buClr>
                <a:srgbClr val="FF6633"/>
              </a:buClr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2</a:t>
            </a:r>
            <a:r>
              <a:rPr lang="en-US" baseline="40000" dirty="0" smtClean="0"/>
              <a:t>N</a:t>
            </a:r>
            <a:r>
              <a:rPr lang="en-US" dirty="0" smtClean="0"/>
              <a:t> outputs</a:t>
            </a:r>
          </a:p>
          <a:p>
            <a:pPr marL="39168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 decoder selects one of 2</a:t>
            </a:r>
            <a:r>
              <a:rPr lang="en-US" baseline="40000" dirty="0" smtClean="0"/>
              <a:t>N</a:t>
            </a:r>
            <a:r>
              <a:rPr lang="en-US" dirty="0" smtClean="0"/>
              <a:t> outputs by decoding the binary value on the N inputs.</a:t>
            </a:r>
          </a:p>
          <a:p>
            <a:pPr marL="1566743" lvl="1" indent="-519848">
              <a:buClr>
                <a:srgbClr val="FF6633"/>
              </a:buClr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Exactly one output will be active for each combination of the inputs.</a:t>
            </a:r>
          </a:p>
        </p:txBody>
      </p:sp>
    </p:spTree>
    <p:extLst>
      <p:ext uri="{BB962C8B-B14F-4D97-AF65-F5344CB8AC3E}">
        <p14:creationId xmlns:p14="http://schemas.microsoft.com/office/powerpoint/2010/main" val="71311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56E1081-CFD1-43CC-B22A-343BED9B24E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Decoders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3760" y="1241411"/>
            <a:ext cx="8032320" cy="4265728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 decoder has</a:t>
            </a:r>
          </a:p>
          <a:p>
            <a:pPr marL="1566743" lvl="1" indent="-519848">
              <a:buClr>
                <a:srgbClr val="FF6633"/>
              </a:buClr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 inputs</a:t>
            </a:r>
          </a:p>
          <a:p>
            <a:pPr marL="1566743" lvl="1" indent="-519848">
              <a:buClr>
                <a:srgbClr val="FF6633"/>
              </a:buClr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2</a:t>
            </a:r>
            <a:r>
              <a:rPr lang="en-US" baseline="40000" dirty="0" smtClean="0"/>
              <a:t>N</a:t>
            </a:r>
            <a:r>
              <a:rPr lang="en-US" dirty="0" smtClean="0"/>
              <a:t> outputs</a:t>
            </a:r>
          </a:p>
          <a:p>
            <a:pPr marL="39168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Size of the Decoder-</a:t>
            </a:r>
          </a:p>
          <a:p>
            <a:pPr marL="97922" indent="0">
              <a:buClr>
                <a:srgbClr val="FF6633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“n X m lines”</a:t>
            </a:r>
          </a:p>
          <a:p>
            <a:pPr marL="97922" indent="0">
              <a:buClr>
                <a:srgbClr val="FF6633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“n to m lines”</a:t>
            </a:r>
          </a:p>
          <a:p>
            <a:pPr marL="97922" indent="0">
              <a:buClr>
                <a:srgbClr val="FF6633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444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61277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3600" b="1" dirty="0">
                <a:solidFill>
                  <a:schemeClr val="hlink"/>
                </a:solidFill>
              </a:rPr>
              <a:t>Decoders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14350" y="1025525"/>
            <a:ext cx="81026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3333FF"/>
              </a:buClr>
              <a:buSzPct val="50000"/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3333FF"/>
                </a:solidFill>
              </a:rPr>
              <a:t>A decoder</a:t>
            </a:r>
            <a:r>
              <a:rPr lang="en-US" altLang="zh-CN" sz="2800" dirty="0">
                <a:solidFill>
                  <a:prstClr val="black"/>
                </a:solidFill>
              </a:rPr>
              <a:t> is a multiple-input, multiple-output </a:t>
            </a:r>
            <a:r>
              <a:rPr lang="en-US" altLang="zh-CN" sz="2800" dirty="0" smtClean="0">
                <a:solidFill>
                  <a:prstClr val="black"/>
                </a:solidFill>
              </a:rPr>
              <a:t>combinational logic </a:t>
            </a:r>
            <a:r>
              <a:rPr lang="en-US" altLang="zh-CN" sz="2800" dirty="0">
                <a:solidFill>
                  <a:prstClr val="black"/>
                </a:solidFill>
              </a:rPr>
              <a:t>circuit that converts coded inputs into coded outputs, where the input and output codes are different. 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>
              <a:buClr>
                <a:srgbClr val="3333FF"/>
              </a:buClr>
              <a:buSzPct val="50000"/>
            </a:pPr>
            <a:endParaRPr lang="en-US" altLang="zh-CN" sz="2800" dirty="0">
              <a:solidFill>
                <a:srgbClr val="3333FF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074987" y="3447256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211512" y="3717131"/>
            <a:ext cx="11576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n:</a:t>
            </a:r>
            <a:r>
              <a:rPr lang="en-US" dirty="0">
                <a:solidFill>
                  <a:prstClr val="black"/>
                </a:solidFill>
              </a:rPr>
              <a:t>2</a:t>
            </a:r>
            <a:r>
              <a:rPr lang="en-US" baseline="30000" dirty="0">
                <a:solidFill>
                  <a:prstClr val="black"/>
                </a:solidFill>
              </a:rPr>
              <a:t>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decoder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389187" y="35996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389187" y="39806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389187" y="48188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95536" y="3336131"/>
            <a:ext cx="1773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N input lines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259632" y="4555331"/>
            <a:ext cx="1037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Enable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6218336" y="3619872"/>
            <a:ext cx="22268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M Output Lines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Where m=2</a:t>
            </a:r>
            <a:r>
              <a:rPr lang="en-US" baseline="30000" dirty="0" smtClean="0">
                <a:solidFill>
                  <a:prstClr val="black"/>
                </a:solidFill>
              </a:rPr>
              <a:t>n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958208" y="357301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958208" y="39330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3995936" y="48691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681736" y="3447256"/>
            <a:ext cx="970384" cy="1569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979712" y="3447256"/>
            <a:ext cx="409475" cy="1205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61277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hlink"/>
                </a:solidFill>
              </a:rPr>
              <a:t>2 to 4 Binary Decoder</a:t>
            </a:r>
            <a:endParaRPr lang="en-US" altLang="zh-CN" sz="3600" b="1" dirty="0">
              <a:solidFill>
                <a:schemeClr val="hlink"/>
              </a:solidFill>
            </a:endParaRPr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1216025" y="1271949"/>
            <a:ext cx="360203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Truth table for a 2-to-4 binary decoder</a:t>
            </a:r>
          </a:p>
        </p:txBody>
      </p:sp>
      <p:graphicFrame>
        <p:nvGraphicFramePr>
          <p:cNvPr id="6867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31665"/>
              </p:ext>
            </p:extLst>
          </p:nvPr>
        </p:nvGraphicFramePr>
        <p:xfrm>
          <a:off x="488950" y="1962512"/>
          <a:ext cx="5410200" cy="2834640"/>
        </p:xfrm>
        <a:graphic>
          <a:graphicData uri="http://schemas.openxmlformats.org/drawingml/2006/table">
            <a:tbl>
              <a:tblPr/>
              <a:tblGrid>
                <a:gridCol w="2263775"/>
                <a:gridCol w="314642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Outputs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EN    I1    I0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Y3    Y2    Y1    Y0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X      X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1      0      0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1      0      1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1      1      0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1      1      1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0      0      0      0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0      0      0      1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0      0      1      0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0      1      0      0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1      0      0      0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671" name="Group 63"/>
          <p:cNvGrpSpPr>
            <a:grpSpLocks/>
          </p:cNvGrpSpPr>
          <p:nvPr/>
        </p:nvGrpSpPr>
        <p:grpSpPr bwMode="auto">
          <a:xfrm>
            <a:off x="6311900" y="3498850"/>
            <a:ext cx="2300288" cy="2292350"/>
            <a:chOff x="4132" y="1693"/>
            <a:chExt cx="1449" cy="1444"/>
          </a:xfrm>
        </p:grpSpPr>
        <p:sp>
          <p:nvSpPr>
            <p:cNvPr id="68659" name="Text Box 51"/>
            <p:cNvSpPr txBox="1">
              <a:spLocks noChangeArrowheads="1"/>
            </p:cNvSpPr>
            <p:nvPr/>
          </p:nvSpPr>
          <p:spPr bwMode="auto">
            <a:xfrm>
              <a:off x="4368" y="1693"/>
              <a:ext cx="960" cy="14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2-to-4</a:t>
              </a:r>
            </a:p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Decoder</a:t>
              </a:r>
            </a:p>
            <a:p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I0         Y0</a:t>
              </a:r>
            </a:p>
            <a:p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I1         Y1 </a:t>
              </a:r>
            </a:p>
            <a:p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            Y2</a:t>
              </a:r>
            </a:p>
            <a:p>
              <a:r>
                <a:rPr lang="en-US" altLang="zh-CN">
                  <a:solidFill>
                    <a:prstClr val="black"/>
                  </a:solidFill>
                  <a:latin typeface="Times New Roman" pitchFamily="18" charset="0"/>
                </a:rPr>
                <a:t>EN       Y3</a:t>
              </a:r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>
              <a:off x="4132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4132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4132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5341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>
              <a:off x="5341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>
              <a:off x="5341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>
              <a:off x="5341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</p:grpSp>
      <p:sp>
        <p:nvSpPr>
          <p:cNvPr id="68682" name="AutoShape 74"/>
          <p:cNvSpPr>
            <a:spLocks noChangeArrowheads="1"/>
          </p:cNvSpPr>
          <p:nvPr/>
        </p:nvSpPr>
        <p:spPr bwMode="auto">
          <a:xfrm>
            <a:off x="1470025" y="5603875"/>
            <a:ext cx="2663825" cy="935038"/>
          </a:xfrm>
          <a:prstGeom prst="wedgeRoundRectCallout">
            <a:avLst>
              <a:gd name="adj1" fmla="val -40253"/>
              <a:gd name="adj2" fmla="val -3050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>
                <a:solidFill>
                  <a:prstClr val="black"/>
                </a:solidFill>
              </a:rPr>
              <a:t>”don’t-care” notation</a:t>
            </a:r>
            <a:endParaRPr lang="en-US" altLang="zh-CN" sz="280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68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3" grpId="0" autoUpdateAnimBg="0"/>
      <p:bldP spid="68682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6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730375"/>
            <a:ext cx="6249988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61277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hlink"/>
                </a:solidFill>
              </a:rPr>
              <a:t> </a:t>
            </a:r>
            <a:r>
              <a:rPr lang="en-US" altLang="zh-CN" sz="3600" b="1" dirty="0" smtClean="0">
                <a:solidFill>
                  <a:schemeClr val="hlink"/>
                </a:solidFill>
              </a:rPr>
              <a:t>2 to 4 Decoder</a:t>
            </a:r>
            <a:endParaRPr lang="en-US" altLang="zh-CN" sz="3600" b="1" dirty="0">
              <a:solidFill>
                <a:schemeClr val="hlink"/>
              </a:solidFill>
            </a:endParaRPr>
          </a:p>
        </p:txBody>
      </p:sp>
      <p:graphicFrame>
        <p:nvGraphicFramePr>
          <p:cNvPr id="69670" name="Object 38"/>
          <p:cNvGraphicFramePr>
            <a:graphicFrameLocks noChangeAspect="1"/>
          </p:cNvGraphicFramePr>
          <p:nvPr/>
        </p:nvGraphicFramePr>
        <p:xfrm>
          <a:off x="1941513" y="954088"/>
          <a:ext cx="21177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002960" imgH="215640" progId="Equation.3">
                  <p:embed/>
                </p:oleObj>
              </mc:Choice>
              <mc:Fallback>
                <p:oleObj name="Equation" r:id="rId4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954088"/>
                        <a:ext cx="21177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4703763" y="927100"/>
          <a:ext cx="20637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977760" imgH="215640" progId="Equation.3">
                  <p:embed/>
                </p:oleObj>
              </mc:Choice>
              <mc:Fallback>
                <p:oleObj name="Equation" r:id="rId6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927100"/>
                        <a:ext cx="20637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/>
          <p:cNvGraphicFramePr>
            <a:graphicFrameLocks noChangeAspect="1"/>
          </p:cNvGraphicFramePr>
          <p:nvPr/>
        </p:nvGraphicFramePr>
        <p:xfrm>
          <a:off x="1920875" y="1524000"/>
          <a:ext cx="21447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1015920" imgH="215640" progId="Equation.3">
                  <p:embed/>
                </p:oleObj>
              </mc:Choice>
              <mc:Fallback>
                <p:oleObj name="Equation" r:id="rId8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524000"/>
                        <a:ext cx="21447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3" name="Object 41"/>
          <p:cNvGraphicFramePr>
            <a:graphicFrameLocks noChangeAspect="1"/>
          </p:cNvGraphicFramePr>
          <p:nvPr/>
        </p:nvGraphicFramePr>
        <p:xfrm>
          <a:off x="4749800" y="1597025"/>
          <a:ext cx="2117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1002960" imgH="177480" progId="Equation.3">
                  <p:embed/>
                </p:oleObj>
              </mc:Choice>
              <mc:Fallback>
                <p:oleObj name="Equation" r:id="rId10" imgW="1002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597025"/>
                        <a:ext cx="2117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TO 8 DECODER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753931"/>
              </p:ext>
            </p:extLst>
          </p:nvPr>
        </p:nvGraphicFramePr>
        <p:xfrm>
          <a:off x="457200" y="3259792"/>
          <a:ext cx="82295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2687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No of Input Lines=3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No of Output Lines=8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Also 3x8 Decoder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3 line to 8 Line decoder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Binary to Octal Decoder</a:t>
            </a:r>
          </a:p>
        </p:txBody>
      </p:sp>
    </p:spTree>
    <p:extLst>
      <p:ext uri="{BB962C8B-B14F-4D97-AF65-F5344CB8AC3E}">
        <p14:creationId xmlns:p14="http://schemas.microsoft.com/office/powerpoint/2010/main" val="26193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3 TO 8 DECODER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40043"/>
              </p:ext>
            </p:extLst>
          </p:nvPr>
        </p:nvGraphicFramePr>
        <p:xfrm>
          <a:off x="395536" y="1124744"/>
          <a:ext cx="82295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457706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I0=A’B’C’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I1=A’B’C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I2=A’BC’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I3=A’BC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I4=AB’C’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I5=AB’C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I6=ABC’</a:t>
            </a:r>
          </a:p>
          <a:p>
            <a:r>
              <a:rPr lang="en-IN" b="1" dirty="0" smtClean="0">
                <a:solidFill>
                  <a:prstClr val="black"/>
                </a:solidFill>
              </a:rPr>
              <a:t>I7=ABC</a:t>
            </a:r>
          </a:p>
        </p:txBody>
      </p:sp>
    </p:spTree>
    <p:extLst>
      <p:ext uri="{BB962C8B-B14F-4D97-AF65-F5344CB8AC3E}">
        <p14:creationId xmlns:p14="http://schemas.microsoft.com/office/powerpoint/2010/main" val="21119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Placing 1 on K-maps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are the minterms located on a K-Map?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5F16D9-9F3A-48EC-97CD-E15A72A20ED8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4004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for W X Y Z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W(A,B,C,D) = </a:t>
            </a:r>
            <a:r>
              <a:rPr lang="el-GR" smtClean="0"/>
              <a:t>Σ</a:t>
            </a:r>
            <a:r>
              <a:rPr lang="en-US" smtClean="0"/>
              <a:t>m(5,6,7,8,9)             					+d(10,11,12,13,14,15)</a:t>
            </a:r>
          </a:p>
          <a:p>
            <a:r>
              <a:rPr lang="en-US" smtClean="0"/>
              <a:t>X(A,B,C,D) = </a:t>
            </a:r>
            <a:r>
              <a:rPr lang="el-GR" smtClean="0"/>
              <a:t>Σ</a:t>
            </a:r>
            <a:r>
              <a:rPr lang="en-US" smtClean="0"/>
              <a:t>m(1,2,3,4,9)             					+d(10,11,12,13,14,15)</a:t>
            </a:r>
          </a:p>
          <a:p>
            <a:r>
              <a:rPr lang="en-US" smtClean="0"/>
              <a:t>Y(A,B,C,D) = </a:t>
            </a:r>
            <a:r>
              <a:rPr lang="el-GR" smtClean="0"/>
              <a:t>Σ</a:t>
            </a:r>
            <a:r>
              <a:rPr lang="en-US" smtClean="0"/>
              <a:t>m(0,3,4,7,8)             					+d(10,11,12,13,14,15)</a:t>
            </a:r>
          </a:p>
          <a:p>
            <a:r>
              <a:rPr lang="en-US" smtClean="0"/>
              <a:t>Z(A,B,C,D) = </a:t>
            </a:r>
            <a:r>
              <a:rPr lang="el-GR" smtClean="0"/>
              <a:t>Σ</a:t>
            </a:r>
            <a:r>
              <a:rPr lang="en-US" smtClean="0"/>
              <a:t>m(0,2,4,6,8)             					+d(10,11,12,13,14,15)</a:t>
            </a:r>
          </a:p>
          <a:p>
            <a:endParaRPr lang="en-US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CB88D-7E7F-445F-9608-0057FBD2CCD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W = A + BC + BD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0C67C1-7F31-4121-9E31-9FD786948F79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2743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2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X = BC’D’+B’C+B’D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2111ED-CBD7-4304-B8A7-416D854F102B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7432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6EB73918F724DB015346E255FCDD9" ma:contentTypeVersion="2" ma:contentTypeDescription="Create a new document." ma:contentTypeScope="" ma:versionID="136cea4f8b5cc45f8533ac9b89726e03">
  <xsd:schema xmlns:xsd="http://www.w3.org/2001/XMLSchema" xmlns:xs="http://www.w3.org/2001/XMLSchema" xmlns:p="http://schemas.microsoft.com/office/2006/metadata/properties" xmlns:ns2="268d3538-e8a8-4792-aa40-8e1a195d4f5f" targetNamespace="http://schemas.microsoft.com/office/2006/metadata/properties" ma:root="true" ma:fieldsID="8e8a9dbd9ba70af35dcdcb1b1f14a40a" ns2:_="">
    <xsd:import namespace="268d3538-e8a8-4792-aa40-8e1a195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3538-e8a8-4792-aa40-8e1a195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EF33C9-D624-4AF3-8B25-BCEA59220191}"/>
</file>

<file path=customXml/itemProps2.xml><?xml version="1.0" encoding="utf-8"?>
<ds:datastoreItem xmlns:ds="http://schemas.openxmlformats.org/officeDocument/2006/customXml" ds:itemID="{200625BA-87F9-43A0-A738-8FC769B79613}"/>
</file>

<file path=customXml/itemProps3.xml><?xml version="1.0" encoding="utf-8"?>
<ds:datastoreItem xmlns:ds="http://schemas.openxmlformats.org/officeDocument/2006/customXml" ds:itemID="{D50A01DC-25A6-40FC-A6A7-106A13930909}"/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2046</Words>
  <Application>Microsoft Office PowerPoint</Application>
  <PresentationFormat>On-screen Show (4:3)</PresentationFormat>
  <Paragraphs>949</Paragraphs>
  <Slides>59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Office Theme</vt:lpstr>
      <vt:lpstr>1_Office Theme</vt:lpstr>
      <vt:lpstr>Bitmap Image</vt:lpstr>
      <vt:lpstr>Equation</vt:lpstr>
      <vt:lpstr>Code Converters</vt:lpstr>
      <vt:lpstr>BCD-to-Excess-3 Code converter</vt:lpstr>
      <vt:lpstr>Specification of BCD-to-Excess3</vt:lpstr>
      <vt:lpstr>Formulation of BCD-to-Excess-3</vt:lpstr>
      <vt:lpstr>Optimization – BCD-to-Excess-3</vt:lpstr>
      <vt:lpstr>Placing 1 on K-maps</vt:lpstr>
      <vt:lpstr>Expressions for W X Y Z</vt:lpstr>
      <vt:lpstr>Minimize K-Maps</vt:lpstr>
      <vt:lpstr>Minimize K-Maps</vt:lpstr>
      <vt:lpstr>Minimize K-Maps</vt:lpstr>
      <vt:lpstr>Two level circuit implementation</vt:lpstr>
      <vt:lpstr>Create the digital circuit</vt:lpstr>
      <vt:lpstr>FOUR BIT BINARY TO GRAY CODE CONVERTER –DESIGN (1)…</vt:lpstr>
      <vt:lpstr>FOUR BIT BINARY TO GRAY CODE CONVERTER –DESIGN (2)…</vt:lpstr>
      <vt:lpstr>PowerPoint Presentation</vt:lpstr>
      <vt:lpstr>COMPARATORS</vt:lpstr>
      <vt:lpstr>PowerPoint Presentation</vt:lpstr>
      <vt:lpstr>1 bit comparator</vt:lpstr>
      <vt:lpstr>1 bit comparator</vt:lpstr>
      <vt:lpstr>PowerPoint Presentation</vt:lpstr>
      <vt:lpstr>PowerPoint Presentation</vt:lpstr>
      <vt:lpstr>2 bit comparator</vt:lpstr>
      <vt:lpstr>2 bit comparator</vt:lpstr>
      <vt:lpstr>2 bit comparator</vt:lpstr>
      <vt:lpstr>2 bit comparator</vt:lpstr>
      <vt:lpstr>4 bit comparator</vt:lpstr>
      <vt:lpstr>4 bit comparator</vt:lpstr>
      <vt:lpstr>4 bit comparator</vt:lpstr>
      <vt:lpstr>PowerPoint Presentation</vt:lpstr>
      <vt:lpstr>PowerPoint Presentation</vt:lpstr>
      <vt:lpstr>Decoder</vt:lpstr>
      <vt:lpstr>The truth table of 2-to-4 Decoder</vt:lpstr>
      <vt:lpstr>2-to-4 Decoder</vt:lpstr>
      <vt:lpstr>2-to-4 Decoder</vt:lpstr>
      <vt:lpstr>The truth table of 3-to-8 Decoder</vt:lpstr>
      <vt:lpstr>3-to-8 Decoder</vt:lpstr>
      <vt:lpstr>3-to-8 Decoder with Enable</vt:lpstr>
      <vt:lpstr>Decoder Expansion</vt:lpstr>
      <vt:lpstr>Decoder Expansion</vt:lpstr>
      <vt:lpstr>MULTIPLEXERS AND DEMULTIPLEXERS</vt:lpstr>
      <vt:lpstr>Mutiplexing </vt:lpstr>
      <vt:lpstr>PowerPoint Presentation</vt:lpstr>
      <vt:lpstr>Multiplexers</vt:lpstr>
      <vt:lpstr>2:1 Multiplexer</vt:lpstr>
      <vt:lpstr>2:1 Multiplexer</vt:lpstr>
      <vt:lpstr>4:1 Multiplexer</vt:lpstr>
      <vt:lpstr>4:1 Multiplexer</vt:lpstr>
      <vt:lpstr>8:1 Multiplexer</vt:lpstr>
      <vt:lpstr>8:1 Multiplexer</vt:lpstr>
      <vt:lpstr>DEMULTIPLEXER</vt:lpstr>
      <vt:lpstr>1:4 Demultiplexer</vt:lpstr>
      <vt:lpstr>1:8 Demultiplexer</vt:lpstr>
      <vt:lpstr>Decoders</vt:lpstr>
      <vt:lpstr>Decoders</vt:lpstr>
      <vt:lpstr> Decoders</vt:lpstr>
      <vt:lpstr>2 to 4 Binary Decoder</vt:lpstr>
      <vt:lpstr> 2 to 4 Decoder</vt:lpstr>
      <vt:lpstr>3 TO 8 DECODER</vt:lpstr>
      <vt:lpstr>3 TO 8 DECODER</vt:lpstr>
    </vt:vector>
  </TitlesOfParts>
  <Company>KJSCE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Converters</dc:title>
  <dc:creator>university</dc:creator>
  <cp:lastModifiedBy>Admin</cp:lastModifiedBy>
  <cp:revision>24</cp:revision>
  <dcterms:created xsi:type="dcterms:W3CDTF">2015-09-15T06:25:31Z</dcterms:created>
  <dcterms:modified xsi:type="dcterms:W3CDTF">2018-10-12T05:58:45Z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0x0101005146EB73918F724DB015346E255FCDD9</vt:lpwstr>
  </property>
</Properties>
</file>