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63" r:id="rId5"/>
    <p:sldId id="262" r:id="rId6"/>
    <p:sldId id="260" r:id="rId7"/>
    <p:sldId id="264" r:id="rId8"/>
    <p:sldId id="271" r:id="rId9"/>
    <p:sldId id="259" r:id="rId10"/>
    <p:sldId id="265" r:id="rId11"/>
    <p:sldId id="270" r:id="rId12"/>
    <p:sldId id="273" r:id="rId13"/>
    <p:sldId id="272" r:id="rId14"/>
    <p:sldId id="274" r:id="rId15"/>
    <p:sldId id="275" r:id="rId16"/>
    <p:sldId id="276" r:id="rId17"/>
    <p:sldId id="277" r:id="rId18"/>
    <p:sldId id="278" r:id="rId19"/>
    <p:sldId id="266" r:id="rId20"/>
    <p:sldId id="267" r:id="rId21"/>
    <p:sldId id="268" r:id="rId22"/>
    <p:sldId id="26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7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6" d="100"/>
        <a:sy n="5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CDDDC-9D31-4D5C-9F17-56BF6E91B4F6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1CCDE-E734-4321-AFB0-D240FFE55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35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766AD-D3B7-498F-8260-D34332112BF4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7BAF9-0837-4D8A-9132-E4C826003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90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7BAF9-0837-4D8A-9132-E4C826003E1A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9DD1-2CB0-46CA-B6EA-163F3028FEFE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2ABF-F2AF-418C-9837-A2AB3A4C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9DD1-2CB0-46CA-B6EA-163F3028FEFE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2ABF-F2AF-418C-9837-A2AB3A4C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9DD1-2CB0-46CA-B6EA-163F3028FEFE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2ABF-F2AF-418C-9837-A2AB3A4C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9DD1-2CB0-46CA-B6EA-163F3028FEFE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2ABF-F2AF-418C-9837-A2AB3A4C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9DD1-2CB0-46CA-B6EA-163F3028FEFE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2ABF-F2AF-418C-9837-A2AB3A4C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9DD1-2CB0-46CA-B6EA-163F3028FEFE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2ABF-F2AF-418C-9837-A2AB3A4C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9DD1-2CB0-46CA-B6EA-163F3028FEFE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2ABF-F2AF-418C-9837-A2AB3A4C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9DD1-2CB0-46CA-B6EA-163F3028FEFE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2ABF-F2AF-418C-9837-A2AB3A4C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9DD1-2CB0-46CA-B6EA-163F3028FEFE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2ABF-F2AF-418C-9837-A2AB3A4C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9DD1-2CB0-46CA-B6EA-163F3028FEFE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2ABF-F2AF-418C-9837-A2AB3A4C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9DD1-2CB0-46CA-B6EA-163F3028FEFE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2ABF-F2AF-418C-9837-A2AB3A4C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59DD1-2CB0-46CA-B6EA-163F3028FEFE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82ABF-F2AF-418C-9837-A2AB3A4CB8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8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Counters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1" y="1447799"/>
            <a:ext cx="8915400" cy="5181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3 bit synchronous counter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www.ee.usyd.edu.au/tutorials/digital_tutorial/part2/pics/count0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838200"/>
            <a:ext cx="8077200" cy="50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33800"/>
            <a:ext cx="9144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7050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Modulo Counters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Design of a Synchronous Decade Counter Using JK </a:t>
            </a:r>
            <a:r>
              <a:rPr lang="en-US" dirty="0" err="1"/>
              <a:t>FlipFlop</a:t>
            </a:r>
            <a:r>
              <a:rPr lang="en-US" dirty="0"/>
              <a:t>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819400"/>
            <a:ext cx="49530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5009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1"/>
            <a:ext cx="9144000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0047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7200"/>
            <a:ext cx="85344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276600"/>
            <a:ext cx="8534399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2179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5724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3999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6424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Modulo Counters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of an Asynchronous Decade Counter Using JK </a:t>
            </a:r>
            <a:r>
              <a:rPr lang="en-US" dirty="0" err="1"/>
              <a:t>FlipFlop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95600"/>
            <a:ext cx="8839199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4685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CS1104-13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Ring Counters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29054-FA72-4396-BA8E-C636CB1DB42A}" type="slidenum">
              <a:rPr lang="en-US"/>
              <a:pPr/>
              <a:t>19</a:t>
            </a:fld>
            <a:endParaRPr lang="en-US"/>
          </a:p>
        </p:txBody>
      </p:sp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Ring Counters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772400" cy="3200400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/>
              <a:t>One flip-flop (stage) for each state in the sequence.</a:t>
            </a:r>
          </a:p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/>
              <a:t>The output of the last stage is connected to the D input of the first stage.</a:t>
            </a:r>
          </a:p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/>
              <a:t>An </a:t>
            </a:r>
            <a:r>
              <a:rPr lang="en-US" i="1"/>
              <a:t>n</a:t>
            </a:r>
            <a:r>
              <a:rPr lang="en-US"/>
              <a:t>-bit ring counter cycles through </a:t>
            </a:r>
            <a:r>
              <a:rPr lang="en-US" i="1"/>
              <a:t>n</a:t>
            </a:r>
            <a:r>
              <a:rPr lang="en-US"/>
              <a:t> states.</a:t>
            </a:r>
          </a:p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/>
              <a:t>No decoding gates are required, as there is an output that corresponds to every state the counter is in.</a:t>
            </a:r>
          </a:p>
        </p:txBody>
      </p:sp>
      <p:sp>
        <p:nvSpPr>
          <p:cNvPr id="362500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342900" y="4838700"/>
            <a:ext cx="381000" cy="304800"/>
          </a:xfrm>
          <a:prstGeom prst="actionButtonBackPrevious">
            <a:avLst/>
          </a:prstGeom>
          <a:gradFill rotWithShape="0">
            <a:gsLst>
              <a:gs pos="0">
                <a:srgbClr val="CC99FF"/>
              </a:gs>
              <a:gs pos="50000">
                <a:srgbClr val="FFFFFF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250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5295900"/>
            <a:ext cx="381000" cy="304800"/>
          </a:xfrm>
          <a:prstGeom prst="actionButtonForwardNext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250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4381500"/>
            <a:ext cx="381000" cy="304800"/>
          </a:xfrm>
          <a:prstGeom prst="actionButtonBeginning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250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5753100"/>
            <a:ext cx="381000" cy="304800"/>
          </a:xfrm>
          <a:prstGeom prst="actionButtonEnd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Introduction: Counters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7772400" cy="4191000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dirty="0">
                <a:solidFill>
                  <a:srgbClr val="0000CC"/>
                </a:solidFill>
              </a:rPr>
              <a:t>Counters</a:t>
            </a:r>
            <a:r>
              <a:rPr lang="en-US" dirty="0"/>
              <a:t> are circuits that cycle through a specified number of states.</a:t>
            </a:r>
          </a:p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dirty="0"/>
              <a:t>Two types of counters:</a:t>
            </a:r>
          </a:p>
          <a:p>
            <a:pPr lvl="1">
              <a:buSzPct val="90000"/>
              <a:buFont typeface="Wingdings" pitchFamily="2" charset="2"/>
              <a:buChar char="v"/>
            </a:pPr>
            <a:r>
              <a:rPr lang="en-US" dirty="0"/>
              <a:t>synchronous (parallel) counters</a:t>
            </a:r>
          </a:p>
          <a:p>
            <a:pPr lvl="1">
              <a:buSzPct val="90000"/>
              <a:buFont typeface="Wingdings" pitchFamily="2" charset="2"/>
              <a:buChar char="v"/>
            </a:pPr>
            <a:r>
              <a:rPr lang="en-US" dirty="0"/>
              <a:t>asynchronous (ripple) counters</a:t>
            </a:r>
          </a:p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dirty="0"/>
              <a:t>Ripple counters allow some flip-flop outputs to be used as a source of clock for other flip-flops.</a:t>
            </a:r>
          </a:p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dirty="0"/>
              <a:t>Synchronous counters apply the same clock to all flip-flops.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CS1104-13</a:t>
            </a:r>
          </a:p>
        </p:txBody>
      </p:sp>
      <p:sp>
        <p:nvSpPr>
          <p:cNvPr id="1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Ring Counters</a:t>
            </a:r>
          </a:p>
        </p:txBody>
      </p:sp>
      <p:sp>
        <p:nvSpPr>
          <p:cNvPr id="1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916-367A-43BF-9F13-808A6E336406}" type="slidenum">
              <a:rPr lang="en-US"/>
              <a:pPr/>
              <a:t>20</a:t>
            </a:fld>
            <a:endParaRPr lang="en-US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Ring Counters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772400" cy="533400"/>
          </a:xfrm>
        </p:spPr>
        <p:txBody>
          <a:bodyPr>
            <a:normAutofit lnSpcReduction="10000"/>
          </a:bodyPr>
          <a:lstStyle/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/>
              <a:t>Example: A 6-bit (MOD-6) ring counter.</a:t>
            </a:r>
          </a:p>
        </p:txBody>
      </p:sp>
      <p:grpSp>
        <p:nvGrpSpPr>
          <p:cNvPr id="2" name="Group 172"/>
          <p:cNvGrpSpPr>
            <a:grpSpLocks/>
          </p:cNvGrpSpPr>
          <p:nvPr/>
        </p:nvGrpSpPr>
        <p:grpSpPr bwMode="auto">
          <a:xfrm>
            <a:off x="1295400" y="1828800"/>
            <a:ext cx="7162800" cy="1784350"/>
            <a:chOff x="816" y="1152"/>
            <a:chExt cx="4512" cy="1124"/>
          </a:xfrm>
        </p:grpSpPr>
        <p:sp>
          <p:nvSpPr>
            <p:cNvPr id="364559" name="Text Box 15"/>
            <p:cNvSpPr txBox="1">
              <a:spLocks noChangeArrowheads="1"/>
            </p:cNvSpPr>
            <p:nvPr/>
          </p:nvSpPr>
          <p:spPr bwMode="auto">
            <a:xfrm>
              <a:off x="816" y="2064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b="1"/>
                <a:t>CLK</a:t>
              </a:r>
            </a:p>
          </p:txBody>
        </p:sp>
        <p:sp>
          <p:nvSpPr>
            <p:cNvPr id="364571" name="Line 27"/>
            <p:cNvSpPr>
              <a:spLocks noChangeShapeType="1"/>
            </p:cNvSpPr>
            <p:nvPr/>
          </p:nvSpPr>
          <p:spPr bwMode="auto">
            <a:xfrm>
              <a:off x="1920" y="15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572" name="Line 28"/>
            <p:cNvSpPr>
              <a:spLocks noChangeShapeType="1"/>
            </p:cNvSpPr>
            <p:nvPr/>
          </p:nvSpPr>
          <p:spPr bwMode="auto">
            <a:xfrm rot="5400000">
              <a:off x="5160" y="1368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577" name="Text Box 33"/>
            <p:cNvSpPr txBox="1">
              <a:spLocks noChangeArrowheads="1"/>
            </p:cNvSpPr>
            <p:nvPr/>
          </p:nvSpPr>
          <p:spPr bwMode="auto">
            <a:xfrm>
              <a:off x="1920" y="1296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b="1" i="1"/>
                <a:t>Q</a:t>
              </a:r>
              <a:r>
                <a:rPr lang="en-GB" b="1" baseline="-25000"/>
                <a:t>0</a:t>
              </a:r>
              <a:endParaRPr lang="en-GB" b="1" i="1"/>
            </a:p>
          </p:txBody>
        </p:sp>
        <p:sp>
          <p:nvSpPr>
            <p:cNvPr id="364585" name="Rectangle 41"/>
            <p:cNvSpPr>
              <a:spLocks noChangeArrowheads="1"/>
            </p:cNvSpPr>
            <p:nvPr/>
          </p:nvSpPr>
          <p:spPr bwMode="auto">
            <a:xfrm>
              <a:off x="1584" y="1392"/>
              <a:ext cx="336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586" name="Text Box 42"/>
            <p:cNvSpPr txBox="1">
              <a:spLocks noChangeArrowheads="1"/>
            </p:cNvSpPr>
            <p:nvPr/>
          </p:nvSpPr>
          <p:spPr bwMode="auto">
            <a:xfrm>
              <a:off x="1584" y="1440"/>
              <a:ext cx="1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400" b="1" i="1"/>
                <a:t>D</a:t>
              </a:r>
            </a:p>
          </p:txBody>
        </p:sp>
        <p:sp>
          <p:nvSpPr>
            <p:cNvPr id="364587" name="AutoShape 43"/>
            <p:cNvSpPr>
              <a:spLocks noChangeArrowheads="1"/>
            </p:cNvSpPr>
            <p:nvPr/>
          </p:nvSpPr>
          <p:spPr bwMode="auto">
            <a:xfrm rot="5400000">
              <a:off x="1560" y="1704"/>
              <a:ext cx="96" cy="4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588" name="Text Box 44"/>
            <p:cNvSpPr txBox="1">
              <a:spLocks noChangeArrowheads="1"/>
            </p:cNvSpPr>
            <p:nvPr/>
          </p:nvSpPr>
          <p:spPr bwMode="auto">
            <a:xfrm>
              <a:off x="1728" y="1440"/>
              <a:ext cx="1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400" b="1" i="1"/>
                <a:t>Q</a:t>
              </a:r>
              <a:endParaRPr lang="en-GB" sz="1400" b="1"/>
            </a:p>
          </p:txBody>
        </p:sp>
        <p:sp>
          <p:nvSpPr>
            <p:cNvPr id="364591" name="Line 47"/>
            <p:cNvSpPr>
              <a:spLocks noChangeShapeType="1"/>
            </p:cNvSpPr>
            <p:nvPr/>
          </p:nvSpPr>
          <p:spPr bwMode="auto">
            <a:xfrm>
              <a:off x="4560" y="1728"/>
              <a:ext cx="14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592" name="Line 48"/>
            <p:cNvSpPr>
              <a:spLocks noChangeShapeType="1"/>
            </p:cNvSpPr>
            <p:nvPr/>
          </p:nvSpPr>
          <p:spPr bwMode="auto">
            <a:xfrm rot="5400000">
              <a:off x="4344" y="1944"/>
              <a:ext cx="432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595" name="Oval 51"/>
            <p:cNvSpPr>
              <a:spLocks noChangeArrowheads="1"/>
            </p:cNvSpPr>
            <p:nvPr/>
          </p:nvSpPr>
          <p:spPr bwMode="auto">
            <a:xfrm>
              <a:off x="1754" y="1344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02" name="Oval 58"/>
            <p:cNvSpPr>
              <a:spLocks noChangeArrowheads="1"/>
            </p:cNvSpPr>
            <p:nvPr/>
          </p:nvSpPr>
          <p:spPr bwMode="auto">
            <a:xfrm>
              <a:off x="1415" y="214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03" name="Oval 59"/>
            <p:cNvSpPr>
              <a:spLocks noChangeArrowheads="1"/>
            </p:cNvSpPr>
            <p:nvPr/>
          </p:nvSpPr>
          <p:spPr bwMode="auto">
            <a:xfrm>
              <a:off x="1754" y="187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04" name="Rectangle 60"/>
            <p:cNvSpPr>
              <a:spLocks noChangeArrowheads="1"/>
            </p:cNvSpPr>
            <p:nvPr/>
          </p:nvSpPr>
          <p:spPr bwMode="auto">
            <a:xfrm>
              <a:off x="2208" y="1392"/>
              <a:ext cx="336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05" name="Text Box 61"/>
            <p:cNvSpPr txBox="1">
              <a:spLocks noChangeArrowheads="1"/>
            </p:cNvSpPr>
            <p:nvPr/>
          </p:nvSpPr>
          <p:spPr bwMode="auto">
            <a:xfrm>
              <a:off x="2208" y="1440"/>
              <a:ext cx="1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400" b="1" i="1"/>
                <a:t>D</a:t>
              </a:r>
            </a:p>
          </p:txBody>
        </p:sp>
        <p:sp>
          <p:nvSpPr>
            <p:cNvPr id="364606" name="AutoShape 62"/>
            <p:cNvSpPr>
              <a:spLocks noChangeArrowheads="1"/>
            </p:cNvSpPr>
            <p:nvPr/>
          </p:nvSpPr>
          <p:spPr bwMode="auto">
            <a:xfrm rot="5400000">
              <a:off x="2184" y="1704"/>
              <a:ext cx="96" cy="4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07" name="Text Box 63"/>
            <p:cNvSpPr txBox="1">
              <a:spLocks noChangeArrowheads="1"/>
            </p:cNvSpPr>
            <p:nvPr/>
          </p:nvSpPr>
          <p:spPr bwMode="auto">
            <a:xfrm>
              <a:off x="2352" y="1440"/>
              <a:ext cx="1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400" b="1" i="1"/>
                <a:t>Q</a:t>
              </a:r>
              <a:endParaRPr lang="en-GB" sz="1400" b="1"/>
            </a:p>
          </p:txBody>
        </p:sp>
        <p:sp>
          <p:nvSpPr>
            <p:cNvPr id="364608" name="Oval 64"/>
            <p:cNvSpPr>
              <a:spLocks noChangeArrowheads="1"/>
            </p:cNvSpPr>
            <p:nvPr/>
          </p:nvSpPr>
          <p:spPr bwMode="auto">
            <a:xfrm>
              <a:off x="2378" y="1344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09" name="Oval 65"/>
            <p:cNvSpPr>
              <a:spLocks noChangeArrowheads="1"/>
            </p:cNvSpPr>
            <p:nvPr/>
          </p:nvSpPr>
          <p:spPr bwMode="auto">
            <a:xfrm>
              <a:off x="2378" y="187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10" name="Rectangle 66"/>
            <p:cNvSpPr>
              <a:spLocks noChangeArrowheads="1"/>
            </p:cNvSpPr>
            <p:nvPr/>
          </p:nvSpPr>
          <p:spPr bwMode="auto">
            <a:xfrm>
              <a:off x="2832" y="1392"/>
              <a:ext cx="336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11" name="Text Box 67"/>
            <p:cNvSpPr txBox="1">
              <a:spLocks noChangeArrowheads="1"/>
            </p:cNvSpPr>
            <p:nvPr/>
          </p:nvSpPr>
          <p:spPr bwMode="auto">
            <a:xfrm>
              <a:off x="2832" y="1440"/>
              <a:ext cx="1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400" b="1" i="1"/>
                <a:t>D</a:t>
              </a:r>
            </a:p>
          </p:txBody>
        </p:sp>
        <p:sp>
          <p:nvSpPr>
            <p:cNvPr id="364612" name="AutoShape 68"/>
            <p:cNvSpPr>
              <a:spLocks noChangeArrowheads="1"/>
            </p:cNvSpPr>
            <p:nvPr/>
          </p:nvSpPr>
          <p:spPr bwMode="auto">
            <a:xfrm rot="5400000">
              <a:off x="2808" y="1704"/>
              <a:ext cx="96" cy="4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13" name="Text Box 69"/>
            <p:cNvSpPr txBox="1">
              <a:spLocks noChangeArrowheads="1"/>
            </p:cNvSpPr>
            <p:nvPr/>
          </p:nvSpPr>
          <p:spPr bwMode="auto">
            <a:xfrm>
              <a:off x="2976" y="1440"/>
              <a:ext cx="1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400" b="1" i="1"/>
                <a:t>Q</a:t>
              </a:r>
              <a:endParaRPr lang="en-GB" sz="1400" b="1"/>
            </a:p>
          </p:txBody>
        </p:sp>
        <p:sp>
          <p:nvSpPr>
            <p:cNvPr id="364614" name="Oval 70"/>
            <p:cNvSpPr>
              <a:spLocks noChangeArrowheads="1"/>
            </p:cNvSpPr>
            <p:nvPr/>
          </p:nvSpPr>
          <p:spPr bwMode="auto">
            <a:xfrm>
              <a:off x="3002" y="1344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15" name="Oval 71"/>
            <p:cNvSpPr>
              <a:spLocks noChangeArrowheads="1"/>
            </p:cNvSpPr>
            <p:nvPr/>
          </p:nvSpPr>
          <p:spPr bwMode="auto">
            <a:xfrm>
              <a:off x="3002" y="187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16" name="Rectangle 72"/>
            <p:cNvSpPr>
              <a:spLocks noChangeArrowheads="1"/>
            </p:cNvSpPr>
            <p:nvPr/>
          </p:nvSpPr>
          <p:spPr bwMode="auto">
            <a:xfrm>
              <a:off x="3456" y="1392"/>
              <a:ext cx="336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17" name="Text Box 73"/>
            <p:cNvSpPr txBox="1">
              <a:spLocks noChangeArrowheads="1"/>
            </p:cNvSpPr>
            <p:nvPr/>
          </p:nvSpPr>
          <p:spPr bwMode="auto">
            <a:xfrm>
              <a:off x="3456" y="1440"/>
              <a:ext cx="1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400" b="1" i="1"/>
                <a:t>D</a:t>
              </a:r>
            </a:p>
          </p:txBody>
        </p:sp>
        <p:sp>
          <p:nvSpPr>
            <p:cNvPr id="364618" name="AutoShape 74"/>
            <p:cNvSpPr>
              <a:spLocks noChangeArrowheads="1"/>
            </p:cNvSpPr>
            <p:nvPr/>
          </p:nvSpPr>
          <p:spPr bwMode="auto">
            <a:xfrm rot="5400000">
              <a:off x="3432" y="1704"/>
              <a:ext cx="96" cy="4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19" name="Text Box 75"/>
            <p:cNvSpPr txBox="1">
              <a:spLocks noChangeArrowheads="1"/>
            </p:cNvSpPr>
            <p:nvPr/>
          </p:nvSpPr>
          <p:spPr bwMode="auto">
            <a:xfrm>
              <a:off x="3600" y="1440"/>
              <a:ext cx="1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400" b="1" i="1"/>
                <a:t>Q</a:t>
              </a:r>
              <a:endParaRPr lang="en-GB" sz="1400" b="1"/>
            </a:p>
          </p:txBody>
        </p:sp>
        <p:sp>
          <p:nvSpPr>
            <p:cNvPr id="364620" name="Oval 76"/>
            <p:cNvSpPr>
              <a:spLocks noChangeArrowheads="1"/>
            </p:cNvSpPr>
            <p:nvPr/>
          </p:nvSpPr>
          <p:spPr bwMode="auto">
            <a:xfrm>
              <a:off x="3626" y="1344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21" name="Oval 77"/>
            <p:cNvSpPr>
              <a:spLocks noChangeArrowheads="1"/>
            </p:cNvSpPr>
            <p:nvPr/>
          </p:nvSpPr>
          <p:spPr bwMode="auto">
            <a:xfrm>
              <a:off x="3626" y="187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22" name="Rectangle 78"/>
            <p:cNvSpPr>
              <a:spLocks noChangeArrowheads="1"/>
            </p:cNvSpPr>
            <p:nvPr/>
          </p:nvSpPr>
          <p:spPr bwMode="auto">
            <a:xfrm>
              <a:off x="4080" y="1392"/>
              <a:ext cx="336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23" name="Text Box 79"/>
            <p:cNvSpPr txBox="1">
              <a:spLocks noChangeArrowheads="1"/>
            </p:cNvSpPr>
            <p:nvPr/>
          </p:nvSpPr>
          <p:spPr bwMode="auto">
            <a:xfrm>
              <a:off x="4080" y="1440"/>
              <a:ext cx="1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400" b="1" i="1"/>
                <a:t>D</a:t>
              </a:r>
            </a:p>
          </p:txBody>
        </p:sp>
        <p:sp>
          <p:nvSpPr>
            <p:cNvPr id="364624" name="AutoShape 80"/>
            <p:cNvSpPr>
              <a:spLocks noChangeArrowheads="1"/>
            </p:cNvSpPr>
            <p:nvPr/>
          </p:nvSpPr>
          <p:spPr bwMode="auto">
            <a:xfrm rot="5400000">
              <a:off x="4056" y="1704"/>
              <a:ext cx="96" cy="4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25" name="Text Box 81"/>
            <p:cNvSpPr txBox="1">
              <a:spLocks noChangeArrowheads="1"/>
            </p:cNvSpPr>
            <p:nvPr/>
          </p:nvSpPr>
          <p:spPr bwMode="auto">
            <a:xfrm>
              <a:off x="4224" y="1440"/>
              <a:ext cx="1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400" b="1" i="1"/>
                <a:t>Q</a:t>
              </a:r>
              <a:endParaRPr lang="en-GB" sz="1400" b="1"/>
            </a:p>
          </p:txBody>
        </p:sp>
        <p:sp>
          <p:nvSpPr>
            <p:cNvPr id="364626" name="Oval 82"/>
            <p:cNvSpPr>
              <a:spLocks noChangeArrowheads="1"/>
            </p:cNvSpPr>
            <p:nvPr/>
          </p:nvSpPr>
          <p:spPr bwMode="auto">
            <a:xfrm>
              <a:off x="4250" y="1344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27" name="Oval 83"/>
            <p:cNvSpPr>
              <a:spLocks noChangeArrowheads="1"/>
            </p:cNvSpPr>
            <p:nvPr/>
          </p:nvSpPr>
          <p:spPr bwMode="auto">
            <a:xfrm>
              <a:off x="4250" y="187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28" name="Rectangle 84"/>
            <p:cNvSpPr>
              <a:spLocks noChangeArrowheads="1"/>
            </p:cNvSpPr>
            <p:nvPr/>
          </p:nvSpPr>
          <p:spPr bwMode="auto">
            <a:xfrm>
              <a:off x="4704" y="1392"/>
              <a:ext cx="336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29" name="Text Box 85"/>
            <p:cNvSpPr txBox="1">
              <a:spLocks noChangeArrowheads="1"/>
            </p:cNvSpPr>
            <p:nvPr/>
          </p:nvSpPr>
          <p:spPr bwMode="auto">
            <a:xfrm>
              <a:off x="4704" y="1440"/>
              <a:ext cx="1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400" b="1" i="1"/>
                <a:t>D</a:t>
              </a:r>
            </a:p>
          </p:txBody>
        </p:sp>
        <p:sp>
          <p:nvSpPr>
            <p:cNvPr id="364630" name="AutoShape 86"/>
            <p:cNvSpPr>
              <a:spLocks noChangeArrowheads="1"/>
            </p:cNvSpPr>
            <p:nvPr/>
          </p:nvSpPr>
          <p:spPr bwMode="auto">
            <a:xfrm rot="5400000">
              <a:off x="4680" y="1704"/>
              <a:ext cx="96" cy="4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31" name="Text Box 87"/>
            <p:cNvSpPr txBox="1">
              <a:spLocks noChangeArrowheads="1"/>
            </p:cNvSpPr>
            <p:nvPr/>
          </p:nvSpPr>
          <p:spPr bwMode="auto">
            <a:xfrm>
              <a:off x="4848" y="1440"/>
              <a:ext cx="1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400" b="1" i="1"/>
                <a:t>Q</a:t>
              </a:r>
              <a:endParaRPr lang="en-GB" sz="1400" b="1"/>
            </a:p>
          </p:txBody>
        </p:sp>
        <p:sp>
          <p:nvSpPr>
            <p:cNvPr id="364632" name="Oval 88"/>
            <p:cNvSpPr>
              <a:spLocks noChangeArrowheads="1"/>
            </p:cNvSpPr>
            <p:nvPr/>
          </p:nvSpPr>
          <p:spPr bwMode="auto">
            <a:xfrm>
              <a:off x="4874" y="1344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33" name="Oval 89"/>
            <p:cNvSpPr>
              <a:spLocks noChangeArrowheads="1"/>
            </p:cNvSpPr>
            <p:nvPr/>
          </p:nvSpPr>
          <p:spPr bwMode="auto">
            <a:xfrm>
              <a:off x="4874" y="187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34" name="Line 90"/>
            <p:cNvSpPr>
              <a:spLocks noChangeShapeType="1"/>
            </p:cNvSpPr>
            <p:nvPr/>
          </p:nvSpPr>
          <p:spPr bwMode="auto">
            <a:xfrm>
              <a:off x="2544" y="15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35" name="Text Box 91"/>
            <p:cNvSpPr txBox="1">
              <a:spLocks noChangeArrowheads="1"/>
            </p:cNvSpPr>
            <p:nvPr/>
          </p:nvSpPr>
          <p:spPr bwMode="auto">
            <a:xfrm>
              <a:off x="2544" y="1296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b="1" i="1"/>
                <a:t>Q</a:t>
              </a:r>
              <a:r>
                <a:rPr lang="en-GB" b="1" baseline="-25000"/>
                <a:t>1</a:t>
              </a:r>
              <a:endParaRPr lang="en-GB" b="1" i="1"/>
            </a:p>
          </p:txBody>
        </p:sp>
        <p:sp>
          <p:nvSpPr>
            <p:cNvPr id="364636" name="Line 92"/>
            <p:cNvSpPr>
              <a:spLocks noChangeShapeType="1"/>
            </p:cNvSpPr>
            <p:nvPr/>
          </p:nvSpPr>
          <p:spPr bwMode="auto">
            <a:xfrm>
              <a:off x="3168" y="15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37" name="Text Box 93"/>
            <p:cNvSpPr txBox="1">
              <a:spLocks noChangeArrowheads="1"/>
            </p:cNvSpPr>
            <p:nvPr/>
          </p:nvSpPr>
          <p:spPr bwMode="auto">
            <a:xfrm>
              <a:off x="3168" y="1296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b="1" i="1"/>
                <a:t>Q</a:t>
              </a:r>
              <a:r>
                <a:rPr lang="en-GB" b="1" baseline="-25000"/>
                <a:t>2</a:t>
              </a:r>
              <a:endParaRPr lang="en-GB" b="1" i="1"/>
            </a:p>
          </p:txBody>
        </p:sp>
        <p:sp>
          <p:nvSpPr>
            <p:cNvPr id="364638" name="Line 94"/>
            <p:cNvSpPr>
              <a:spLocks noChangeShapeType="1"/>
            </p:cNvSpPr>
            <p:nvPr/>
          </p:nvSpPr>
          <p:spPr bwMode="auto">
            <a:xfrm>
              <a:off x="3792" y="15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39" name="Text Box 95"/>
            <p:cNvSpPr txBox="1">
              <a:spLocks noChangeArrowheads="1"/>
            </p:cNvSpPr>
            <p:nvPr/>
          </p:nvSpPr>
          <p:spPr bwMode="auto">
            <a:xfrm>
              <a:off x="3792" y="1296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b="1" i="1"/>
                <a:t>Q</a:t>
              </a:r>
              <a:r>
                <a:rPr lang="en-GB" b="1" baseline="-25000"/>
                <a:t>3</a:t>
              </a:r>
              <a:endParaRPr lang="en-GB" b="1" i="1"/>
            </a:p>
          </p:txBody>
        </p:sp>
        <p:sp>
          <p:nvSpPr>
            <p:cNvPr id="364640" name="Line 96"/>
            <p:cNvSpPr>
              <a:spLocks noChangeShapeType="1"/>
            </p:cNvSpPr>
            <p:nvPr/>
          </p:nvSpPr>
          <p:spPr bwMode="auto">
            <a:xfrm>
              <a:off x="4416" y="15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41" name="Text Box 97"/>
            <p:cNvSpPr txBox="1">
              <a:spLocks noChangeArrowheads="1"/>
            </p:cNvSpPr>
            <p:nvPr/>
          </p:nvSpPr>
          <p:spPr bwMode="auto">
            <a:xfrm>
              <a:off x="4416" y="1296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b="1" i="1"/>
                <a:t>Q</a:t>
              </a:r>
              <a:r>
                <a:rPr lang="en-GB" b="1" baseline="-25000"/>
                <a:t>4</a:t>
              </a:r>
              <a:endParaRPr lang="en-GB" b="1" i="1"/>
            </a:p>
          </p:txBody>
        </p:sp>
        <p:sp>
          <p:nvSpPr>
            <p:cNvPr id="364642" name="Line 98"/>
            <p:cNvSpPr>
              <a:spLocks noChangeShapeType="1"/>
            </p:cNvSpPr>
            <p:nvPr/>
          </p:nvSpPr>
          <p:spPr bwMode="auto">
            <a:xfrm>
              <a:off x="5040" y="15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43" name="Text Box 99"/>
            <p:cNvSpPr txBox="1">
              <a:spLocks noChangeArrowheads="1"/>
            </p:cNvSpPr>
            <p:nvPr/>
          </p:nvSpPr>
          <p:spPr bwMode="auto">
            <a:xfrm>
              <a:off x="5040" y="1296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b="1" i="1"/>
                <a:t>Q</a:t>
              </a:r>
              <a:r>
                <a:rPr lang="en-GB" b="1" baseline="-25000"/>
                <a:t>5</a:t>
              </a:r>
              <a:endParaRPr lang="en-GB" b="1" i="1"/>
            </a:p>
          </p:txBody>
        </p:sp>
        <p:sp>
          <p:nvSpPr>
            <p:cNvPr id="364644" name="Line 100"/>
            <p:cNvSpPr>
              <a:spLocks noChangeShapeType="1"/>
            </p:cNvSpPr>
            <p:nvPr/>
          </p:nvSpPr>
          <p:spPr bwMode="auto">
            <a:xfrm>
              <a:off x="1440" y="1200"/>
              <a:ext cx="38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45" name="Line 101"/>
            <p:cNvSpPr>
              <a:spLocks noChangeShapeType="1"/>
            </p:cNvSpPr>
            <p:nvPr/>
          </p:nvSpPr>
          <p:spPr bwMode="auto">
            <a:xfrm>
              <a:off x="1440" y="153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46" name="Line 102"/>
            <p:cNvSpPr>
              <a:spLocks noChangeShapeType="1"/>
            </p:cNvSpPr>
            <p:nvPr/>
          </p:nvSpPr>
          <p:spPr bwMode="auto">
            <a:xfrm rot="5400000">
              <a:off x="1272" y="1368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47" name="Line 103"/>
            <p:cNvSpPr>
              <a:spLocks noChangeShapeType="1"/>
            </p:cNvSpPr>
            <p:nvPr/>
          </p:nvSpPr>
          <p:spPr bwMode="auto">
            <a:xfrm>
              <a:off x="1248" y="2016"/>
              <a:ext cx="3648" cy="0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48" name="Line 104"/>
            <p:cNvSpPr>
              <a:spLocks noChangeShapeType="1"/>
            </p:cNvSpPr>
            <p:nvPr/>
          </p:nvSpPr>
          <p:spPr bwMode="auto">
            <a:xfrm rot="5400000">
              <a:off x="4848" y="1968"/>
              <a:ext cx="96" cy="0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50" name="Line 106"/>
            <p:cNvSpPr>
              <a:spLocks noChangeShapeType="1"/>
            </p:cNvSpPr>
            <p:nvPr/>
          </p:nvSpPr>
          <p:spPr bwMode="auto">
            <a:xfrm rot="5400000">
              <a:off x="2352" y="1968"/>
              <a:ext cx="96" cy="0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51" name="Line 107"/>
            <p:cNvSpPr>
              <a:spLocks noChangeShapeType="1"/>
            </p:cNvSpPr>
            <p:nvPr/>
          </p:nvSpPr>
          <p:spPr bwMode="auto">
            <a:xfrm rot="5400000">
              <a:off x="2976" y="1968"/>
              <a:ext cx="96" cy="0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52" name="Line 108"/>
            <p:cNvSpPr>
              <a:spLocks noChangeShapeType="1"/>
            </p:cNvSpPr>
            <p:nvPr/>
          </p:nvSpPr>
          <p:spPr bwMode="auto">
            <a:xfrm rot="5400000">
              <a:off x="3600" y="1968"/>
              <a:ext cx="96" cy="0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53" name="Line 109"/>
            <p:cNvSpPr>
              <a:spLocks noChangeShapeType="1"/>
            </p:cNvSpPr>
            <p:nvPr/>
          </p:nvSpPr>
          <p:spPr bwMode="auto">
            <a:xfrm rot="5400000">
              <a:off x="4224" y="1968"/>
              <a:ext cx="96" cy="0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54" name="Line 110"/>
            <p:cNvSpPr>
              <a:spLocks noChangeShapeType="1"/>
            </p:cNvSpPr>
            <p:nvPr/>
          </p:nvSpPr>
          <p:spPr bwMode="auto">
            <a:xfrm>
              <a:off x="1248" y="2160"/>
              <a:ext cx="3312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55" name="Line 111"/>
            <p:cNvSpPr>
              <a:spLocks noChangeShapeType="1"/>
            </p:cNvSpPr>
            <p:nvPr/>
          </p:nvSpPr>
          <p:spPr bwMode="auto">
            <a:xfrm>
              <a:off x="3936" y="1728"/>
              <a:ext cx="14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56" name="Line 112"/>
            <p:cNvSpPr>
              <a:spLocks noChangeShapeType="1"/>
            </p:cNvSpPr>
            <p:nvPr/>
          </p:nvSpPr>
          <p:spPr bwMode="auto">
            <a:xfrm rot="5400000">
              <a:off x="3720" y="1944"/>
              <a:ext cx="432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57" name="Line 113"/>
            <p:cNvSpPr>
              <a:spLocks noChangeShapeType="1"/>
            </p:cNvSpPr>
            <p:nvPr/>
          </p:nvSpPr>
          <p:spPr bwMode="auto">
            <a:xfrm>
              <a:off x="3312" y="1728"/>
              <a:ext cx="14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58" name="Line 114"/>
            <p:cNvSpPr>
              <a:spLocks noChangeShapeType="1"/>
            </p:cNvSpPr>
            <p:nvPr/>
          </p:nvSpPr>
          <p:spPr bwMode="auto">
            <a:xfrm rot="5400000">
              <a:off x="3096" y="1944"/>
              <a:ext cx="432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59" name="Line 115"/>
            <p:cNvSpPr>
              <a:spLocks noChangeShapeType="1"/>
            </p:cNvSpPr>
            <p:nvPr/>
          </p:nvSpPr>
          <p:spPr bwMode="auto">
            <a:xfrm>
              <a:off x="2064" y="1728"/>
              <a:ext cx="14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60" name="Line 116"/>
            <p:cNvSpPr>
              <a:spLocks noChangeShapeType="1"/>
            </p:cNvSpPr>
            <p:nvPr/>
          </p:nvSpPr>
          <p:spPr bwMode="auto">
            <a:xfrm rot="5400000">
              <a:off x="1848" y="1944"/>
              <a:ext cx="432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61" name="Line 117"/>
            <p:cNvSpPr>
              <a:spLocks noChangeShapeType="1"/>
            </p:cNvSpPr>
            <p:nvPr/>
          </p:nvSpPr>
          <p:spPr bwMode="auto">
            <a:xfrm>
              <a:off x="1440" y="1728"/>
              <a:ext cx="14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62" name="Line 118"/>
            <p:cNvSpPr>
              <a:spLocks noChangeShapeType="1"/>
            </p:cNvSpPr>
            <p:nvPr/>
          </p:nvSpPr>
          <p:spPr bwMode="auto">
            <a:xfrm rot="5400000">
              <a:off x="1224" y="1944"/>
              <a:ext cx="432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20"/>
            <p:cNvGrpSpPr>
              <a:grpSpLocks/>
            </p:cNvGrpSpPr>
            <p:nvPr/>
          </p:nvGrpSpPr>
          <p:grpSpPr bwMode="auto">
            <a:xfrm>
              <a:off x="816" y="1920"/>
              <a:ext cx="384" cy="212"/>
              <a:chOff x="1178" y="3063"/>
              <a:chExt cx="384" cy="212"/>
            </a:xfrm>
          </p:grpSpPr>
          <p:sp>
            <p:nvSpPr>
              <p:cNvPr id="364649" name="Line 105"/>
              <p:cNvSpPr>
                <a:spLocks noChangeShapeType="1"/>
              </p:cNvSpPr>
              <p:nvPr/>
            </p:nvSpPr>
            <p:spPr bwMode="auto">
              <a:xfrm rot="10800000">
                <a:off x="1234" y="309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663" name="Text Box 119"/>
              <p:cNvSpPr txBox="1">
                <a:spLocks noChangeArrowheads="1"/>
              </p:cNvSpPr>
              <p:nvPr/>
            </p:nvSpPr>
            <p:spPr bwMode="auto">
              <a:xfrm>
                <a:off x="1178" y="3063"/>
                <a:ext cx="38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GB" b="1"/>
                  <a:t>CLR</a:t>
                </a:r>
              </a:p>
            </p:txBody>
          </p:sp>
        </p:grpSp>
        <p:sp>
          <p:nvSpPr>
            <p:cNvPr id="364665" name="Oval 121"/>
            <p:cNvSpPr>
              <a:spLocks noChangeArrowheads="1"/>
            </p:cNvSpPr>
            <p:nvPr/>
          </p:nvSpPr>
          <p:spPr bwMode="auto">
            <a:xfrm>
              <a:off x="2039" y="214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66" name="Oval 122"/>
            <p:cNvSpPr>
              <a:spLocks noChangeArrowheads="1"/>
            </p:cNvSpPr>
            <p:nvPr/>
          </p:nvSpPr>
          <p:spPr bwMode="auto">
            <a:xfrm>
              <a:off x="2375" y="1999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67" name="Oval 123"/>
            <p:cNvSpPr>
              <a:spLocks noChangeArrowheads="1"/>
            </p:cNvSpPr>
            <p:nvPr/>
          </p:nvSpPr>
          <p:spPr bwMode="auto">
            <a:xfrm>
              <a:off x="2663" y="214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68" name="Oval 124"/>
            <p:cNvSpPr>
              <a:spLocks noChangeArrowheads="1"/>
            </p:cNvSpPr>
            <p:nvPr/>
          </p:nvSpPr>
          <p:spPr bwMode="auto">
            <a:xfrm>
              <a:off x="2999" y="1999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69" name="Line 125"/>
            <p:cNvSpPr>
              <a:spLocks noChangeShapeType="1"/>
            </p:cNvSpPr>
            <p:nvPr/>
          </p:nvSpPr>
          <p:spPr bwMode="auto">
            <a:xfrm>
              <a:off x="2688" y="1728"/>
              <a:ext cx="14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70" name="Line 126"/>
            <p:cNvSpPr>
              <a:spLocks noChangeShapeType="1"/>
            </p:cNvSpPr>
            <p:nvPr/>
          </p:nvSpPr>
          <p:spPr bwMode="auto">
            <a:xfrm rot="5400000">
              <a:off x="2472" y="1944"/>
              <a:ext cx="432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71" name="Oval 127"/>
            <p:cNvSpPr>
              <a:spLocks noChangeArrowheads="1"/>
            </p:cNvSpPr>
            <p:nvPr/>
          </p:nvSpPr>
          <p:spPr bwMode="auto">
            <a:xfrm>
              <a:off x="3287" y="214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72" name="Oval 128"/>
            <p:cNvSpPr>
              <a:spLocks noChangeArrowheads="1"/>
            </p:cNvSpPr>
            <p:nvPr/>
          </p:nvSpPr>
          <p:spPr bwMode="auto">
            <a:xfrm>
              <a:off x="3911" y="214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73" name="Oval 129"/>
            <p:cNvSpPr>
              <a:spLocks noChangeArrowheads="1"/>
            </p:cNvSpPr>
            <p:nvPr/>
          </p:nvSpPr>
          <p:spPr bwMode="auto">
            <a:xfrm>
              <a:off x="4247" y="1999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76" name="Oval 132"/>
            <p:cNvSpPr>
              <a:spLocks noChangeArrowheads="1"/>
            </p:cNvSpPr>
            <p:nvPr/>
          </p:nvSpPr>
          <p:spPr bwMode="auto">
            <a:xfrm>
              <a:off x="3627" y="1999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77" name="Line 133"/>
            <p:cNvSpPr>
              <a:spLocks noChangeShapeType="1"/>
            </p:cNvSpPr>
            <p:nvPr/>
          </p:nvSpPr>
          <p:spPr bwMode="auto">
            <a:xfrm>
              <a:off x="1248" y="1248"/>
              <a:ext cx="528" cy="0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78" name="Line 134"/>
            <p:cNvSpPr>
              <a:spLocks noChangeShapeType="1"/>
            </p:cNvSpPr>
            <p:nvPr/>
          </p:nvSpPr>
          <p:spPr bwMode="auto">
            <a:xfrm rot="5400000">
              <a:off x="1728" y="1296"/>
              <a:ext cx="96" cy="0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35"/>
            <p:cNvGrpSpPr>
              <a:grpSpLocks/>
            </p:cNvGrpSpPr>
            <p:nvPr/>
          </p:nvGrpSpPr>
          <p:grpSpPr bwMode="auto">
            <a:xfrm>
              <a:off x="864" y="1152"/>
              <a:ext cx="384" cy="212"/>
              <a:chOff x="1178" y="3063"/>
              <a:chExt cx="384" cy="212"/>
            </a:xfrm>
          </p:grpSpPr>
          <p:sp>
            <p:nvSpPr>
              <p:cNvPr id="364680" name="Line 136"/>
              <p:cNvSpPr>
                <a:spLocks noChangeShapeType="1"/>
              </p:cNvSpPr>
              <p:nvPr/>
            </p:nvSpPr>
            <p:spPr bwMode="auto">
              <a:xfrm rot="10800000">
                <a:off x="1234" y="309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681" name="Text Box 137"/>
              <p:cNvSpPr txBox="1">
                <a:spLocks noChangeArrowheads="1"/>
              </p:cNvSpPr>
              <p:nvPr/>
            </p:nvSpPr>
            <p:spPr bwMode="auto">
              <a:xfrm>
                <a:off x="1178" y="3063"/>
                <a:ext cx="38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GB" b="1"/>
                  <a:t>PRE</a:t>
                </a:r>
              </a:p>
            </p:txBody>
          </p:sp>
        </p:grpSp>
      </p:grpSp>
      <p:grpSp>
        <p:nvGrpSpPr>
          <p:cNvPr id="5" name="Group 143"/>
          <p:cNvGrpSpPr>
            <a:grpSpLocks/>
          </p:cNvGrpSpPr>
          <p:nvPr/>
        </p:nvGrpSpPr>
        <p:grpSpPr bwMode="auto">
          <a:xfrm>
            <a:off x="1524000" y="3962400"/>
            <a:ext cx="4194175" cy="2098675"/>
            <a:chOff x="1054" y="2544"/>
            <a:chExt cx="2642" cy="1322"/>
          </a:xfrm>
        </p:grpSpPr>
        <p:graphicFrame>
          <p:nvGraphicFramePr>
            <p:cNvPr id="364683" name="Object 139"/>
            <p:cNvGraphicFramePr>
              <a:graphicFrameLocks noChangeAspect="1"/>
            </p:cNvGraphicFramePr>
            <p:nvPr/>
          </p:nvGraphicFramePr>
          <p:xfrm>
            <a:off x="1054" y="2546"/>
            <a:ext cx="2632" cy="1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3" name="Document" r:id="rId3" imgW="4178160" imgH="2099880" progId="Word.Document.8">
                    <p:embed/>
                  </p:oleObj>
                </mc:Choice>
                <mc:Fallback>
                  <p:oleObj name="Document" r:id="rId3" imgW="4178160" imgH="2099880" progId="Word.Document.8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4" y="2546"/>
                          <a:ext cx="2632" cy="13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4685" name="Line 141"/>
            <p:cNvSpPr>
              <a:spLocks noChangeShapeType="1"/>
            </p:cNvSpPr>
            <p:nvPr/>
          </p:nvSpPr>
          <p:spPr bwMode="auto">
            <a:xfrm>
              <a:off x="1200" y="2736"/>
              <a:ext cx="24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686" name="Line 142"/>
            <p:cNvSpPr>
              <a:spLocks noChangeShapeType="1"/>
            </p:cNvSpPr>
            <p:nvPr/>
          </p:nvSpPr>
          <p:spPr bwMode="auto">
            <a:xfrm>
              <a:off x="1680" y="2544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73"/>
          <p:cNvGrpSpPr>
            <a:grpSpLocks/>
          </p:cNvGrpSpPr>
          <p:nvPr/>
        </p:nvGrpSpPr>
        <p:grpSpPr bwMode="auto">
          <a:xfrm>
            <a:off x="6172200" y="4038600"/>
            <a:ext cx="2590800" cy="1860550"/>
            <a:chOff x="3888" y="2544"/>
            <a:chExt cx="1632" cy="1172"/>
          </a:xfrm>
        </p:grpSpPr>
        <p:grpSp>
          <p:nvGrpSpPr>
            <p:cNvPr id="7" name="Group 146"/>
            <p:cNvGrpSpPr>
              <a:grpSpLocks/>
            </p:cNvGrpSpPr>
            <p:nvPr/>
          </p:nvGrpSpPr>
          <p:grpSpPr bwMode="auto">
            <a:xfrm>
              <a:off x="4416" y="2544"/>
              <a:ext cx="576" cy="212"/>
              <a:chOff x="4464" y="2544"/>
              <a:chExt cx="576" cy="212"/>
            </a:xfrm>
          </p:grpSpPr>
          <p:sp>
            <p:nvSpPr>
              <p:cNvPr id="364688" name="Oval 144"/>
              <p:cNvSpPr>
                <a:spLocks noChangeArrowheads="1"/>
              </p:cNvSpPr>
              <p:nvPr/>
            </p:nvSpPr>
            <p:spPr bwMode="auto">
              <a:xfrm>
                <a:off x="4464" y="2544"/>
                <a:ext cx="576" cy="19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689" name="Text Box 145"/>
              <p:cNvSpPr txBox="1">
                <a:spLocks noChangeArrowheads="1"/>
              </p:cNvSpPr>
              <p:nvPr/>
            </p:nvSpPr>
            <p:spPr bwMode="auto">
              <a:xfrm>
                <a:off x="4464" y="2544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GB" b="1"/>
                  <a:t>100000</a:t>
                </a:r>
              </a:p>
            </p:txBody>
          </p:sp>
        </p:grpSp>
        <p:grpSp>
          <p:nvGrpSpPr>
            <p:cNvPr id="8" name="Group 147"/>
            <p:cNvGrpSpPr>
              <a:grpSpLocks/>
            </p:cNvGrpSpPr>
            <p:nvPr/>
          </p:nvGrpSpPr>
          <p:grpSpPr bwMode="auto">
            <a:xfrm>
              <a:off x="4944" y="2784"/>
              <a:ext cx="576" cy="212"/>
              <a:chOff x="4464" y="2544"/>
              <a:chExt cx="576" cy="212"/>
            </a:xfrm>
          </p:grpSpPr>
          <p:sp>
            <p:nvSpPr>
              <p:cNvPr id="364692" name="Oval 148"/>
              <p:cNvSpPr>
                <a:spLocks noChangeArrowheads="1"/>
              </p:cNvSpPr>
              <p:nvPr/>
            </p:nvSpPr>
            <p:spPr bwMode="auto">
              <a:xfrm>
                <a:off x="4464" y="2544"/>
                <a:ext cx="576" cy="19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693" name="Text Box 149"/>
              <p:cNvSpPr txBox="1">
                <a:spLocks noChangeArrowheads="1"/>
              </p:cNvSpPr>
              <p:nvPr/>
            </p:nvSpPr>
            <p:spPr bwMode="auto">
              <a:xfrm>
                <a:off x="4464" y="2544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GB" b="1"/>
                  <a:t>010000</a:t>
                </a:r>
              </a:p>
            </p:txBody>
          </p:sp>
        </p:grpSp>
        <p:grpSp>
          <p:nvGrpSpPr>
            <p:cNvPr id="9" name="Group 150"/>
            <p:cNvGrpSpPr>
              <a:grpSpLocks/>
            </p:cNvGrpSpPr>
            <p:nvPr/>
          </p:nvGrpSpPr>
          <p:grpSpPr bwMode="auto">
            <a:xfrm>
              <a:off x="4944" y="3216"/>
              <a:ext cx="576" cy="212"/>
              <a:chOff x="4464" y="2544"/>
              <a:chExt cx="576" cy="212"/>
            </a:xfrm>
          </p:grpSpPr>
          <p:sp>
            <p:nvSpPr>
              <p:cNvPr id="364695" name="Oval 151"/>
              <p:cNvSpPr>
                <a:spLocks noChangeArrowheads="1"/>
              </p:cNvSpPr>
              <p:nvPr/>
            </p:nvSpPr>
            <p:spPr bwMode="auto">
              <a:xfrm>
                <a:off x="4464" y="2544"/>
                <a:ext cx="576" cy="19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696" name="Text Box 152"/>
              <p:cNvSpPr txBox="1">
                <a:spLocks noChangeArrowheads="1"/>
              </p:cNvSpPr>
              <p:nvPr/>
            </p:nvSpPr>
            <p:spPr bwMode="auto">
              <a:xfrm>
                <a:off x="4464" y="2544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GB" b="1"/>
                  <a:t>001000</a:t>
                </a:r>
              </a:p>
            </p:txBody>
          </p:sp>
        </p:grpSp>
        <p:grpSp>
          <p:nvGrpSpPr>
            <p:cNvPr id="10" name="Group 153"/>
            <p:cNvGrpSpPr>
              <a:grpSpLocks/>
            </p:cNvGrpSpPr>
            <p:nvPr/>
          </p:nvGrpSpPr>
          <p:grpSpPr bwMode="auto">
            <a:xfrm>
              <a:off x="4416" y="3504"/>
              <a:ext cx="576" cy="212"/>
              <a:chOff x="4464" y="2544"/>
              <a:chExt cx="576" cy="212"/>
            </a:xfrm>
          </p:grpSpPr>
          <p:sp>
            <p:nvSpPr>
              <p:cNvPr id="364698" name="Oval 154"/>
              <p:cNvSpPr>
                <a:spLocks noChangeArrowheads="1"/>
              </p:cNvSpPr>
              <p:nvPr/>
            </p:nvSpPr>
            <p:spPr bwMode="auto">
              <a:xfrm>
                <a:off x="4464" y="2544"/>
                <a:ext cx="576" cy="19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699" name="Text Box 155"/>
              <p:cNvSpPr txBox="1">
                <a:spLocks noChangeArrowheads="1"/>
              </p:cNvSpPr>
              <p:nvPr/>
            </p:nvSpPr>
            <p:spPr bwMode="auto">
              <a:xfrm>
                <a:off x="4464" y="2544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GB" b="1"/>
                  <a:t>000100</a:t>
                </a:r>
              </a:p>
            </p:txBody>
          </p:sp>
        </p:grpSp>
        <p:grpSp>
          <p:nvGrpSpPr>
            <p:cNvPr id="11" name="Group 156"/>
            <p:cNvGrpSpPr>
              <a:grpSpLocks/>
            </p:cNvGrpSpPr>
            <p:nvPr/>
          </p:nvGrpSpPr>
          <p:grpSpPr bwMode="auto">
            <a:xfrm>
              <a:off x="3888" y="3216"/>
              <a:ext cx="576" cy="212"/>
              <a:chOff x="4464" y="2544"/>
              <a:chExt cx="576" cy="212"/>
            </a:xfrm>
          </p:grpSpPr>
          <p:sp>
            <p:nvSpPr>
              <p:cNvPr id="364701" name="Oval 157"/>
              <p:cNvSpPr>
                <a:spLocks noChangeArrowheads="1"/>
              </p:cNvSpPr>
              <p:nvPr/>
            </p:nvSpPr>
            <p:spPr bwMode="auto">
              <a:xfrm>
                <a:off x="4464" y="2544"/>
                <a:ext cx="576" cy="19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702" name="Text Box 158"/>
              <p:cNvSpPr txBox="1">
                <a:spLocks noChangeArrowheads="1"/>
              </p:cNvSpPr>
              <p:nvPr/>
            </p:nvSpPr>
            <p:spPr bwMode="auto">
              <a:xfrm>
                <a:off x="4464" y="2544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GB" b="1"/>
                  <a:t>000010</a:t>
                </a:r>
              </a:p>
            </p:txBody>
          </p:sp>
        </p:grpSp>
        <p:grpSp>
          <p:nvGrpSpPr>
            <p:cNvPr id="12" name="Group 159"/>
            <p:cNvGrpSpPr>
              <a:grpSpLocks/>
            </p:cNvGrpSpPr>
            <p:nvPr/>
          </p:nvGrpSpPr>
          <p:grpSpPr bwMode="auto">
            <a:xfrm>
              <a:off x="3888" y="2832"/>
              <a:ext cx="576" cy="212"/>
              <a:chOff x="4464" y="2544"/>
              <a:chExt cx="576" cy="212"/>
            </a:xfrm>
          </p:grpSpPr>
          <p:sp>
            <p:nvSpPr>
              <p:cNvPr id="364704" name="Oval 160"/>
              <p:cNvSpPr>
                <a:spLocks noChangeArrowheads="1"/>
              </p:cNvSpPr>
              <p:nvPr/>
            </p:nvSpPr>
            <p:spPr bwMode="auto">
              <a:xfrm>
                <a:off x="4464" y="2544"/>
                <a:ext cx="576" cy="19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705" name="Text Box 161"/>
              <p:cNvSpPr txBox="1">
                <a:spLocks noChangeArrowheads="1"/>
              </p:cNvSpPr>
              <p:nvPr/>
            </p:nvSpPr>
            <p:spPr bwMode="auto">
              <a:xfrm>
                <a:off x="4464" y="2544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GB" b="1"/>
                  <a:t>000001</a:t>
                </a:r>
              </a:p>
            </p:txBody>
          </p:sp>
        </p:grpSp>
        <p:cxnSp>
          <p:nvCxnSpPr>
            <p:cNvPr id="364708" name="AutoShape 164"/>
            <p:cNvCxnSpPr>
              <a:cxnSpLocks noChangeShapeType="1"/>
              <a:stCxn id="364689" idx="3"/>
              <a:endCxn id="364693" idx="0"/>
            </p:cNvCxnSpPr>
            <p:nvPr/>
          </p:nvCxnSpPr>
          <p:spPr bwMode="auto">
            <a:xfrm>
              <a:off x="4992" y="2650"/>
              <a:ext cx="240" cy="134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4709" name="AutoShape 165"/>
            <p:cNvCxnSpPr>
              <a:cxnSpLocks noChangeShapeType="1"/>
              <a:stCxn id="364693" idx="2"/>
              <a:endCxn id="364696" idx="0"/>
            </p:cNvCxnSpPr>
            <p:nvPr/>
          </p:nvCxnSpPr>
          <p:spPr bwMode="auto">
            <a:xfrm rot="5400000">
              <a:off x="5122" y="3106"/>
              <a:ext cx="220" cy="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4710" name="AutoShape 166"/>
            <p:cNvCxnSpPr>
              <a:cxnSpLocks noChangeShapeType="1"/>
              <a:stCxn id="364696" idx="2"/>
              <a:endCxn id="364699" idx="3"/>
            </p:cNvCxnSpPr>
            <p:nvPr/>
          </p:nvCxnSpPr>
          <p:spPr bwMode="auto">
            <a:xfrm rot="5400000">
              <a:off x="5021" y="3399"/>
              <a:ext cx="182" cy="240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4711" name="AutoShape 167"/>
            <p:cNvCxnSpPr>
              <a:cxnSpLocks noChangeShapeType="1"/>
              <a:stCxn id="364699" idx="1"/>
              <a:endCxn id="364702" idx="2"/>
            </p:cNvCxnSpPr>
            <p:nvPr/>
          </p:nvCxnSpPr>
          <p:spPr bwMode="auto">
            <a:xfrm rot="10800000">
              <a:off x="4176" y="3428"/>
              <a:ext cx="240" cy="182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4712" name="AutoShape 168"/>
            <p:cNvCxnSpPr>
              <a:cxnSpLocks noChangeShapeType="1"/>
              <a:stCxn id="364702" idx="0"/>
              <a:endCxn id="364705" idx="2"/>
            </p:cNvCxnSpPr>
            <p:nvPr/>
          </p:nvCxnSpPr>
          <p:spPr bwMode="auto">
            <a:xfrm flipV="1">
              <a:off x="4176" y="3044"/>
              <a:ext cx="0" cy="17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4713" name="AutoShape 169"/>
            <p:cNvCxnSpPr>
              <a:cxnSpLocks noChangeShapeType="1"/>
              <a:stCxn id="364705" idx="0"/>
              <a:endCxn id="364689" idx="1"/>
            </p:cNvCxnSpPr>
            <p:nvPr/>
          </p:nvCxnSpPr>
          <p:spPr bwMode="auto">
            <a:xfrm rot="16200000">
              <a:off x="4205" y="2621"/>
              <a:ext cx="182" cy="240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364718" name="AutoShape 17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342900" y="4838700"/>
            <a:ext cx="381000" cy="304800"/>
          </a:xfrm>
          <a:prstGeom prst="actionButtonBackPrevious">
            <a:avLst/>
          </a:prstGeom>
          <a:gradFill rotWithShape="0">
            <a:gsLst>
              <a:gs pos="0">
                <a:srgbClr val="CC99FF"/>
              </a:gs>
              <a:gs pos="50000">
                <a:srgbClr val="FFFFFF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4719" name="AutoShape 17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5295900"/>
            <a:ext cx="381000" cy="304800"/>
          </a:xfrm>
          <a:prstGeom prst="actionButtonForwardNext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4720" name="AutoShape 17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4381500"/>
            <a:ext cx="381000" cy="304800"/>
          </a:xfrm>
          <a:prstGeom prst="actionButtonBeginning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4721" name="AutoShape 17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5753100"/>
            <a:ext cx="381000" cy="304800"/>
          </a:xfrm>
          <a:prstGeom prst="actionButtonEnd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CS1104-13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Johnson Counters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0593-A415-41CD-BBB0-464CDE4EB94F}" type="slidenum">
              <a:rPr lang="en-US"/>
              <a:pPr/>
              <a:t>21</a:t>
            </a:fld>
            <a:endParaRPr lang="en-US"/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Johnson Counters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696200" cy="3886200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/>
              <a:t>The complement of the output of the last stage is connected back to the D input of the first stage.</a:t>
            </a:r>
          </a:p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/>
              <a:t>Also called the </a:t>
            </a:r>
            <a:r>
              <a:rPr lang="en-US" i="1"/>
              <a:t>twisted-ring counter</a:t>
            </a:r>
            <a:r>
              <a:rPr lang="en-US"/>
              <a:t>.</a:t>
            </a:r>
          </a:p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/>
              <a:t>Require fewer flip-flops than ring counters but more flip-flops than binary counters.</a:t>
            </a:r>
          </a:p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/>
              <a:t>An </a:t>
            </a:r>
            <a:r>
              <a:rPr lang="en-US" i="1"/>
              <a:t>n</a:t>
            </a:r>
            <a:r>
              <a:rPr lang="en-US"/>
              <a:t>-bit Johnson counter cycles through 2</a:t>
            </a:r>
            <a:r>
              <a:rPr lang="en-US" i="1"/>
              <a:t>n</a:t>
            </a:r>
            <a:r>
              <a:rPr lang="en-US"/>
              <a:t> states.</a:t>
            </a:r>
          </a:p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/>
              <a:t>Require more decoding circuitry than ring counter but less than binary counters.</a:t>
            </a:r>
          </a:p>
        </p:txBody>
      </p:sp>
      <p:sp>
        <p:nvSpPr>
          <p:cNvPr id="365691" name="AutoShape 12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342900" y="4838700"/>
            <a:ext cx="381000" cy="304800"/>
          </a:xfrm>
          <a:prstGeom prst="actionButtonBackPrevious">
            <a:avLst/>
          </a:prstGeom>
          <a:gradFill rotWithShape="0">
            <a:gsLst>
              <a:gs pos="0">
                <a:srgbClr val="CC99FF"/>
              </a:gs>
              <a:gs pos="50000">
                <a:srgbClr val="FFFFFF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92" name="AutoShape 1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5295900"/>
            <a:ext cx="381000" cy="304800"/>
          </a:xfrm>
          <a:prstGeom prst="actionButtonForwardNext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93" name="AutoShape 12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4381500"/>
            <a:ext cx="381000" cy="304800"/>
          </a:xfrm>
          <a:prstGeom prst="actionButtonBeginning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694" name="AutoShape 12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5753100"/>
            <a:ext cx="381000" cy="304800"/>
          </a:xfrm>
          <a:prstGeom prst="actionButtonEnd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CS1104-13</a:t>
            </a:r>
          </a:p>
        </p:txBody>
      </p:sp>
      <p:sp>
        <p:nvSpPr>
          <p:cNvPr id="9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Johnson Counters</a:t>
            </a:r>
          </a:p>
        </p:txBody>
      </p:sp>
      <p:sp>
        <p:nvSpPr>
          <p:cNvPr id="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722A-37DD-4167-A643-16C2245E2ADC}" type="slidenum">
              <a:rPr lang="en-US"/>
              <a:pPr/>
              <a:t>22</a:t>
            </a:fld>
            <a:endParaRPr lang="en-US"/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Johnson Counters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696200" cy="4572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/>
              <a:t>Example: A 4-bit (MOD-8) Johnson counter.</a:t>
            </a:r>
          </a:p>
        </p:txBody>
      </p:sp>
      <p:grpSp>
        <p:nvGrpSpPr>
          <p:cNvPr id="2" name="Group 129"/>
          <p:cNvGrpSpPr>
            <a:grpSpLocks/>
          </p:cNvGrpSpPr>
          <p:nvPr/>
        </p:nvGrpSpPr>
        <p:grpSpPr bwMode="auto">
          <a:xfrm>
            <a:off x="1524000" y="3657600"/>
            <a:ext cx="3252788" cy="2611438"/>
            <a:chOff x="960" y="2349"/>
            <a:chExt cx="2049" cy="1645"/>
          </a:xfrm>
        </p:grpSpPr>
        <p:graphicFrame>
          <p:nvGraphicFramePr>
            <p:cNvPr id="366687" name="Object 95"/>
            <p:cNvGraphicFramePr>
              <a:graphicFrameLocks noChangeAspect="1"/>
            </p:cNvGraphicFramePr>
            <p:nvPr/>
          </p:nvGraphicFramePr>
          <p:xfrm>
            <a:off x="960" y="2349"/>
            <a:ext cx="2049" cy="16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7" name="Document" r:id="rId3" imgW="3268440" imgH="2625480" progId="Word.Document.8">
                    <p:embed/>
                  </p:oleObj>
                </mc:Choice>
                <mc:Fallback>
                  <p:oleObj name="Document" r:id="rId3" imgW="3268440" imgH="2625480" progId="Word.Document.8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349"/>
                          <a:ext cx="2049" cy="16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6688" name="Line 96"/>
            <p:cNvSpPr>
              <a:spLocks noChangeShapeType="1"/>
            </p:cNvSpPr>
            <p:nvPr/>
          </p:nvSpPr>
          <p:spPr bwMode="auto">
            <a:xfrm>
              <a:off x="1056" y="2544"/>
              <a:ext cx="187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89" name="Line 97"/>
            <p:cNvSpPr>
              <a:spLocks noChangeShapeType="1"/>
            </p:cNvSpPr>
            <p:nvPr/>
          </p:nvSpPr>
          <p:spPr bwMode="auto">
            <a:xfrm>
              <a:off x="1584" y="2352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8"/>
          <p:cNvGrpSpPr>
            <a:grpSpLocks/>
          </p:cNvGrpSpPr>
          <p:nvPr/>
        </p:nvGrpSpPr>
        <p:grpSpPr bwMode="auto">
          <a:xfrm>
            <a:off x="1981200" y="1828800"/>
            <a:ext cx="5257800" cy="1631950"/>
            <a:chOff x="1248" y="1248"/>
            <a:chExt cx="3312" cy="1028"/>
          </a:xfrm>
        </p:grpSpPr>
        <p:sp>
          <p:nvSpPr>
            <p:cNvPr id="366597" name="Text Box 5"/>
            <p:cNvSpPr txBox="1">
              <a:spLocks noChangeArrowheads="1"/>
            </p:cNvSpPr>
            <p:nvPr/>
          </p:nvSpPr>
          <p:spPr bwMode="auto">
            <a:xfrm>
              <a:off x="1248" y="2064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b="1"/>
                <a:t>CLK</a:t>
              </a:r>
            </a:p>
          </p:txBody>
        </p:sp>
        <p:sp>
          <p:nvSpPr>
            <p:cNvPr id="366598" name="Line 6"/>
            <p:cNvSpPr>
              <a:spLocks noChangeShapeType="1"/>
            </p:cNvSpPr>
            <p:nvPr/>
          </p:nvSpPr>
          <p:spPr bwMode="auto">
            <a:xfrm>
              <a:off x="2352" y="15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599" name="Line 7"/>
            <p:cNvSpPr>
              <a:spLocks noChangeShapeType="1"/>
            </p:cNvSpPr>
            <p:nvPr/>
          </p:nvSpPr>
          <p:spPr bwMode="auto">
            <a:xfrm rot="5400000">
              <a:off x="4224" y="1488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00" name="Text Box 8"/>
            <p:cNvSpPr txBox="1">
              <a:spLocks noChangeArrowheads="1"/>
            </p:cNvSpPr>
            <p:nvPr/>
          </p:nvSpPr>
          <p:spPr bwMode="auto">
            <a:xfrm>
              <a:off x="2352" y="1296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b="1" i="1"/>
                <a:t>Q</a:t>
              </a:r>
              <a:r>
                <a:rPr lang="en-GB" b="1" baseline="-25000"/>
                <a:t>0</a:t>
              </a:r>
              <a:endParaRPr lang="en-GB" b="1" i="1"/>
            </a:p>
          </p:txBody>
        </p:sp>
        <p:sp>
          <p:nvSpPr>
            <p:cNvPr id="366601" name="Rectangle 9"/>
            <p:cNvSpPr>
              <a:spLocks noChangeArrowheads="1"/>
            </p:cNvSpPr>
            <p:nvPr/>
          </p:nvSpPr>
          <p:spPr bwMode="auto">
            <a:xfrm>
              <a:off x="2016" y="1392"/>
              <a:ext cx="336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02" name="Text Box 10"/>
            <p:cNvSpPr txBox="1">
              <a:spLocks noChangeArrowheads="1"/>
            </p:cNvSpPr>
            <p:nvPr/>
          </p:nvSpPr>
          <p:spPr bwMode="auto">
            <a:xfrm>
              <a:off x="2016" y="1440"/>
              <a:ext cx="1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400" b="1" i="1"/>
                <a:t>D</a:t>
              </a:r>
            </a:p>
          </p:txBody>
        </p:sp>
        <p:sp>
          <p:nvSpPr>
            <p:cNvPr id="366603" name="AutoShape 11"/>
            <p:cNvSpPr>
              <a:spLocks noChangeArrowheads="1"/>
            </p:cNvSpPr>
            <p:nvPr/>
          </p:nvSpPr>
          <p:spPr bwMode="auto">
            <a:xfrm rot="5400000">
              <a:off x="1992" y="1704"/>
              <a:ext cx="96" cy="4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04" name="Text Box 12"/>
            <p:cNvSpPr txBox="1">
              <a:spLocks noChangeArrowheads="1"/>
            </p:cNvSpPr>
            <p:nvPr/>
          </p:nvSpPr>
          <p:spPr bwMode="auto">
            <a:xfrm>
              <a:off x="2160" y="1440"/>
              <a:ext cx="1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400" b="1" i="1"/>
                <a:t>Q</a:t>
              </a:r>
              <a:endParaRPr lang="en-GB" sz="1400" b="1"/>
            </a:p>
          </p:txBody>
        </p:sp>
        <p:sp>
          <p:nvSpPr>
            <p:cNvPr id="366608" name="Oval 16"/>
            <p:cNvSpPr>
              <a:spLocks noChangeArrowheads="1"/>
            </p:cNvSpPr>
            <p:nvPr/>
          </p:nvSpPr>
          <p:spPr bwMode="auto">
            <a:xfrm>
              <a:off x="1847" y="214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09" name="Oval 17"/>
            <p:cNvSpPr>
              <a:spLocks noChangeArrowheads="1"/>
            </p:cNvSpPr>
            <p:nvPr/>
          </p:nvSpPr>
          <p:spPr bwMode="auto">
            <a:xfrm>
              <a:off x="2186" y="187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10" name="Rectangle 18"/>
            <p:cNvSpPr>
              <a:spLocks noChangeArrowheads="1"/>
            </p:cNvSpPr>
            <p:nvPr/>
          </p:nvSpPr>
          <p:spPr bwMode="auto">
            <a:xfrm>
              <a:off x="2640" y="1392"/>
              <a:ext cx="336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11" name="Text Box 19"/>
            <p:cNvSpPr txBox="1">
              <a:spLocks noChangeArrowheads="1"/>
            </p:cNvSpPr>
            <p:nvPr/>
          </p:nvSpPr>
          <p:spPr bwMode="auto">
            <a:xfrm>
              <a:off x="2640" y="1440"/>
              <a:ext cx="1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400" b="1" i="1"/>
                <a:t>D</a:t>
              </a:r>
            </a:p>
          </p:txBody>
        </p:sp>
        <p:sp>
          <p:nvSpPr>
            <p:cNvPr id="366612" name="AutoShape 20"/>
            <p:cNvSpPr>
              <a:spLocks noChangeArrowheads="1"/>
            </p:cNvSpPr>
            <p:nvPr/>
          </p:nvSpPr>
          <p:spPr bwMode="auto">
            <a:xfrm rot="5400000">
              <a:off x="2616" y="1704"/>
              <a:ext cx="96" cy="4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13" name="Text Box 21"/>
            <p:cNvSpPr txBox="1">
              <a:spLocks noChangeArrowheads="1"/>
            </p:cNvSpPr>
            <p:nvPr/>
          </p:nvSpPr>
          <p:spPr bwMode="auto">
            <a:xfrm>
              <a:off x="2784" y="1440"/>
              <a:ext cx="1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400" b="1" i="1"/>
                <a:t>Q</a:t>
              </a:r>
              <a:endParaRPr lang="en-GB" sz="1400" b="1"/>
            </a:p>
          </p:txBody>
        </p:sp>
        <p:sp>
          <p:nvSpPr>
            <p:cNvPr id="366615" name="Oval 23"/>
            <p:cNvSpPr>
              <a:spLocks noChangeArrowheads="1"/>
            </p:cNvSpPr>
            <p:nvPr/>
          </p:nvSpPr>
          <p:spPr bwMode="auto">
            <a:xfrm>
              <a:off x="2810" y="187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16" name="Rectangle 24"/>
            <p:cNvSpPr>
              <a:spLocks noChangeArrowheads="1"/>
            </p:cNvSpPr>
            <p:nvPr/>
          </p:nvSpPr>
          <p:spPr bwMode="auto">
            <a:xfrm>
              <a:off x="3264" y="1392"/>
              <a:ext cx="336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17" name="Text Box 25"/>
            <p:cNvSpPr txBox="1">
              <a:spLocks noChangeArrowheads="1"/>
            </p:cNvSpPr>
            <p:nvPr/>
          </p:nvSpPr>
          <p:spPr bwMode="auto">
            <a:xfrm>
              <a:off x="3264" y="1440"/>
              <a:ext cx="1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400" b="1" i="1"/>
                <a:t>D</a:t>
              </a:r>
            </a:p>
          </p:txBody>
        </p:sp>
        <p:sp>
          <p:nvSpPr>
            <p:cNvPr id="366618" name="AutoShape 26"/>
            <p:cNvSpPr>
              <a:spLocks noChangeArrowheads="1"/>
            </p:cNvSpPr>
            <p:nvPr/>
          </p:nvSpPr>
          <p:spPr bwMode="auto">
            <a:xfrm rot="5400000">
              <a:off x="3240" y="1704"/>
              <a:ext cx="96" cy="4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19" name="Text Box 27"/>
            <p:cNvSpPr txBox="1">
              <a:spLocks noChangeArrowheads="1"/>
            </p:cNvSpPr>
            <p:nvPr/>
          </p:nvSpPr>
          <p:spPr bwMode="auto">
            <a:xfrm>
              <a:off x="3408" y="1440"/>
              <a:ext cx="1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400" b="1" i="1"/>
                <a:t>Q</a:t>
              </a:r>
              <a:endParaRPr lang="en-GB" sz="1400" b="1"/>
            </a:p>
          </p:txBody>
        </p:sp>
        <p:sp>
          <p:nvSpPr>
            <p:cNvPr id="366621" name="Oval 29"/>
            <p:cNvSpPr>
              <a:spLocks noChangeArrowheads="1"/>
            </p:cNvSpPr>
            <p:nvPr/>
          </p:nvSpPr>
          <p:spPr bwMode="auto">
            <a:xfrm>
              <a:off x="3434" y="187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22" name="Rectangle 30"/>
            <p:cNvSpPr>
              <a:spLocks noChangeArrowheads="1"/>
            </p:cNvSpPr>
            <p:nvPr/>
          </p:nvSpPr>
          <p:spPr bwMode="auto">
            <a:xfrm>
              <a:off x="3888" y="1392"/>
              <a:ext cx="336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23" name="Text Box 31"/>
            <p:cNvSpPr txBox="1">
              <a:spLocks noChangeArrowheads="1"/>
            </p:cNvSpPr>
            <p:nvPr/>
          </p:nvSpPr>
          <p:spPr bwMode="auto">
            <a:xfrm>
              <a:off x="3888" y="1440"/>
              <a:ext cx="1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400" b="1" i="1"/>
                <a:t>D</a:t>
              </a:r>
            </a:p>
          </p:txBody>
        </p:sp>
        <p:sp>
          <p:nvSpPr>
            <p:cNvPr id="366624" name="AutoShape 32"/>
            <p:cNvSpPr>
              <a:spLocks noChangeArrowheads="1"/>
            </p:cNvSpPr>
            <p:nvPr/>
          </p:nvSpPr>
          <p:spPr bwMode="auto">
            <a:xfrm rot="5400000">
              <a:off x="3864" y="1704"/>
              <a:ext cx="96" cy="4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25" name="Text Box 33"/>
            <p:cNvSpPr txBox="1">
              <a:spLocks noChangeArrowheads="1"/>
            </p:cNvSpPr>
            <p:nvPr/>
          </p:nvSpPr>
          <p:spPr bwMode="auto">
            <a:xfrm>
              <a:off x="4032" y="1440"/>
              <a:ext cx="1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400" b="1" i="1"/>
                <a:t>Q</a:t>
              </a:r>
              <a:endParaRPr lang="en-GB" sz="1400" b="1"/>
            </a:p>
          </p:txBody>
        </p:sp>
        <p:sp>
          <p:nvSpPr>
            <p:cNvPr id="366627" name="Oval 35"/>
            <p:cNvSpPr>
              <a:spLocks noChangeArrowheads="1"/>
            </p:cNvSpPr>
            <p:nvPr/>
          </p:nvSpPr>
          <p:spPr bwMode="auto">
            <a:xfrm>
              <a:off x="4058" y="187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40" name="Line 48"/>
            <p:cNvSpPr>
              <a:spLocks noChangeShapeType="1"/>
            </p:cNvSpPr>
            <p:nvPr/>
          </p:nvSpPr>
          <p:spPr bwMode="auto">
            <a:xfrm>
              <a:off x="2976" y="15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41" name="Text Box 49"/>
            <p:cNvSpPr txBox="1">
              <a:spLocks noChangeArrowheads="1"/>
            </p:cNvSpPr>
            <p:nvPr/>
          </p:nvSpPr>
          <p:spPr bwMode="auto">
            <a:xfrm>
              <a:off x="2976" y="1296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b="1" i="1"/>
                <a:t>Q</a:t>
              </a:r>
              <a:r>
                <a:rPr lang="en-GB" b="1" baseline="-25000"/>
                <a:t>1</a:t>
              </a:r>
              <a:endParaRPr lang="en-GB" b="1" i="1"/>
            </a:p>
          </p:txBody>
        </p:sp>
        <p:sp>
          <p:nvSpPr>
            <p:cNvPr id="366642" name="Line 50"/>
            <p:cNvSpPr>
              <a:spLocks noChangeShapeType="1"/>
            </p:cNvSpPr>
            <p:nvPr/>
          </p:nvSpPr>
          <p:spPr bwMode="auto">
            <a:xfrm>
              <a:off x="3600" y="15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43" name="Text Box 51"/>
            <p:cNvSpPr txBox="1">
              <a:spLocks noChangeArrowheads="1"/>
            </p:cNvSpPr>
            <p:nvPr/>
          </p:nvSpPr>
          <p:spPr bwMode="auto">
            <a:xfrm>
              <a:off x="3600" y="1296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b="1" i="1"/>
                <a:t>Q</a:t>
              </a:r>
              <a:r>
                <a:rPr lang="en-GB" b="1" baseline="-25000"/>
                <a:t>2</a:t>
              </a:r>
              <a:endParaRPr lang="en-GB" b="1" i="1"/>
            </a:p>
          </p:txBody>
        </p:sp>
        <p:sp>
          <p:nvSpPr>
            <p:cNvPr id="366644" name="Line 52"/>
            <p:cNvSpPr>
              <a:spLocks noChangeShapeType="1"/>
            </p:cNvSpPr>
            <p:nvPr/>
          </p:nvSpPr>
          <p:spPr bwMode="auto">
            <a:xfrm>
              <a:off x="4272" y="172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45" name="Text Box 53"/>
            <p:cNvSpPr txBox="1">
              <a:spLocks noChangeArrowheads="1"/>
            </p:cNvSpPr>
            <p:nvPr/>
          </p:nvSpPr>
          <p:spPr bwMode="auto">
            <a:xfrm>
              <a:off x="4224" y="1728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b="1" i="1"/>
                <a:t>Q</a:t>
              </a:r>
              <a:r>
                <a:rPr lang="en-GB" b="1" baseline="-25000"/>
                <a:t>3</a:t>
              </a:r>
              <a:r>
                <a:rPr lang="en-GB" b="1" i="1"/>
                <a:t>'</a:t>
              </a:r>
            </a:p>
          </p:txBody>
        </p:sp>
        <p:sp>
          <p:nvSpPr>
            <p:cNvPr id="366650" name="Line 58"/>
            <p:cNvSpPr>
              <a:spLocks noChangeShapeType="1"/>
            </p:cNvSpPr>
            <p:nvPr/>
          </p:nvSpPr>
          <p:spPr bwMode="auto">
            <a:xfrm>
              <a:off x="1872" y="1248"/>
              <a:ext cx="25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51" name="Line 59"/>
            <p:cNvSpPr>
              <a:spLocks noChangeShapeType="1"/>
            </p:cNvSpPr>
            <p:nvPr/>
          </p:nvSpPr>
          <p:spPr bwMode="auto">
            <a:xfrm>
              <a:off x="1872" y="153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52" name="Line 60"/>
            <p:cNvSpPr>
              <a:spLocks noChangeShapeType="1"/>
            </p:cNvSpPr>
            <p:nvPr/>
          </p:nvSpPr>
          <p:spPr bwMode="auto">
            <a:xfrm rot="5400000">
              <a:off x="1728" y="139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53" name="Line 61"/>
            <p:cNvSpPr>
              <a:spLocks noChangeShapeType="1"/>
            </p:cNvSpPr>
            <p:nvPr/>
          </p:nvSpPr>
          <p:spPr bwMode="auto">
            <a:xfrm>
              <a:off x="1680" y="2016"/>
              <a:ext cx="2400" cy="0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55" name="Line 63"/>
            <p:cNvSpPr>
              <a:spLocks noChangeShapeType="1"/>
            </p:cNvSpPr>
            <p:nvPr/>
          </p:nvSpPr>
          <p:spPr bwMode="auto">
            <a:xfrm rot="5400000">
              <a:off x="2784" y="1968"/>
              <a:ext cx="96" cy="0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56" name="Line 64"/>
            <p:cNvSpPr>
              <a:spLocks noChangeShapeType="1"/>
            </p:cNvSpPr>
            <p:nvPr/>
          </p:nvSpPr>
          <p:spPr bwMode="auto">
            <a:xfrm rot="5400000">
              <a:off x="3408" y="1968"/>
              <a:ext cx="96" cy="0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57" name="Line 65"/>
            <p:cNvSpPr>
              <a:spLocks noChangeShapeType="1"/>
            </p:cNvSpPr>
            <p:nvPr/>
          </p:nvSpPr>
          <p:spPr bwMode="auto">
            <a:xfrm rot="5400000">
              <a:off x="4032" y="1968"/>
              <a:ext cx="96" cy="0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59" name="Line 67"/>
            <p:cNvSpPr>
              <a:spLocks noChangeShapeType="1"/>
            </p:cNvSpPr>
            <p:nvPr/>
          </p:nvSpPr>
          <p:spPr bwMode="auto">
            <a:xfrm>
              <a:off x="1680" y="2160"/>
              <a:ext cx="206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62" name="Line 70"/>
            <p:cNvSpPr>
              <a:spLocks noChangeShapeType="1"/>
            </p:cNvSpPr>
            <p:nvPr/>
          </p:nvSpPr>
          <p:spPr bwMode="auto">
            <a:xfrm>
              <a:off x="3744" y="1728"/>
              <a:ext cx="14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63" name="Line 71"/>
            <p:cNvSpPr>
              <a:spLocks noChangeShapeType="1"/>
            </p:cNvSpPr>
            <p:nvPr/>
          </p:nvSpPr>
          <p:spPr bwMode="auto">
            <a:xfrm rot="5400000">
              <a:off x="3528" y="1944"/>
              <a:ext cx="432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64" name="Line 72"/>
            <p:cNvSpPr>
              <a:spLocks noChangeShapeType="1"/>
            </p:cNvSpPr>
            <p:nvPr/>
          </p:nvSpPr>
          <p:spPr bwMode="auto">
            <a:xfrm>
              <a:off x="2496" y="1728"/>
              <a:ext cx="14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65" name="Line 73"/>
            <p:cNvSpPr>
              <a:spLocks noChangeShapeType="1"/>
            </p:cNvSpPr>
            <p:nvPr/>
          </p:nvSpPr>
          <p:spPr bwMode="auto">
            <a:xfrm rot="5400000">
              <a:off x="2280" y="1944"/>
              <a:ext cx="432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66" name="Line 74"/>
            <p:cNvSpPr>
              <a:spLocks noChangeShapeType="1"/>
            </p:cNvSpPr>
            <p:nvPr/>
          </p:nvSpPr>
          <p:spPr bwMode="auto">
            <a:xfrm>
              <a:off x="1872" y="1728"/>
              <a:ext cx="14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67" name="Line 75"/>
            <p:cNvSpPr>
              <a:spLocks noChangeShapeType="1"/>
            </p:cNvSpPr>
            <p:nvPr/>
          </p:nvSpPr>
          <p:spPr bwMode="auto">
            <a:xfrm rot="5400000">
              <a:off x="1656" y="1944"/>
              <a:ext cx="432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76"/>
            <p:cNvGrpSpPr>
              <a:grpSpLocks/>
            </p:cNvGrpSpPr>
            <p:nvPr/>
          </p:nvGrpSpPr>
          <p:grpSpPr bwMode="auto">
            <a:xfrm>
              <a:off x="1248" y="1920"/>
              <a:ext cx="384" cy="212"/>
              <a:chOff x="1178" y="3063"/>
              <a:chExt cx="384" cy="212"/>
            </a:xfrm>
          </p:grpSpPr>
          <p:sp>
            <p:nvSpPr>
              <p:cNvPr id="366669" name="Line 77"/>
              <p:cNvSpPr>
                <a:spLocks noChangeShapeType="1"/>
              </p:cNvSpPr>
              <p:nvPr/>
            </p:nvSpPr>
            <p:spPr bwMode="auto">
              <a:xfrm rot="10800000">
                <a:off x="1234" y="309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6670" name="Text Box 78"/>
              <p:cNvSpPr txBox="1">
                <a:spLocks noChangeArrowheads="1"/>
              </p:cNvSpPr>
              <p:nvPr/>
            </p:nvSpPr>
            <p:spPr bwMode="auto">
              <a:xfrm>
                <a:off x="1178" y="3063"/>
                <a:ext cx="38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GB" b="1"/>
                  <a:t>CLR</a:t>
                </a:r>
              </a:p>
            </p:txBody>
          </p:sp>
        </p:grpSp>
        <p:sp>
          <p:nvSpPr>
            <p:cNvPr id="366671" name="Oval 79"/>
            <p:cNvSpPr>
              <a:spLocks noChangeArrowheads="1"/>
            </p:cNvSpPr>
            <p:nvPr/>
          </p:nvSpPr>
          <p:spPr bwMode="auto">
            <a:xfrm>
              <a:off x="2471" y="214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72" name="Oval 80"/>
            <p:cNvSpPr>
              <a:spLocks noChangeArrowheads="1"/>
            </p:cNvSpPr>
            <p:nvPr/>
          </p:nvSpPr>
          <p:spPr bwMode="auto">
            <a:xfrm>
              <a:off x="2807" y="1999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73" name="Oval 81"/>
            <p:cNvSpPr>
              <a:spLocks noChangeArrowheads="1"/>
            </p:cNvSpPr>
            <p:nvPr/>
          </p:nvSpPr>
          <p:spPr bwMode="auto">
            <a:xfrm>
              <a:off x="3095" y="214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74" name="Oval 82"/>
            <p:cNvSpPr>
              <a:spLocks noChangeArrowheads="1"/>
            </p:cNvSpPr>
            <p:nvPr/>
          </p:nvSpPr>
          <p:spPr bwMode="auto">
            <a:xfrm>
              <a:off x="3431" y="1999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75" name="Line 83"/>
            <p:cNvSpPr>
              <a:spLocks noChangeShapeType="1"/>
            </p:cNvSpPr>
            <p:nvPr/>
          </p:nvSpPr>
          <p:spPr bwMode="auto">
            <a:xfrm>
              <a:off x="3120" y="1728"/>
              <a:ext cx="144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76" name="Line 84"/>
            <p:cNvSpPr>
              <a:spLocks noChangeShapeType="1"/>
            </p:cNvSpPr>
            <p:nvPr/>
          </p:nvSpPr>
          <p:spPr bwMode="auto">
            <a:xfrm rot="5400000">
              <a:off x="2904" y="1944"/>
              <a:ext cx="432" cy="0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715" name="Line 123"/>
            <p:cNvSpPr>
              <a:spLocks noChangeShapeType="1"/>
            </p:cNvSpPr>
            <p:nvPr/>
          </p:nvSpPr>
          <p:spPr bwMode="auto">
            <a:xfrm rot="5400000">
              <a:off x="2160" y="1968"/>
              <a:ext cx="96" cy="0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 type="none" w="med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716" name="Oval 124"/>
            <p:cNvSpPr>
              <a:spLocks noChangeArrowheads="1"/>
            </p:cNvSpPr>
            <p:nvPr/>
          </p:nvSpPr>
          <p:spPr bwMode="auto">
            <a:xfrm>
              <a:off x="2187" y="1999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717" name="Oval 125"/>
            <p:cNvSpPr>
              <a:spLocks noChangeArrowheads="1"/>
            </p:cNvSpPr>
            <p:nvPr/>
          </p:nvSpPr>
          <p:spPr bwMode="auto">
            <a:xfrm>
              <a:off x="4224" y="1703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718" name="Text Box 126"/>
            <p:cNvSpPr txBox="1">
              <a:spLocks noChangeArrowheads="1"/>
            </p:cNvSpPr>
            <p:nvPr/>
          </p:nvSpPr>
          <p:spPr bwMode="auto">
            <a:xfrm>
              <a:off x="4006" y="1632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GB" sz="1400" b="1" i="1"/>
                <a:t>Q'</a:t>
              </a:r>
              <a:endParaRPr lang="en-GB" sz="1400" b="1"/>
            </a:p>
          </p:txBody>
        </p:sp>
      </p:grpSp>
      <p:grpSp>
        <p:nvGrpSpPr>
          <p:cNvPr id="5" name="Group 166"/>
          <p:cNvGrpSpPr>
            <a:grpSpLocks/>
          </p:cNvGrpSpPr>
          <p:nvPr/>
        </p:nvGrpSpPr>
        <p:grpSpPr bwMode="auto">
          <a:xfrm>
            <a:off x="5410200" y="3657600"/>
            <a:ext cx="2971800" cy="2438400"/>
            <a:chOff x="3408" y="2304"/>
            <a:chExt cx="1872" cy="1536"/>
          </a:xfrm>
        </p:grpSpPr>
        <p:sp>
          <p:nvSpPr>
            <p:cNvPr id="366692" name="Oval 100"/>
            <p:cNvSpPr>
              <a:spLocks noChangeArrowheads="1"/>
            </p:cNvSpPr>
            <p:nvPr/>
          </p:nvSpPr>
          <p:spPr bwMode="auto">
            <a:xfrm>
              <a:off x="4128" y="2304"/>
              <a:ext cx="432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693" name="Text Box 101"/>
            <p:cNvSpPr txBox="1">
              <a:spLocks noChangeArrowheads="1"/>
            </p:cNvSpPr>
            <p:nvPr/>
          </p:nvSpPr>
          <p:spPr bwMode="auto">
            <a:xfrm>
              <a:off x="4128" y="2352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b="1"/>
                <a:t>0000</a:t>
              </a:r>
            </a:p>
          </p:txBody>
        </p:sp>
        <p:sp>
          <p:nvSpPr>
            <p:cNvPr id="366725" name="Oval 133"/>
            <p:cNvSpPr>
              <a:spLocks noChangeArrowheads="1"/>
            </p:cNvSpPr>
            <p:nvPr/>
          </p:nvSpPr>
          <p:spPr bwMode="auto">
            <a:xfrm>
              <a:off x="3648" y="2544"/>
              <a:ext cx="432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726" name="Text Box 134"/>
            <p:cNvSpPr txBox="1">
              <a:spLocks noChangeArrowheads="1"/>
            </p:cNvSpPr>
            <p:nvPr/>
          </p:nvSpPr>
          <p:spPr bwMode="auto">
            <a:xfrm>
              <a:off x="3648" y="2592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b="1"/>
                <a:t>0001</a:t>
              </a:r>
            </a:p>
          </p:txBody>
        </p:sp>
        <p:sp>
          <p:nvSpPr>
            <p:cNvPr id="366728" name="Oval 136"/>
            <p:cNvSpPr>
              <a:spLocks noChangeArrowheads="1"/>
            </p:cNvSpPr>
            <p:nvPr/>
          </p:nvSpPr>
          <p:spPr bwMode="auto">
            <a:xfrm>
              <a:off x="3408" y="2928"/>
              <a:ext cx="432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729" name="Text Box 137"/>
            <p:cNvSpPr txBox="1">
              <a:spLocks noChangeArrowheads="1"/>
            </p:cNvSpPr>
            <p:nvPr/>
          </p:nvSpPr>
          <p:spPr bwMode="auto">
            <a:xfrm>
              <a:off x="3408" y="297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b="1"/>
                <a:t>0011</a:t>
              </a:r>
            </a:p>
          </p:txBody>
        </p:sp>
        <p:sp>
          <p:nvSpPr>
            <p:cNvPr id="366731" name="Oval 139"/>
            <p:cNvSpPr>
              <a:spLocks noChangeArrowheads="1"/>
            </p:cNvSpPr>
            <p:nvPr/>
          </p:nvSpPr>
          <p:spPr bwMode="auto">
            <a:xfrm>
              <a:off x="3648" y="3312"/>
              <a:ext cx="432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732" name="Text Box 140"/>
            <p:cNvSpPr txBox="1">
              <a:spLocks noChangeArrowheads="1"/>
            </p:cNvSpPr>
            <p:nvPr/>
          </p:nvSpPr>
          <p:spPr bwMode="auto">
            <a:xfrm>
              <a:off x="3648" y="3360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b="1"/>
                <a:t>0111</a:t>
              </a:r>
            </a:p>
          </p:txBody>
        </p:sp>
        <p:sp>
          <p:nvSpPr>
            <p:cNvPr id="366734" name="Oval 142"/>
            <p:cNvSpPr>
              <a:spLocks noChangeArrowheads="1"/>
            </p:cNvSpPr>
            <p:nvPr/>
          </p:nvSpPr>
          <p:spPr bwMode="auto">
            <a:xfrm>
              <a:off x="4128" y="3552"/>
              <a:ext cx="432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735" name="Text Box 143"/>
            <p:cNvSpPr txBox="1">
              <a:spLocks noChangeArrowheads="1"/>
            </p:cNvSpPr>
            <p:nvPr/>
          </p:nvSpPr>
          <p:spPr bwMode="auto">
            <a:xfrm>
              <a:off x="4128" y="3600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b="1"/>
                <a:t>1111</a:t>
              </a:r>
            </a:p>
          </p:txBody>
        </p:sp>
        <p:sp>
          <p:nvSpPr>
            <p:cNvPr id="366737" name="Oval 145"/>
            <p:cNvSpPr>
              <a:spLocks noChangeArrowheads="1"/>
            </p:cNvSpPr>
            <p:nvPr/>
          </p:nvSpPr>
          <p:spPr bwMode="auto">
            <a:xfrm>
              <a:off x="4608" y="3312"/>
              <a:ext cx="432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738" name="Text Box 146"/>
            <p:cNvSpPr txBox="1">
              <a:spLocks noChangeArrowheads="1"/>
            </p:cNvSpPr>
            <p:nvPr/>
          </p:nvSpPr>
          <p:spPr bwMode="auto">
            <a:xfrm>
              <a:off x="4608" y="3360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b="1"/>
                <a:t>1110</a:t>
              </a:r>
            </a:p>
          </p:txBody>
        </p:sp>
        <p:sp>
          <p:nvSpPr>
            <p:cNvPr id="366740" name="Oval 148"/>
            <p:cNvSpPr>
              <a:spLocks noChangeArrowheads="1"/>
            </p:cNvSpPr>
            <p:nvPr/>
          </p:nvSpPr>
          <p:spPr bwMode="auto">
            <a:xfrm>
              <a:off x="4848" y="2928"/>
              <a:ext cx="432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741" name="Text Box 149"/>
            <p:cNvSpPr txBox="1">
              <a:spLocks noChangeArrowheads="1"/>
            </p:cNvSpPr>
            <p:nvPr/>
          </p:nvSpPr>
          <p:spPr bwMode="auto">
            <a:xfrm>
              <a:off x="4848" y="297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b="1"/>
                <a:t>1100</a:t>
              </a:r>
            </a:p>
          </p:txBody>
        </p:sp>
        <p:sp>
          <p:nvSpPr>
            <p:cNvPr id="366743" name="Oval 151"/>
            <p:cNvSpPr>
              <a:spLocks noChangeArrowheads="1"/>
            </p:cNvSpPr>
            <p:nvPr/>
          </p:nvSpPr>
          <p:spPr bwMode="auto">
            <a:xfrm>
              <a:off x="4608" y="2544"/>
              <a:ext cx="432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744" name="Text Box 152"/>
            <p:cNvSpPr txBox="1">
              <a:spLocks noChangeArrowheads="1"/>
            </p:cNvSpPr>
            <p:nvPr/>
          </p:nvSpPr>
          <p:spPr bwMode="auto">
            <a:xfrm>
              <a:off x="4608" y="2592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 b="1"/>
                <a:t>1000</a:t>
              </a:r>
            </a:p>
          </p:txBody>
        </p:sp>
        <p:sp>
          <p:nvSpPr>
            <p:cNvPr id="366750" name="Line 158"/>
            <p:cNvSpPr>
              <a:spLocks noChangeShapeType="1"/>
            </p:cNvSpPr>
            <p:nvPr/>
          </p:nvSpPr>
          <p:spPr bwMode="auto">
            <a:xfrm>
              <a:off x="4560" y="2496"/>
              <a:ext cx="144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751" name="Line 159"/>
            <p:cNvSpPr>
              <a:spLocks noChangeShapeType="1"/>
            </p:cNvSpPr>
            <p:nvPr/>
          </p:nvSpPr>
          <p:spPr bwMode="auto">
            <a:xfrm>
              <a:off x="4992" y="2784"/>
              <a:ext cx="48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752" name="Line 160"/>
            <p:cNvSpPr>
              <a:spLocks noChangeShapeType="1"/>
            </p:cNvSpPr>
            <p:nvPr/>
          </p:nvSpPr>
          <p:spPr bwMode="auto">
            <a:xfrm flipH="1">
              <a:off x="4992" y="3216"/>
              <a:ext cx="48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753" name="Line 161"/>
            <p:cNvSpPr>
              <a:spLocks noChangeShapeType="1"/>
            </p:cNvSpPr>
            <p:nvPr/>
          </p:nvSpPr>
          <p:spPr bwMode="auto">
            <a:xfrm flipH="1">
              <a:off x="4560" y="3600"/>
              <a:ext cx="144" cy="4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754" name="Line 162"/>
            <p:cNvSpPr>
              <a:spLocks noChangeShapeType="1"/>
            </p:cNvSpPr>
            <p:nvPr/>
          </p:nvSpPr>
          <p:spPr bwMode="auto">
            <a:xfrm flipH="1" flipV="1">
              <a:off x="3984" y="3600"/>
              <a:ext cx="144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755" name="Line 163"/>
            <p:cNvSpPr>
              <a:spLocks noChangeShapeType="1"/>
            </p:cNvSpPr>
            <p:nvPr/>
          </p:nvSpPr>
          <p:spPr bwMode="auto">
            <a:xfrm flipH="1" flipV="1">
              <a:off x="3696" y="3216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756" name="Line 164"/>
            <p:cNvSpPr>
              <a:spLocks noChangeShapeType="1"/>
            </p:cNvSpPr>
            <p:nvPr/>
          </p:nvSpPr>
          <p:spPr bwMode="auto">
            <a:xfrm flipV="1">
              <a:off x="3744" y="2832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757" name="Line 165"/>
            <p:cNvSpPr>
              <a:spLocks noChangeShapeType="1"/>
            </p:cNvSpPr>
            <p:nvPr/>
          </p:nvSpPr>
          <p:spPr bwMode="auto">
            <a:xfrm flipV="1">
              <a:off x="3984" y="2496"/>
              <a:ext cx="144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6759" name="AutoShape 16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342900" y="4838700"/>
            <a:ext cx="381000" cy="304800"/>
          </a:xfrm>
          <a:prstGeom prst="actionButtonBackPrevious">
            <a:avLst/>
          </a:prstGeom>
          <a:gradFill rotWithShape="0">
            <a:gsLst>
              <a:gs pos="0">
                <a:srgbClr val="CC99FF"/>
              </a:gs>
              <a:gs pos="50000">
                <a:srgbClr val="FFFFFF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760" name="AutoShape 16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5295900"/>
            <a:ext cx="381000" cy="304800"/>
          </a:xfrm>
          <a:prstGeom prst="actionButtonForwardNext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761" name="AutoShape 16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4381500"/>
            <a:ext cx="381000" cy="304800"/>
          </a:xfrm>
          <a:prstGeom prst="actionButtonBeginning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762" name="AutoShape 17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 rot="5400000">
            <a:off x="342900" y="5753100"/>
            <a:ext cx="381000" cy="304800"/>
          </a:xfrm>
          <a:prstGeom prst="actionButtonEnd">
            <a:avLst/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Asynchronous (Ripple) Counters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dirty="0">
                <a:solidFill>
                  <a:srgbClr val="0000CC"/>
                </a:solidFill>
              </a:rPr>
              <a:t>Asynchronous counters</a:t>
            </a:r>
            <a:r>
              <a:rPr lang="en-US" dirty="0"/>
              <a:t>: the flip-flops do not change states at exactly the same time as they do not have a common clock pulse.</a:t>
            </a:r>
          </a:p>
          <a:p>
            <a:pPr>
              <a:lnSpc>
                <a:spcPct val="90000"/>
              </a:lnSpc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dirty="0"/>
              <a:t>Also known as </a:t>
            </a:r>
            <a:r>
              <a:rPr lang="en-US" dirty="0">
                <a:solidFill>
                  <a:srgbClr val="0000CC"/>
                </a:solidFill>
              </a:rPr>
              <a:t>ripple counters</a:t>
            </a:r>
            <a:r>
              <a:rPr lang="en-US" dirty="0"/>
              <a:t>, as the input clock pulse “ripples” through the counter – cumulative delay is a drawback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47800"/>
            <a:ext cx="8382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3-bit ripple binary counter.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1000"/>
            <a:ext cx="8229600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Synchronous (Parallel) Counters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620000" cy="4724400"/>
          </a:xfrm>
        </p:spPr>
        <p:txBody>
          <a:bodyPr>
            <a:normAutofit/>
          </a:bodyPr>
          <a:lstStyle/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endParaRPr lang="en-US" dirty="0" smtClean="0">
              <a:solidFill>
                <a:srgbClr val="0000CC"/>
              </a:solidFill>
            </a:endParaRPr>
          </a:p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endParaRPr lang="en-US" dirty="0">
              <a:solidFill>
                <a:srgbClr val="0000CC"/>
              </a:solidFill>
            </a:endParaRPr>
          </a:p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dirty="0" smtClean="0">
                <a:solidFill>
                  <a:srgbClr val="0000CC"/>
                </a:solidFill>
              </a:rPr>
              <a:t>Synchronous (parallel) counters</a:t>
            </a:r>
            <a:r>
              <a:rPr lang="en-US" dirty="0" smtClean="0"/>
              <a:t>: the flip-flops are clocked at the same time by a common clock pulse.</a:t>
            </a:r>
          </a:p>
          <a:p>
            <a:pPr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bit synchronous counter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://4.bp.blogspot.com/-JcuQ-IUHwcs/U29ylEaBBAI/AAAAAAAAAVo/kOmn6gwcS6I/s1600/jk_ex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0"/>
            <a:ext cx="81534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bit synchronous counter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050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46EB73918F724DB015346E255FCDD9" ma:contentTypeVersion="2" ma:contentTypeDescription="Create a new document." ma:contentTypeScope="" ma:versionID="136cea4f8b5cc45f8533ac9b89726e03">
  <xsd:schema xmlns:xsd="http://www.w3.org/2001/XMLSchema" xmlns:xs="http://www.w3.org/2001/XMLSchema" xmlns:p="http://schemas.microsoft.com/office/2006/metadata/properties" xmlns:ns2="268d3538-e8a8-4792-aa40-8e1a195d4f5f" targetNamespace="http://schemas.microsoft.com/office/2006/metadata/properties" ma:root="true" ma:fieldsID="8e8a9dbd9ba70af35dcdcb1b1f14a40a" ns2:_="">
    <xsd:import namespace="268d3538-e8a8-4792-aa40-8e1a195d4f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8d3538-e8a8-4792-aa40-8e1a195d4f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B590699-0219-45CE-A177-4A54DB530C84}"/>
</file>

<file path=customXml/itemProps2.xml><?xml version="1.0" encoding="utf-8"?>
<ds:datastoreItem xmlns:ds="http://schemas.openxmlformats.org/officeDocument/2006/customXml" ds:itemID="{61E75FC8-0813-46B0-85B6-2F64FD33359C}"/>
</file>

<file path=customXml/itemProps3.xml><?xml version="1.0" encoding="utf-8"?>
<ds:datastoreItem xmlns:ds="http://schemas.openxmlformats.org/officeDocument/2006/customXml" ds:itemID="{FEA7B87B-8CD6-4473-83CC-1F46CF4A052B}"/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396</Words>
  <Application>Microsoft Office PowerPoint</Application>
  <PresentationFormat>On-screen Show (4:3)</PresentationFormat>
  <Paragraphs>101</Paragraphs>
  <Slides>22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Document</vt:lpstr>
      <vt:lpstr>Counters</vt:lpstr>
      <vt:lpstr>Introduction: Counters</vt:lpstr>
      <vt:lpstr>Asynchronous (Ripple) Counters</vt:lpstr>
      <vt:lpstr>Example: 3-bit ripple binary counter.</vt:lpstr>
      <vt:lpstr>PowerPoint Presentation</vt:lpstr>
      <vt:lpstr>Synchronous (Parallel) Counters</vt:lpstr>
      <vt:lpstr>3 bit synchronous counter</vt:lpstr>
      <vt:lpstr>PowerPoint Presentation</vt:lpstr>
      <vt:lpstr>3 bit synchronous counter</vt:lpstr>
      <vt:lpstr>3 bit synchronous counter</vt:lpstr>
      <vt:lpstr>PowerPoint Presentation</vt:lpstr>
      <vt:lpstr>PowerPoint Presentation</vt:lpstr>
      <vt:lpstr>Modulo Counters</vt:lpstr>
      <vt:lpstr>PowerPoint Presentation</vt:lpstr>
      <vt:lpstr>PowerPoint Presentation</vt:lpstr>
      <vt:lpstr>PowerPoint Presentation</vt:lpstr>
      <vt:lpstr>PowerPoint Presentation</vt:lpstr>
      <vt:lpstr>Modulo Counters</vt:lpstr>
      <vt:lpstr>Ring Counters</vt:lpstr>
      <vt:lpstr>Ring Counters</vt:lpstr>
      <vt:lpstr>Johnson Counters</vt:lpstr>
      <vt:lpstr>Johnson Counters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Counters</dc:title>
  <dc:creator>poonam madam</dc:creator>
  <cp:lastModifiedBy>Lenovo</cp:lastModifiedBy>
  <cp:revision>22</cp:revision>
  <dcterms:created xsi:type="dcterms:W3CDTF">2015-10-10T18:05:38Z</dcterms:created>
  <dcterms:modified xsi:type="dcterms:W3CDTF">2016-09-29T21:15:17Z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0x0101005146EB73918F724DB015346E255FCDD9</vt:lpwstr>
  </property>
</Properties>
</file>