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61" r:id="rId4"/>
    <p:sldId id="259" r:id="rId5"/>
    <p:sldId id="262" r:id="rId6"/>
    <p:sldId id="263" r:id="rId7"/>
    <p:sldId id="265" r:id="rId8"/>
    <p:sldId id="267" r:id="rId9"/>
    <p:sldId id="266" r:id="rId10"/>
    <p:sldId id="268" r:id="rId11"/>
    <p:sldId id="269" r:id="rId12"/>
    <p:sldId id="291" r:id="rId13"/>
    <p:sldId id="270" r:id="rId14"/>
    <p:sldId id="271" r:id="rId15"/>
    <p:sldId id="284" r:id="rId16"/>
    <p:sldId id="272" r:id="rId17"/>
    <p:sldId id="275" r:id="rId18"/>
    <p:sldId id="280" r:id="rId19"/>
    <p:sldId id="273" r:id="rId20"/>
    <p:sldId id="274" r:id="rId21"/>
    <p:sldId id="298" r:id="rId22"/>
    <p:sldId id="276" r:id="rId23"/>
    <p:sldId id="277" r:id="rId24"/>
    <p:sldId id="294" r:id="rId25"/>
    <p:sldId id="295" r:id="rId26"/>
    <p:sldId id="282" r:id="rId27"/>
    <p:sldId id="297" r:id="rId28"/>
    <p:sldId id="288" r:id="rId29"/>
    <p:sldId id="289" r:id="rId30"/>
    <p:sldId id="290" r:id="rId31"/>
    <p:sldId id="285" r:id="rId32"/>
    <p:sldId id="296" r:id="rId33"/>
    <p:sldId id="302" r:id="rId34"/>
    <p:sldId id="30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4366-3C56-4899-BB48-2E03CC4F9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54467F-AFFC-478A-BBDB-6648F00A5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CA3373-EDAC-4674-AAAD-298C531C48AA}"/>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5" name="Footer Placeholder 4">
            <a:extLst>
              <a:ext uri="{FF2B5EF4-FFF2-40B4-BE49-F238E27FC236}">
                <a16:creationId xmlns:a16="http://schemas.microsoft.com/office/drawing/2014/main" id="{15248C2D-2323-49FD-A61C-F72214B06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0A17B-9057-40E4-9D79-1218AE631DE0}"/>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392405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5A29-152E-4AC8-83FF-A47DF2257E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03F435-57F9-49B8-847F-EBA225955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67059-4A12-4516-9514-28F42EC3F1F5}"/>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5" name="Footer Placeholder 4">
            <a:extLst>
              <a:ext uri="{FF2B5EF4-FFF2-40B4-BE49-F238E27FC236}">
                <a16:creationId xmlns:a16="http://schemas.microsoft.com/office/drawing/2014/main" id="{AD95AF6F-E1BC-4559-8FD4-7B4F8C200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F1E7C-2988-466C-A0C3-812BCC5E229E}"/>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9491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E0BC6-4F68-47EF-A412-F343258DEF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0033E0-FCDF-45C5-BF25-CBCDD161F1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B48CA-27DF-413D-B428-61DDF7E88634}"/>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5" name="Footer Placeholder 4">
            <a:extLst>
              <a:ext uri="{FF2B5EF4-FFF2-40B4-BE49-F238E27FC236}">
                <a16:creationId xmlns:a16="http://schemas.microsoft.com/office/drawing/2014/main" id="{5ED23733-C43F-4BD7-8D93-4776B2DB5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A9E54-7241-45CD-A27D-C59F14A4461B}"/>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15409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0C82-773D-4EDF-8D59-8BD80C9E4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FD7FFA-09B0-40E6-A6F4-E5757285FCB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E77EBA6-F41C-4CB5-AE37-0A71D684A75B}"/>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5" name="Footer Placeholder 4">
            <a:extLst>
              <a:ext uri="{FF2B5EF4-FFF2-40B4-BE49-F238E27FC236}">
                <a16:creationId xmlns:a16="http://schemas.microsoft.com/office/drawing/2014/main" id="{4971048D-9069-4572-8159-BAC7DD8DC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C5F88-289A-4D4E-999A-1E62CD0D8824}"/>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25030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9A08-B6B3-48F8-B63A-D5E0F966B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0C44D6-F625-4E84-95DF-944659779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A9527-6A38-4B9F-A679-0EFB3578F90E}"/>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5" name="Footer Placeholder 4">
            <a:extLst>
              <a:ext uri="{FF2B5EF4-FFF2-40B4-BE49-F238E27FC236}">
                <a16:creationId xmlns:a16="http://schemas.microsoft.com/office/drawing/2014/main" id="{228A93FE-A741-4EEF-B2DF-DA8D62C07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494A2-1C3E-4323-8E2D-AC09E7C3A950}"/>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294331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4135-731B-4BC4-B228-AE0A61A62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2C242E-9A5F-4C80-B8EB-7A37416ED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0C5E1C-833C-4476-9E28-768A4683D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7E1B95-AEAA-4BC5-ADD3-FE7F54E198DA}"/>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6" name="Footer Placeholder 5">
            <a:extLst>
              <a:ext uri="{FF2B5EF4-FFF2-40B4-BE49-F238E27FC236}">
                <a16:creationId xmlns:a16="http://schemas.microsoft.com/office/drawing/2014/main" id="{8E87D73B-BE39-476F-B4BE-D3FE05741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CC473F-3F2C-4F4A-AA50-558BA2498B7D}"/>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168678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6EAE-E1A3-49BE-A546-2069D508D3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468AA4-B9BF-4258-A05E-3BEDF2F47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8D540-DBEB-4A84-AF04-EC32C549A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179806-D375-4866-8770-743BD715B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5A8957-FB88-4B27-9405-F1C8819A8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4F5E62-FD8A-4F47-B18F-15895EC8846E}"/>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8" name="Footer Placeholder 7">
            <a:extLst>
              <a:ext uri="{FF2B5EF4-FFF2-40B4-BE49-F238E27FC236}">
                <a16:creationId xmlns:a16="http://schemas.microsoft.com/office/drawing/2014/main" id="{C2BAD309-02F1-4FC6-ADC4-5563226FB9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EAD3A1-8B43-4A63-BBEB-B8B3A08A26A1}"/>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353218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739D-0CF6-432F-B624-45B9BD8501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884DBE-35D0-45EE-8625-88B7CD3A853F}"/>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4" name="Footer Placeholder 3">
            <a:extLst>
              <a:ext uri="{FF2B5EF4-FFF2-40B4-BE49-F238E27FC236}">
                <a16:creationId xmlns:a16="http://schemas.microsoft.com/office/drawing/2014/main" id="{A107C6E5-C8BE-4D6D-AD30-B5D0CA07C5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4CF3DC-CA90-4D17-8ECF-637C0E732DD4}"/>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211181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8BC1A0-2744-4ABD-B839-50843EC1F690}"/>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3" name="Footer Placeholder 2">
            <a:extLst>
              <a:ext uri="{FF2B5EF4-FFF2-40B4-BE49-F238E27FC236}">
                <a16:creationId xmlns:a16="http://schemas.microsoft.com/office/drawing/2014/main" id="{424AEA28-9098-4AE5-A008-A139B3FFD3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3BB421-2B05-4B42-8BA1-4F4D9ECEF7ED}"/>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66922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65CF-A2BD-4900-AF68-54419E704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195B3D-87E4-4F14-B176-A3497B12C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7FE756-1644-494C-B280-778C9416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34202-257E-4B49-97A0-8C9FC122046D}"/>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6" name="Footer Placeholder 5">
            <a:extLst>
              <a:ext uri="{FF2B5EF4-FFF2-40B4-BE49-F238E27FC236}">
                <a16:creationId xmlns:a16="http://schemas.microsoft.com/office/drawing/2014/main" id="{51F77878-2563-46A4-B089-D64DC31281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4751F9-334A-4994-83C7-E8A82763DC48}"/>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36256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81E2-A003-456F-B8A0-25B0EF07F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F894D1-0D7A-4793-86EA-2C215BF44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1F85CA-62B1-4485-98CC-40BAB5445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C2928-120A-4DF7-A507-E1A52D3C8ED0}"/>
              </a:ext>
            </a:extLst>
          </p:cNvPr>
          <p:cNvSpPr>
            <a:spLocks noGrp="1"/>
          </p:cNvSpPr>
          <p:nvPr>
            <p:ph type="dt" sz="half" idx="10"/>
          </p:nvPr>
        </p:nvSpPr>
        <p:spPr/>
        <p:txBody>
          <a:bodyPr/>
          <a:lstStyle/>
          <a:p>
            <a:fld id="{09907A66-C441-40DF-AD95-7E9D9C4084E8}" type="datetimeFigureOut">
              <a:rPr lang="en-IN" smtClean="0"/>
              <a:t>30-09-2020</a:t>
            </a:fld>
            <a:endParaRPr lang="en-IN"/>
          </a:p>
        </p:txBody>
      </p:sp>
      <p:sp>
        <p:nvSpPr>
          <p:cNvPr id="6" name="Footer Placeholder 5">
            <a:extLst>
              <a:ext uri="{FF2B5EF4-FFF2-40B4-BE49-F238E27FC236}">
                <a16:creationId xmlns:a16="http://schemas.microsoft.com/office/drawing/2014/main" id="{55926AD9-6675-44DE-BEDB-DDE4E97CC5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C782E-3A45-4D22-A2F7-C43BAC9F7476}"/>
              </a:ext>
            </a:extLst>
          </p:cNvPr>
          <p:cNvSpPr>
            <a:spLocks noGrp="1"/>
          </p:cNvSpPr>
          <p:nvPr>
            <p:ph type="sldNum" sz="quarter" idx="12"/>
          </p:nvPr>
        </p:nvSpPr>
        <p:spPr/>
        <p:txBody>
          <a:bodyPr/>
          <a:lstStyle/>
          <a:p>
            <a:fld id="{83CB23C4-13A2-4F37-9B80-6D9ECF97CA02}" type="slidenum">
              <a:rPr lang="en-IN" smtClean="0"/>
              <a:t>‹#›</a:t>
            </a:fld>
            <a:endParaRPr lang="en-IN"/>
          </a:p>
        </p:txBody>
      </p:sp>
    </p:spTree>
    <p:extLst>
      <p:ext uri="{BB962C8B-B14F-4D97-AF65-F5344CB8AC3E}">
        <p14:creationId xmlns:p14="http://schemas.microsoft.com/office/powerpoint/2010/main" val="90790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B4099-C5BC-481E-9492-9C5EBF527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44FD0E-56C6-48DC-9EE6-1A3EAA8EE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38983-A55D-4476-A336-0912C2EFA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07A66-C441-40DF-AD95-7E9D9C4084E8}" type="datetimeFigureOut">
              <a:rPr lang="en-IN" smtClean="0"/>
              <a:t>30-09-2020</a:t>
            </a:fld>
            <a:endParaRPr lang="en-IN"/>
          </a:p>
        </p:txBody>
      </p:sp>
      <p:sp>
        <p:nvSpPr>
          <p:cNvPr id="5" name="Footer Placeholder 4">
            <a:extLst>
              <a:ext uri="{FF2B5EF4-FFF2-40B4-BE49-F238E27FC236}">
                <a16:creationId xmlns:a16="http://schemas.microsoft.com/office/drawing/2014/main" id="{87E77970-4D98-4337-8A6D-A1E58C6A6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B873D9-1556-4584-A3B0-E44EDB405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B23C4-13A2-4F37-9B80-6D9ECF97CA02}" type="slidenum">
              <a:rPr lang="en-IN" smtClean="0"/>
              <a:t>‹#›</a:t>
            </a:fld>
            <a:endParaRPr lang="en-IN"/>
          </a:p>
        </p:txBody>
      </p:sp>
    </p:spTree>
    <p:extLst>
      <p:ext uri="{BB962C8B-B14F-4D97-AF65-F5344CB8AC3E}">
        <p14:creationId xmlns:p14="http://schemas.microsoft.com/office/powerpoint/2010/main" val="355735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E60-5F60-4739-929C-D5D7B82D57C0}"/>
              </a:ext>
            </a:extLst>
          </p:cNvPr>
          <p:cNvSpPr>
            <a:spLocks noGrp="1"/>
          </p:cNvSpPr>
          <p:nvPr>
            <p:ph type="ctr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Interfaces in Java</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F4EFBF8E-C625-4579-A278-A341F268C738}"/>
              </a:ext>
            </a:extLst>
          </p:cNvPr>
          <p:cNvSpPr txBox="1">
            <a:spLocks noGrp="1"/>
          </p:cNvSpPr>
          <p:nvPr>
            <p:ph type="subTitle" idx="1"/>
          </p:nvPr>
        </p:nvSpPr>
        <p:spPr>
          <a:xfrm>
            <a:off x="1733550" y="4306888"/>
            <a:ext cx="9144000" cy="885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panose="02020603050405020304" pitchFamily="18" charset="0"/>
                <a:cs typeface="Times New Roman" panose="02020603050405020304" pitchFamily="18" charset="0"/>
              </a:rPr>
              <a:t>                                                         Ruchika Patil</a:t>
            </a:r>
          </a:p>
          <a:p>
            <a:pPr algn="r"/>
            <a:r>
              <a:rPr lang="en-US" sz="2400" dirty="0">
                <a:latin typeface="Times New Roman" panose="02020603050405020304" pitchFamily="18" charset="0"/>
                <a:cs typeface="Times New Roman" panose="02020603050405020304" pitchFamily="18" charset="0"/>
              </a:rPr>
              <a:t>ruchika.rp@</a:t>
            </a:r>
            <a:r>
              <a:rPr lang="en-US" dirty="0">
                <a:latin typeface="Times New Roman" panose="02020603050405020304" pitchFamily="18" charset="0"/>
                <a:cs typeface="Times New Roman" panose="02020603050405020304" pitchFamily="18" charset="0"/>
              </a:rPr>
              <a:t>somaiya.</a:t>
            </a:r>
            <a:r>
              <a:rPr lang="en-US" sz="2400" dirty="0">
                <a:latin typeface="Times New Roman" panose="02020603050405020304" pitchFamily="18" charset="0"/>
                <a:cs typeface="Times New Roman" panose="02020603050405020304" pitchFamily="18" charset="0"/>
              </a:rPr>
              <a:t>edu</a:t>
            </a:r>
          </a:p>
        </p:txBody>
      </p:sp>
    </p:spTree>
    <p:extLst>
      <p:ext uri="{BB962C8B-B14F-4D97-AF65-F5344CB8AC3E}">
        <p14:creationId xmlns:p14="http://schemas.microsoft.com/office/powerpoint/2010/main" val="222193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DBFC-D69C-4EA9-B8DF-1FE5C9B7551A}"/>
              </a:ext>
            </a:extLst>
          </p:cNvPr>
          <p:cNvSpPr>
            <a:spLocks noGrp="1"/>
          </p:cNvSpPr>
          <p:nvPr>
            <p:ph type="title"/>
          </p:nvPr>
        </p:nvSpPr>
        <p:spPr>
          <a:xfrm>
            <a:off x="733425" y="2413000"/>
            <a:ext cx="10515600" cy="1325563"/>
          </a:xfrm>
        </p:spPr>
        <p:txBody>
          <a:bodyPr/>
          <a:lstStyle/>
          <a:p>
            <a:pPr algn="ctr"/>
            <a:r>
              <a:rPr lang="en-US" b="1" dirty="0">
                <a:solidFill>
                  <a:srgbClr val="C00000"/>
                </a:solidFill>
              </a:rPr>
              <a:t>INTERFACE</a:t>
            </a:r>
            <a:endParaRPr lang="en-IN" b="1" dirty="0">
              <a:solidFill>
                <a:srgbClr val="C00000"/>
              </a:solidFill>
            </a:endParaRPr>
          </a:p>
        </p:txBody>
      </p:sp>
    </p:spTree>
    <p:extLst>
      <p:ext uri="{BB962C8B-B14F-4D97-AF65-F5344CB8AC3E}">
        <p14:creationId xmlns:p14="http://schemas.microsoft.com/office/powerpoint/2010/main" val="288044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AA0D-0C36-4692-856D-4A931B3C0562}"/>
              </a:ext>
            </a:extLst>
          </p:cNvPr>
          <p:cNvSpPr>
            <a:spLocks noGrp="1"/>
          </p:cNvSpPr>
          <p:nvPr>
            <p:ph type="title"/>
          </p:nvPr>
        </p:nvSpPr>
        <p:spPr/>
        <p:txBody>
          <a:bodyPr/>
          <a:lstStyle/>
          <a:p>
            <a:r>
              <a:rPr lang="en-US" dirty="0">
                <a:solidFill>
                  <a:srgbClr val="C00000"/>
                </a:solidFill>
              </a:rPr>
              <a:t>Defining Interface</a:t>
            </a:r>
            <a:endParaRPr lang="en-IN" dirty="0">
              <a:solidFill>
                <a:srgbClr val="C00000"/>
              </a:solidFill>
            </a:endParaRPr>
          </a:p>
        </p:txBody>
      </p:sp>
      <p:sp>
        <p:nvSpPr>
          <p:cNvPr id="3" name="Content Placeholder 2">
            <a:extLst>
              <a:ext uri="{FF2B5EF4-FFF2-40B4-BE49-F238E27FC236}">
                <a16:creationId xmlns:a16="http://schemas.microsoft.com/office/drawing/2014/main" id="{9980C065-430A-498E-B607-332A7938C286}"/>
              </a:ext>
            </a:extLst>
          </p:cNvPr>
          <p:cNvSpPr>
            <a:spLocks noGrp="1"/>
          </p:cNvSpPr>
          <p:nvPr>
            <p:ph idx="1"/>
          </p:nvPr>
        </p:nvSpPr>
        <p:spPr>
          <a:xfrm>
            <a:off x="838200" y="1581150"/>
            <a:ext cx="10515600" cy="4595813"/>
          </a:xfrm>
        </p:spPr>
        <p:txBody>
          <a:bodyPr>
            <a:normAutofit/>
          </a:bodyPr>
          <a:lstStyle/>
          <a:p>
            <a:pPr>
              <a:buFont typeface="Wingdings" panose="05000000000000000000" pitchFamily="2" charset="2"/>
              <a:buChar char="§"/>
            </a:pPr>
            <a:r>
              <a:rPr lang="en-US" dirty="0">
                <a:latin typeface="+mj-lt"/>
              </a:rPr>
              <a:t>Interface in java is a blueprint of a class.</a:t>
            </a:r>
          </a:p>
          <a:p>
            <a:pPr lvl="1">
              <a:buFont typeface="Wingdings" panose="05000000000000000000" pitchFamily="2" charset="2"/>
              <a:buChar char="§"/>
            </a:pPr>
            <a:r>
              <a:rPr lang="en-US" dirty="0">
                <a:latin typeface="+mj-lt"/>
              </a:rPr>
              <a:t> It defines only </a:t>
            </a:r>
            <a:r>
              <a:rPr lang="en-US" b="1" dirty="0">
                <a:latin typeface="+mj-lt"/>
              </a:rPr>
              <a:t>abstract methods and public, static and final fields.</a:t>
            </a:r>
          </a:p>
          <a:p>
            <a:pPr lvl="1">
              <a:buFont typeface="Wingdings" panose="05000000000000000000" pitchFamily="2" charset="2"/>
              <a:buChar char="§"/>
            </a:pPr>
            <a:r>
              <a:rPr lang="en-US" dirty="0">
                <a:latin typeface="+mj-lt"/>
              </a:rPr>
              <a:t>It cannot have a method body.</a:t>
            </a:r>
          </a:p>
          <a:p>
            <a:pPr>
              <a:buFont typeface="Wingdings" panose="05000000000000000000" pitchFamily="2" charset="2"/>
              <a:buChar char="§"/>
            </a:pPr>
            <a:r>
              <a:rPr lang="en-IN" dirty="0">
                <a:latin typeface="+mj-lt"/>
              </a:rPr>
              <a:t>reference type in Java</a:t>
            </a:r>
          </a:p>
          <a:p>
            <a:pPr>
              <a:buFont typeface="Wingdings" panose="05000000000000000000" pitchFamily="2" charset="2"/>
              <a:buChar char="§"/>
            </a:pPr>
            <a:r>
              <a:rPr lang="en-US" dirty="0">
                <a:latin typeface="+mj-lt"/>
              </a:rPr>
              <a:t>It cannot be instantiated just like the abstract class.</a:t>
            </a:r>
          </a:p>
          <a:p>
            <a:pPr>
              <a:buFont typeface="Wingdings" panose="05000000000000000000" pitchFamily="2" charset="2"/>
              <a:buChar char="§"/>
            </a:pPr>
            <a:endParaRPr lang="en-US" dirty="0">
              <a:latin typeface="+mj-lt"/>
            </a:endParaRPr>
          </a:p>
          <a:p>
            <a:pPr>
              <a:buFont typeface="Wingdings" panose="05000000000000000000" pitchFamily="2" charset="2"/>
              <a:buChar char="§"/>
            </a:pPr>
            <a:r>
              <a:rPr lang="en-US" dirty="0">
                <a:latin typeface="+mj-lt"/>
              </a:rPr>
              <a:t>A Java library example is, </a:t>
            </a:r>
            <a:r>
              <a:rPr lang="en-US" b="1" dirty="0">
                <a:latin typeface="+mj-lt"/>
              </a:rPr>
              <a:t>Comparator Interface.</a:t>
            </a:r>
            <a:endParaRPr lang="en-IN" b="1" dirty="0">
              <a:latin typeface="+mj-lt"/>
            </a:endParaRPr>
          </a:p>
        </p:txBody>
      </p:sp>
    </p:spTree>
    <p:extLst>
      <p:ext uri="{BB962C8B-B14F-4D97-AF65-F5344CB8AC3E}">
        <p14:creationId xmlns:p14="http://schemas.microsoft.com/office/powerpoint/2010/main" val="197648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D30B-63F2-44FE-96D0-12EE3F5D3502}"/>
              </a:ext>
            </a:extLst>
          </p:cNvPr>
          <p:cNvSpPr>
            <a:spLocks noGrp="1"/>
          </p:cNvSpPr>
          <p:nvPr>
            <p:ph type="title"/>
          </p:nvPr>
        </p:nvSpPr>
        <p:spPr>
          <a:xfrm>
            <a:off x="904875" y="795338"/>
            <a:ext cx="10515600" cy="604838"/>
          </a:xfrm>
        </p:spPr>
        <p:txBody>
          <a:bodyPr>
            <a:normAutofit fontScale="90000"/>
          </a:bodyPr>
          <a:lstStyle/>
          <a:p>
            <a:r>
              <a:rPr lang="en-US" dirty="0">
                <a:solidFill>
                  <a:srgbClr val="C00000"/>
                </a:solidFill>
              </a:rPr>
              <a:t>Why And When To Use Interfaces?</a:t>
            </a:r>
            <a:br>
              <a:rPr lang="en-US" dirty="0">
                <a:solidFill>
                  <a:srgbClr val="C00000"/>
                </a:solidFill>
              </a:rPr>
            </a:br>
            <a:endParaRPr lang="en-IN" dirty="0">
              <a:solidFill>
                <a:srgbClr val="C00000"/>
              </a:solidFill>
            </a:endParaRPr>
          </a:p>
        </p:txBody>
      </p:sp>
      <p:sp>
        <p:nvSpPr>
          <p:cNvPr id="3" name="Content Placeholder 2">
            <a:extLst>
              <a:ext uri="{FF2B5EF4-FFF2-40B4-BE49-F238E27FC236}">
                <a16:creationId xmlns:a16="http://schemas.microsoft.com/office/drawing/2014/main" id="{5C5DC9A3-7E9E-42C5-93B4-565366CAF491}"/>
              </a:ext>
            </a:extLst>
          </p:cNvPr>
          <p:cNvSpPr>
            <a:spLocks noGrp="1"/>
          </p:cNvSpPr>
          <p:nvPr>
            <p:ph idx="1"/>
          </p:nvPr>
        </p:nvSpPr>
        <p:spPr>
          <a:xfrm>
            <a:off x="838200" y="1400175"/>
            <a:ext cx="10515600" cy="4776787"/>
          </a:xfrm>
        </p:spPr>
        <p:txBody>
          <a:bodyPr/>
          <a:lstStyle/>
          <a:p>
            <a:pPr>
              <a:buFont typeface="Wingdings" panose="05000000000000000000" pitchFamily="2" charset="2"/>
              <a:buChar char="§"/>
            </a:pPr>
            <a:r>
              <a:rPr lang="en-US" dirty="0">
                <a:latin typeface="+mj-lt"/>
              </a:rPr>
              <a:t>It is used to achieve </a:t>
            </a:r>
            <a:r>
              <a:rPr lang="en-US" b="1" dirty="0">
                <a:solidFill>
                  <a:srgbClr val="FF0000"/>
                </a:solidFill>
                <a:latin typeface="+mj-lt"/>
              </a:rPr>
              <a:t>abstraction and multiple inheritance</a:t>
            </a:r>
            <a:r>
              <a:rPr lang="en-US" dirty="0">
                <a:solidFill>
                  <a:srgbClr val="FF0000"/>
                </a:solidFill>
                <a:latin typeface="+mj-lt"/>
              </a:rPr>
              <a:t> </a:t>
            </a:r>
            <a:r>
              <a:rPr lang="en-US" dirty="0">
                <a:latin typeface="+mj-lt"/>
              </a:rPr>
              <a:t>in Java.</a:t>
            </a:r>
          </a:p>
          <a:p>
            <a:pPr>
              <a:buFont typeface="Wingdings" panose="05000000000000000000" pitchFamily="2" charset="2"/>
              <a:buChar char="§"/>
            </a:pPr>
            <a:endParaRPr lang="en-US" dirty="0">
              <a:latin typeface="+mj-lt"/>
            </a:endParaRPr>
          </a:p>
          <a:p>
            <a:pPr marL="0" indent="0">
              <a:buNone/>
            </a:pPr>
            <a:r>
              <a:rPr lang="en-US" dirty="0">
                <a:latin typeface="+mj-lt"/>
              </a:rPr>
              <a:t>1) To achieve security - hide certain details and only show the important details of an object (interface).</a:t>
            </a:r>
          </a:p>
          <a:p>
            <a:pPr>
              <a:buFont typeface="Wingdings" panose="05000000000000000000" pitchFamily="2" charset="2"/>
              <a:buChar char="§"/>
            </a:pPr>
            <a:endParaRPr lang="en-US" dirty="0">
              <a:latin typeface="+mj-lt"/>
            </a:endParaRPr>
          </a:p>
          <a:p>
            <a:pPr marL="0" indent="0">
              <a:buNone/>
            </a:pPr>
            <a:r>
              <a:rPr lang="en-US" dirty="0">
                <a:latin typeface="+mj-lt"/>
              </a:rPr>
              <a:t>2) Java does not support "multiple inheritance" (a class can only inherit from one superclass). However, it can be achieved with interfaces, because the class can implement multiple interfaces. </a:t>
            </a:r>
          </a:p>
          <a:p>
            <a:endParaRPr lang="en-IN" dirty="0"/>
          </a:p>
        </p:txBody>
      </p:sp>
    </p:spTree>
    <p:extLst>
      <p:ext uri="{BB962C8B-B14F-4D97-AF65-F5344CB8AC3E}">
        <p14:creationId xmlns:p14="http://schemas.microsoft.com/office/powerpoint/2010/main" val="72528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B435-B127-43F6-A6E1-A201131D0D05}"/>
              </a:ext>
            </a:extLst>
          </p:cNvPr>
          <p:cNvSpPr>
            <a:spLocks noGrp="1"/>
          </p:cNvSpPr>
          <p:nvPr>
            <p:ph type="title"/>
          </p:nvPr>
        </p:nvSpPr>
        <p:spPr/>
        <p:txBody>
          <a:bodyPr>
            <a:normAutofit/>
          </a:bodyPr>
          <a:lstStyle/>
          <a:p>
            <a:r>
              <a:rPr lang="en-US" sz="4000" dirty="0">
                <a:solidFill>
                  <a:srgbClr val="C00000"/>
                </a:solidFill>
              </a:rPr>
              <a:t>Interface Declaration</a:t>
            </a:r>
            <a:endParaRPr lang="en-IN" sz="4000" dirty="0">
              <a:solidFill>
                <a:srgbClr val="C00000"/>
              </a:solidFill>
            </a:endParaRPr>
          </a:p>
        </p:txBody>
      </p:sp>
      <p:sp>
        <p:nvSpPr>
          <p:cNvPr id="3" name="Content Placeholder 2">
            <a:extLst>
              <a:ext uri="{FF2B5EF4-FFF2-40B4-BE49-F238E27FC236}">
                <a16:creationId xmlns:a16="http://schemas.microsoft.com/office/drawing/2014/main" id="{6E8E7A82-3EC4-49F0-9CD7-1A90495E3DFD}"/>
              </a:ext>
            </a:extLst>
          </p:cNvPr>
          <p:cNvSpPr>
            <a:spLocks noGrp="1"/>
          </p:cNvSpPr>
          <p:nvPr>
            <p:ph idx="1"/>
          </p:nvPr>
        </p:nvSpPr>
        <p:spPr>
          <a:xfrm>
            <a:off x="695325" y="1690688"/>
            <a:ext cx="10515600" cy="4351338"/>
          </a:xfrm>
        </p:spPr>
        <p:txBody>
          <a:bodyPr/>
          <a:lstStyle/>
          <a:p>
            <a:pPr>
              <a:buFont typeface="Wingdings" panose="05000000000000000000" pitchFamily="2" charset="2"/>
              <a:buChar char="§"/>
            </a:pPr>
            <a:r>
              <a:rPr lang="en-US" b="1" dirty="0">
                <a:latin typeface="+mj-lt"/>
              </a:rPr>
              <a:t>Syntax</a:t>
            </a:r>
          </a:p>
          <a:p>
            <a:endParaRPr lang="en-US" dirty="0"/>
          </a:p>
          <a:p>
            <a:pPr marL="0" indent="0">
              <a:buNone/>
            </a:pPr>
            <a:r>
              <a:rPr lang="en-US" b="1" dirty="0">
                <a:solidFill>
                  <a:srgbClr val="006699"/>
                </a:solidFill>
                <a:latin typeface="+mj-lt"/>
              </a:rPr>
              <a:t>interface</a:t>
            </a:r>
            <a:r>
              <a:rPr lang="en-US" dirty="0">
                <a:solidFill>
                  <a:srgbClr val="000000"/>
                </a:solidFill>
                <a:latin typeface="+mj-lt"/>
              </a:rPr>
              <a:t> &lt;</a:t>
            </a:r>
            <a:r>
              <a:rPr lang="en-US" dirty="0" err="1">
                <a:solidFill>
                  <a:srgbClr val="000000"/>
                </a:solidFill>
                <a:latin typeface="+mj-lt"/>
              </a:rPr>
              <a:t>interface_name</a:t>
            </a:r>
            <a:r>
              <a:rPr lang="en-US" dirty="0">
                <a:solidFill>
                  <a:srgbClr val="000000"/>
                </a:solidFill>
                <a:latin typeface="+mj-lt"/>
              </a:rPr>
              <a:t>&gt;{  </a:t>
            </a:r>
          </a:p>
          <a:p>
            <a:pPr marL="0" indent="0">
              <a:buNone/>
            </a:pPr>
            <a:r>
              <a:rPr lang="en-US" dirty="0">
                <a:solidFill>
                  <a:srgbClr val="000000"/>
                </a:solidFill>
                <a:latin typeface="+mj-lt"/>
              </a:rPr>
              <a:t>      </a:t>
            </a:r>
          </a:p>
          <a:p>
            <a:pPr marL="0" indent="0">
              <a:buNone/>
            </a:pPr>
            <a:r>
              <a:rPr lang="en-US" dirty="0">
                <a:solidFill>
                  <a:srgbClr val="000000"/>
                </a:solidFill>
                <a:latin typeface="+mj-lt"/>
              </a:rPr>
              <a:t>    </a:t>
            </a:r>
            <a:r>
              <a:rPr lang="en-US" dirty="0">
                <a:solidFill>
                  <a:srgbClr val="008200"/>
                </a:solidFill>
                <a:latin typeface="+mj-lt"/>
              </a:rPr>
              <a:t>// declare constant fields</a:t>
            </a:r>
            <a:r>
              <a:rPr lang="en-US" dirty="0">
                <a:solidFill>
                  <a:srgbClr val="000000"/>
                </a:solidFill>
                <a:latin typeface="+mj-lt"/>
              </a:rPr>
              <a:t>  </a:t>
            </a:r>
          </a:p>
          <a:p>
            <a:pPr marL="0" indent="0">
              <a:buNone/>
            </a:pPr>
            <a:r>
              <a:rPr lang="en-US" dirty="0">
                <a:solidFill>
                  <a:srgbClr val="000000"/>
                </a:solidFill>
                <a:latin typeface="+mj-lt"/>
              </a:rPr>
              <a:t>    </a:t>
            </a:r>
            <a:r>
              <a:rPr lang="en-US" dirty="0">
                <a:solidFill>
                  <a:srgbClr val="008200"/>
                </a:solidFill>
                <a:latin typeface="+mj-lt"/>
              </a:rPr>
              <a:t>// declare methods that abstract </a:t>
            </a:r>
            <a:r>
              <a:rPr lang="en-US" dirty="0">
                <a:solidFill>
                  <a:srgbClr val="000000"/>
                </a:solidFill>
                <a:latin typeface="+mj-lt"/>
              </a:rPr>
              <a:t>  </a:t>
            </a:r>
          </a:p>
          <a:p>
            <a:pPr marL="0" indent="0">
              <a:buNone/>
            </a:pPr>
            <a:r>
              <a:rPr lang="en-US" dirty="0">
                <a:solidFill>
                  <a:srgbClr val="000000"/>
                </a:solidFill>
                <a:latin typeface="+mj-lt"/>
              </a:rPr>
              <a:t>    </a:t>
            </a:r>
            <a:r>
              <a:rPr lang="en-US" dirty="0">
                <a:solidFill>
                  <a:srgbClr val="008200"/>
                </a:solidFill>
                <a:latin typeface="+mj-lt"/>
              </a:rPr>
              <a:t>// by default.</a:t>
            </a:r>
            <a:r>
              <a:rPr lang="en-US" dirty="0">
                <a:solidFill>
                  <a:srgbClr val="000000"/>
                </a:solidFill>
                <a:latin typeface="+mj-lt"/>
              </a:rPr>
              <a:t>  </a:t>
            </a:r>
          </a:p>
          <a:p>
            <a:pPr marL="0" indent="0">
              <a:buNone/>
            </a:pPr>
            <a:r>
              <a:rPr lang="en-US" dirty="0">
                <a:solidFill>
                  <a:srgbClr val="000000"/>
                </a:solidFill>
                <a:latin typeface="+mj-lt"/>
              </a:rPr>
              <a:t>}  </a:t>
            </a:r>
          </a:p>
          <a:p>
            <a:endParaRPr lang="en-IN" dirty="0"/>
          </a:p>
        </p:txBody>
      </p:sp>
    </p:spTree>
    <p:extLst>
      <p:ext uri="{BB962C8B-B14F-4D97-AF65-F5344CB8AC3E}">
        <p14:creationId xmlns:p14="http://schemas.microsoft.com/office/powerpoint/2010/main" val="171333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7EC4-64E6-45CA-A165-9727D2650353}"/>
              </a:ext>
            </a:extLst>
          </p:cNvPr>
          <p:cNvSpPr>
            <a:spLocks noGrp="1"/>
          </p:cNvSpPr>
          <p:nvPr>
            <p:ph type="title"/>
          </p:nvPr>
        </p:nvSpPr>
        <p:spPr/>
        <p:txBody>
          <a:bodyPr>
            <a:normAutofit fontScale="90000"/>
          </a:bodyPr>
          <a:lstStyle/>
          <a:p>
            <a:pPr marL="342900" indent="-342900">
              <a:buFont typeface="Wingdings" panose="05000000000000000000" pitchFamily="2" charset="2"/>
              <a:buChar char="§"/>
            </a:pPr>
            <a:r>
              <a:rPr lang="en-US" sz="2400" dirty="0"/>
              <a:t>The Java compiler adds public and abstract keywords before the interface method. </a:t>
            </a:r>
            <a:br>
              <a:rPr lang="en-US" sz="2400" dirty="0"/>
            </a:br>
            <a:r>
              <a:rPr lang="en-US" sz="2400" dirty="0"/>
              <a:t>Moreover, it adds public, static and final keywords before data members.</a:t>
            </a:r>
            <a:br>
              <a:rPr lang="en-US" sz="2400" dirty="0"/>
            </a:br>
            <a:endParaRPr lang="en-IN" sz="2400" dirty="0"/>
          </a:p>
        </p:txBody>
      </p:sp>
      <p:pic>
        <p:nvPicPr>
          <p:cNvPr id="8196" name="Picture 4" descr="interface in java">
            <a:extLst>
              <a:ext uri="{FF2B5EF4-FFF2-40B4-BE49-F238E27FC236}">
                <a16:creationId xmlns:a16="http://schemas.microsoft.com/office/drawing/2014/main" id="{446ED124-B733-4E26-8FD6-BE07C6BC6D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880" y="2235874"/>
            <a:ext cx="8541602" cy="18788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C6BF48-45C9-48B5-9E99-E1E0C5555496}"/>
              </a:ext>
            </a:extLst>
          </p:cNvPr>
          <p:cNvSpPr/>
          <p:nvPr/>
        </p:nvSpPr>
        <p:spPr>
          <a:xfrm>
            <a:off x="1452880" y="5133073"/>
            <a:ext cx="8696960" cy="707886"/>
          </a:xfrm>
          <a:prstGeom prst="rect">
            <a:avLst/>
          </a:prstGeom>
        </p:spPr>
        <p:txBody>
          <a:bodyPr wrap="square">
            <a:spAutoFit/>
          </a:bodyPr>
          <a:lstStyle/>
          <a:p>
            <a:pPr marL="342900" indent="-342900">
              <a:buFont typeface="Wingdings" panose="05000000000000000000" pitchFamily="2" charset="2"/>
              <a:buChar char="§"/>
            </a:pPr>
            <a:r>
              <a:rPr lang="en-US" sz="2000" b="0" i="0" dirty="0">
                <a:solidFill>
                  <a:srgbClr val="000000"/>
                </a:solidFill>
                <a:effectLst/>
                <a:latin typeface="+mj-lt"/>
              </a:rPr>
              <a:t>Since Java 8, we can have </a:t>
            </a:r>
            <a:r>
              <a:rPr lang="en-US" sz="2000" b="1" i="0" dirty="0">
                <a:solidFill>
                  <a:srgbClr val="000000"/>
                </a:solidFill>
                <a:effectLst/>
                <a:latin typeface="+mj-lt"/>
              </a:rPr>
              <a:t>default and static methods</a:t>
            </a:r>
            <a:r>
              <a:rPr lang="en-US" sz="2000" b="0" i="0" dirty="0">
                <a:solidFill>
                  <a:srgbClr val="000000"/>
                </a:solidFill>
                <a:effectLst/>
                <a:latin typeface="+mj-lt"/>
              </a:rPr>
              <a:t> in an interface.</a:t>
            </a:r>
          </a:p>
          <a:p>
            <a:pPr marL="342900" indent="-342900">
              <a:buFont typeface="Wingdings" panose="05000000000000000000" pitchFamily="2" charset="2"/>
              <a:buChar char="§"/>
            </a:pPr>
            <a:r>
              <a:rPr lang="en-US" sz="2000" b="0" i="0" dirty="0">
                <a:solidFill>
                  <a:srgbClr val="000000"/>
                </a:solidFill>
                <a:effectLst/>
                <a:latin typeface="+mj-lt"/>
              </a:rPr>
              <a:t>Since Java 9, we can have </a:t>
            </a:r>
            <a:r>
              <a:rPr lang="en-US" sz="2000" b="1" i="0" dirty="0">
                <a:solidFill>
                  <a:srgbClr val="000000"/>
                </a:solidFill>
                <a:effectLst/>
                <a:latin typeface="+mj-lt"/>
              </a:rPr>
              <a:t>private methods</a:t>
            </a:r>
            <a:r>
              <a:rPr lang="en-US" sz="2000" b="0" i="0" dirty="0">
                <a:solidFill>
                  <a:srgbClr val="000000"/>
                </a:solidFill>
                <a:effectLst/>
                <a:latin typeface="+mj-lt"/>
              </a:rPr>
              <a:t> in an interface.</a:t>
            </a:r>
          </a:p>
        </p:txBody>
      </p:sp>
    </p:spTree>
    <p:extLst>
      <p:ext uri="{BB962C8B-B14F-4D97-AF65-F5344CB8AC3E}">
        <p14:creationId xmlns:p14="http://schemas.microsoft.com/office/powerpoint/2010/main" val="289541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2B7DD-AE78-47B8-9075-12F2C6B8C445}"/>
              </a:ext>
            </a:extLst>
          </p:cNvPr>
          <p:cNvSpPr>
            <a:spLocks noGrp="1"/>
          </p:cNvSpPr>
          <p:nvPr>
            <p:ph idx="1"/>
          </p:nvPr>
        </p:nvSpPr>
        <p:spPr>
          <a:xfrm>
            <a:off x="838200" y="758825"/>
            <a:ext cx="10515600" cy="4351338"/>
          </a:xfrm>
        </p:spPr>
        <p:txBody>
          <a:bodyPr/>
          <a:lstStyle/>
          <a:p>
            <a:pPr marL="0" indent="0">
              <a:buNone/>
            </a:pPr>
            <a:r>
              <a:rPr lang="en-US" altLang="en-US" dirty="0">
                <a:solidFill>
                  <a:srgbClr val="FF0000"/>
                </a:solidFill>
                <a:latin typeface="+mj-lt"/>
              </a:rPr>
              <a:t>Why not just use abstract classes?  </a:t>
            </a:r>
          </a:p>
          <a:p>
            <a:pPr marL="0" indent="0">
              <a:buNone/>
            </a:pPr>
            <a:endParaRPr lang="en-US" altLang="en-US" dirty="0">
              <a:solidFill>
                <a:srgbClr val="FF0000"/>
              </a:solidFill>
              <a:latin typeface="+mj-lt"/>
            </a:endParaRPr>
          </a:p>
          <a:p>
            <a:pPr>
              <a:buFont typeface="Wingdings" panose="05000000000000000000" pitchFamily="2" charset="2"/>
              <a:buChar char="q"/>
            </a:pPr>
            <a:r>
              <a:rPr lang="en-US" altLang="en-US" dirty="0">
                <a:latin typeface="+mj-lt"/>
              </a:rPr>
              <a:t>The reason is, abstract classes may contain non-final variables, whereas variables in interface are final, public and static.</a:t>
            </a:r>
          </a:p>
          <a:p>
            <a:endParaRPr lang="en-US" altLang="en-US" dirty="0">
              <a:latin typeface="+mj-lt"/>
            </a:endParaRPr>
          </a:p>
          <a:p>
            <a:pPr>
              <a:buFont typeface="Wingdings" panose="05000000000000000000" pitchFamily="2" charset="2"/>
              <a:buChar char="q"/>
            </a:pPr>
            <a:r>
              <a:rPr lang="en-US" altLang="en-US" dirty="0">
                <a:latin typeface="+mj-lt"/>
              </a:rPr>
              <a:t>Java does not permit multiple inheritance from classes, but permits implementation of </a:t>
            </a:r>
            <a:r>
              <a:rPr lang="en-US" altLang="en-US" i="1" dirty="0">
                <a:latin typeface="+mj-lt"/>
              </a:rPr>
              <a:t>multiple interfaces.</a:t>
            </a:r>
            <a:endParaRPr lang="en-US" altLang="en-US" dirty="0">
              <a:latin typeface="+mj-lt"/>
            </a:endParaRPr>
          </a:p>
          <a:p>
            <a:endParaRPr lang="en-IN" dirty="0"/>
          </a:p>
        </p:txBody>
      </p:sp>
    </p:spTree>
    <p:extLst>
      <p:ext uri="{BB962C8B-B14F-4D97-AF65-F5344CB8AC3E}">
        <p14:creationId xmlns:p14="http://schemas.microsoft.com/office/powerpoint/2010/main" val="234399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7665-B2BC-4548-87DB-346C0F8B3F96}"/>
              </a:ext>
            </a:extLst>
          </p:cNvPr>
          <p:cNvSpPr>
            <a:spLocks noGrp="1"/>
          </p:cNvSpPr>
          <p:nvPr>
            <p:ph type="title"/>
          </p:nvPr>
        </p:nvSpPr>
        <p:spPr>
          <a:xfrm>
            <a:off x="838200" y="598805"/>
            <a:ext cx="10515600" cy="1325563"/>
          </a:xfrm>
        </p:spPr>
        <p:txBody>
          <a:bodyPr>
            <a:normAutofit fontScale="90000"/>
          </a:bodyPr>
          <a:lstStyle/>
          <a:p>
            <a:r>
              <a:rPr lang="en-US" dirty="0">
                <a:solidFill>
                  <a:srgbClr val="C00000"/>
                </a:solidFill>
              </a:rPr>
              <a:t>The relationship between classes and interfaces</a:t>
            </a:r>
            <a:br>
              <a:rPr lang="en-US" dirty="0"/>
            </a:br>
            <a:endParaRPr lang="en-IN" dirty="0"/>
          </a:p>
        </p:txBody>
      </p:sp>
      <p:pic>
        <p:nvPicPr>
          <p:cNvPr id="9218" name="Picture 2" descr="The relationship between class and interface">
            <a:extLst>
              <a:ext uri="{FF2B5EF4-FFF2-40B4-BE49-F238E27FC236}">
                <a16:creationId xmlns:a16="http://schemas.microsoft.com/office/drawing/2014/main" id="{4721A4D1-A0D1-4BB3-AC44-8BFB62A923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4380" y="1928735"/>
            <a:ext cx="7549642" cy="36468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BA6BFC9-B159-4A8E-8E91-6A8C564CC309}"/>
              </a:ext>
            </a:extLst>
          </p:cNvPr>
          <p:cNvSpPr/>
          <p:nvPr/>
        </p:nvSpPr>
        <p:spPr>
          <a:xfrm>
            <a:off x="1895474" y="5252430"/>
            <a:ext cx="8496301" cy="369332"/>
          </a:xfrm>
          <a:prstGeom prst="rect">
            <a:avLst/>
          </a:prstGeom>
        </p:spPr>
        <p:txBody>
          <a:bodyPr wrap="square">
            <a:spAutoFit/>
          </a:bodyPr>
          <a:lstStyle/>
          <a:p>
            <a:r>
              <a:rPr lang="en-US" dirty="0">
                <a:solidFill>
                  <a:srgbClr val="FF0000"/>
                </a:solidFill>
                <a:latin typeface="+mj-lt"/>
              </a:rPr>
              <a:t>Note: class implements interface, but an interface extends another interface.</a:t>
            </a:r>
            <a:endParaRPr lang="en-IN" dirty="0">
              <a:solidFill>
                <a:srgbClr val="FF0000"/>
              </a:solidFill>
              <a:latin typeface="+mj-lt"/>
            </a:endParaRPr>
          </a:p>
        </p:txBody>
      </p:sp>
    </p:spTree>
    <p:extLst>
      <p:ext uri="{BB962C8B-B14F-4D97-AF65-F5344CB8AC3E}">
        <p14:creationId xmlns:p14="http://schemas.microsoft.com/office/powerpoint/2010/main" val="18450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DB8A-699B-4224-A5BD-AE9890C24A71}"/>
              </a:ext>
            </a:extLst>
          </p:cNvPr>
          <p:cNvSpPr>
            <a:spLocks noGrp="1"/>
          </p:cNvSpPr>
          <p:nvPr>
            <p:ph type="ctrTitle"/>
          </p:nvPr>
        </p:nvSpPr>
        <p:spPr/>
        <p:txBody>
          <a:bodyPr/>
          <a:lstStyle/>
          <a:p>
            <a:r>
              <a:rPr lang="en-US" dirty="0">
                <a:solidFill>
                  <a:srgbClr val="C00000"/>
                </a:solidFill>
              </a:rPr>
              <a:t>Implementing Interface</a:t>
            </a:r>
            <a:endParaRPr lang="en-IN" dirty="0">
              <a:solidFill>
                <a:srgbClr val="C00000"/>
              </a:solidFill>
            </a:endParaRPr>
          </a:p>
        </p:txBody>
      </p:sp>
      <p:sp>
        <p:nvSpPr>
          <p:cNvPr id="3" name="Subtitle 2">
            <a:extLst>
              <a:ext uri="{FF2B5EF4-FFF2-40B4-BE49-F238E27FC236}">
                <a16:creationId xmlns:a16="http://schemas.microsoft.com/office/drawing/2014/main" id="{481CBFD2-00A2-43C7-8F29-BC07A8E033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087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1430-9533-40D0-9DC3-E48125CB57F1}"/>
              </a:ext>
            </a:extLst>
          </p:cNvPr>
          <p:cNvSpPr>
            <a:spLocks noGrp="1"/>
          </p:cNvSpPr>
          <p:nvPr>
            <p:ph type="title"/>
          </p:nvPr>
        </p:nvSpPr>
        <p:spPr>
          <a:xfrm>
            <a:off x="742950" y="146050"/>
            <a:ext cx="10515600" cy="777875"/>
          </a:xfrm>
        </p:spPr>
        <p:txBody>
          <a:bodyPr>
            <a:normAutofit/>
          </a:bodyPr>
          <a:lstStyle/>
          <a:p>
            <a:r>
              <a:rPr lang="en-US" sz="3600" dirty="0"/>
              <a:t>Simple Example of Java Interface (1)</a:t>
            </a:r>
            <a:endParaRPr lang="en-IN" sz="3600" dirty="0"/>
          </a:p>
        </p:txBody>
      </p:sp>
      <p:sp>
        <p:nvSpPr>
          <p:cNvPr id="4" name="Content Placeholder 2">
            <a:extLst>
              <a:ext uri="{FF2B5EF4-FFF2-40B4-BE49-F238E27FC236}">
                <a16:creationId xmlns:a16="http://schemas.microsoft.com/office/drawing/2014/main" id="{6AF9F2F6-F2B2-44D4-82D9-4D6AF46217DE}"/>
              </a:ext>
            </a:extLst>
          </p:cNvPr>
          <p:cNvSpPr>
            <a:spLocks noGrp="1"/>
          </p:cNvSpPr>
          <p:nvPr>
            <p:ph idx="1"/>
          </p:nvPr>
        </p:nvSpPr>
        <p:spPr>
          <a:xfrm>
            <a:off x="542925" y="1028700"/>
            <a:ext cx="5438776" cy="5486400"/>
          </a:xfrm>
          <a:solidFill>
            <a:schemeClr val="accent2">
              <a:lumMod val="20000"/>
              <a:lumOff val="80000"/>
            </a:schemeClr>
          </a:solidFill>
        </p:spPr>
        <p:txBody>
          <a:bodyPr>
            <a:normAutofit fontScale="85000" lnSpcReduction="20000"/>
          </a:bodyPr>
          <a:lstStyle/>
          <a:p>
            <a:pPr>
              <a:buNone/>
            </a:pPr>
            <a:r>
              <a:rPr lang="en-US" sz="1600" dirty="0">
                <a:latin typeface="+mj-lt"/>
              </a:rPr>
              <a:t>import java.io.*; </a:t>
            </a:r>
          </a:p>
          <a:p>
            <a:pPr>
              <a:buNone/>
            </a:pPr>
            <a:r>
              <a:rPr lang="en-US" sz="1600" dirty="0">
                <a:latin typeface="+mj-lt"/>
              </a:rPr>
              <a:t>  interface In1 </a:t>
            </a:r>
          </a:p>
          <a:p>
            <a:pPr>
              <a:buNone/>
            </a:pPr>
            <a:r>
              <a:rPr lang="en-US" sz="1600" dirty="0">
                <a:latin typeface="+mj-lt"/>
              </a:rPr>
              <a:t>{ </a:t>
            </a:r>
          </a:p>
          <a:p>
            <a:pPr>
              <a:buNone/>
            </a:pPr>
            <a:r>
              <a:rPr lang="en-US" sz="1600" dirty="0">
                <a:latin typeface="+mj-lt"/>
              </a:rPr>
              <a:t>    </a:t>
            </a:r>
            <a:r>
              <a:rPr lang="en-US" sz="1600" dirty="0">
                <a:solidFill>
                  <a:srgbClr val="00B050"/>
                </a:solidFill>
                <a:latin typeface="+mj-lt"/>
              </a:rPr>
              <a:t>// public, static and final </a:t>
            </a:r>
          </a:p>
          <a:p>
            <a:pPr>
              <a:buNone/>
            </a:pPr>
            <a:r>
              <a:rPr lang="en-US" sz="1600" dirty="0">
                <a:latin typeface="+mj-lt"/>
              </a:rPr>
              <a:t>    final int a = 10; </a:t>
            </a:r>
          </a:p>
          <a:p>
            <a:pPr>
              <a:buNone/>
            </a:pPr>
            <a:r>
              <a:rPr lang="en-US" sz="1600" dirty="0">
                <a:latin typeface="+mj-lt"/>
              </a:rPr>
              <a:t>  </a:t>
            </a:r>
          </a:p>
          <a:p>
            <a:pPr>
              <a:buNone/>
            </a:pPr>
            <a:r>
              <a:rPr lang="en-US" sz="1600" dirty="0">
                <a:solidFill>
                  <a:srgbClr val="00B050"/>
                </a:solidFill>
                <a:latin typeface="+mj-lt"/>
              </a:rPr>
              <a:t>    // public and abstract  </a:t>
            </a:r>
          </a:p>
          <a:p>
            <a:pPr>
              <a:buNone/>
            </a:pPr>
            <a:r>
              <a:rPr lang="en-US" sz="1600" dirty="0">
                <a:latin typeface="+mj-lt"/>
              </a:rPr>
              <a:t>    void display(); </a:t>
            </a:r>
          </a:p>
          <a:p>
            <a:pPr>
              <a:buNone/>
            </a:pPr>
            <a:r>
              <a:rPr lang="en-US" sz="1600" dirty="0">
                <a:latin typeface="+mj-lt"/>
              </a:rPr>
              <a:t>} </a:t>
            </a:r>
          </a:p>
          <a:p>
            <a:pPr>
              <a:buNone/>
            </a:pPr>
            <a:r>
              <a:rPr lang="en-US" sz="1600" dirty="0">
                <a:latin typeface="+mj-lt"/>
              </a:rPr>
              <a:t>  </a:t>
            </a:r>
          </a:p>
          <a:p>
            <a:pPr>
              <a:buNone/>
            </a:pPr>
            <a:r>
              <a:rPr lang="en-US" sz="1600" dirty="0">
                <a:solidFill>
                  <a:srgbClr val="00B050"/>
                </a:solidFill>
                <a:latin typeface="+mj-lt"/>
              </a:rPr>
              <a:t>// A class that implements the interface. </a:t>
            </a:r>
          </a:p>
          <a:p>
            <a:pPr>
              <a:buNone/>
            </a:pPr>
            <a:r>
              <a:rPr lang="en-US" sz="1600" dirty="0">
                <a:latin typeface="+mj-lt"/>
              </a:rPr>
              <a:t>class </a:t>
            </a:r>
            <a:r>
              <a:rPr lang="en-US" sz="1600" dirty="0" err="1">
                <a:latin typeface="+mj-lt"/>
              </a:rPr>
              <a:t>TestClass</a:t>
            </a:r>
            <a:r>
              <a:rPr lang="en-US" sz="1600" dirty="0">
                <a:latin typeface="+mj-lt"/>
              </a:rPr>
              <a:t> implements In1 </a:t>
            </a:r>
          </a:p>
          <a:p>
            <a:pPr>
              <a:buNone/>
            </a:pPr>
            <a:r>
              <a:rPr lang="en-US" sz="1600" dirty="0">
                <a:latin typeface="+mj-lt"/>
              </a:rPr>
              <a:t>{ </a:t>
            </a:r>
          </a:p>
          <a:p>
            <a:pPr>
              <a:buNone/>
            </a:pPr>
            <a:r>
              <a:rPr lang="en-US" sz="1600" dirty="0">
                <a:latin typeface="+mj-lt"/>
              </a:rPr>
              <a:t>    </a:t>
            </a:r>
            <a:r>
              <a:rPr lang="en-US" sz="1600" dirty="0">
                <a:solidFill>
                  <a:srgbClr val="00B050"/>
                </a:solidFill>
                <a:latin typeface="+mj-lt"/>
              </a:rPr>
              <a:t>// Implementing the capabilities of </a:t>
            </a:r>
          </a:p>
          <a:p>
            <a:pPr>
              <a:buNone/>
            </a:pPr>
            <a:r>
              <a:rPr lang="en-US" sz="1600" dirty="0">
                <a:solidFill>
                  <a:srgbClr val="00B050"/>
                </a:solidFill>
                <a:latin typeface="+mj-lt"/>
              </a:rPr>
              <a:t>    // interface. </a:t>
            </a:r>
          </a:p>
          <a:p>
            <a:pPr>
              <a:buNone/>
            </a:pPr>
            <a:r>
              <a:rPr lang="en-US" sz="1600" dirty="0">
                <a:latin typeface="+mj-lt"/>
              </a:rPr>
              <a:t>    public void display() </a:t>
            </a:r>
          </a:p>
          <a:p>
            <a:pPr>
              <a:buNone/>
            </a:pPr>
            <a:r>
              <a:rPr lang="en-US" sz="1600" dirty="0">
                <a:latin typeface="+mj-lt"/>
              </a:rPr>
              <a:t>    { </a:t>
            </a:r>
          </a:p>
          <a:p>
            <a:pPr>
              <a:buNone/>
            </a:pPr>
            <a:r>
              <a:rPr lang="en-US" sz="1600" dirty="0">
                <a:latin typeface="+mj-lt"/>
              </a:rPr>
              <a:t>        </a:t>
            </a:r>
            <a:r>
              <a:rPr lang="en-US" sz="1600" dirty="0" err="1">
                <a:latin typeface="+mj-lt"/>
              </a:rPr>
              <a:t>System.out.println</a:t>
            </a:r>
            <a:r>
              <a:rPr lang="en-US" sz="1600" dirty="0">
                <a:latin typeface="+mj-lt"/>
              </a:rPr>
              <a:t>(“Java Interface"); </a:t>
            </a:r>
          </a:p>
          <a:p>
            <a:pPr>
              <a:buNone/>
            </a:pPr>
            <a:r>
              <a:rPr lang="en-US" sz="1600" dirty="0">
                <a:latin typeface="+mj-lt"/>
              </a:rPr>
              <a:t>    } </a:t>
            </a:r>
            <a:endParaRPr lang="en-US" sz="1400" dirty="0">
              <a:latin typeface="+mj-lt"/>
            </a:endParaRPr>
          </a:p>
        </p:txBody>
      </p:sp>
      <p:sp>
        <p:nvSpPr>
          <p:cNvPr id="5" name="Content Placeholder 2">
            <a:extLst>
              <a:ext uri="{FF2B5EF4-FFF2-40B4-BE49-F238E27FC236}">
                <a16:creationId xmlns:a16="http://schemas.microsoft.com/office/drawing/2014/main" id="{F507F911-0931-4952-9AC0-3FA07E0C94FB}"/>
              </a:ext>
            </a:extLst>
          </p:cNvPr>
          <p:cNvSpPr txBox="1">
            <a:spLocks/>
          </p:cNvSpPr>
          <p:nvPr/>
        </p:nvSpPr>
        <p:spPr>
          <a:xfrm>
            <a:off x="6210301" y="1028700"/>
            <a:ext cx="5838825" cy="5486400"/>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solidFill>
                  <a:srgbClr val="00B050"/>
                </a:solidFill>
                <a:latin typeface="+mj-lt"/>
              </a:rPr>
              <a:t>// Driver Code </a:t>
            </a:r>
          </a:p>
          <a:p>
            <a:pPr>
              <a:buNone/>
            </a:pPr>
            <a:r>
              <a:rPr lang="en-US" sz="1400" dirty="0">
                <a:latin typeface="+mj-lt"/>
              </a:rPr>
              <a:t>    public static void main (String[] </a:t>
            </a:r>
            <a:r>
              <a:rPr lang="en-US" sz="1400" dirty="0" err="1">
                <a:latin typeface="+mj-lt"/>
              </a:rPr>
              <a:t>args</a:t>
            </a:r>
            <a:r>
              <a:rPr lang="en-US" sz="1400" dirty="0">
                <a:latin typeface="+mj-lt"/>
              </a:rPr>
              <a:t>) </a:t>
            </a:r>
          </a:p>
          <a:p>
            <a:pPr>
              <a:buNone/>
            </a:pPr>
            <a:r>
              <a:rPr lang="en-US" sz="1400" dirty="0">
                <a:latin typeface="+mj-lt"/>
              </a:rPr>
              <a:t>    { </a:t>
            </a:r>
          </a:p>
          <a:p>
            <a:pPr>
              <a:buNone/>
            </a:pPr>
            <a:r>
              <a:rPr lang="en-US" sz="1400" dirty="0">
                <a:latin typeface="+mj-lt"/>
              </a:rPr>
              <a:t>        </a:t>
            </a:r>
            <a:r>
              <a:rPr lang="en-US" sz="1400" dirty="0" err="1">
                <a:latin typeface="+mj-lt"/>
              </a:rPr>
              <a:t>TestClass</a:t>
            </a:r>
            <a:r>
              <a:rPr lang="en-US" sz="1400" dirty="0">
                <a:latin typeface="+mj-lt"/>
              </a:rPr>
              <a:t> t = new </a:t>
            </a:r>
            <a:r>
              <a:rPr lang="en-US" sz="1400" dirty="0" err="1">
                <a:latin typeface="+mj-lt"/>
              </a:rPr>
              <a:t>TestClass</a:t>
            </a:r>
            <a:r>
              <a:rPr lang="en-US" sz="1400" dirty="0">
                <a:latin typeface="+mj-lt"/>
              </a:rPr>
              <a:t>(); </a:t>
            </a:r>
          </a:p>
          <a:p>
            <a:pPr>
              <a:buNone/>
            </a:pPr>
            <a:r>
              <a:rPr lang="en-US" sz="1400" dirty="0">
                <a:latin typeface="+mj-lt"/>
              </a:rPr>
              <a:t>        </a:t>
            </a:r>
            <a:r>
              <a:rPr lang="en-US" sz="1400" dirty="0" err="1">
                <a:latin typeface="+mj-lt"/>
              </a:rPr>
              <a:t>t.display</a:t>
            </a:r>
            <a:r>
              <a:rPr lang="en-US" sz="1400" dirty="0">
                <a:latin typeface="+mj-lt"/>
              </a:rPr>
              <a:t>(); </a:t>
            </a:r>
          </a:p>
          <a:p>
            <a:pPr>
              <a:buNone/>
            </a:pPr>
            <a:r>
              <a:rPr lang="en-US" sz="1400" dirty="0">
                <a:latin typeface="+mj-lt"/>
              </a:rPr>
              <a:t>        </a:t>
            </a:r>
            <a:r>
              <a:rPr lang="en-US" sz="1400" dirty="0" err="1">
                <a:latin typeface="+mj-lt"/>
              </a:rPr>
              <a:t>System.out.println</a:t>
            </a:r>
            <a:r>
              <a:rPr lang="en-US" sz="1400" dirty="0">
                <a:latin typeface="+mj-lt"/>
              </a:rPr>
              <a:t>(a); </a:t>
            </a:r>
          </a:p>
          <a:p>
            <a:pPr>
              <a:buNone/>
            </a:pPr>
            <a:r>
              <a:rPr lang="en-US" sz="1400" dirty="0">
                <a:latin typeface="+mj-lt"/>
              </a:rPr>
              <a:t>    } </a:t>
            </a:r>
          </a:p>
          <a:p>
            <a:pPr>
              <a:buNone/>
            </a:pPr>
            <a:r>
              <a:rPr lang="en-US" sz="1400" dirty="0">
                <a:latin typeface="+mj-lt"/>
              </a:rPr>
              <a:t>}</a:t>
            </a:r>
          </a:p>
          <a:p>
            <a:pPr>
              <a:buNone/>
            </a:pPr>
            <a:endParaRPr lang="en-US" sz="1400" dirty="0">
              <a:latin typeface="+mj-lt"/>
            </a:endParaRPr>
          </a:p>
          <a:p>
            <a:pPr>
              <a:buNone/>
            </a:pPr>
            <a:endParaRPr lang="en-US" sz="1400" dirty="0">
              <a:latin typeface="+mj-lt"/>
            </a:endParaRPr>
          </a:p>
          <a:p>
            <a:pPr>
              <a:buNone/>
            </a:pPr>
            <a:endParaRPr lang="en-US" sz="1400" dirty="0">
              <a:latin typeface="+mj-lt"/>
            </a:endParaRPr>
          </a:p>
          <a:p>
            <a:pPr>
              <a:buNone/>
            </a:pPr>
            <a:r>
              <a:rPr lang="en-US" sz="1800" dirty="0">
                <a:solidFill>
                  <a:schemeClr val="accent1">
                    <a:lumMod val="75000"/>
                  </a:schemeClr>
                </a:solidFill>
                <a:latin typeface="+mj-lt"/>
              </a:rPr>
              <a:t>Output:</a:t>
            </a:r>
          </a:p>
          <a:p>
            <a:pPr>
              <a:buNone/>
            </a:pPr>
            <a:r>
              <a:rPr lang="en-US" sz="1800" dirty="0">
                <a:solidFill>
                  <a:schemeClr val="accent1">
                    <a:lumMod val="75000"/>
                  </a:schemeClr>
                </a:solidFill>
                <a:latin typeface="+mj-lt"/>
              </a:rPr>
              <a:t>Java Interface</a:t>
            </a:r>
          </a:p>
          <a:p>
            <a:pPr>
              <a:buNone/>
            </a:pPr>
            <a:r>
              <a:rPr lang="en-US" sz="1800" dirty="0">
                <a:solidFill>
                  <a:schemeClr val="accent1">
                    <a:lumMod val="75000"/>
                  </a:schemeClr>
                </a:solidFill>
                <a:latin typeface="+mj-lt"/>
              </a:rPr>
              <a:t>10 </a:t>
            </a:r>
            <a:endParaRPr lang="en-US" sz="1400" dirty="0">
              <a:solidFill>
                <a:schemeClr val="accent1">
                  <a:lumMod val="75000"/>
                </a:schemeClr>
              </a:solidFill>
              <a:latin typeface="+mj-lt"/>
            </a:endParaRPr>
          </a:p>
        </p:txBody>
      </p:sp>
    </p:spTree>
    <p:extLst>
      <p:ext uri="{BB962C8B-B14F-4D97-AF65-F5344CB8AC3E}">
        <p14:creationId xmlns:p14="http://schemas.microsoft.com/office/powerpoint/2010/main" val="40245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1430-9533-40D0-9DC3-E48125CB57F1}"/>
              </a:ext>
            </a:extLst>
          </p:cNvPr>
          <p:cNvSpPr>
            <a:spLocks noGrp="1"/>
          </p:cNvSpPr>
          <p:nvPr>
            <p:ph type="title"/>
          </p:nvPr>
        </p:nvSpPr>
        <p:spPr>
          <a:xfrm>
            <a:off x="742950" y="146050"/>
            <a:ext cx="10515600" cy="777875"/>
          </a:xfrm>
        </p:spPr>
        <p:txBody>
          <a:bodyPr>
            <a:normAutofit/>
          </a:bodyPr>
          <a:lstStyle/>
          <a:p>
            <a:r>
              <a:rPr lang="en-US" sz="3600" dirty="0"/>
              <a:t>Simple Example of Java Interface (2) </a:t>
            </a:r>
            <a:endParaRPr lang="en-IN" sz="3600" dirty="0"/>
          </a:p>
        </p:txBody>
      </p:sp>
      <p:sp>
        <p:nvSpPr>
          <p:cNvPr id="4" name="Content Placeholder 2">
            <a:extLst>
              <a:ext uri="{FF2B5EF4-FFF2-40B4-BE49-F238E27FC236}">
                <a16:creationId xmlns:a16="http://schemas.microsoft.com/office/drawing/2014/main" id="{6AF9F2F6-F2B2-44D4-82D9-4D6AF46217DE}"/>
              </a:ext>
            </a:extLst>
          </p:cNvPr>
          <p:cNvSpPr>
            <a:spLocks noGrp="1"/>
          </p:cNvSpPr>
          <p:nvPr>
            <p:ph idx="1"/>
          </p:nvPr>
        </p:nvSpPr>
        <p:spPr>
          <a:xfrm>
            <a:off x="742950" y="1047750"/>
            <a:ext cx="10610850" cy="5129213"/>
          </a:xfrm>
          <a:solidFill>
            <a:schemeClr val="accent2">
              <a:lumMod val="20000"/>
              <a:lumOff val="80000"/>
            </a:schemeClr>
          </a:solidFill>
        </p:spPr>
        <p:txBody>
          <a:bodyPr>
            <a:normAutofit fontScale="47500" lnSpcReduction="20000"/>
          </a:bodyPr>
          <a:lstStyle/>
          <a:p>
            <a:pPr>
              <a:buNone/>
            </a:pPr>
            <a:r>
              <a:rPr lang="en-US" sz="3400" dirty="0">
                <a:solidFill>
                  <a:srgbClr val="FF0000"/>
                </a:solidFill>
                <a:latin typeface="+mj-lt"/>
              </a:rPr>
              <a:t>interface</a:t>
            </a:r>
            <a:r>
              <a:rPr lang="en-US" sz="3400" dirty="0">
                <a:solidFill>
                  <a:schemeClr val="tx2">
                    <a:lumMod val="60000"/>
                    <a:lumOff val="40000"/>
                  </a:schemeClr>
                </a:solidFill>
                <a:latin typeface="+mj-lt"/>
              </a:rPr>
              <a:t> </a:t>
            </a:r>
            <a:r>
              <a:rPr lang="en-US" sz="3400" dirty="0" err="1">
                <a:latin typeface="+mj-lt"/>
              </a:rPr>
              <a:t>MyInterface</a:t>
            </a:r>
            <a:r>
              <a:rPr lang="en-US" sz="3400" dirty="0">
                <a:latin typeface="+mj-lt"/>
              </a:rPr>
              <a:t> {</a:t>
            </a:r>
          </a:p>
          <a:p>
            <a:pPr>
              <a:buNone/>
            </a:pPr>
            <a:r>
              <a:rPr lang="en-US" sz="3400" dirty="0">
                <a:latin typeface="+mj-lt"/>
              </a:rPr>
              <a:t> void method1(); </a:t>
            </a:r>
            <a:r>
              <a:rPr lang="en-US" sz="3400" dirty="0">
                <a:solidFill>
                  <a:srgbClr val="0070C0"/>
                </a:solidFill>
                <a:latin typeface="+mj-lt"/>
              </a:rPr>
              <a:t>//</a:t>
            </a:r>
            <a:r>
              <a:rPr lang="en-US" sz="3400" dirty="0" err="1">
                <a:solidFill>
                  <a:srgbClr val="0070C0"/>
                </a:solidFill>
                <a:latin typeface="+mj-lt"/>
              </a:rPr>
              <a:t>jvm</a:t>
            </a:r>
            <a:r>
              <a:rPr lang="en-US" sz="3400" dirty="0">
                <a:solidFill>
                  <a:srgbClr val="0070C0"/>
                </a:solidFill>
                <a:latin typeface="+mj-lt"/>
              </a:rPr>
              <a:t> will understand its of public and abstract type  </a:t>
            </a:r>
          </a:p>
          <a:p>
            <a:pPr>
              <a:buNone/>
            </a:pPr>
            <a:r>
              <a:rPr lang="en-US" sz="3400" dirty="0">
                <a:latin typeface="+mj-lt"/>
              </a:rPr>
              <a:t> void method2();</a:t>
            </a:r>
          </a:p>
          <a:p>
            <a:pPr>
              <a:buNone/>
            </a:pPr>
            <a:r>
              <a:rPr lang="en-US" sz="3400" dirty="0">
                <a:latin typeface="+mj-lt"/>
              </a:rPr>
              <a:t> } </a:t>
            </a:r>
          </a:p>
          <a:p>
            <a:pPr>
              <a:buNone/>
            </a:pPr>
            <a:r>
              <a:rPr lang="en-US" sz="3400" dirty="0">
                <a:latin typeface="+mj-lt"/>
              </a:rPr>
              <a:t>class XYZ</a:t>
            </a:r>
            <a:r>
              <a:rPr lang="en-US" sz="3400" dirty="0">
                <a:solidFill>
                  <a:schemeClr val="tx2">
                    <a:lumMod val="60000"/>
                    <a:lumOff val="40000"/>
                  </a:schemeClr>
                </a:solidFill>
                <a:latin typeface="+mj-lt"/>
              </a:rPr>
              <a:t> </a:t>
            </a:r>
            <a:r>
              <a:rPr lang="en-US" sz="3400" dirty="0">
                <a:solidFill>
                  <a:srgbClr val="FF0000"/>
                </a:solidFill>
                <a:latin typeface="+mj-lt"/>
              </a:rPr>
              <a:t>implements</a:t>
            </a:r>
            <a:r>
              <a:rPr lang="en-US" sz="3400" dirty="0">
                <a:solidFill>
                  <a:schemeClr val="tx2">
                    <a:lumMod val="60000"/>
                    <a:lumOff val="40000"/>
                  </a:schemeClr>
                </a:solidFill>
                <a:latin typeface="+mj-lt"/>
              </a:rPr>
              <a:t> </a:t>
            </a:r>
            <a:r>
              <a:rPr lang="en-US" sz="3400" dirty="0" err="1">
                <a:latin typeface="+mj-lt"/>
              </a:rPr>
              <a:t>MyInterface</a:t>
            </a:r>
            <a:r>
              <a:rPr lang="en-US" sz="3400" dirty="0">
                <a:latin typeface="+mj-lt"/>
              </a:rPr>
              <a:t> {</a:t>
            </a:r>
          </a:p>
          <a:p>
            <a:pPr>
              <a:buNone/>
            </a:pPr>
            <a:r>
              <a:rPr lang="en-US" sz="3400" dirty="0">
                <a:latin typeface="+mj-lt"/>
              </a:rPr>
              <a:t> public void method1() { </a:t>
            </a:r>
          </a:p>
          <a:p>
            <a:pPr>
              <a:buNone/>
            </a:pPr>
            <a:r>
              <a:rPr lang="en-US" sz="3400" dirty="0">
                <a:latin typeface="+mj-lt"/>
              </a:rPr>
              <a:t>	</a:t>
            </a:r>
            <a:r>
              <a:rPr lang="en-US" sz="3400" dirty="0" err="1">
                <a:latin typeface="+mj-lt"/>
              </a:rPr>
              <a:t>System.out.println</a:t>
            </a:r>
            <a:r>
              <a:rPr lang="en-US" sz="3400" dirty="0">
                <a:latin typeface="+mj-lt"/>
              </a:rPr>
              <a:t>("implementation of method1</a:t>
            </a:r>
            <a:r>
              <a:rPr lang="en-US" sz="3400" dirty="0">
                <a:solidFill>
                  <a:srgbClr val="0070C0"/>
                </a:solidFill>
                <a:latin typeface="+mj-lt"/>
              </a:rPr>
              <a:t>");//in method definition public specifier should be added compulsorily</a:t>
            </a:r>
          </a:p>
          <a:p>
            <a:pPr>
              <a:buNone/>
            </a:pPr>
            <a:r>
              <a:rPr lang="en-US" sz="3400" dirty="0">
                <a:latin typeface="+mj-lt"/>
              </a:rPr>
              <a:t> }</a:t>
            </a:r>
          </a:p>
          <a:p>
            <a:pPr>
              <a:buNone/>
            </a:pPr>
            <a:r>
              <a:rPr lang="en-US" sz="3400" dirty="0">
                <a:latin typeface="+mj-lt"/>
              </a:rPr>
              <a:t> public void method2() { </a:t>
            </a:r>
          </a:p>
          <a:p>
            <a:pPr>
              <a:buNone/>
            </a:pPr>
            <a:r>
              <a:rPr lang="en-US" sz="3400" dirty="0" err="1">
                <a:latin typeface="+mj-lt"/>
              </a:rPr>
              <a:t>System.out.println</a:t>
            </a:r>
            <a:r>
              <a:rPr lang="en-US" sz="3400" dirty="0">
                <a:latin typeface="+mj-lt"/>
              </a:rPr>
              <a:t>("implementation of method2");</a:t>
            </a:r>
          </a:p>
          <a:p>
            <a:pPr>
              <a:buNone/>
            </a:pPr>
            <a:r>
              <a:rPr lang="en-US" sz="3400" dirty="0">
                <a:latin typeface="+mj-lt"/>
              </a:rPr>
              <a:t> }</a:t>
            </a:r>
          </a:p>
          <a:p>
            <a:pPr>
              <a:buNone/>
            </a:pPr>
            <a:r>
              <a:rPr lang="en-US" sz="3400" dirty="0">
                <a:latin typeface="+mj-lt"/>
              </a:rPr>
              <a:t> public static void main(String </a:t>
            </a:r>
            <a:r>
              <a:rPr lang="en-US" sz="3400" dirty="0" err="1">
                <a:latin typeface="+mj-lt"/>
              </a:rPr>
              <a:t>arg</a:t>
            </a:r>
            <a:r>
              <a:rPr lang="en-US" sz="3400" dirty="0">
                <a:latin typeface="+mj-lt"/>
              </a:rPr>
              <a:t>[]) { </a:t>
            </a:r>
          </a:p>
          <a:p>
            <a:pPr>
              <a:buNone/>
            </a:pPr>
            <a:r>
              <a:rPr lang="en-US" sz="3400" dirty="0" err="1">
                <a:latin typeface="+mj-lt"/>
              </a:rPr>
              <a:t>MyInterface</a:t>
            </a:r>
            <a:r>
              <a:rPr lang="en-US" sz="3400" dirty="0">
                <a:latin typeface="+mj-lt"/>
              </a:rPr>
              <a:t> </a:t>
            </a:r>
            <a:r>
              <a:rPr lang="en-US" sz="3400" dirty="0" err="1">
                <a:latin typeface="+mj-lt"/>
              </a:rPr>
              <a:t>obj</a:t>
            </a:r>
            <a:r>
              <a:rPr lang="en-US" sz="3400" dirty="0">
                <a:latin typeface="+mj-lt"/>
              </a:rPr>
              <a:t> = new XYZ(); </a:t>
            </a:r>
          </a:p>
          <a:p>
            <a:pPr>
              <a:buNone/>
            </a:pPr>
            <a:r>
              <a:rPr lang="en-US" sz="3400" dirty="0">
                <a:latin typeface="+mj-lt"/>
              </a:rPr>
              <a:t>obj. method1();</a:t>
            </a:r>
          </a:p>
          <a:p>
            <a:pPr>
              <a:buNone/>
            </a:pPr>
            <a:r>
              <a:rPr lang="en-US" sz="3400" dirty="0">
                <a:latin typeface="+mj-lt"/>
              </a:rPr>
              <a:t> }</a:t>
            </a:r>
          </a:p>
          <a:p>
            <a:pPr>
              <a:buNone/>
            </a:pPr>
            <a:r>
              <a:rPr lang="en-US" sz="3400" dirty="0">
                <a:latin typeface="+mj-lt"/>
              </a:rPr>
              <a:t> }</a:t>
            </a:r>
            <a:endParaRPr lang="en-US" dirty="0">
              <a:latin typeface="+mj-lt"/>
            </a:endParaRPr>
          </a:p>
        </p:txBody>
      </p:sp>
    </p:spTree>
    <p:extLst>
      <p:ext uri="{BB962C8B-B14F-4D97-AF65-F5344CB8AC3E}">
        <p14:creationId xmlns:p14="http://schemas.microsoft.com/office/powerpoint/2010/main" val="389695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1B4-ABC2-4A3E-B3C3-AB55EF312B69}"/>
              </a:ext>
            </a:extLst>
          </p:cNvPr>
          <p:cNvSpPr>
            <a:spLocks noGrp="1"/>
          </p:cNvSpPr>
          <p:nvPr>
            <p:ph type="title"/>
          </p:nvPr>
        </p:nvSpPr>
        <p:spPr/>
        <p:txBody>
          <a:bodyPr/>
          <a:lstStyle/>
          <a:p>
            <a:r>
              <a:rPr lang="en-US" b="1" dirty="0">
                <a:solidFill>
                  <a:srgbClr val="C00000"/>
                </a:solidFill>
              </a:rPr>
              <a:t>Outline</a:t>
            </a:r>
            <a:endParaRPr lang="en-IN" b="1" dirty="0">
              <a:solidFill>
                <a:srgbClr val="C00000"/>
              </a:solidFill>
            </a:endParaRPr>
          </a:p>
        </p:txBody>
      </p:sp>
      <p:sp>
        <p:nvSpPr>
          <p:cNvPr id="5" name="Rectangle 3">
            <a:extLst>
              <a:ext uri="{FF2B5EF4-FFF2-40B4-BE49-F238E27FC236}">
                <a16:creationId xmlns:a16="http://schemas.microsoft.com/office/drawing/2014/main" id="{1C185E17-0239-4EA5-8731-4E7D1D785636}"/>
              </a:ext>
            </a:extLst>
          </p:cNvPr>
          <p:cNvSpPr>
            <a:spLocks noGrp="1" noChangeArrowheads="1"/>
          </p:cNvSpPr>
          <p:nvPr>
            <p:ph idx="1"/>
          </p:nvPr>
        </p:nvSpPr>
        <p:spPr>
          <a:xfrm>
            <a:off x="838200" y="1825625"/>
            <a:ext cx="10515600" cy="4351338"/>
          </a:xfrm>
          <a:noFill/>
        </p:spPr>
        <p:txBody>
          <a:bodyPr/>
          <a:lstStyle/>
          <a:p>
            <a:r>
              <a:rPr lang="en-US" altLang="en-US" dirty="0">
                <a:latin typeface="+mj-lt"/>
              </a:rPr>
              <a:t>What is an Interface?</a:t>
            </a:r>
          </a:p>
          <a:p>
            <a:pPr>
              <a:spcBef>
                <a:spcPct val="50000"/>
              </a:spcBef>
            </a:pPr>
            <a:r>
              <a:rPr lang="en-US" altLang="en-US" dirty="0">
                <a:latin typeface="+mj-lt"/>
              </a:rPr>
              <a:t>Creating an Interface</a:t>
            </a:r>
          </a:p>
          <a:p>
            <a:pPr>
              <a:spcBef>
                <a:spcPct val="50000"/>
              </a:spcBef>
            </a:pPr>
            <a:r>
              <a:rPr lang="en-US" altLang="en-US" dirty="0">
                <a:latin typeface="+mj-lt"/>
              </a:rPr>
              <a:t>Implementing an Interface</a:t>
            </a:r>
          </a:p>
          <a:p>
            <a:pPr>
              <a:spcBef>
                <a:spcPct val="50000"/>
              </a:spcBef>
            </a:pPr>
            <a:r>
              <a:rPr lang="en-US" altLang="en-US" dirty="0">
                <a:latin typeface="+mj-lt"/>
              </a:rPr>
              <a:t>What is Marker Interface?</a:t>
            </a:r>
          </a:p>
          <a:p>
            <a:pPr>
              <a:spcBef>
                <a:spcPct val="50000"/>
              </a:spcBef>
            </a:pPr>
            <a:r>
              <a:rPr lang="en-US" altLang="en-US" dirty="0">
                <a:latin typeface="+mj-lt"/>
              </a:rPr>
              <a:t>Assignment</a:t>
            </a:r>
          </a:p>
        </p:txBody>
      </p:sp>
    </p:spTree>
    <p:extLst>
      <p:ext uri="{BB962C8B-B14F-4D97-AF65-F5344CB8AC3E}">
        <p14:creationId xmlns:p14="http://schemas.microsoft.com/office/powerpoint/2010/main" val="12684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8CBC-86E4-474A-ABFC-18E18157FCF3}"/>
              </a:ext>
            </a:extLst>
          </p:cNvPr>
          <p:cNvSpPr>
            <a:spLocks noGrp="1"/>
          </p:cNvSpPr>
          <p:nvPr>
            <p:ph type="title"/>
          </p:nvPr>
        </p:nvSpPr>
        <p:spPr>
          <a:xfrm>
            <a:off x="771525" y="212725"/>
            <a:ext cx="10515600" cy="777875"/>
          </a:xfrm>
        </p:spPr>
        <p:txBody>
          <a:bodyPr>
            <a:normAutofit/>
          </a:bodyPr>
          <a:lstStyle/>
          <a:p>
            <a:r>
              <a:rPr lang="en-US" sz="3600" dirty="0">
                <a:solidFill>
                  <a:srgbClr val="C00000"/>
                </a:solidFill>
              </a:rPr>
              <a:t>Java Interface Methods</a:t>
            </a:r>
            <a:endParaRPr lang="en-IN" sz="3600" dirty="0">
              <a:solidFill>
                <a:srgbClr val="C00000"/>
              </a:solidFill>
            </a:endParaRPr>
          </a:p>
        </p:txBody>
      </p:sp>
      <p:sp>
        <p:nvSpPr>
          <p:cNvPr id="3" name="Content Placeholder 2">
            <a:extLst>
              <a:ext uri="{FF2B5EF4-FFF2-40B4-BE49-F238E27FC236}">
                <a16:creationId xmlns:a16="http://schemas.microsoft.com/office/drawing/2014/main" id="{F9A2D98A-876E-4967-B4CA-92EA3D95A26A}"/>
              </a:ext>
            </a:extLst>
          </p:cNvPr>
          <p:cNvSpPr>
            <a:spLocks noGrp="1"/>
          </p:cNvSpPr>
          <p:nvPr>
            <p:ph idx="1"/>
          </p:nvPr>
        </p:nvSpPr>
        <p:spPr>
          <a:xfrm>
            <a:off x="838200" y="1143000"/>
            <a:ext cx="10515600" cy="5033963"/>
          </a:xfrm>
        </p:spPr>
        <p:txBody>
          <a:bodyPr>
            <a:normAutofit/>
          </a:bodyPr>
          <a:lstStyle/>
          <a:p>
            <a:r>
              <a:rPr lang="en-US" sz="2400" dirty="0">
                <a:latin typeface="+mj-lt"/>
              </a:rPr>
              <a:t>Every member of interface is only and only </a:t>
            </a:r>
            <a:r>
              <a:rPr lang="en-US" sz="2400" b="1" dirty="0">
                <a:solidFill>
                  <a:srgbClr val="FF0000"/>
                </a:solidFill>
                <a:latin typeface="+mj-lt"/>
              </a:rPr>
              <a:t>public</a:t>
            </a:r>
            <a:r>
              <a:rPr lang="en-US" sz="2400" dirty="0">
                <a:latin typeface="+mj-lt"/>
              </a:rPr>
              <a:t> whether you define or not. When method of the interface is defined in the class implementing the interface, we have to give it public access as child class can’t assign the weaker access to the methods.</a:t>
            </a:r>
          </a:p>
          <a:p>
            <a:endParaRPr lang="en-IN" sz="2400" dirty="0">
              <a:latin typeface="+mj-lt"/>
            </a:endParaRPr>
          </a:p>
        </p:txBody>
      </p:sp>
      <p:sp>
        <p:nvSpPr>
          <p:cNvPr id="6" name="Rectangle 5">
            <a:extLst>
              <a:ext uri="{FF2B5EF4-FFF2-40B4-BE49-F238E27FC236}">
                <a16:creationId xmlns:a16="http://schemas.microsoft.com/office/drawing/2014/main" id="{631A9E66-B64C-4CA4-9ABF-1196676E96C3}"/>
              </a:ext>
            </a:extLst>
          </p:cNvPr>
          <p:cNvSpPr/>
          <p:nvPr/>
        </p:nvSpPr>
        <p:spPr>
          <a:xfrm>
            <a:off x="1028700" y="2828835"/>
            <a:ext cx="4362450" cy="2800767"/>
          </a:xfrm>
          <a:prstGeom prst="rect">
            <a:avLst/>
          </a:prstGeom>
          <a:solidFill>
            <a:schemeClr val="accent2">
              <a:lumMod val="20000"/>
              <a:lumOff val="80000"/>
            </a:schemeClr>
          </a:solidFill>
        </p:spPr>
        <p:txBody>
          <a:bodyPr wrap="square">
            <a:spAutoFit/>
          </a:bodyPr>
          <a:lstStyle/>
          <a:p>
            <a:r>
              <a:rPr lang="en-US" sz="2000" b="1" dirty="0">
                <a:solidFill>
                  <a:schemeClr val="accent1">
                    <a:lumMod val="75000"/>
                  </a:schemeClr>
                </a:solidFill>
                <a:latin typeface="+mj-lt"/>
              </a:rPr>
              <a:t>Hence inside interface the following methods declarations are equal.</a:t>
            </a:r>
          </a:p>
          <a:p>
            <a:endParaRPr lang="en-US" sz="2000" b="1" dirty="0">
              <a:solidFill>
                <a:schemeClr val="accent1">
                  <a:lumMod val="75000"/>
                </a:schemeClr>
              </a:solidFill>
              <a:latin typeface="+mj-lt"/>
            </a:endParaRPr>
          </a:p>
          <a:p>
            <a:r>
              <a:rPr lang="en-US" sz="2000" b="1" dirty="0">
                <a:solidFill>
                  <a:schemeClr val="accent1">
                    <a:lumMod val="75000"/>
                  </a:schemeClr>
                </a:solidFill>
                <a:latin typeface="+mj-lt"/>
              </a:rPr>
              <a:t>void </a:t>
            </a:r>
            <a:r>
              <a:rPr lang="en-US" sz="2000" b="1" dirty="0" err="1">
                <a:solidFill>
                  <a:schemeClr val="accent1">
                    <a:lumMod val="75000"/>
                  </a:schemeClr>
                </a:solidFill>
                <a:latin typeface="+mj-lt"/>
              </a:rPr>
              <a:t>methodOne</a:t>
            </a:r>
            <a:r>
              <a:rPr lang="en-US" sz="2000" b="1" dirty="0">
                <a:solidFill>
                  <a:schemeClr val="accent1">
                    <a:lumMod val="75000"/>
                  </a:schemeClr>
                </a:solidFill>
                <a:latin typeface="+mj-lt"/>
              </a:rPr>
              <a:t>();</a:t>
            </a:r>
          </a:p>
          <a:p>
            <a:r>
              <a:rPr lang="en-US" sz="2000" b="1" dirty="0">
                <a:solidFill>
                  <a:schemeClr val="accent1">
                    <a:lumMod val="75000"/>
                  </a:schemeClr>
                </a:solidFill>
                <a:latin typeface="+mj-lt"/>
              </a:rPr>
              <a:t>public Void </a:t>
            </a:r>
            <a:r>
              <a:rPr lang="en-US" sz="2000" b="1" dirty="0" err="1">
                <a:solidFill>
                  <a:schemeClr val="accent1">
                    <a:lumMod val="75000"/>
                  </a:schemeClr>
                </a:solidFill>
                <a:latin typeface="+mj-lt"/>
              </a:rPr>
              <a:t>methodOne</a:t>
            </a:r>
            <a:r>
              <a:rPr lang="en-US" sz="2000" b="1" dirty="0">
                <a:solidFill>
                  <a:schemeClr val="accent1">
                    <a:lumMod val="75000"/>
                  </a:schemeClr>
                </a:solidFill>
                <a:latin typeface="+mj-lt"/>
              </a:rPr>
              <a:t>();</a:t>
            </a:r>
          </a:p>
          <a:p>
            <a:r>
              <a:rPr lang="en-US" sz="2000" b="1" dirty="0">
                <a:solidFill>
                  <a:schemeClr val="accent1">
                    <a:lumMod val="75000"/>
                  </a:schemeClr>
                </a:solidFill>
                <a:latin typeface="+mj-lt"/>
              </a:rPr>
              <a:t>abstract Void </a:t>
            </a:r>
            <a:r>
              <a:rPr lang="en-US" sz="2000" b="1" dirty="0" err="1">
                <a:solidFill>
                  <a:schemeClr val="accent1">
                    <a:lumMod val="75000"/>
                  </a:schemeClr>
                </a:solidFill>
                <a:latin typeface="+mj-lt"/>
              </a:rPr>
              <a:t>methodOne</a:t>
            </a:r>
            <a:r>
              <a:rPr lang="en-US" sz="2000" b="1" dirty="0">
                <a:solidFill>
                  <a:schemeClr val="accent1">
                    <a:lumMod val="75000"/>
                  </a:schemeClr>
                </a:solidFill>
                <a:latin typeface="+mj-lt"/>
              </a:rPr>
              <a:t>();</a:t>
            </a:r>
          </a:p>
          <a:p>
            <a:r>
              <a:rPr lang="en-US" sz="2000" b="1" dirty="0">
                <a:solidFill>
                  <a:schemeClr val="accent1">
                    <a:lumMod val="75000"/>
                  </a:schemeClr>
                </a:solidFill>
                <a:latin typeface="+mj-lt"/>
              </a:rPr>
              <a:t>public abstract Void </a:t>
            </a:r>
            <a:r>
              <a:rPr lang="en-US" sz="2000" b="1" dirty="0" err="1">
                <a:solidFill>
                  <a:schemeClr val="accent1">
                    <a:lumMod val="75000"/>
                  </a:schemeClr>
                </a:solidFill>
                <a:latin typeface="+mj-lt"/>
              </a:rPr>
              <a:t>methodOne</a:t>
            </a:r>
            <a:r>
              <a:rPr lang="en-US" sz="2000" b="1" dirty="0">
                <a:solidFill>
                  <a:schemeClr val="accent1">
                    <a:lumMod val="75000"/>
                  </a:schemeClr>
                </a:solidFill>
                <a:latin typeface="+mj-lt"/>
              </a:rPr>
              <a:t>();</a:t>
            </a:r>
          </a:p>
          <a:p>
            <a:endParaRPr lang="en-US" dirty="0">
              <a:latin typeface="+mj-lt"/>
            </a:endParaRPr>
          </a:p>
          <a:p>
            <a:endParaRPr lang="en-IN" dirty="0">
              <a:latin typeface="+mj-lt"/>
            </a:endParaRPr>
          </a:p>
        </p:txBody>
      </p:sp>
      <p:sp>
        <p:nvSpPr>
          <p:cNvPr id="5" name="Rectangle 4">
            <a:extLst>
              <a:ext uri="{FF2B5EF4-FFF2-40B4-BE49-F238E27FC236}">
                <a16:creationId xmlns:a16="http://schemas.microsoft.com/office/drawing/2014/main" id="{0F4AE8BD-6300-4670-AD77-148CE57F6FA5}"/>
              </a:ext>
            </a:extLst>
          </p:cNvPr>
          <p:cNvSpPr/>
          <p:nvPr/>
        </p:nvSpPr>
        <p:spPr>
          <a:xfrm>
            <a:off x="5838825" y="2828835"/>
            <a:ext cx="6096000" cy="2862322"/>
          </a:xfrm>
          <a:prstGeom prst="rect">
            <a:avLst/>
          </a:prstGeom>
          <a:solidFill>
            <a:schemeClr val="accent2">
              <a:lumMod val="20000"/>
              <a:lumOff val="80000"/>
            </a:schemeClr>
          </a:solidFill>
        </p:spPr>
        <p:txBody>
          <a:bodyPr>
            <a:spAutoFit/>
          </a:bodyPr>
          <a:lstStyle/>
          <a:p>
            <a:r>
              <a:rPr lang="en-US" b="1" dirty="0">
                <a:solidFill>
                  <a:schemeClr val="accent1">
                    <a:lumMod val="75000"/>
                  </a:schemeClr>
                </a:solidFill>
                <a:latin typeface="+mj-lt"/>
              </a:rPr>
              <a:t>Also, We can’t use the following modifiers for interface methods.</a:t>
            </a:r>
          </a:p>
          <a:p>
            <a:endParaRPr lang="en-US" b="1" dirty="0">
              <a:solidFill>
                <a:schemeClr val="accent1">
                  <a:lumMod val="75000"/>
                </a:schemeClr>
              </a:solidFill>
              <a:latin typeface="+mj-lt"/>
            </a:endParaRPr>
          </a:p>
          <a:p>
            <a:r>
              <a:rPr lang="en-US" b="1" dirty="0">
                <a:solidFill>
                  <a:schemeClr val="accent1">
                    <a:lumMod val="75000"/>
                  </a:schemeClr>
                </a:solidFill>
                <a:latin typeface="+mj-lt"/>
              </a:rPr>
              <a:t>Private</a:t>
            </a:r>
          </a:p>
          <a:p>
            <a:r>
              <a:rPr lang="en-US" b="1" dirty="0">
                <a:solidFill>
                  <a:schemeClr val="accent1">
                    <a:lumMod val="75000"/>
                  </a:schemeClr>
                </a:solidFill>
                <a:latin typeface="+mj-lt"/>
              </a:rPr>
              <a:t>protected</a:t>
            </a:r>
          </a:p>
          <a:p>
            <a:r>
              <a:rPr lang="en-US" b="1" dirty="0">
                <a:solidFill>
                  <a:schemeClr val="accent1">
                    <a:lumMod val="75000"/>
                  </a:schemeClr>
                </a:solidFill>
                <a:latin typeface="+mj-lt"/>
              </a:rPr>
              <a:t>final</a:t>
            </a:r>
          </a:p>
          <a:p>
            <a:r>
              <a:rPr lang="en-US" b="1" dirty="0">
                <a:solidFill>
                  <a:schemeClr val="accent1">
                    <a:lumMod val="75000"/>
                  </a:schemeClr>
                </a:solidFill>
                <a:latin typeface="+mj-lt"/>
              </a:rPr>
              <a:t>static</a:t>
            </a:r>
          </a:p>
          <a:p>
            <a:r>
              <a:rPr lang="en-US" b="1" dirty="0">
                <a:solidFill>
                  <a:schemeClr val="accent1">
                    <a:lumMod val="75000"/>
                  </a:schemeClr>
                </a:solidFill>
                <a:latin typeface="+mj-lt"/>
              </a:rPr>
              <a:t>synchronized</a:t>
            </a:r>
          </a:p>
          <a:p>
            <a:r>
              <a:rPr lang="en-US" b="1" dirty="0">
                <a:solidFill>
                  <a:schemeClr val="accent1">
                    <a:lumMod val="75000"/>
                  </a:schemeClr>
                </a:solidFill>
                <a:latin typeface="+mj-lt"/>
              </a:rPr>
              <a:t>native</a:t>
            </a:r>
          </a:p>
          <a:p>
            <a:r>
              <a:rPr lang="en-US" b="1" dirty="0" err="1">
                <a:solidFill>
                  <a:schemeClr val="accent1">
                    <a:lumMod val="75000"/>
                  </a:schemeClr>
                </a:solidFill>
                <a:latin typeface="+mj-lt"/>
              </a:rPr>
              <a:t>strictfp</a:t>
            </a:r>
            <a:endParaRPr lang="en-IN" b="1" dirty="0">
              <a:solidFill>
                <a:schemeClr val="accent1">
                  <a:lumMod val="75000"/>
                </a:schemeClr>
              </a:solidFill>
              <a:latin typeface="+mj-lt"/>
            </a:endParaRPr>
          </a:p>
        </p:txBody>
      </p:sp>
    </p:spTree>
    <p:extLst>
      <p:ext uri="{BB962C8B-B14F-4D97-AF65-F5344CB8AC3E}">
        <p14:creationId xmlns:p14="http://schemas.microsoft.com/office/powerpoint/2010/main" val="2547013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E680-18FD-4D11-AA8B-19C891F1EFF0}"/>
              </a:ext>
            </a:extLst>
          </p:cNvPr>
          <p:cNvSpPr>
            <a:spLocks noGrp="1"/>
          </p:cNvSpPr>
          <p:nvPr>
            <p:ph type="title"/>
          </p:nvPr>
        </p:nvSpPr>
        <p:spPr/>
        <p:txBody>
          <a:bodyPr>
            <a:normAutofit/>
          </a:bodyPr>
          <a:lstStyle/>
          <a:p>
            <a:r>
              <a:rPr lang="en-US" sz="4000" dirty="0">
                <a:solidFill>
                  <a:srgbClr val="C00000"/>
                </a:solidFill>
              </a:rPr>
              <a:t>Assignment: 1</a:t>
            </a:r>
            <a:endParaRPr lang="en-IN" sz="4000" dirty="0">
              <a:solidFill>
                <a:srgbClr val="C00000"/>
              </a:solidFill>
            </a:endParaRPr>
          </a:p>
        </p:txBody>
      </p:sp>
      <p:sp>
        <p:nvSpPr>
          <p:cNvPr id="3" name="Content Placeholder 2">
            <a:extLst>
              <a:ext uri="{FF2B5EF4-FFF2-40B4-BE49-F238E27FC236}">
                <a16:creationId xmlns:a16="http://schemas.microsoft.com/office/drawing/2014/main" id="{9FE7253F-B383-47E8-AF06-31D34A579C4C}"/>
              </a:ext>
            </a:extLst>
          </p:cNvPr>
          <p:cNvSpPr>
            <a:spLocks noGrp="1"/>
          </p:cNvSpPr>
          <p:nvPr>
            <p:ph idx="1"/>
          </p:nvPr>
        </p:nvSpPr>
        <p:spPr/>
        <p:txBody>
          <a:bodyPr/>
          <a:lstStyle/>
          <a:p>
            <a:r>
              <a:rPr lang="en-US" dirty="0">
                <a:latin typeface="+mj-lt"/>
              </a:rPr>
              <a:t>Compute area of rectangle and circle.</a:t>
            </a:r>
          </a:p>
          <a:p>
            <a:r>
              <a:rPr lang="en-US" dirty="0">
                <a:latin typeface="+mj-lt"/>
              </a:rPr>
              <a:t>Demonstrate the use of interface.</a:t>
            </a:r>
            <a:endParaRPr lang="en-IN" dirty="0">
              <a:latin typeface="+mj-lt"/>
            </a:endParaRPr>
          </a:p>
        </p:txBody>
      </p:sp>
    </p:spTree>
    <p:extLst>
      <p:ext uri="{BB962C8B-B14F-4D97-AF65-F5344CB8AC3E}">
        <p14:creationId xmlns:p14="http://schemas.microsoft.com/office/powerpoint/2010/main" val="918367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F27D-3410-4770-857B-CB813CF916FD}"/>
              </a:ext>
            </a:extLst>
          </p:cNvPr>
          <p:cNvSpPr>
            <a:spLocks noGrp="1"/>
          </p:cNvSpPr>
          <p:nvPr>
            <p:ph type="title"/>
          </p:nvPr>
        </p:nvSpPr>
        <p:spPr>
          <a:xfrm>
            <a:off x="6791960" y="6115685"/>
            <a:ext cx="5054600" cy="427355"/>
          </a:xfrm>
        </p:spPr>
        <p:txBody>
          <a:bodyPr>
            <a:noAutofit/>
          </a:bodyPr>
          <a:lstStyle/>
          <a:p>
            <a:r>
              <a:rPr lang="en-IN" sz="2400" dirty="0"/>
              <a:t>https://medium.com/@scientecheas</a:t>
            </a:r>
          </a:p>
        </p:txBody>
      </p:sp>
      <p:pic>
        <p:nvPicPr>
          <p:cNvPr id="10242" name="Picture 2" descr="Image for post">
            <a:extLst>
              <a:ext uri="{FF2B5EF4-FFF2-40B4-BE49-F238E27FC236}">
                <a16:creationId xmlns:a16="http://schemas.microsoft.com/office/drawing/2014/main" id="{3443BA12-C99B-44B5-BDDD-8D26CAF3A0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6950" y="722154"/>
            <a:ext cx="7354570" cy="522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502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AB40-C963-42FD-B5CC-E8F4FB5F8FEC}"/>
              </a:ext>
            </a:extLst>
          </p:cNvPr>
          <p:cNvSpPr>
            <a:spLocks noGrp="1"/>
          </p:cNvSpPr>
          <p:nvPr>
            <p:ph type="title"/>
          </p:nvPr>
        </p:nvSpPr>
        <p:spPr/>
        <p:txBody>
          <a:bodyPr/>
          <a:lstStyle/>
          <a:p>
            <a:r>
              <a:rPr lang="en-US" sz="3600" dirty="0">
                <a:solidFill>
                  <a:srgbClr val="C00000"/>
                </a:solidFill>
              </a:rPr>
              <a:t>Multiple inheritance in Java by interface</a:t>
            </a:r>
            <a:br>
              <a:rPr lang="en-US" dirty="0"/>
            </a:br>
            <a:endParaRPr lang="en-IN" dirty="0"/>
          </a:p>
        </p:txBody>
      </p:sp>
      <p:sp>
        <p:nvSpPr>
          <p:cNvPr id="3" name="Content Placeholder 2">
            <a:extLst>
              <a:ext uri="{FF2B5EF4-FFF2-40B4-BE49-F238E27FC236}">
                <a16:creationId xmlns:a16="http://schemas.microsoft.com/office/drawing/2014/main" id="{44E8C382-2EDD-415D-BE92-48F7619F0194}"/>
              </a:ext>
            </a:extLst>
          </p:cNvPr>
          <p:cNvSpPr>
            <a:spLocks noGrp="1"/>
          </p:cNvSpPr>
          <p:nvPr>
            <p:ph idx="1"/>
          </p:nvPr>
        </p:nvSpPr>
        <p:spPr>
          <a:xfrm>
            <a:off x="838200" y="1171575"/>
            <a:ext cx="10515600" cy="5005388"/>
          </a:xfrm>
        </p:spPr>
        <p:txBody>
          <a:bodyPr>
            <a:normAutofit/>
          </a:bodyPr>
          <a:lstStyle/>
          <a:p>
            <a:r>
              <a:rPr lang="en-US" sz="2400" dirty="0">
                <a:latin typeface="+mj-lt"/>
              </a:rPr>
              <a:t>If a class implements multiple interfaces, or an interface extends multiple interfaces, it is known as multiple inheritance.</a:t>
            </a:r>
            <a:endParaRPr lang="en-IN" sz="2400" dirty="0">
              <a:latin typeface="+mj-lt"/>
            </a:endParaRPr>
          </a:p>
        </p:txBody>
      </p:sp>
      <p:pic>
        <p:nvPicPr>
          <p:cNvPr id="11266" name="Picture 2" descr=" multiple inheritance in java">
            <a:extLst>
              <a:ext uri="{FF2B5EF4-FFF2-40B4-BE49-F238E27FC236}">
                <a16:creationId xmlns:a16="http://schemas.microsoft.com/office/drawing/2014/main" id="{6FA85EEE-FDC4-410C-B7E1-F3821735A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2443241"/>
            <a:ext cx="7362825" cy="2928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883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9348-97B9-43C6-94D9-1A7B63459DD3}"/>
              </a:ext>
            </a:extLst>
          </p:cNvPr>
          <p:cNvSpPr>
            <a:spLocks noGrp="1"/>
          </p:cNvSpPr>
          <p:nvPr>
            <p:ph type="title"/>
          </p:nvPr>
        </p:nvSpPr>
        <p:spPr>
          <a:xfrm>
            <a:off x="685800" y="107950"/>
            <a:ext cx="10515600" cy="1325563"/>
          </a:xfrm>
        </p:spPr>
        <p:txBody>
          <a:bodyPr>
            <a:normAutofit/>
          </a:bodyPr>
          <a:lstStyle/>
          <a:p>
            <a:r>
              <a:rPr lang="en-US" sz="2800" dirty="0">
                <a:solidFill>
                  <a:srgbClr val="C00000"/>
                </a:solidFill>
              </a:rPr>
              <a:t>Example:</a:t>
            </a:r>
            <a:br>
              <a:rPr lang="en-US" sz="2800" dirty="0">
                <a:solidFill>
                  <a:srgbClr val="C00000"/>
                </a:solidFill>
              </a:rPr>
            </a:br>
            <a:r>
              <a:rPr lang="en-US" sz="2800" dirty="0">
                <a:solidFill>
                  <a:srgbClr val="C00000"/>
                </a:solidFill>
              </a:rPr>
              <a:t>Class implementing multiple interfaces</a:t>
            </a:r>
            <a:endParaRPr lang="en-IN" sz="2800" dirty="0">
              <a:solidFill>
                <a:srgbClr val="C00000"/>
              </a:solidFill>
            </a:endParaRPr>
          </a:p>
        </p:txBody>
      </p:sp>
      <p:sp>
        <p:nvSpPr>
          <p:cNvPr id="3" name="Content Placeholder 2">
            <a:extLst>
              <a:ext uri="{FF2B5EF4-FFF2-40B4-BE49-F238E27FC236}">
                <a16:creationId xmlns:a16="http://schemas.microsoft.com/office/drawing/2014/main" id="{AED8DC38-3C28-4A8B-9D07-4669FF3E16A2}"/>
              </a:ext>
            </a:extLst>
          </p:cNvPr>
          <p:cNvSpPr>
            <a:spLocks noGrp="1"/>
          </p:cNvSpPr>
          <p:nvPr>
            <p:ph idx="1"/>
          </p:nvPr>
        </p:nvSpPr>
        <p:spPr>
          <a:xfrm>
            <a:off x="685800" y="1433512"/>
            <a:ext cx="4981575" cy="5119687"/>
          </a:xfrm>
          <a:solidFill>
            <a:schemeClr val="accent2">
              <a:lumMod val="20000"/>
              <a:lumOff val="80000"/>
            </a:schemeClr>
          </a:solidFill>
        </p:spPr>
        <p:txBody>
          <a:bodyPr>
            <a:normAutofit fontScale="25000" lnSpcReduction="20000"/>
          </a:bodyPr>
          <a:lstStyle/>
          <a:p>
            <a:pPr marL="0" indent="0">
              <a:buNone/>
            </a:pPr>
            <a:r>
              <a:rPr lang="en-IN" sz="5600" dirty="0">
                <a:latin typeface="+mj-lt"/>
              </a:rPr>
              <a:t>interface </a:t>
            </a:r>
            <a:r>
              <a:rPr lang="en-IN" sz="5600" dirty="0" err="1">
                <a:latin typeface="+mj-lt"/>
              </a:rPr>
              <a:t>intfA</a:t>
            </a:r>
            <a:r>
              <a:rPr lang="en-IN" sz="5600" dirty="0">
                <a:latin typeface="+mj-lt"/>
              </a:rPr>
              <a:t> </a:t>
            </a:r>
          </a:p>
          <a:p>
            <a:pPr marL="0" indent="0">
              <a:buNone/>
            </a:pPr>
            <a:r>
              <a:rPr lang="en-IN" sz="5600" dirty="0">
                <a:latin typeface="+mj-lt"/>
              </a:rPr>
              <a:t>{ </a:t>
            </a:r>
          </a:p>
          <a:p>
            <a:pPr marL="0" indent="0">
              <a:buNone/>
            </a:pPr>
            <a:r>
              <a:rPr lang="en-IN" sz="5600" dirty="0">
                <a:latin typeface="+mj-lt"/>
              </a:rPr>
              <a:t>    void m1(); </a:t>
            </a:r>
          </a:p>
          <a:p>
            <a:pPr marL="0" indent="0">
              <a:buNone/>
            </a:pPr>
            <a:r>
              <a:rPr lang="en-IN" sz="5600" dirty="0">
                <a:latin typeface="+mj-lt"/>
              </a:rPr>
              <a:t>} </a:t>
            </a:r>
          </a:p>
          <a:p>
            <a:pPr marL="0" indent="0">
              <a:buNone/>
            </a:pPr>
            <a:r>
              <a:rPr lang="en-IN" sz="5600" dirty="0">
                <a:latin typeface="+mj-lt"/>
              </a:rPr>
              <a:t>  </a:t>
            </a:r>
          </a:p>
          <a:p>
            <a:pPr marL="0" indent="0">
              <a:buNone/>
            </a:pPr>
            <a:r>
              <a:rPr lang="en-IN" sz="5600" dirty="0">
                <a:latin typeface="+mj-lt"/>
              </a:rPr>
              <a:t>interface </a:t>
            </a:r>
            <a:r>
              <a:rPr lang="en-IN" sz="5600" dirty="0" err="1">
                <a:latin typeface="+mj-lt"/>
              </a:rPr>
              <a:t>intfB</a:t>
            </a:r>
            <a:r>
              <a:rPr lang="en-IN" sz="5600" dirty="0">
                <a:latin typeface="+mj-lt"/>
              </a:rPr>
              <a:t> </a:t>
            </a:r>
          </a:p>
          <a:p>
            <a:pPr marL="0" indent="0">
              <a:buNone/>
            </a:pPr>
            <a:r>
              <a:rPr lang="en-IN" sz="5600" dirty="0">
                <a:latin typeface="+mj-lt"/>
              </a:rPr>
              <a:t>{ </a:t>
            </a:r>
          </a:p>
          <a:p>
            <a:pPr marL="0" indent="0">
              <a:buNone/>
            </a:pPr>
            <a:r>
              <a:rPr lang="en-IN" sz="5600" dirty="0">
                <a:latin typeface="+mj-lt"/>
              </a:rPr>
              <a:t>    void m2(); </a:t>
            </a:r>
          </a:p>
          <a:p>
            <a:pPr marL="0" indent="0">
              <a:buNone/>
            </a:pPr>
            <a:r>
              <a:rPr lang="en-IN" sz="5600" dirty="0">
                <a:latin typeface="+mj-lt"/>
              </a:rPr>
              <a:t>} </a:t>
            </a:r>
          </a:p>
          <a:p>
            <a:pPr marL="0" indent="0">
              <a:buNone/>
            </a:pPr>
            <a:r>
              <a:rPr lang="en-IN" sz="5600" dirty="0">
                <a:latin typeface="+mj-lt"/>
              </a:rPr>
              <a:t>  </a:t>
            </a:r>
          </a:p>
          <a:p>
            <a:pPr marL="0" indent="0">
              <a:buNone/>
            </a:pPr>
            <a:r>
              <a:rPr lang="en-IN" sz="5600" dirty="0">
                <a:latin typeface="+mj-lt"/>
              </a:rPr>
              <a:t>// class implements both interfaces </a:t>
            </a:r>
          </a:p>
          <a:p>
            <a:pPr marL="0" indent="0">
              <a:buNone/>
            </a:pPr>
            <a:r>
              <a:rPr lang="en-IN" sz="5600" dirty="0">
                <a:latin typeface="+mj-lt"/>
              </a:rPr>
              <a:t>// and provides implementation to the method. </a:t>
            </a:r>
          </a:p>
          <a:p>
            <a:pPr marL="0" indent="0">
              <a:buNone/>
            </a:pPr>
            <a:r>
              <a:rPr lang="en-IN" sz="5600" dirty="0">
                <a:latin typeface="+mj-lt"/>
              </a:rPr>
              <a:t>class sample implements </a:t>
            </a:r>
            <a:r>
              <a:rPr lang="en-IN" sz="5600" dirty="0" err="1">
                <a:latin typeface="+mj-lt"/>
              </a:rPr>
              <a:t>intfA</a:t>
            </a:r>
            <a:r>
              <a:rPr lang="en-IN" sz="5600" dirty="0">
                <a:latin typeface="+mj-lt"/>
              </a:rPr>
              <a:t>, </a:t>
            </a:r>
            <a:r>
              <a:rPr lang="en-IN" sz="5600" dirty="0" err="1">
                <a:latin typeface="+mj-lt"/>
              </a:rPr>
              <a:t>intfB</a:t>
            </a:r>
            <a:r>
              <a:rPr lang="en-IN" sz="5600" dirty="0">
                <a:latin typeface="+mj-lt"/>
              </a:rPr>
              <a:t> </a:t>
            </a:r>
          </a:p>
          <a:p>
            <a:pPr marL="0" indent="0">
              <a:buNone/>
            </a:pPr>
            <a:r>
              <a:rPr lang="en-IN" sz="5600" dirty="0">
                <a:latin typeface="+mj-lt"/>
              </a:rPr>
              <a:t>{ </a:t>
            </a:r>
          </a:p>
          <a:p>
            <a:pPr marL="0" indent="0">
              <a:buNone/>
            </a:pPr>
            <a:r>
              <a:rPr lang="en-IN" sz="5600" dirty="0">
                <a:latin typeface="+mj-lt"/>
              </a:rPr>
              <a:t>     public void m1() </a:t>
            </a:r>
          </a:p>
          <a:p>
            <a:pPr marL="0" indent="0">
              <a:buNone/>
            </a:pPr>
            <a:r>
              <a:rPr lang="en-IN" sz="5600" dirty="0">
                <a:latin typeface="+mj-lt"/>
              </a:rPr>
              <a:t>    { </a:t>
            </a:r>
          </a:p>
          <a:p>
            <a:pPr marL="0" indent="0">
              <a:buNone/>
            </a:pPr>
            <a:r>
              <a:rPr lang="en-IN" sz="5600" dirty="0">
                <a:latin typeface="+mj-lt"/>
              </a:rPr>
              <a:t>        </a:t>
            </a:r>
            <a:r>
              <a:rPr lang="en-IN" sz="5600" dirty="0" err="1">
                <a:latin typeface="+mj-lt"/>
              </a:rPr>
              <a:t>System.out.println</a:t>
            </a:r>
            <a:r>
              <a:rPr lang="en-IN" sz="5600" dirty="0">
                <a:latin typeface="+mj-lt"/>
              </a:rPr>
              <a:t>("Welcome: inside the method m1"); </a:t>
            </a:r>
          </a:p>
          <a:p>
            <a:pPr marL="0" indent="0">
              <a:buNone/>
            </a:pPr>
            <a:r>
              <a:rPr lang="en-IN" sz="5600" dirty="0">
                <a:latin typeface="+mj-lt"/>
              </a:rPr>
              <a:t>    } </a:t>
            </a:r>
          </a:p>
          <a:p>
            <a:pPr marL="0" indent="0">
              <a:buNone/>
            </a:pPr>
            <a:r>
              <a:rPr lang="en-IN" sz="5600" dirty="0">
                <a:latin typeface="+mj-lt"/>
              </a:rPr>
              <a:t>  </a:t>
            </a:r>
          </a:p>
          <a:p>
            <a:pPr marL="0" indent="0">
              <a:buNone/>
            </a:pPr>
            <a:endParaRPr lang="en-IN" dirty="0"/>
          </a:p>
        </p:txBody>
      </p:sp>
      <p:sp>
        <p:nvSpPr>
          <p:cNvPr id="4" name="Content Placeholder 2">
            <a:extLst>
              <a:ext uri="{FF2B5EF4-FFF2-40B4-BE49-F238E27FC236}">
                <a16:creationId xmlns:a16="http://schemas.microsoft.com/office/drawing/2014/main" id="{9B457AD3-EBC1-4247-A56B-0312AE775514}"/>
              </a:ext>
            </a:extLst>
          </p:cNvPr>
          <p:cNvSpPr txBox="1">
            <a:spLocks/>
          </p:cNvSpPr>
          <p:nvPr/>
        </p:nvSpPr>
        <p:spPr>
          <a:xfrm>
            <a:off x="5934075" y="1428749"/>
            <a:ext cx="5721638" cy="5119686"/>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IN" sz="1600" dirty="0">
                <a:latin typeface="+mj-lt"/>
              </a:rPr>
              <a:t>public void m2() </a:t>
            </a:r>
          </a:p>
          <a:p>
            <a:pPr marL="457200" lvl="1" indent="0">
              <a:buNone/>
            </a:pPr>
            <a:r>
              <a:rPr lang="en-IN" sz="1600" dirty="0">
                <a:latin typeface="+mj-lt"/>
              </a:rPr>
              <a:t>    { </a:t>
            </a:r>
          </a:p>
          <a:p>
            <a:pPr marL="457200" lvl="1" indent="0">
              <a:buNone/>
            </a:pPr>
            <a:r>
              <a:rPr lang="en-IN" sz="1600" dirty="0">
                <a:latin typeface="+mj-lt"/>
              </a:rPr>
              <a:t>        </a:t>
            </a:r>
            <a:r>
              <a:rPr lang="en-IN" sz="1600" dirty="0" err="1">
                <a:latin typeface="+mj-lt"/>
              </a:rPr>
              <a:t>System.out.println</a:t>
            </a:r>
            <a:r>
              <a:rPr lang="en-IN" sz="1600" dirty="0">
                <a:latin typeface="+mj-lt"/>
              </a:rPr>
              <a:t>("Welcome: inside the method m2"); </a:t>
            </a:r>
          </a:p>
          <a:p>
            <a:pPr marL="457200" lvl="1" indent="0">
              <a:buNone/>
            </a:pPr>
            <a:r>
              <a:rPr lang="en-IN" sz="1600" dirty="0">
                <a:latin typeface="+mj-lt"/>
              </a:rPr>
              <a:t>    } </a:t>
            </a:r>
          </a:p>
          <a:p>
            <a:pPr marL="457200" lvl="1" indent="0">
              <a:buNone/>
            </a:pPr>
            <a:r>
              <a:rPr lang="en-IN" sz="1600" dirty="0">
                <a:latin typeface="+mj-lt"/>
              </a:rPr>
              <a:t>} </a:t>
            </a:r>
          </a:p>
          <a:p>
            <a:pPr marL="457200" lvl="1" indent="0">
              <a:buNone/>
            </a:pPr>
            <a:endParaRPr lang="en-IN" sz="1600" dirty="0">
              <a:latin typeface="+mj-lt"/>
            </a:endParaRPr>
          </a:p>
          <a:p>
            <a:pPr marL="457200" lvl="1" indent="0">
              <a:buNone/>
            </a:pPr>
            <a:r>
              <a:rPr lang="en-US" sz="1600" dirty="0">
                <a:latin typeface="+mj-lt"/>
              </a:rPr>
              <a:t>class Demo </a:t>
            </a:r>
          </a:p>
          <a:p>
            <a:pPr marL="457200" lvl="1" indent="0">
              <a:buNone/>
            </a:pPr>
            <a:r>
              <a:rPr lang="en-US" sz="1600" dirty="0">
                <a:latin typeface="+mj-lt"/>
              </a:rPr>
              <a:t>{ </a:t>
            </a:r>
          </a:p>
          <a:p>
            <a:pPr marL="457200" lvl="1" indent="0">
              <a:buNone/>
            </a:pPr>
            <a:r>
              <a:rPr lang="en-US" sz="1600" dirty="0">
                <a:latin typeface="+mj-lt"/>
              </a:rPr>
              <a:t>    public static void main (String[] </a:t>
            </a:r>
            <a:r>
              <a:rPr lang="en-US" sz="1600" dirty="0" err="1">
                <a:latin typeface="+mj-lt"/>
              </a:rPr>
              <a:t>args</a:t>
            </a:r>
            <a:r>
              <a:rPr lang="en-US" sz="1600" dirty="0">
                <a:latin typeface="+mj-lt"/>
              </a:rPr>
              <a:t>) </a:t>
            </a:r>
          </a:p>
          <a:p>
            <a:pPr marL="457200" lvl="1" indent="0">
              <a:buNone/>
            </a:pPr>
            <a:r>
              <a:rPr lang="en-US" sz="1600" dirty="0">
                <a:latin typeface="+mj-lt"/>
              </a:rPr>
              <a:t>    { </a:t>
            </a:r>
          </a:p>
          <a:p>
            <a:pPr marL="457200" lvl="1" indent="0">
              <a:buNone/>
            </a:pPr>
            <a:r>
              <a:rPr lang="en-US" sz="1600" dirty="0">
                <a:latin typeface="+mj-lt"/>
              </a:rPr>
              <a:t>        sample ob1 = new sample(); </a:t>
            </a:r>
          </a:p>
          <a:p>
            <a:pPr marL="457200" lvl="1" indent="0">
              <a:buNone/>
            </a:pPr>
            <a:r>
              <a:rPr lang="en-US" sz="1600" dirty="0">
                <a:latin typeface="+mj-lt"/>
              </a:rPr>
              <a:t>  </a:t>
            </a:r>
          </a:p>
          <a:p>
            <a:pPr marL="457200" lvl="1" indent="0">
              <a:buNone/>
            </a:pPr>
            <a:r>
              <a:rPr lang="en-US" sz="1600" dirty="0">
                <a:latin typeface="+mj-lt"/>
              </a:rPr>
              <a:t>        // calling the method implemented </a:t>
            </a:r>
          </a:p>
          <a:p>
            <a:pPr marL="457200" lvl="1" indent="0">
              <a:buNone/>
            </a:pPr>
            <a:r>
              <a:rPr lang="en-US" sz="1600" dirty="0">
                <a:latin typeface="+mj-lt"/>
              </a:rPr>
              <a:t>        // within the class. </a:t>
            </a:r>
          </a:p>
          <a:p>
            <a:pPr marL="457200" lvl="1" indent="0">
              <a:buNone/>
            </a:pPr>
            <a:r>
              <a:rPr lang="en-US" sz="1600" dirty="0">
                <a:latin typeface="+mj-lt"/>
              </a:rPr>
              <a:t>        ob1.m1(); </a:t>
            </a:r>
          </a:p>
          <a:p>
            <a:pPr marL="457200" lvl="1" indent="0">
              <a:buNone/>
            </a:pPr>
            <a:r>
              <a:rPr lang="en-US" sz="1600" dirty="0">
                <a:latin typeface="+mj-lt"/>
              </a:rPr>
              <a:t>        ob1.m2(); </a:t>
            </a:r>
          </a:p>
          <a:p>
            <a:pPr marL="457200" lvl="1" indent="0">
              <a:buNone/>
            </a:pPr>
            <a:r>
              <a:rPr lang="en-US" sz="1600" dirty="0">
                <a:latin typeface="+mj-lt"/>
              </a:rPr>
              <a:t>    } </a:t>
            </a:r>
          </a:p>
          <a:p>
            <a:pPr marL="457200" lvl="1" indent="0">
              <a:buNone/>
            </a:pPr>
            <a:r>
              <a:rPr lang="en-US" sz="1600" dirty="0">
                <a:latin typeface="+mj-lt"/>
              </a:rPr>
              <a:t>} </a:t>
            </a:r>
            <a:endParaRPr lang="en-IN" sz="1600" dirty="0">
              <a:latin typeface="+mj-lt"/>
            </a:endParaRPr>
          </a:p>
        </p:txBody>
      </p:sp>
    </p:spTree>
    <p:extLst>
      <p:ext uri="{BB962C8B-B14F-4D97-AF65-F5344CB8AC3E}">
        <p14:creationId xmlns:p14="http://schemas.microsoft.com/office/powerpoint/2010/main" val="136867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C944-15E9-42CB-A8C7-F296F42C4A1E}"/>
              </a:ext>
            </a:extLst>
          </p:cNvPr>
          <p:cNvSpPr>
            <a:spLocks noGrp="1"/>
          </p:cNvSpPr>
          <p:nvPr>
            <p:ph type="title"/>
          </p:nvPr>
        </p:nvSpPr>
        <p:spPr>
          <a:xfrm>
            <a:off x="838200" y="365125"/>
            <a:ext cx="10515600" cy="854075"/>
          </a:xfrm>
        </p:spPr>
        <p:txBody>
          <a:bodyPr>
            <a:normAutofit fontScale="90000"/>
          </a:bodyPr>
          <a:lstStyle/>
          <a:p>
            <a:r>
              <a:rPr lang="en-US" sz="3200" b="1" dirty="0">
                <a:solidFill>
                  <a:srgbClr val="C00000"/>
                </a:solidFill>
              </a:rPr>
              <a:t>Interface inheritance : </a:t>
            </a:r>
            <a:br>
              <a:rPr lang="en-US" sz="3200" b="1" dirty="0">
                <a:solidFill>
                  <a:srgbClr val="C00000"/>
                </a:solidFill>
              </a:rPr>
            </a:br>
            <a:endParaRPr lang="en-IN" sz="3200" dirty="0">
              <a:solidFill>
                <a:srgbClr val="C00000"/>
              </a:solidFill>
            </a:endParaRPr>
          </a:p>
        </p:txBody>
      </p:sp>
      <p:sp>
        <p:nvSpPr>
          <p:cNvPr id="3" name="Content Placeholder 2">
            <a:extLst>
              <a:ext uri="{FF2B5EF4-FFF2-40B4-BE49-F238E27FC236}">
                <a16:creationId xmlns:a16="http://schemas.microsoft.com/office/drawing/2014/main" id="{D8150C4E-8F04-4E4E-B5CE-ED54BE2B5312}"/>
              </a:ext>
            </a:extLst>
          </p:cNvPr>
          <p:cNvSpPr>
            <a:spLocks noGrp="1"/>
          </p:cNvSpPr>
          <p:nvPr>
            <p:ph idx="1"/>
          </p:nvPr>
        </p:nvSpPr>
        <p:spPr>
          <a:xfrm>
            <a:off x="762000" y="845343"/>
            <a:ext cx="10515600" cy="5167313"/>
          </a:xfrm>
        </p:spPr>
        <p:txBody>
          <a:bodyPr/>
          <a:lstStyle/>
          <a:p>
            <a:r>
              <a:rPr lang="en-US" sz="2400" dirty="0">
                <a:latin typeface="+mj-lt"/>
              </a:rPr>
              <a:t>An interface can not implement another interface, but can  extend the other interface. An </a:t>
            </a:r>
            <a:r>
              <a:rPr lang="en-US" sz="2400" b="1" dirty="0">
                <a:latin typeface="+mj-lt"/>
              </a:rPr>
              <a:t>interface</a:t>
            </a:r>
            <a:r>
              <a:rPr lang="en-US" sz="2400" dirty="0">
                <a:latin typeface="+mj-lt"/>
              </a:rPr>
              <a:t> can extend </a:t>
            </a:r>
            <a:r>
              <a:rPr lang="en-US" sz="2400" b="1" dirty="0">
                <a:latin typeface="+mj-lt"/>
              </a:rPr>
              <a:t>multiple interfaces </a:t>
            </a:r>
            <a:r>
              <a:rPr lang="en-US" sz="2400" dirty="0">
                <a:latin typeface="+mj-lt"/>
              </a:rPr>
              <a:t>but not classes.</a:t>
            </a:r>
          </a:p>
          <a:p>
            <a:endParaRPr lang="en-IN" dirty="0"/>
          </a:p>
        </p:txBody>
      </p:sp>
      <p:sp>
        <p:nvSpPr>
          <p:cNvPr id="4" name="Rectangle 3">
            <a:extLst>
              <a:ext uri="{FF2B5EF4-FFF2-40B4-BE49-F238E27FC236}">
                <a16:creationId xmlns:a16="http://schemas.microsoft.com/office/drawing/2014/main" id="{33FD406A-F8A5-4CAD-96B3-0CF7917DC9E2}"/>
              </a:ext>
            </a:extLst>
          </p:cNvPr>
          <p:cNvSpPr/>
          <p:nvPr/>
        </p:nvSpPr>
        <p:spPr>
          <a:xfrm>
            <a:off x="1026968" y="1766235"/>
            <a:ext cx="9107632" cy="481553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rPr>
              <a:t>public interface Inf1 {</a:t>
            </a:r>
          </a:p>
          <a:p>
            <a:r>
              <a:rPr lang="en-US" dirty="0">
                <a:solidFill>
                  <a:schemeClr val="tx1"/>
                </a:solidFill>
                <a:latin typeface="+mj-lt"/>
              </a:rPr>
              <a:t> public void meth1();}</a:t>
            </a:r>
          </a:p>
          <a:p>
            <a:endParaRPr lang="en-US" dirty="0">
              <a:solidFill>
                <a:schemeClr val="tx1"/>
              </a:solidFill>
              <a:latin typeface="+mj-lt"/>
            </a:endParaRPr>
          </a:p>
          <a:p>
            <a:r>
              <a:rPr lang="en-US" dirty="0">
                <a:solidFill>
                  <a:schemeClr val="tx1"/>
                </a:solidFill>
                <a:latin typeface="+mj-lt"/>
              </a:rPr>
              <a:t>public interface Inf2{</a:t>
            </a:r>
          </a:p>
          <a:p>
            <a:r>
              <a:rPr lang="en-US" dirty="0">
                <a:solidFill>
                  <a:schemeClr val="tx1"/>
                </a:solidFill>
                <a:latin typeface="+mj-lt"/>
              </a:rPr>
              <a:t> public void meth2();}</a:t>
            </a:r>
          </a:p>
          <a:p>
            <a:endParaRPr lang="en-US" dirty="0">
              <a:solidFill>
                <a:schemeClr val="tx1"/>
              </a:solidFill>
              <a:latin typeface="+mj-lt"/>
            </a:endParaRPr>
          </a:p>
          <a:p>
            <a:r>
              <a:rPr lang="en-US" dirty="0">
                <a:solidFill>
                  <a:schemeClr val="tx1"/>
                </a:solidFill>
                <a:latin typeface="+mj-lt"/>
              </a:rPr>
              <a:t>public interface </a:t>
            </a:r>
            <a:r>
              <a:rPr lang="en-US" dirty="0" err="1">
                <a:solidFill>
                  <a:schemeClr val="tx1"/>
                </a:solidFill>
                <a:latin typeface="+mj-lt"/>
              </a:rPr>
              <a:t>MySubInterface</a:t>
            </a:r>
            <a:r>
              <a:rPr lang="en-US" dirty="0">
                <a:solidFill>
                  <a:schemeClr val="tx1"/>
                </a:solidFill>
                <a:latin typeface="+mj-lt"/>
              </a:rPr>
              <a:t> </a:t>
            </a:r>
            <a:r>
              <a:rPr lang="en-US" b="1" dirty="0">
                <a:solidFill>
                  <a:schemeClr val="tx1"/>
                </a:solidFill>
                <a:latin typeface="+mj-lt"/>
              </a:rPr>
              <a:t>extends Inf1, </a:t>
            </a:r>
            <a:r>
              <a:rPr lang="en-US" dirty="0">
                <a:solidFill>
                  <a:schemeClr val="tx1"/>
                </a:solidFill>
                <a:latin typeface="+mj-lt"/>
              </a:rPr>
              <a:t>Inf2 {</a:t>
            </a:r>
          </a:p>
          <a:p>
            <a:r>
              <a:rPr lang="en-US" dirty="0">
                <a:solidFill>
                  <a:schemeClr val="tx1"/>
                </a:solidFill>
                <a:latin typeface="+mj-lt"/>
              </a:rPr>
              <a:t>public void meth3(); }</a:t>
            </a:r>
          </a:p>
          <a:p>
            <a:endParaRPr lang="en-US" dirty="0">
              <a:solidFill>
                <a:schemeClr val="tx1"/>
              </a:solidFill>
              <a:latin typeface="+mj-lt"/>
            </a:endParaRPr>
          </a:p>
          <a:p>
            <a:r>
              <a:rPr lang="en-US" dirty="0">
                <a:solidFill>
                  <a:schemeClr val="tx1"/>
                </a:solidFill>
                <a:latin typeface="+mj-lt"/>
              </a:rPr>
              <a:t>public class Demo implements </a:t>
            </a:r>
            <a:r>
              <a:rPr lang="en-US" dirty="0" err="1">
                <a:solidFill>
                  <a:schemeClr val="tx1"/>
                </a:solidFill>
                <a:latin typeface="+mj-lt"/>
              </a:rPr>
              <a:t>MySubInterface</a:t>
            </a:r>
            <a:r>
              <a:rPr lang="en-US" dirty="0">
                <a:solidFill>
                  <a:schemeClr val="tx1"/>
                </a:solidFill>
                <a:latin typeface="+mj-lt"/>
              </a:rPr>
              <a:t> {</a:t>
            </a:r>
          </a:p>
          <a:p>
            <a:r>
              <a:rPr lang="en-US" dirty="0">
                <a:solidFill>
                  <a:schemeClr val="tx1"/>
                </a:solidFill>
                <a:latin typeface="+mj-lt"/>
              </a:rPr>
              <a:t>public void meth1(){ </a:t>
            </a:r>
            <a:r>
              <a:rPr lang="en-US" dirty="0" err="1">
                <a:solidFill>
                  <a:schemeClr val="tx1"/>
                </a:solidFill>
                <a:latin typeface="+mj-lt"/>
              </a:rPr>
              <a:t>System.out.println</a:t>
            </a:r>
            <a:r>
              <a:rPr lang="en-US" dirty="0">
                <a:solidFill>
                  <a:schemeClr val="tx1"/>
                </a:solidFill>
                <a:latin typeface="+mj-lt"/>
              </a:rPr>
              <a:t>("method1"); }</a:t>
            </a:r>
          </a:p>
          <a:p>
            <a:r>
              <a:rPr lang="en-US" dirty="0">
                <a:solidFill>
                  <a:schemeClr val="tx1"/>
                </a:solidFill>
                <a:latin typeface="+mj-lt"/>
              </a:rPr>
              <a:t> public void meth2(){ </a:t>
            </a:r>
            <a:r>
              <a:rPr lang="en-US" dirty="0" err="1">
                <a:solidFill>
                  <a:schemeClr val="tx1"/>
                </a:solidFill>
                <a:latin typeface="+mj-lt"/>
              </a:rPr>
              <a:t>System.out.println</a:t>
            </a:r>
            <a:r>
              <a:rPr lang="en-US" dirty="0">
                <a:solidFill>
                  <a:schemeClr val="tx1"/>
                </a:solidFill>
                <a:latin typeface="+mj-lt"/>
              </a:rPr>
              <a:t>("method2"); } </a:t>
            </a:r>
          </a:p>
          <a:p>
            <a:r>
              <a:rPr lang="en-US" dirty="0">
                <a:solidFill>
                  <a:schemeClr val="tx1"/>
                </a:solidFill>
                <a:latin typeface="+mj-lt"/>
              </a:rPr>
              <a:t>public void meth3(){</a:t>
            </a:r>
            <a:r>
              <a:rPr lang="en-US" dirty="0" err="1">
                <a:solidFill>
                  <a:schemeClr val="tx1"/>
                </a:solidFill>
                <a:latin typeface="+mj-lt"/>
              </a:rPr>
              <a:t>System.out.println</a:t>
            </a:r>
            <a:r>
              <a:rPr lang="en-US" dirty="0">
                <a:solidFill>
                  <a:schemeClr val="tx1"/>
                </a:solidFill>
                <a:latin typeface="+mj-lt"/>
              </a:rPr>
              <a:t>("method3"); } </a:t>
            </a:r>
          </a:p>
          <a:p>
            <a:r>
              <a:rPr lang="en-US" dirty="0">
                <a:solidFill>
                  <a:schemeClr val="tx1"/>
                </a:solidFill>
                <a:latin typeface="+mj-lt"/>
              </a:rPr>
              <a:t>public static void main(String </a:t>
            </a:r>
            <a:r>
              <a:rPr lang="en-US" dirty="0" err="1">
                <a:solidFill>
                  <a:schemeClr val="tx1"/>
                </a:solidFill>
                <a:latin typeface="+mj-lt"/>
              </a:rPr>
              <a:t>args</a:t>
            </a:r>
            <a:r>
              <a:rPr lang="en-US" dirty="0">
                <a:solidFill>
                  <a:schemeClr val="tx1"/>
                </a:solidFill>
                <a:latin typeface="+mj-lt"/>
              </a:rPr>
              <a:t>[]){ </a:t>
            </a:r>
          </a:p>
          <a:p>
            <a:r>
              <a:rPr lang="en-US" dirty="0">
                <a:solidFill>
                  <a:schemeClr val="tx1"/>
                </a:solidFill>
                <a:latin typeface="+mj-lt"/>
              </a:rPr>
              <a:t>Inf2 obj = new Demo();</a:t>
            </a:r>
          </a:p>
          <a:p>
            <a:r>
              <a:rPr lang="en-US" dirty="0">
                <a:solidFill>
                  <a:schemeClr val="tx1"/>
                </a:solidFill>
                <a:latin typeface="+mj-lt"/>
              </a:rPr>
              <a:t> obj.meth2(); } </a:t>
            </a:r>
          </a:p>
          <a:p>
            <a:r>
              <a:rPr lang="en-US" dirty="0">
                <a:solidFill>
                  <a:schemeClr val="tx1"/>
                </a:solidFill>
                <a:latin typeface="+mj-lt"/>
              </a:rPr>
              <a:t>}</a:t>
            </a:r>
          </a:p>
        </p:txBody>
      </p:sp>
    </p:spTree>
    <p:extLst>
      <p:ext uri="{BB962C8B-B14F-4D97-AF65-F5344CB8AC3E}">
        <p14:creationId xmlns:p14="http://schemas.microsoft.com/office/powerpoint/2010/main" val="2356178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3531-BB49-455A-8B39-3E3CF2D900C3}"/>
              </a:ext>
            </a:extLst>
          </p:cNvPr>
          <p:cNvSpPr>
            <a:spLocks noGrp="1"/>
          </p:cNvSpPr>
          <p:nvPr>
            <p:ph type="title"/>
          </p:nvPr>
        </p:nvSpPr>
        <p:spPr>
          <a:xfrm>
            <a:off x="771525" y="681037"/>
            <a:ext cx="10515600" cy="1325563"/>
          </a:xfrm>
        </p:spPr>
        <p:txBody>
          <a:bodyPr>
            <a:noAutofit/>
          </a:bodyPr>
          <a:lstStyle/>
          <a:p>
            <a:r>
              <a:rPr lang="en-US" sz="2400" b="1" dirty="0"/>
              <a:t>Multiple inheritance is not supported through class in java but it is possible by interface, because:</a:t>
            </a:r>
            <a:br>
              <a:rPr lang="en-US" sz="2400" b="1" dirty="0"/>
            </a:br>
            <a:endParaRPr lang="en-IN" sz="2400" dirty="0"/>
          </a:p>
        </p:txBody>
      </p:sp>
      <p:sp>
        <p:nvSpPr>
          <p:cNvPr id="3" name="Content Placeholder 2">
            <a:extLst>
              <a:ext uri="{FF2B5EF4-FFF2-40B4-BE49-F238E27FC236}">
                <a16:creationId xmlns:a16="http://schemas.microsoft.com/office/drawing/2014/main" id="{E4C24C4D-FE8C-4C2C-A986-56BE423997FD}"/>
              </a:ext>
            </a:extLst>
          </p:cNvPr>
          <p:cNvSpPr>
            <a:spLocks noGrp="1"/>
          </p:cNvSpPr>
          <p:nvPr>
            <p:ph idx="1"/>
          </p:nvPr>
        </p:nvSpPr>
        <p:spPr/>
        <p:txBody>
          <a:bodyPr>
            <a:normAutofit/>
          </a:bodyPr>
          <a:lstStyle/>
          <a:p>
            <a:r>
              <a:rPr lang="en-US" sz="2400" dirty="0">
                <a:latin typeface="+mj-lt"/>
              </a:rPr>
              <a:t>Multiple Inheritance is not supported by class because of ambiguity</a:t>
            </a:r>
          </a:p>
          <a:p>
            <a:r>
              <a:rPr lang="en-US" sz="2400" dirty="0">
                <a:latin typeface="+mj-lt"/>
              </a:rPr>
              <a:t>In case of interface, there is no ambiguity because implementation to the method(s) is provided by the </a:t>
            </a:r>
            <a:r>
              <a:rPr lang="en-US" sz="2400" dirty="0">
                <a:solidFill>
                  <a:srgbClr val="FF0000"/>
                </a:solidFill>
                <a:latin typeface="+mj-lt"/>
              </a:rPr>
              <a:t>implementing class up to Java 7</a:t>
            </a:r>
            <a:r>
              <a:rPr lang="en-US" sz="2400" dirty="0">
                <a:latin typeface="+mj-lt"/>
              </a:rPr>
              <a:t>.</a:t>
            </a:r>
          </a:p>
          <a:p>
            <a:r>
              <a:rPr lang="en-US" sz="2400" dirty="0">
                <a:latin typeface="+mj-lt"/>
              </a:rPr>
              <a:t>From </a:t>
            </a:r>
            <a:r>
              <a:rPr lang="en-US" sz="2400" dirty="0">
                <a:solidFill>
                  <a:srgbClr val="FF0000"/>
                </a:solidFill>
                <a:latin typeface="+mj-lt"/>
              </a:rPr>
              <a:t>Java 8, interfaces also have implementations of methods</a:t>
            </a:r>
            <a:r>
              <a:rPr lang="en-US" sz="2400" dirty="0">
                <a:latin typeface="+mj-lt"/>
              </a:rPr>
              <a:t>. So if a class implementing two or more interfaces having the same method signature with implementation, it is mandated to implement the method in class also.</a:t>
            </a:r>
            <a:endParaRPr lang="en-IN" sz="2400" dirty="0">
              <a:latin typeface="+mj-lt"/>
            </a:endParaRPr>
          </a:p>
        </p:txBody>
      </p:sp>
    </p:spTree>
    <p:extLst>
      <p:ext uri="{BB962C8B-B14F-4D97-AF65-F5344CB8AC3E}">
        <p14:creationId xmlns:p14="http://schemas.microsoft.com/office/powerpoint/2010/main" val="2086847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4BCF-79A5-4B6E-8B96-C12C73FAF64D}"/>
              </a:ext>
            </a:extLst>
          </p:cNvPr>
          <p:cNvSpPr>
            <a:spLocks noGrp="1"/>
          </p:cNvSpPr>
          <p:nvPr>
            <p:ph type="title"/>
          </p:nvPr>
        </p:nvSpPr>
        <p:spPr>
          <a:xfrm>
            <a:off x="838200" y="193675"/>
            <a:ext cx="10515600" cy="777875"/>
          </a:xfrm>
        </p:spPr>
        <p:txBody>
          <a:bodyPr>
            <a:normAutofit/>
          </a:bodyPr>
          <a:lstStyle/>
          <a:p>
            <a:r>
              <a:rPr lang="en-US" sz="3600" dirty="0">
                <a:solidFill>
                  <a:srgbClr val="C00000"/>
                </a:solidFill>
              </a:rPr>
              <a:t>Extending class and interface</a:t>
            </a:r>
            <a:endParaRPr lang="en-IN" sz="3600" dirty="0">
              <a:solidFill>
                <a:srgbClr val="C00000"/>
              </a:solidFill>
            </a:endParaRPr>
          </a:p>
        </p:txBody>
      </p:sp>
      <p:sp>
        <p:nvSpPr>
          <p:cNvPr id="3" name="Content Placeholder 2">
            <a:extLst>
              <a:ext uri="{FF2B5EF4-FFF2-40B4-BE49-F238E27FC236}">
                <a16:creationId xmlns:a16="http://schemas.microsoft.com/office/drawing/2014/main" id="{CB977DEB-577B-41FC-9D86-2D345E89FFD4}"/>
              </a:ext>
            </a:extLst>
          </p:cNvPr>
          <p:cNvSpPr>
            <a:spLocks noGrp="1"/>
          </p:cNvSpPr>
          <p:nvPr>
            <p:ph idx="1"/>
          </p:nvPr>
        </p:nvSpPr>
        <p:spPr>
          <a:xfrm>
            <a:off x="838200" y="888267"/>
            <a:ext cx="10515600" cy="4919663"/>
          </a:xfrm>
        </p:spPr>
        <p:txBody>
          <a:bodyPr/>
          <a:lstStyle/>
          <a:p>
            <a:r>
              <a:rPr lang="en-US" sz="2000" dirty="0">
                <a:latin typeface="+mj-lt"/>
              </a:rPr>
              <a:t>A class can </a:t>
            </a:r>
            <a:r>
              <a:rPr lang="en-US" sz="2000" b="1" dirty="0">
                <a:latin typeface="+mj-lt"/>
              </a:rPr>
              <a:t>extend only 1 class </a:t>
            </a:r>
            <a:r>
              <a:rPr lang="en-US" sz="2000" dirty="0">
                <a:latin typeface="+mj-lt"/>
              </a:rPr>
              <a:t>and </a:t>
            </a:r>
            <a:r>
              <a:rPr lang="en-US" sz="2000" b="1" dirty="0">
                <a:latin typeface="+mj-lt"/>
              </a:rPr>
              <a:t>multiple interfaces </a:t>
            </a:r>
            <a:r>
              <a:rPr lang="en-US" sz="2000" dirty="0">
                <a:latin typeface="+mj-lt"/>
              </a:rPr>
              <a:t>at same time but </a:t>
            </a:r>
            <a:r>
              <a:rPr lang="en-US" sz="2000" b="1" dirty="0">
                <a:solidFill>
                  <a:srgbClr val="FF0000"/>
                </a:solidFill>
                <a:latin typeface="+mj-lt"/>
              </a:rPr>
              <a:t>extends</a:t>
            </a:r>
            <a:r>
              <a:rPr lang="en-US" sz="2000" b="1" dirty="0">
                <a:latin typeface="+mj-lt"/>
              </a:rPr>
              <a:t> keyword </a:t>
            </a:r>
            <a:r>
              <a:rPr lang="en-US" sz="2000" dirty="0">
                <a:latin typeface="+mj-lt"/>
              </a:rPr>
              <a:t>should </a:t>
            </a:r>
            <a:r>
              <a:rPr lang="en-US" sz="2000" b="1" dirty="0">
                <a:solidFill>
                  <a:srgbClr val="FF0000"/>
                </a:solidFill>
                <a:latin typeface="+mj-lt"/>
              </a:rPr>
              <a:t>precede implements keyword</a:t>
            </a:r>
            <a:r>
              <a:rPr lang="en-US" dirty="0">
                <a:latin typeface="+mj-lt"/>
              </a:rPr>
              <a:t>.</a:t>
            </a:r>
          </a:p>
          <a:p>
            <a:endParaRPr lang="en-IN" dirty="0"/>
          </a:p>
        </p:txBody>
      </p:sp>
      <p:sp>
        <p:nvSpPr>
          <p:cNvPr id="4" name="Rectangle 3">
            <a:extLst>
              <a:ext uri="{FF2B5EF4-FFF2-40B4-BE49-F238E27FC236}">
                <a16:creationId xmlns:a16="http://schemas.microsoft.com/office/drawing/2014/main" id="{EF7A0924-0265-45C7-ADA4-76B5BE1FB693}"/>
              </a:ext>
            </a:extLst>
          </p:cNvPr>
          <p:cNvSpPr/>
          <p:nvPr/>
        </p:nvSpPr>
        <p:spPr>
          <a:xfrm>
            <a:off x="1070192" y="1666142"/>
            <a:ext cx="7921407" cy="36214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mj-lt"/>
              </a:rPr>
              <a:t>interface</a:t>
            </a:r>
            <a:r>
              <a:rPr lang="en-US" dirty="0">
                <a:solidFill>
                  <a:schemeClr val="tx1"/>
                </a:solidFill>
                <a:latin typeface="+mj-lt"/>
              </a:rPr>
              <a:t> printable{  </a:t>
            </a:r>
          </a:p>
          <a:p>
            <a:r>
              <a:rPr lang="en-US" b="1" dirty="0">
                <a:solidFill>
                  <a:schemeClr val="tx1"/>
                </a:solidFill>
                <a:latin typeface="+mj-lt"/>
              </a:rPr>
              <a:t>void</a:t>
            </a:r>
            <a:r>
              <a:rPr lang="en-US" dirty="0">
                <a:solidFill>
                  <a:schemeClr val="tx1"/>
                </a:solidFill>
                <a:latin typeface="+mj-lt"/>
              </a:rPr>
              <a:t> print();  } </a:t>
            </a:r>
          </a:p>
          <a:p>
            <a:endParaRPr lang="en-US" dirty="0">
              <a:solidFill>
                <a:schemeClr val="tx1"/>
              </a:solidFill>
              <a:latin typeface="+mj-lt"/>
            </a:endParaRPr>
          </a:p>
          <a:p>
            <a:r>
              <a:rPr lang="en-US" b="1" dirty="0">
                <a:solidFill>
                  <a:schemeClr val="tx1"/>
                </a:solidFill>
                <a:latin typeface="+mj-lt"/>
              </a:rPr>
              <a:t> class </a:t>
            </a:r>
            <a:r>
              <a:rPr lang="en-US" dirty="0">
                <a:solidFill>
                  <a:schemeClr val="tx1"/>
                </a:solidFill>
                <a:latin typeface="+mj-lt"/>
              </a:rPr>
              <a:t>subclass {</a:t>
            </a:r>
          </a:p>
          <a:p>
            <a:r>
              <a:rPr lang="en-US" dirty="0">
                <a:solidFill>
                  <a:schemeClr val="tx1"/>
                </a:solidFill>
                <a:latin typeface="+mj-lt"/>
              </a:rPr>
              <a:t>void write(){</a:t>
            </a:r>
            <a:r>
              <a:rPr lang="en-US" dirty="0" err="1">
                <a:solidFill>
                  <a:schemeClr val="tx1"/>
                </a:solidFill>
                <a:latin typeface="+mj-lt"/>
              </a:rPr>
              <a:t>System.out.println</a:t>
            </a:r>
            <a:r>
              <a:rPr lang="en-US" dirty="0">
                <a:solidFill>
                  <a:schemeClr val="tx1"/>
                </a:solidFill>
                <a:latin typeface="+mj-lt"/>
              </a:rPr>
              <a:t>(“Java”);}}</a:t>
            </a:r>
          </a:p>
          <a:p>
            <a:endParaRPr lang="en-US" dirty="0">
              <a:solidFill>
                <a:schemeClr val="tx1"/>
              </a:solidFill>
              <a:latin typeface="+mj-lt"/>
            </a:endParaRPr>
          </a:p>
          <a:p>
            <a:r>
              <a:rPr lang="en-US" dirty="0">
                <a:solidFill>
                  <a:schemeClr val="tx2">
                    <a:lumMod val="60000"/>
                    <a:lumOff val="40000"/>
                  </a:schemeClr>
                </a:solidFill>
                <a:latin typeface="+mj-lt"/>
              </a:rPr>
              <a:t>public class Register </a:t>
            </a:r>
            <a:r>
              <a:rPr lang="en-US" dirty="0">
                <a:solidFill>
                  <a:srgbClr val="7030A0"/>
                </a:solidFill>
                <a:latin typeface="+mj-lt"/>
              </a:rPr>
              <a:t>extends</a:t>
            </a:r>
            <a:r>
              <a:rPr lang="en-US" dirty="0">
                <a:solidFill>
                  <a:schemeClr val="tx2">
                    <a:lumMod val="60000"/>
                    <a:lumOff val="40000"/>
                  </a:schemeClr>
                </a:solidFill>
                <a:latin typeface="+mj-lt"/>
              </a:rPr>
              <a:t> </a:t>
            </a:r>
            <a:r>
              <a:rPr lang="en-US" dirty="0">
                <a:solidFill>
                  <a:schemeClr val="tx1"/>
                </a:solidFill>
                <a:latin typeface="+mj-lt"/>
              </a:rPr>
              <a:t>subclass </a:t>
            </a:r>
            <a:r>
              <a:rPr lang="en-US" dirty="0">
                <a:solidFill>
                  <a:srgbClr val="7030A0"/>
                </a:solidFill>
                <a:latin typeface="+mj-lt"/>
              </a:rPr>
              <a:t>implements</a:t>
            </a:r>
            <a:r>
              <a:rPr lang="en-US" dirty="0">
                <a:solidFill>
                  <a:schemeClr val="tx2">
                    <a:lumMod val="60000"/>
                    <a:lumOff val="40000"/>
                  </a:schemeClr>
                </a:solidFill>
                <a:latin typeface="+mj-lt"/>
              </a:rPr>
              <a:t> printable</a:t>
            </a:r>
            <a:r>
              <a:rPr lang="en-US" dirty="0">
                <a:solidFill>
                  <a:schemeClr val="tx1"/>
                </a:solidFill>
                <a:latin typeface="+mj-lt"/>
              </a:rPr>
              <a:t> { </a:t>
            </a:r>
          </a:p>
          <a:p>
            <a:r>
              <a:rPr lang="en-US" b="1" dirty="0">
                <a:solidFill>
                  <a:schemeClr val="tx1"/>
                </a:solidFill>
                <a:latin typeface="+mj-lt"/>
              </a:rPr>
              <a:t>public</a:t>
            </a:r>
            <a:r>
              <a:rPr lang="en-US" dirty="0">
                <a:solidFill>
                  <a:schemeClr val="tx1"/>
                </a:solidFill>
                <a:latin typeface="+mj-lt"/>
              </a:rPr>
              <a:t> </a:t>
            </a:r>
            <a:r>
              <a:rPr lang="en-US" b="1" dirty="0">
                <a:solidFill>
                  <a:schemeClr val="tx1"/>
                </a:solidFill>
                <a:latin typeface="+mj-lt"/>
              </a:rPr>
              <a:t>void</a:t>
            </a:r>
            <a:r>
              <a:rPr lang="en-US" dirty="0">
                <a:solidFill>
                  <a:schemeClr val="tx1"/>
                </a:solidFill>
                <a:latin typeface="+mj-lt"/>
              </a:rPr>
              <a:t> print(){</a:t>
            </a:r>
            <a:r>
              <a:rPr lang="en-US" dirty="0" err="1">
                <a:solidFill>
                  <a:schemeClr val="tx1"/>
                </a:solidFill>
                <a:latin typeface="+mj-lt"/>
              </a:rPr>
              <a:t>System.out.println</a:t>
            </a:r>
            <a:r>
              <a:rPr lang="en-US" dirty="0">
                <a:solidFill>
                  <a:schemeClr val="tx1"/>
                </a:solidFill>
                <a:latin typeface="+mj-lt"/>
              </a:rPr>
              <a:t>("Hello");}  </a:t>
            </a:r>
          </a:p>
          <a:p>
            <a:r>
              <a:rPr lang="en-US" b="1" dirty="0">
                <a:solidFill>
                  <a:schemeClr val="tx1"/>
                </a:solidFill>
                <a:latin typeface="+mj-lt"/>
              </a:rPr>
              <a:t>public</a:t>
            </a:r>
            <a:r>
              <a:rPr lang="en-US" dirty="0">
                <a:solidFill>
                  <a:schemeClr val="tx1"/>
                </a:solidFill>
                <a:latin typeface="+mj-lt"/>
              </a:rPr>
              <a:t> </a:t>
            </a:r>
            <a:r>
              <a:rPr lang="en-US" b="1" dirty="0">
                <a:solidFill>
                  <a:schemeClr val="tx1"/>
                </a:solidFill>
                <a:latin typeface="+mj-lt"/>
              </a:rPr>
              <a:t>static</a:t>
            </a:r>
            <a:r>
              <a:rPr lang="en-US" dirty="0">
                <a:solidFill>
                  <a:schemeClr val="tx1"/>
                </a:solidFill>
                <a:latin typeface="+mj-lt"/>
              </a:rPr>
              <a:t> </a:t>
            </a:r>
            <a:r>
              <a:rPr lang="en-US" b="1" dirty="0">
                <a:solidFill>
                  <a:schemeClr val="tx1"/>
                </a:solidFill>
                <a:latin typeface="+mj-lt"/>
              </a:rPr>
              <a:t>void</a:t>
            </a:r>
            <a:r>
              <a:rPr lang="en-US" dirty="0">
                <a:solidFill>
                  <a:schemeClr val="tx1"/>
                </a:solidFill>
                <a:latin typeface="+mj-lt"/>
              </a:rPr>
              <a:t> main(String </a:t>
            </a:r>
            <a:r>
              <a:rPr lang="en-US" dirty="0" err="1">
                <a:solidFill>
                  <a:schemeClr val="tx1"/>
                </a:solidFill>
                <a:latin typeface="+mj-lt"/>
              </a:rPr>
              <a:t>args</a:t>
            </a:r>
            <a:r>
              <a:rPr lang="en-US" dirty="0">
                <a:solidFill>
                  <a:schemeClr val="tx1"/>
                </a:solidFill>
                <a:latin typeface="+mj-lt"/>
              </a:rPr>
              <a:t>[]){  </a:t>
            </a:r>
          </a:p>
          <a:p>
            <a:r>
              <a:rPr lang="en-US" dirty="0">
                <a:solidFill>
                  <a:schemeClr val="tx1"/>
                </a:solidFill>
                <a:latin typeface="+mj-lt"/>
              </a:rPr>
              <a:t>print();  </a:t>
            </a:r>
          </a:p>
          <a:p>
            <a:r>
              <a:rPr lang="en-US" dirty="0" err="1">
                <a:solidFill>
                  <a:schemeClr val="tx1"/>
                </a:solidFill>
                <a:latin typeface="+mj-lt"/>
              </a:rPr>
              <a:t>subclass.write</a:t>
            </a:r>
            <a:r>
              <a:rPr lang="en-US" dirty="0">
                <a:solidFill>
                  <a:schemeClr val="tx1"/>
                </a:solidFill>
                <a:latin typeface="+mj-lt"/>
              </a:rPr>
              <a:t>();</a:t>
            </a:r>
          </a:p>
          <a:p>
            <a:r>
              <a:rPr lang="en-US" dirty="0">
                <a:solidFill>
                  <a:schemeClr val="tx1"/>
                </a:solidFill>
                <a:latin typeface="+mj-lt"/>
              </a:rPr>
              <a:t> }  </a:t>
            </a:r>
            <a:endParaRPr lang="en-US" dirty="0">
              <a:solidFill>
                <a:schemeClr val="tx2">
                  <a:lumMod val="60000"/>
                  <a:lumOff val="40000"/>
                </a:schemeClr>
              </a:solidFill>
              <a:latin typeface="+mj-lt"/>
            </a:endParaRPr>
          </a:p>
        </p:txBody>
      </p:sp>
      <p:pic>
        <p:nvPicPr>
          <p:cNvPr id="6" name="Picture 5">
            <a:extLst>
              <a:ext uri="{FF2B5EF4-FFF2-40B4-BE49-F238E27FC236}">
                <a16:creationId xmlns:a16="http://schemas.microsoft.com/office/drawing/2014/main" id="{FAD1ADD9-F2E3-497D-BD42-4696B456E582}"/>
              </a:ext>
            </a:extLst>
          </p:cNvPr>
          <p:cNvPicPr>
            <a:picLocks noChangeAspect="1"/>
          </p:cNvPicPr>
          <p:nvPr/>
        </p:nvPicPr>
        <p:blipFill>
          <a:blip r:embed="rId2"/>
          <a:stretch>
            <a:fillRect/>
          </a:stretch>
        </p:blipFill>
        <p:spPr>
          <a:xfrm>
            <a:off x="315337" y="5362575"/>
            <a:ext cx="11808975" cy="1495426"/>
          </a:xfrm>
          <a:prstGeom prst="rect">
            <a:avLst/>
          </a:prstGeom>
        </p:spPr>
      </p:pic>
    </p:spTree>
    <p:extLst>
      <p:ext uri="{BB962C8B-B14F-4D97-AF65-F5344CB8AC3E}">
        <p14:creationId xmlns:p14="http://schemas.microsoft.com/office/powerpoint/2010/main" val="34092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A291-2304-4E95-99A1-6433DED2DBB0}"/>
              </a:ext>
            </a:extLst>
          </p:cNvPr>
          <p:cNvSpPr>
            <a:spLocks noGrp="1"/>
          </p:cNvSpPr>
          <p:nvPr>
            <p:ph type="title"/>
          </p:nvPr>
        </p:nvSpPr>
        <p:spPr/>
        <p:txBody>
          <a:bodyPr/>
          <a:lstStyle/>
          <a:p>
            <a:r>
              <a:rPr lang="en-US" dirty="0">
                <a:solidFill>
                  <a:srgbClr val="C00000"/>
                </a:solidFill>
              </a:rPr>
              <a:t>Tagged / Marker Interface</a:t>
            </a:r>
            <a:endParaRPr lang="en-IN" dirty="0">
              <a:solidFill>
                <a:srgbClr val="C00000"/>
              </a:solidFill>
            </a:endParaRPr>
          </a:p>
        </p:txBody>
      </p:sp>
      <p:sp>
        <p:nvSpPr>
          <p:cNvPr id="3" name="Content Placeholder 2">
            <a:extLst>
              <a:ext uri="{FF2B5EF4-FFF2-40B4-BE49-F238E27FC236}">
                <a16:creationId xmlns:a16="http://schemas.microsoft.com/office/drawing/2014/main" id="{D624ECCA-5A0A-46E9-9E1C-62C05B4115F9}"/>
              </a:ext>
            </a:extLst>
          </p:cNvPr>
          <p:cNvSpPr>
            <a:spLocks noGrp="1"/>
          </p:cNvSpPr>
          <p:nvPr>
            <p:ph idx="1"/>
          </p:nvPr>
        </p:nvSpPr>
        <p:spPr/>
        <p:txBody>
          <a:bodyPr/>
          <a:lstStyle/>
          <a:p>
            <a:pPr>
              <a:buFont typeface="Wingdings" panose="05000000000000000000" pitchFamily="2" charset="2"/>
              <a:buChar char="§"/>
            </a:pPr>
            <a:r>
              <a:rPr lang="en-US" dirty="0">
                <a:latin typeface="+mj-lt"/>
              </a:rPr>
              <a:t>An interface which has no member is known as a marker or tagged interface, for example, Serializable, Cloneable, Remote, etc. They are used to provide some essential information to the JVM so that JVM may perform some useful operation.</a:t>
            </a:r>
          </a:p>
          <a:p>
            <a:pPr>
              <a:buFont typeface="Wingdings" panose="05000000000000000000" pitchFamily="2" charset="2"/>
              <a:buChar char="§"/>
            </a:pPr>
            <a:endParaRPr lang="en-US" dirty="0">
              <a:latin typeface="+mj-lt"/>
            </a:endParaRPr>
          </a:p>
          <a:p>
            <a:pPr>
              <a:buFont typeface="Wingdings" panose="05000000000000000000" pitchFamily="2" charset="2"/>
              <a:buChar char="§"/>
            </a:pPr>
            <a:r>
              <a:rPr lang="en-IN" dirty="0">
                <a:latin typeface="+mj-lt"/>
              </a:rPr>
              <a:t>package </a:t>
            </a:r>
            <a:r>
              <a:rPr lang="en-IN" dirty="0" err="1">
                <a:latin typeface="+mj-lt"/>
              </a:rPr>
              <a:t>java.util</a:t>
            </a:r>
            <a:r>
              <a:rPr lang="en-IN" dirty="0">
                <a:latin typeface="+mj-lt"/>
              </a:rPr>
              <a:t>;</a:t>
            </a:r>
          </a:p>
          <a:p>
            <a:pPr>
              <a:buFont typeface="Wingdings" panose="05000000000000000000" pitchFamily="2" charset="2"/>
              <a:buChar char="§"/>
            </a:pPr>
            <a:r>
              <a:rPr lang="en-IN" dirty="0">
                <a:latin typeface="+mj-lt"/>
              </a:rPr>
              <a:t>public interface </a:t>
            </a:r>
            <a:r>
              <a:rPr lang="en-IN" dirty="0" err="1">
                <a:solidFill>
                  <a:srgbClr val="FF0000"/>
                </a:solidFill>
                <a:latin typeface="+mj-lt"/>
              </a:rPr>
              <a:t>EventListener</a:t>
            </a:r>
            <a:endParaRPr lang="en-IN" dirty="0">
              <a:solidFill>
                <a:srgbClr val="FF0000"/>
              </a:solidFill>
              <a:latin typeface="+mj-lt"/>
            </a:endParaRPr>
          </a:p>
          <a:p>
            <a:pPr>
              <a:buFont typeface="Wingdings" panose="05000000000000000000" pitchFamily="2" charset="2"/>
              <a:buChar char="§"/>
            </a:pPr>
            <a:r>
              <a:rPr lang="en-IN" dirty="0">
                <a:latin typeface="+mj-lt"/>
              </a:rPr>
              <a:t>{}</a:t>
            </a:r>
          </a:p>
        </p:txBody>
      </p:sp>
    </p:spTree>
    <p:extLst>
      <p:ext uri="{BB962C8B-B14F-4D97-AF65-F5344CB8AC3E}">
        <p14:creationId xmlns:p14="http://schemas.microsoft.com/office/powerpoint/2010/main" val="2744983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326-673E-408D-BC6D-106902EFD569}"/>
              </a:ext>
            </a:extLst>
          </p:cNvPr>
          <p:cNvSpPr>
            <a:spLocks noGrp="1"/>
          </p:cNvSpPr>
          <p:nvPr>
            <p:ph type="title"/>
          </p:nvPr>
        </p:nvSpPr>
        <p:spPr/>
        <p:txBody>
          <a:bodyPr/>
          <a:lstStyle/>
          <a:p>
            <a:r>
              <a:rPr lang="en-IN" dirty="0">
                <a:solidFill>
                  <a:srgbClr val="C00000"/>
                </a:solidFill>
              </a:rPr>
              <a:t>Nested Interface in Java</a:t>
            </a:r>
            <a:br>
              <a:rPr lang="en-IN" dirty="0"/>
            </a:br>
            <a:endParaRPr lang="en-IN" dirty="0"/>
          </a:p>
        </p:txBody>
      </p:sp>
      <p:sp>
        <p:nvSpPr>
          <p:cNvPr id="3" name="Content Placeholder 2">
            <a:extLst>
              <a:ext uri="{FF2B5EF4-FFF2-40B4-BE49-F238E27FC236}">
                <a16:creationId xmlns:a16="http://schemas.microsoft.com/office/drawing/2014/main" id="{49152949-793F-41E6-8871-105737336097}"/>
              </a:ext>
            </a:extLst>
          </p:cNvPr>
          <p:cNvSpPr>
            <a:spLocks noGrp="1"/>
          </p:cNvSpPr>
          <p:nvPr>
            <p:ph idx="1"/>
          </p:nvPr>
        </p:nvSpPr>
        <p:spPr>
          <a:xfrm>
            <a:off x="838200" y="1238250"/>
            <a:ext cx="10515600" cy="4938713"/>
          </a:xfrm>
        </p:spPr>
        <p:txBody>
          <a:bodyPr/>
          <a:lstStyle/>
          <a:p>
            <a:r>
              <a:rPr lang="en-US" dirty="0">
                <a:latin typeface="+mj-lt"/>
              </a:rPr>
              <a:t>An interface i.e. declared within another interface or class is known as nested interface.</a:t>
            </a:r>
          </a:p>
          <a:p>
            <a:endParaRPr lang="en-US" dirty="0">
              <a:latin typeface="+mj-lt"/>
            </a:endParaRPr>
          </a:p>
          <a:p>
            <a:r>
              <a:rPr lang="en-US" dirty="0">
                <a:latin typeface="+mj-lt"/>
              </a:rPr>
              <a:t>Nested interface must be public if it is declared inside the interface but it can have any access modifier if declared within the class.</a:t>
            </a:r>
          </a:p>
          <a:p>
            <a:r>
              <a:rPr lang="en-US" dirty="0">
                <a:latin typeface="+mj-lt"/>
              </a:rPr>
              <a:t>Nested interfaces are declared static implicitly.</a:t>
            </a:r>
          </a:p>
          <a:p>
            <a:endParaRPr lang="en-IN" dirty="0"/>
          </a:p>
        </p:txBody>
      </p:sp>
    </p:spTree>
    <p:extLst>
      <p:ext uri="{BB962C8B-B14F-4D97-AF65-F5344CB8AC3E}">
        <p14:creationId xmlns:p14="http://schemas.microsoft.com/office/powerpoint/2010/main" val="118600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1B4-ABC2-4A3E-B3C3-AB55EF312B69}"/>
              </a:ext>
            </a:extLst>
          </p:cNvPr>
          <p:cNvSpPr>
            <a:spLocks noGrp="1"/>
          </p:cNvSpPr>
          <p:nvPr>
            <p:ph type="title"/>
          </p:nvPr>
        </p:nvSpPr>
        <p:spPr>
          <a:xfrm>
            <a:off x="838200" y="747712"/>
            <a:ext cx="10515600" cy="1325563"/>
          </a:xfrm>
        </p:spPr>
        <p:txBody>
          <a:bodyPr>
            <a:normAutofit fontScale="90000"/>
          </a:bodyPr>
          <a:lstStyle/>
          <a:p>
            <a:r>
              <a:rPr lang="en-IN" b="1" dirty="0">
                <a:solidFill>
                  <a:srgbClr val="C00000"/>
                </a:solidFill>
              </a:rPr>
              <a:t>Abstraction in Java</a:t>
            </a:r>
            <a:br>
              <a:rPr lang="en-IN" dirty="0"/>
            </a:br>
            <a:br>
              <a:rPr lang="en-IN" dirty="0"/>
            </a:br>
            <a:endParaRPr lang="en-IN" dirty="0"/>
          </a:p>
        </p:txBody>
      </p:sp>
      <p:sp>
        <p:nvSpPr>
          <p:cNvPr id="5" name="Rectangle 3">
            <a:extLst>
              <a:ext uri="{FF2B5EF4-FFF2-40B4-BE49-F238E27FC236}">
                <a16:creationId xmlns:a16="http://schemas.microsoft.com/office/drawing/2014/main" id="{1C185E17-0239-4EA5-8731-4E7D1D785636}"/>
              </a:ext>
            </a:extLst>
          </p:cNvPr>
          <p:cNvSpPr>
            <a:spLocks noGrp="1" noChangeArrowheads="1"/>
          </p:cNvSpPr>
          <p:nvPr>
            <p:ph idx="1"/>
          </p:nvPr>
        </p:nvSpPr>
        <p:spPr>
          <a:xfrm>
            <a:off x="838200" y="1758950"/>
            <a:ext cx="10515600" cy="4351338"/>
          </a:xfrm>
          <a:noFill/>
        </p:spPr>
        <p:txBody>
          <a:bodyPr/>
          <a:lstStyle/>
          <a:p>
            <a:r>
              <a:rPr lang="en-US" dirty="0">
                <a:latin typeface="+mj-lt"/>
              </a:rPr>
              <a:t>Process of hiding the implementation details and showing only functionality to the user.</a:t>
            </a:r>
          </a:p>
          <a:p>
            <a:endParaRPr lang="en-US" dirty="0">
              <a:latin typeface="+mj-lt"/>
            </a:endParaRPr>
          </a:p>
          <a:p>
            <a:r>
              <a:rPr lang="en-US" dirty="0">
                <a:latin typeface="+mj-lt"/>
              </a:rPr>
              <a:t>Ways to achieve Abstraction</a:t>
            </a:r>
          </a:p>
          <a:p>
            <a:pPr marL="0" indent="0">
              <a:buNone/>
            </a:pPr>
            <a:r>
              <a:rPr lang="en-US" dirty="0">
                <a:latin typeface="+mj-lt"/>
              </a:rPr>
              <a:t>1. Abstract class (0 to 100%)</a:t>
            </a:r>
          </a:p>
          <a:p>
            <a:pPr marL="0" indent="0">
              <a:buNone/>
            </a:pPr>
            <a:r>
              <a:rPr lang="en-US" dirty="0">
                <a:latin typeface="+mj-lt"/>
              </a:rPr>
              <a:t>2. Interface (100%)</a:t>
            </a:r>
            <a:br>
              <a:rPr lang="en-US" dirty="0">
                <a:latin typeface="+mj-lt"/>
              </a:rPr>
            </a:br>
            <a:endParaRPr lang="en-US" altLang="en-US" dirty="0">
              <a:latin typeface="+mj-lt"/>
            </a:endParaRPr>
          </a:p>
        </p:txBody>
      </p:sp>
    </p:spTree>
    <p:extLst>
      <p:ext uri="{BB962C8B-B14F-4D97-AF65-F5344CB8AC3E}">
        <p14:creationId xmlns:p14="http://schemas.microsoft.com/office/powerpoint/2010/main" val="3623183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2220C-ACF8-49E6-BDF4-D8F6BBFD5E92}"/>
              </a:ext>
            </a:extLst>
          </p:cNvPr>
          <p:cNvSpPr>
            <a:spLocks noGrp="1"/>
          </p:cNvSpPr>
          <p:nvPr>
            <p:ph idx="1"/>
          </p:nvPr>
        </p:nvSpPr>
        <p:spPr>
          <a:xfrm>
            <a:off x="838200" y="809625"/>
            <a:ext cx="10515600" cy="5367338"/>
          </a:xfrm>
          <a:solidFill>
            <a:schemeClr val="accent2">
              <a:lumMod val="20000"/>
              <a:lumOff val="80000"/>
            </a:schemeClr>
          </a:solidFill>
        </p:spPr>
        <p:txBody>
          <a:bodyPr>
            <a:normAutofit fontScale="47500" lnSpcReduction="20000"/>
          </a:bodyPr>
          <a:lstStyle/>
          <a:p>
            <a:pPr marL="0" indent="0">
              <a:buNone/>
            </a:pPr>
            <a:r>
              <a:rPr lang="en-IN" sz="2900" dirty="0"/>
              <a:t>interface </a:t>
            </a:r>
            <a:r>
              <a:rPr lang="en-IN" sz="2900" dirty="0" err="1"/>
              <a:t>MyInterfaceA</a:t>
            </a:r>
            <a:r>
              <a:rPr lang="en-IN" sz="2900" dirty="0"/>
              <a:t>{  </a:t>
            </a:r>
          </a:p>
          <a:p>
            <a:pPr marL="0" indent="0">
              <a:buNone/>
            </a:pPr>
            <a:r>
              <a:rPr lang="en-IN" sz="2900" dirty="0"/>
              <a:t>    void display();  </a:t>
            </a:r>
          </a:p>
          <a:p>
            <a:pPr marL="0" indent="0">
              <a:buNone/>
            </a:pPr>
            <a:r>
              <a:rPr lang="en-IN" sz="2900" dirty="0"/>
              <a:t>    interface </a:t>
            </a:r>
            <a:r>
              <a:rPr lang="en-IN" sz="2900" dirty="0" err="1"/>
              <a:t>MyInterfaceB</a:t>
            </a:r>
            <a:r>
              <a:rPr lang="en-IN" sz="2900" dirty="0"/>
              <a:t>{  </a:t>
            </a:r>
          </a:p>
          <a:p>
            <a:pPr marL="0" indent="0">
              <a:buNone/>
            </a:pPr>
            <a:r>
              <a:rPr lang="en-IN" sz="2900" dirty="0"/>
              <a:t>        void </a:t>
            </a:r>
            <a:r>
              <a:rPr lang="en-IN" sz="2900" dirty="0" err="1"/>
              <a:t>myMethod</a:t>
            </a:r>
            <a:r>
              <a:rPr lang="en-IN" sz="2900" dirty="0"/>
              <a:t>();  </a:t>
            </a:r>
          </a:p>
          <a:p>
            <a:pPr marL="0" indent="0">
              <a:buNone/>
            </a:pPr>
            <a:r>
              <a:rPr lang="en-IN" sz="2900" dirty="0"/>
              <a:t>    }  </a:t>
            </a:r>
          </a:p>
          <a:p>
            <a:pPr marL="0" indent="0">
              <a:buNone/>
            </a:pPr>
            <a:r>
              <a:rPr lang="en-IN" sz="2900" dirty="0"/>
              <a:t>}  </a:t>
            </a:r>
          </a:p>
          <a:p>
            <a:pPr marL="0" indent="0">
              <a:buNone/>
            </a:pPr>
            <a:r>
              <a:rPr lang="en-IN" sz="2900" dirty="0"/>
              <a:t>      </a:t>
            </a:r>
          </a:p>
          <a:p>
            <a:pPr marL="0" indent="0">
              <a:buNone/>
            </a:pPr>
            <a:r>
              <a:rPr lang="en-IN" sz="2900" dirty="0"/>
              <a:t>class NestedInterfaceDemo1 </a:t>
            </a:r>
          </a:p>
          <a:p>
            <a:pPr marL="0" indent="0">
              <a:buNone/>
            </a:pPr>
            <a:r>
              <a:rPr lang="en-IN" sz="2900" dirty="0"/>
              <a:t>    implements </a:t>
            </a:r>
            <a:r>
              <a:rPr lang="en-IN" sz="2900" dirty="0" err="1"/>
              <a:t>MyInterfaceA.MyInterfaceB</a:t>
            </a:r>
            <a:r>
              <a:rPr lang="en-IN" sz="2900" dirty="0"/>
              <a:t>{  </a:t>
            </a:r>
          </a:p>
          <a:p>
            <a:pPr marL="0" indent="0">
              <a:buNone/>
            </a:pPr>
            <a:r>
              <a:rPr lang="en-IN" sz="2900" dirty="0"/>
              <a:t>     public void </a:t>
            </a:r>
            <a:r>
              <a:rPr lang="en-IN" sz="2900" dirty="0" err="1"/>
              <a:t>myMethod</a:t>
            </a:r>
            <a:r>
              <a:rPr lang="en-IN" sz="2900" dirty="0"/>
              <a:t>(){</a:t>
            </a:r>
          </a:p>
          <a:p>
            <a:pPr marL="0" indent="0">
              <a:buNone/>
            </a:pPr>
            <a:r>
              <a:rPr lang="en-IN" sz="2900" dirty="0"/>
              <a:t>         </a:t>
            </a:r>
            <a:r>
              <a:rPr lang="en-IN" sz="2900" dirty="0" err="1"/>
              <a:t>System.out.println</a:t>
            </a:r>
            <a:r>
              <a:rPr lang="en-IN" sz="2900" dirty="0"/>
              <a:t>("This is Nested interface </a:t>
            </a:r>
            <a:r>
              <a:rPr lang="en-IN" sz="2900" dirty="0" err="1"/>
              <a:t>myMethod</a:t>
            </a:r>
            <a:r>
              <a:rPr lang="en-IN" sz="2900" dirty="0"/>
              <a:t>");</a:t>
            </a:r>
          </a:p>
          <a:p>
            <a:pPr marL="0" indent="0">
              <a:buNone/>
            </a:pPr>
            <a:r>
              <a:rPr lang="en-IN" sz="2900" dirty="0"/>
              <a:t>     }  </a:t>
            </a:r>
          </a:p>
          <a:p>
            <a:pPr marL="0" indent="0">
              <a:buNone/>
            </a:pPr>
            <a:r>
              <a:rPr lang="en-IN" sz="2900" dirty="0"/>
              <a:t>      </a:t>
            </a:r>
          </a:p>
          <a:p>
            <a:pPr marL="0" indent="0">
              <a:buNone/>
            </a:pPr>
            <a:r>
              <a:rPr lang="en-IN" sz="2900" dirty="0"/>
              <a:t>     public static void main(String </a:t>
            </a:r>
            <a:r>
              <a:rPr lang="en-IN" sz="2900" dirty="0" err="1"/>
              <a:t>args</a:t>
            </a:r>
            <a:r>
              <a:rPr lang="en-IN" sz="2900" dirty="0"/>
              <a:t>[]){  </a:t>
            </a:r>
          </a:p>
          <a:p>
            <a:pPr marL="0" indent="0">
              <a:buNone/>
            </a:pPr>
            <a:r>
              <a:rPr lang="en-IN" sz="2900" dirty="0"/>
              <a:t>         </a:t>
            </a:r>
            <a:r>
              <a:rPr lang="en-IN" sz="2900" dirty="0" err="1"/>
              <a:t>MyInterfaceA.MyInterfaceB</a:t>
            </a:r>
            <a:r>
              <a:rPr lang="en-IN" sz="2900" dirty="0"/>
              <a:t> </a:t>
            </a:r>
            <a:r>
              <a:rPr lang="en-IN" sz="2900" dirty="0" err="1"/>
              <a:t>obj</a:t>
            </a:r>
            <a:r>
              <a:rPr lang="en-IN" sz="2900" dirty="0"/>
              <a:t>=</a:t>
            </a:r>
          </a:p>
          <a:p>
            <a:pPr marL="0" indent="0">
              <a:buNone/>
            </a:pPr>
            <a:r>
              <a:rPr lang="en-IN" sz="2900" dirty="0"/>
              <a:t>                 new NestedInterfaceDemo1(); </a:t>
            </a:r>
          </a:p>
          <a:p>
            <a:pPr marL="0" indent="0">
              <a:buNone/>
            </a:pPr>
            <a:r>
              <a:rPr lang="en-IN" sz="2900" dirty="0"/>
              <a:t>      </a:t>
            </a:r>
            <a:r>
              <a:rPr lang="en-IN" sz="2900" dirty="0" err="1"/>
              <a:t>obj.myMethod</a:t>
            </a:r>
            <a:r>
              <a:rPr lang="en-IN" sz="2900" dirty="0"/>
              <a:t>();  </a:t>
            </a:r>
          </a:p>
          <a:p>
            <a:pPr marL="0" indent="0">
              <a:buNone/>
            </a:pPr>
            <a:r>
              <a:rPr lang="en-IN" sz="2900" dirty="0"/>
              <a:t>     }  </a:t>
            </a:r>
          </a:p>
          <a:p>
            <a:r>
              <a:rPr lang="en-IN" sz="2900" dirty="0"/>
              <a:t>}</a:t>
            </a:r>
            <a:endParaRPr lang="en-IN" dirty="0"/>
          </a:p>
        </p:txBody>
      </p:sp>
      <p:sp>
        <p:nvSpPr>
          <p:cNvPr id="2" name="TextBox 1">
            <a:extLst>
              <a:ext uri="{FF2B5EF4-FFF2-40B4-BE49-F238E27FC236}">
                <a16:creationId xmlns:a16="http://schemas.microsoft.com/office/drawing/2014/main" id="{A6AEE8AE-96E5-4803-BB17-5807659B1BDC}"/>
              </a:ext>
            </a:extLst>
          </p:cNvPr>
          <p:cNvSpPr txBox="1"/>
          <p:nvPr/>
        </p:nvSpPr>
        <p:spPr>
          <a:xfrm>
            <a:off x="771525" y="219075"/>
            <a:ext cx="4010025" cy="369332"/>
          </a:xfrm>
          <a:prstGeom prst="rect">
            <a:avLst/>
          </a:prstGeom>
          <a:noFill/>
        </p:spPr>
        <p:txBody>
          <a:bodyPr wrap="square" rtlCol="0">
            <a:spAutoFit/>
          </a:bodyPr>
          <a:lstStyle/>
          <a:p>
            <a:r>
              <a:rPr lang="en-US" dirty="0">
                <a:solidFill>
                  <a:srgbClr val="C00000"/>
                </a:solidFill>
              </a:rPr>
              <a:t>Example: Nested Interface</a:t>
            </a:r>
            <a:endParaRPr lang="en-IN" dirty="0">
              <a:solidFill>
                <a:srgbClr val="C00000"/>
              </a:solidFill>
            </a:endParaRPr>
          </a:p>
        </p:txBody>
      </p:sp>
    </p:spTree>
    <p:extLst>
      <p:ext uri="{BB962C8B-B14F-4D97-AF65-F5344CB8AC3E}">
        <p14:creationId xmlns:p14="http://schemas.microsoft.com/office/powerpoint/2010/main" val="4063985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61F5-9781-4A03-AB7E-05258DFDE9FA}"/>
              </a:ext>
            </a:extLst>
          </p:cNvPr>
          <p:cNvSpPr>
            <a:spLocks noGrp="1"/>
          </p:cNvSpPr>
          <p:nvPr>
            <p:ph type="title"/>
          </p:nvPr>
        </p:nvSpPr>
        <p:spPr/>
        <p:txBody>
          <a:bodyPr/>
          <a:lstStyle/>
          <a:p>
            <a:r>
              <a:rPr lang="en-US" dirty="0">
                <a:solidFill>
                  <a:srgbClr val="C00000"/>
                </a:solidFill>
              </a:rPr>
              <a:t>Summary</a:t>
            </a:r>
            <a:endParaRPr lang="en-IN" dirty="0">
              <a:solidFill>
                <a:srgbClr val="C00000"/>
              </a:solidFill>
            </a:endParaRPr>
          </a:p>
        </p:txBody>
      </p:sp>
      <p:sp>
        <p:nvSpPr>
          <p:cNvPr id="3" name="Content Placeholder 2">
            <a:extLst>
              <a:ext uri="{FF2B5EF4-FFF2-40B4-BE49-F238E27FC236}">
                <a16:creationId xmlns:a16="http://schemas.microsoft.com/office/drawing/2014/main" id="{FAD9C465-21F6-4B91-A220-05A45BC9CE64}"/>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latin typeface="+mj-lt"/>
              </a:rPr>
              <a:t>We can’t create instance(interface can’t be instantiated) of interface but we can make reference of it that refers to the Object of its implementing class.</a:t>
            </a:r>
          </a:p>
          <a:p>
            <a:pPr>
              <a:buFont typeface="Wingdings" panose="05000000000000000000" pitchFamily="2" charset="2"/>
              <a:buChar char="§"/>
            </a:pPr>
            <a:r>
              <a:rPr lang="en-US" dirty="0">
                <a:latin typeface="+mj-lt"/>
              </a:rPr>
              <a:t>A class can implement more than one interface.</a:t>
            </a:r>
          </a:p>
          <a:p>
            <a:pPr>
              <a:buFont typeface="Wingdings" panose="05000000000000000000" pitchFamily="2" charset="2"/>
              <a:buChar char="§"/>
            </a:pPr>
            <a:r>
              <a:rPr lang="en-US" dirty="0">
                <a:latin typeface="+mj-lt"/>
              </a:rPr>
              <a:t>An interface can extends another interface (but only one interface).</a:t>
            </a:r>
          </a:p>
          <a:p>
            <a:pPr>
              <a:buFont typeface="Wingdings" panose="05000000000000000000" pitchFamily="2" charset="2"/>
              <a:buChar char="§"/>
            </a:pPr>
            <a:r>
              <a:rPr lang="en-US" dirty="0">
                <a:latin typeface="+mj-lt"/>
              </a:rPr>
              <a:t>A class that implements interface must implements all the methods in interface.</a:t>
            </a:r>
          </a:p>
          <a:p>
            <a:pPr>
              <a:buFont typeface="Wingdings" panose="05000000000000000000" pitchFamily="2" charset="2"/>
              <a:buChar char="§"/>
            </a:pPr>
            <a:r>
              <a:rPr lang="en-US" dirty="0">
                <a:latin typeface="+mj-lt"/>
              </a:rPr>
              <a:t>All the methods are public and abstract. And all the fields are public, static, and final.</a:t>
            </a:r>
          </a:p>
          <a:p>
            <a:pPr>
              <a:buFont typeface="Wingdings" panose="05000000000000000000" pitchFamily="2" charset="2"/>
              <a:buChar char="§"/>
            </a:pPr>
            <a:r>
              <a:rPr lang="en-US" dirty="0">
                <a:latin typeface="+mj-lt"/>
              </a:rPr>
              <a:t>It is used to achieve multiple inheritance.</a:t>
            </a:r>
          </a:p>
          <a:p>
            <a:pPr>
              <a:buFont typeface="Wingdings" panose="05000000000000000000" pitchFamily="2" charset="2"/>
              <a:buChar char="§"/>
            </a:pPr>
            <a:r>
              <a:rPr lang="en-US" dirty="0">
                <a:latin typeface="+mj-lt"/>
              </a:rPr>
              <a:t>It is used to achieve loose coupling.</a:t>
            </a:r>
            <a:endParaRPr lang="en-IN" dirty="0">
              <a:latin typeface="+mj-lt"/>
            </a:endParaRPr>
          </a:p>
        </p:txBody>
      </p:sp>
    </p:spTree>
    <p:extLst>
      <p:ext uri="{BB962C8B-B14F-4D97-AF65-F5344CB8AC3E}">
        <p14:creationId xmlns:p14="http://schemas.microsoft.com/office/powerpoint/2010/main" val="3672655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80CB276-0314-47D7-8755-E9BF425B7153}"/>
              </a:ext>
            </a:extLst>
          </p:cNvPr>
          <p:cNvGraphicFramePr>
            <a:graphicFrameLocks noGrp="1"/>
          </p:cNvGraphicFramePr>
          <p:nvPr>
            <p:ph idx="1"/>
            <p:extLst>
              <p:ext uri="{D42A27DB-BD31-4B8C-83A1-F6EECF244321}">
                <p14:modId xmlns:p14="http://schemas.microsoft.com/office/powerpoint/2010/main" val="248589431"/>
              </p:ext>
            </p:extLst>
          </p:nvPr>
        </p:nvGraphicFramePr>
        <p:xfrm>
          <a:off x="666750" y="533401"/>
          <a:ext cx="10515601" cy="6164299"/>
        </p:xfrm>
        <a:graphic>
          <a:graphicData uri="http://schemas.openxmlformats.org/drawingml/2006/table">
            <a:tbl>
              <a:tblPr/>
              <a:tblGrid>
                <a:gridCol w="772864">
                  <a:extLst>
                    <a:ext uri="{9D8B030D-6E8A-4147-A177-3AD203B41FA5}">
                      <a16:colId xmlns:a16="http://schemas.microsoft.com/office/drawing/2014/main" val="2231735886"/>
                    </a:ext>
                  </a:extLst>
                </a:gridCol>
                <a:gridCol w="1932147">
                  <a:extLst>
                    <a:ext uri="{9D8B030D-6E8A-4147-A177-3AD203B41FA5}">
                      <a16:colId xmlns:a16="http://schemas.microsoft.com/office/drawing/2014/main" val="2106172502"/>
                    </a:ext>
                  </a:extLst>
                </a:gridCol>
                <a:gridCol w="3905295">
                  <a:extLst>
                    <a:ext uri="{9D8B030D-6E8A-4147-A177-3AD203B41FA5}">
                      <a16:colId xmlns:a16="http://schemas.microsoft.com/office/drawing/2014/main" val="2166059045"/>
                    </a:ext>
                  </a:extLst>
                </a:gridCol>
                <a:gridCol w="3905295">
                  <a:extLst>
                    <a:ext uri="{9D8B030D-6E8A-4147-A177-3AD203B41FA5}">
                      <a16:colId xmlns:a16="http://schemas.microsoft.com/office/drawing/2014/main" val="1245092657"/>
                    </a:ext>
                  </a:extLst>
                </a:gridCol>
              </a:tblGrid>
              <a:tr h="500922">
                <a:tc>
                  <a:txBody>
                    <a:bodyPr/>
                    <a:lstStyle/>
                    <a:p>
                      <a:pPr fontAlgn="t"/>
                      <a:r>
                        <a:rPr lang="en-IN" sz="1400" dirty="0">
                          <a:effectLst/>
                          <a:latin typeface="+mj-lt"/>
                        </a:rPr>
                        <a:t>Sr. No.</a:t>
                      </a:r>
                      <a:br>
                        <a:rPr lang="en-IN" sz="1400" dirty="0">
                          <a:effectLst/>
                          <a:latin typeface="+mj-lt"/>
                        </a:rPr>
                      </a:br>
                      <a:endParaRPr lang="en-IN"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dirty="0">
                          <a:solidFill>
                            <a:srgbClr val="FF0000"/>
                          </a:solidFill>
                          <a:effectLst/>
                          <a:latin typeface="+mj-lt"/>
                        </a:rPr>
                        <a:t>Key</a:t>
                      </a:r>
                      <a:br>
                        <a:rPr lang="en-IN" sz="1400" dirty="0">
                          <a:solidFill>
                            <a:srgbClr val="FF0000"/>
                          </a:solidFill>
                          <a:effectLst/>
                          <a:latin typeface="+mj-lt"/>
                        </a:rPr>
                      </a:br>
                      <a:endParaRPr lang="en-IN" sz="1400" dirty="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dirty="0">
                          <a:effectLst/>
                          <a:latin typeface="+mj-lt"/>
                        </a:rPr>
                        <a:t>Abstract Class</a:t>
                      </a:r>
                      <a:br>
                        <a:rPr lang="en-IN" sz="1400" dirty="0">
                          <a:effectLst/>
                          <a:latin typeface="+mj-lt"/>
                        </a:rPr>
                      </a:br>
                      <a:endParaRPr lang="en-IN"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latin typeface="+mj-lt"/>
                        </a:rPr>
                        <a:t>Interface</a:t>
                      </a:r>
                      <a:br>
                        <a:rPr lang="en-IN" sz="1400">
                          <a:effectLst/>
                          <a:latin typeface="+mj-lt"/>
                        </a:rPr>
                      </a:br>
                      <a:endParaRPr lang="en-IN" sz="140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17360530"/>
                  </a:ext>
                </a:extLst>
              </a:tr>
              <a:tr h="956402">
                <a:tc>
                  <a:txBody>
                    <a:bodyPr/>
                    <a:lstStyle/>
                    <a:p>
                      <a:pPr algn="ctr" fontAlgn="ctr"/>
                      <a:r>
                        <a:rPr lang="en-IN" sz="1400" dirty="0">
                          <a:effectLst/>
                          <a:latin typeface="+mj-lt"/>
                        </a:rPr>
                        <a:t>1</a:t>
                      </a:r>
                      <a:br>
                        <a:rPr lang="en-IN" sz="1400" dirty="0">
                          <a:effectLst/>
                          <a:latin typeface="+mj-lt"/>
                        </a:rPr>
                      </a:br>
                      <a:endParaRPr lang="en-IN" sz="1400" dirty="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dirty="0">
                          <a:solidFill>
                            <a:srgbClr val="FF0000"/>
                          </a:solidFill>
                          <a:effectLst/>
                          <a:latin typeface="+mj-lt"/>
                        </a:rPr>
                        <a:t>Supported Methods</a:t>
                      </a:r>
                      <a:br>
                        <a:rPr lang="en-IN" sz="1400" dirty="0">
                          <a:solidFill>
                            <a:srgbClr val="FF0000"/>
                          </a:solidFill>
                          <a:effectLst/>
                          <a:latin typeface="+mj-lt"/>
                        </a:rPr>
                      </a:br>
                      <a:endParaRPr lang="en-IN" sz="1400" dirty="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Abstract class can have both an abstract as well as concrete methods.</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Interface can have only abstract methods. Java 8 onwards, it can have default as well as static methods.</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0042057"/>
                  </a:ext>
                </a:extLst>
              </a:tr>
              <a:tr h="480034">
                <a:tc>
                  <a:txBody>
                    <a:bodyPr/>
                    <a:lstStyle/>
                    <a:p>
                      <a:pPr algn="ctr" fontAlgn="ctr"/>
                      <a:r>
                        <a:rPr lang="en-IN" sz="1400">
                          <a:effectLst/>
                          <a:latin typeface="+mj-lt"/>
                        </a:rPr>
                        <a:t>2</a:t>
                      </a:r>
                      <a:br>
                        <a:rPr lang="en-IN" sz="1400">
                          <a:effectLst/>
                          <a:latin typeface="+mj-lt"/>
                        </a:rPr>
                      </a:br>
                      <a:endParaRPr lang="en-IN" sz="140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a:solidFill>
                            <a:srgbClr val="FF0000"/>
                          </a:solidFill>
                          <a:effectLst/>
                          <a:latin typeface="+mj-lt"/>
                        </a:rPr>
                        <a:t>Multiple Inheritance</a:t>
                      </a:r>
                      <a:br>
                        <a:rPr lang="en-IN" sz="1400">
                          <a:solidFill>
                            <a:srgbClr val="FF0000"/>
                          </a:solidFill>
                          <a:effectLst/>
                          <a:latin typeface="+mj-lt"/>
                        </a:rPr>
                      </a:br>
                      <a:endParaRPr lang="en-IN" sz="140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Multiple Inheritance is not supported.</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dirty="0">
                          <a:effectLst/>
                          <a:latin typeface="+mj-lt"/>
                        </a:rPr>
                        <a:t>Interface supports Multiple Inheritance.</a:t>
                      </a:r>
                      <a:br>
                        <a:rPr lang="en-IN" sz="1400" dirty="0">
                          <a:effectLst/>
                          <a:latin typeface="+mj-lt"/>
                        </a:rPr>
                      </a:br>
                      <a:endParaRPr lang="en-IN"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3514059"/>
                  </a:ext>
                </a:extLst>
              </a:tr>
              <a:tr h="707983">
                <a:tc>
                  <a:txBody>
                    <a:bodyPr/>
                    <a:lstStyle/>
                    <a:p>
                      <a:pPr algn="ctr" fontAlgn="ctr"/>
                      <a:r>
                        <a:rPr lang="en-IN" sz="1400">
                          <a:effectLst/>
                          <a:latin typeface="+mj-lt"/>
                        </a:rPr>
                        <a:t>3</a:t>
                      </a:r>
                      <a:br>
                        <a:rPr lang="en-IN" sz="1400">
                          <a:effectLst/>
                          <a:latin typeface="+mj-lt"/>
                        </a:rPr>
                      </a:br>
                      <a:endParaRPr lang="en-IN" sz="140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a:solidFill>
                            <a:srgbClr val="FF0000"/>
                          </a:solidFill>
                          <a:effectLst/>
                          <a:latin typeface="+mj-lt"/>
                        </a:rPr>
                        <a:t>Supported Variables</a:t>
                      </a:r>
                      <a:br>
                        <a:rPr lang="en-IN" sz="1400">
                          <a:solidFill>
                            <a:srgbClr val="FF0000"/>
                          </a:solidFill>
                          <a:effectLst/>
                          <a:latin typeface="+mj-lt"/>
                        </a:rPr>
                      </a:br>
                      <a:endParaRPr lang="en-IN" sz="140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final, non-final, static and non-static variables supported.</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Only static and final variables are permitted.</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9202384"/>
                  </a:ext>
                </a:extLst>
              </a:tr>
              <a:tr h="707983">
                <a:tc>
                  <a:txBody>
                    <a:bodyPr/>
                    <a:lstStyle/>
                    <a:p>
                      <a:pPr algn="ctr" fontAlgn="ctr"/>
                      <a:r>
                        <a:rPr lang="en-IN" sz="1400">
                          <a:effectLst/>
                          <a:latin typeface="+mj-lt"/>
                        </a:rPr>
                        <a:t>4</a:t>
                      </a:r>
                      <a:br>
                        <a:rPr lang="en-IN" sz="1400">
                          <a:effectLst/>
                          <a:latin typeface="+mj-lt"/>
                        </a:rPr>
                      </a:br>
                      <a:endParaRPr lang="en-IN" sz="140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a:solidFill>
                            <a:srgbClr val="FF0000"/>
                          </a:solidFill>
                          <a:effectLst/>
                          <a:latin typeface="+mj-lt"/>
                        </a:rPr>
                        <a:t>Implementation</a:t>
                      </a:r>
                      <a:br>
                        <a:rPr lang="en-IN" sz="1400">
                          <a:solidFill>
                            <a:srgbClr val="FF0000"/>
                          </a:solidFill>
                          <a:effectLst/>
                          <a:latin typeface="+mj-lt"/>
                        </a:rPr>
                      </a:br>
                      <a:endParaRPr lang="en-IN" sz="140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Abstract class can implement an interface.</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Interface can not implement an interface, it can extend an interface.</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4173430"/>
                  </a:ext>
                </a:extLst>
              </a:tr>
              <a:tr h="579555">
                <a:tc>
                  <a:txBody>
                    <a:bodyPr/>
                    <a:lstStyle/>
                    <a:p>
                      <a:pPr algn="ctr" fontAlgn="ctr"/>
                      <a:r>
                        <a:rPr lang="en-IN" sz="1400">
                          <a:effectLst/>
                          <a:latin typeface="+mj-lt"/>
                        </a:rPr>
                        <a:t>5</a:t>
                      </a:r>
                      <a:br>
                        <a:rPr lang="en-IN" sz="1400">
                          <a:effectLst/>
                          <a:latin typeface="+mj-lt"/>
                        </a:rPr>
                      </a:br>
                      <a:endParaRPr lang="en-IN" sz="140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a:solidFill>
                            <a:srgbClr val="FF0000"/>
                          </a:solidFill>
                          <a:effectLst/>
                          <a:latin typeface="+mj-lt"/>
                        </a:rPr>
                        <a:t>Keyword</a:t>
                      </a:r>
                      <a:br>
                        <a:rPr lang="en-IN" sz="1400">
                          <a:solidFill>
                            <a:srgbClr val="FF0000"/>
                          </a:solidFill>
                          <a:effectLst/>
                          <a:latin typeface="+mj-lt"/>
                        </a:rPr>
                      </a:br>
                      <a:endParaRPr lang="en-IN" sz="140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mj-lt"/>
                        </a:rPr>
                        <a:t>Abstract class declared using abstract keyword.</a:t>
                      </a:r>
                      <a:br>
                        <a:rPr lang="en-US" sz="1400">
                          <a:effectLst/>
                          <a:latin typeface="+mj-lt"/>
                        </a:rPr>
                      </a:br>
                      <a:endParaRPr lang="en-US" sz="140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mj-lt"/>
                        </a:rPr>
                        <a:t>Interface is declared using interface keyword.</a:t>
                      </a:r>
                      <a:br>
                        <a:rPr lang="en-US" sz="1400">
                          <a:effectLst/>
                          <a:latin typeface="+mj-lt"/>
                        </a:rPr>
                      </a:br>
                      <a:endParaRPr lang="en-US" sz="140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89992233"/>
                  </a:ext>
                </a:extLst>
              </a:tr>
              <a:tr h="815454">
                <a:tc>
                  <a:txBody>
                    <a:bodyPr/>
                    <a:lstStyle/>
                    <a:p>
                      <a:pPr algn="ctr" fontAlgn="ctr"/>
                      <a:r>
                        <a:rPr lang="en-IN" sz="1400">
                          <a:effectLst/>
                          <a:latin typeface="+mj-lt"/>
                        </a:rPr>
                        <a:t>6</a:t>
                      </a:r>
                      <a:br>
                        <a:rPr lang="en-IN" sz="1400">
                          <a:effectLst/>
                          <a:latin typeface="+mj-lt"/>
                        </a:rPr>
                      </a:br>
                      <a:endParaRPr lang="en-IN" sz="140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a:solidFill>
                            <a:srgbClr val="FF0000"/>
                          </a:solidFill>
                          <a:effectLst/>
                          <a:latin typeface="+mj-lt"/>
                        </a:rPr>
                        <a:t>Inheritance</a:t>
                      </a:r>
                      <a:br>
                        <a:rPr lang="en-IN" sz="1400">
                          <a:solidFill>
                            <a:srgbClr val="FF0000"/>
                          </a:solidFill>
                          <a:effectLst/>
                          <a:latin typeface="+mj-lt"/>
                        </a:rPr>
                      </a:br>
                      <a:endParaRPr lang="en-IN" sz="140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mj-lt"/>
                        </a:rPr>
                        <a:t>Abstract class can inherit another class using extends keyword and implement an interface.</a:t>
                      </a:r>
                      <a:br>
                        <a:rPr lang="en-US" sz="1400">
                          <a:effectLst/>
                          <a:latin typeface="+mj-lt"/>
                        </a:rPr>
                      </a:br>
                      <a:endParaRPr lang="en-US" sz="140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Interface can inherit only an </a:t>
                      </a:r>
                      <a:r>
                        <a:rPr lang="en-US" sz="1400" dirty="0" err="1">
                          <a:effectLst/>
                          <a:latin typeface="+mj-lt"/>
                        </a:rPr>
                        <a:t>inteface</a:t>
                      </a:r>
                      <a:r>
                        <a:rPr lang="en-US" sz="1400" dirty="0">
                          <a:effectLst/>
                          <a:latin typeface="+mj-lt"/>
                        </a:rPr>
                        <a:t>.</a:t>
                      </a:r>
                      <a:br>
                        <a:rPr lang="en-US" sz="1400" dirty="0">
                          <a:effectLst/>
                          <a:latin typeface="+mj-lt"/>
                        </a:rPr>
                      </a:br>
                      <a:endParaRPr lang="en-US" sz="1400" dirty="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13441652"/>
                  </a:ext>
                </a:extLst>
              </a:tr>
              <a:tr h="707983">
                <a:tc>
                  <a:txBody>
                    <a:bodyPr/>
                    <a:lstStyle/>
                    <a:p>
                      <a:pPr algn="ctr" fontAlgn="ctr"/>
                      <a:r>
                        <a:rPr lang="en-IN" sz="1400">
                          <a:effectLst/>
                          <a:latin typeface="+mj-lt"/>
                        </a:rPr>
                        <a:t>7</a:t>
                      </a:r>
                      <a:br>
                        <a:rPr lang="en-IN" sz="1400">
                          <a:effectLst/>
                          <a:latin typeface="+mj-lt"/>
                        </a:rPr>
                      </a:br>
                      <a:endParaRPr lang="en-IN" sz="140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a:solidFill>
                            <a:srgbClr val="FF0000"/>
                          </a:solidFill>
                          <a:effectLst/>
                          <a:latin typeface="+mj-lt"/>
                        </a:rPr>
                        <a:t>Inheritance</a:t>
                      </a:r>
                      <a:br>
                        <a:rPr lang="en-IN" sz="1400">
                          <a:solidFill>
                            <a:srgbClr val="FF0000"/>
                          </a:solidFill>
                          <a:effectLst/>
                          <a:latin typeface="+mj-lt"/>
                        </a:rPr>
                      </a:br>
                      <a:endParaRPr lang="en-IN" sz="140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mj-lt"/>
                        </a:rPr>
                        <a:t>Abstract class can be inherited using extends keyword.</a:t>
                      </a:r>
                      <a:br>
                        <a:rPr lang="en-US" sz="1400">
                          <a:effectLst/>
                          <a:latin typeface="+mj-lt"/>
                        </a:rPr>
                      </a:br>
                      <a:endParaRPr lang="en-US" sz="140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mj-lt"/>
                        </a:rPr>
                        <a:t>Interface can only be implemented using implements keyword.</a:t>
                      </a:r>
                      <a:br>
                        <a:rPr lang="en-US" sz="1400">
                          <a:effectLst/>
                          <a:latin typeface="+mj-lt"/>
                        </a:rPr>
                      </a:br>
                      <a:endParaRPr lang="en-US" sz="140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9476043"/>
                  </a:ext>
                </a:extLst>
              </a:tr>
              <a:tr h="707983">
                <a:tc>
                  <a:txBody>
                    <a:bodyPr/>
                    <a:lstStyle/>
                    <a:p>
                      <a:pPr algn="ctr" fontAlgn="ctr"/>
                      <a:r>
                        <a:rPr lang="en-IN" sz="1400">
                          <a:effectLst/>
                          <a:latin typeface="+mj-lt"/>
                        </a:rPr>
                        <a:t>8</a:t>
                      </a:r>
                      <a:br>
                        <a:rPr lang="en-IN" sz="1400">
                          <a:effectLst/>
                          <a:latin typeface="+mj-lt"/>
                        </a:rPr>
                      </a:br>
                      <a:endParaRPr lang="en-IN" sz="1400">
                        <a:effectLst/>
                        <a:latin typeface="+mj-lt"/>
                      </a:endParaRPr>
                    </a:p>
                  </a:txBody>
                  <a:tcPr marL="11296" marR="11296" marT="11296" marB="11296"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400" dirty="0">
                          <a:solidFill>
                            <a:srgbClr val="FF0000"/>
                          </a:solidFill>
                          <a:effectLst/>
                          <a:latin typeface="+mj-lt"/>
                        </a:rPr>
                        <a:t>Access</a:t>
                      </a:r>
                      <a:br>
                        <a:rPr lang="en-IN" sz="1400" dirty="0">
                          <a:solidFill>
                            <a:srgbClr val="FF0000"/>
                          </a:solidFill>
                          <a:effectLst/>
                          <a:latin typeface="+mj-lt"/>
                        </a:rPr>
                      </a:br>
                      <a:endParaRPr lang="en-IN" sz="1400" dirty="0">
                        <a:solidFill>
                          <a:srgbClr val="FF0000"/>
                        </a:solidFill>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mj-lt"/>
                        </a:rPr>
                        <a:t>Abstract class can have any type of members like private, public.</a:t>
                      </a:r>
                      <a:br>
                        <a:rPr lang="en-US" sz="1400">
                          <a:effectLst/>
                          <a:latin typeface="+mj-lt"/>
                        </a:rPr>
                      </a:br>
                      <a:endParaRPr lang="en-US" sz="1400">
                        <a:effectLst/>
                        <a:latin typeface="+mj-lt"/>
                      </a:endParaRP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latin typeface="+mj-lt"/>
                        </a:rPr>
                        <a:t>Interface can only have public members.</a:t>
                      </a:r>
                    </a:p>
                  </a:txBody>
                  <a:tcPr marL="11296" marR="11296" marT="11296" marB="1129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5720258"/>
                  </a:ext>
                </a:extLst>
              </a:tr>
            </a:tbl>
          </a:graphicData>
        </a:graphic>
      </p:graphicFrame>
    </p:spTree>
    <p:extLst>
      <p:ext uri="{BB962C8B-B14F-4D97-AF65-F5344CB8AC3E}">
        <p14:creationId xmlns:p14="http://schemas.microsoft.com/office/powerpoint/2010/main" val="124106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067EA-087D-4E4C-B207-65F9CB1D3375}"/>
              </a:ext>
            </a:extLst>
          </p:cNvPr>
          <p:cNvSpPr>
            <a:spLocks noGrp="1"/>
          </p:cNvSpPr>
          <p:nvPr>
            <p:ph idx="1"/>
          </p:nvPr>
        </p:nvSpPr>
        <p:spPr>
          <a:xfrm>
            <a:off x="361950" y="482600"/>
            <a:ext cx="5076825" cy="5080000"/>
          </a:xfrm>
        </p:spPr>
        <p:txBody>
          <a:bodyPr>
            <a:normAutofit fontScale="77500" lnSpcReduction="20000"/>
          </a:bodyPr>
          <a:lstStyle/>
          <a:p>
            <a:pPr marL="0" indent="0">
              <a:buNone/>
            </a:pPr>
            <a:r>
              <a:rPr lang="en-IN" dirty="0"/>
              <a:t>Q.) Output?</a:t>
            </a:r>
          </a:p>
          <a:p>
            <a:pPr marL="0" indent="0">
              <a:buNone/>
            </a:pPr>
            <a:endParaRPr lang="en-IN" dirty="0"/>
          </a:p>
          <a:p>
            <a:pPr marL="0" indent="0">
              <a:buNone/>
            </a:pPr>
            <a:r>
              <a:rPr lang="en-IN" dirty="0"/>
              <a:t>interface calculate</a:t>
            </a:r>
          </a:p>
          <a:p>
            <a:pPr marL="0" indent="0">
              <a:buNone/>
            </a:pPr>
            <a:r>
              <a:rPr lang="en-IN" dirty="0"/>
              <a:t>    {</a:t>
            </a:r>
          </a:p>
          <a:p>
            <a:pPr marL="0" indent="0">
              <a:buNone/>
            </a:pPr>
            <a:r>
              <a:rPr lang="en-IN" dirty="0"/>
              <a:t>        void </a:t>
            </a:r>
            <a:r>
              <a:rPr lang="en-IN" dirty="0" err="1"/>
              <a:t>cal</a:t>
            </a:r>
            <a:r>
              <a:rPr lang="en-IN" dirty="0"/>
              <a:t>(int item);</a:t>
            </a:r>
          </a:p>
          <a:p>
            <a:pPr marL="0" indent="0">
              <a:buNone/>
            </a:pPr>
            <a:r>
              <a:rPr lang="en-IN" dirty="0"/>
              <a:t>    }</a:t>
            </a:r>
          </a:p>
          <a:p>
            <a:pPr marL="0" indent="0">
              <a:buNone/>
            </a:pPr>
            <a:r>
              <a:rPr lang="en-IN" dirty="0"/>
              <a:t>    class display implements calculate</a:t>
            </a:r>
          </a:p>
          <a:p>
            <a:pPr marL="0" indent="0">
              <a:buNone/>
            </a:pPr>
            <a:r>
              <a:rPr lang="en-IN" dirty="0"/>
              <a:t>    {</a:t>
            </a:r>
          </a:p>
          <a:p>
            <a:pPr marL="0" indent="0">
              <a:buNone/>
            </a:pPr>
            <a:r>
              <a:rPr lang="en-IN" dirty="0"/>
              <a:t>        int x;</a:t>
            </a:r>
          </a:p>
          <a:p>
            <a:pPr marL="0" indent="0">
              <a:buNone/>
            </a:pPr>
            <a:r>
              <a:rPr lang="en-IN" dirty="0"/>
              <a:t>        public void </a:t>
            </a:r>
            <a:r>
              <a:rPr lang="en-IN" dirty="0" err="1"/>
              <a:t>cal</a:t>
            </a:r>
            <a:r>
              <a:rPr lang="en-IN" dirty="0"/>
              <a:t>(int item)</a:t>
            </a:r>
          </a:p>
          <a:p>
            <a:pPr marL="0" indent="0">
              <a:buNone/>
            </a:pPr>
            <a:r>
              <a:rPr lang="en-IN" dirty="0"/>
              <a:t>        {</a:t>
            </a:r>
          </a:p>
          <a:p>
            <a:pPr marL="0" indent="0">
              <a:buNone/>
            </a:pPr>
            <a:r>
              <a:rPr lang="en-IN" dirty="0"/>
              <a:t>            x = item * item;            </a:t>
            </a:r>
          </a:p>
          <a:p>
            <a:pPr marL="0" indent="0">
              <a:buNone/>
            </a:pPr>
            <a:r>
              <a:rPr lang="en-IN" dirty="0"/>
              <a:t>        }</a:t>
            </a:r>
          </a:p>
          <a:p>
            <a:pPr marL="0" indent="0">
              <a:buNone/>
            </a:pPr>
            <a:r>
              <a:rPr lang="en-IN" dirty="0"/>
              <a:t>    }</a:t>
            </a:r>
          </a:p>
        </p:txBody>
      </p:sp>
      <p:sp>
        <p:nvSpPr>
          <p:cNvPr id="6" name="Rectangle 3">
            <a:extLst>
              <a:ext uri="{FF2B5EF4-FFF2-40B4-BE49-F238E27FC236}">
                <a16:creationId xmlns:a16="http://schemas.microsoft.com/office/drawing/2014/main" id="{F6E28458-5D22-4D9C-BE41-7520FDB25D97}"/>
              </a:ext>
            </a:extLst>
          </p:cNvPr>
          <p:cNvSpPr>
            <a:spLocks noChangeArrowheads="1"/>
          </p:cNvSpPr>
          <p:nvPr/>
        </p:nvSpPr>
        <p:spPr bwMode="auto">
          <a:xfrm>
            <a:off x="0" y="-138499"/>
            <a:ext cx="6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94E2C95C-D0F6-4783-88F3-D9DA54AC8DE4}"/>
              </a:ext>
            </a:extLst>
          </p:cNvPr>
          <p:cNvSpPr txBox="1">
            <a:spLocks/>
          </p:cNvSpPr>
          <p:nvPr/>
        </p:nvSpPr>
        <p:spPr>
          <a:xfrm>
            <a:off x="5905500" y="587375"/>
            <a:ext cx="50768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8" name="Content Placeholder 2">
            <a:extLst>
              <a:ext uri="{FF2B5EF4-FFF2-40B4-BE49-F238E27FC236}">
                <a16:creationId xmlns:a16="http://schemas.microsoft.com/office/drawing/2014/main" id="{37697B5D-25B4-4F7E-B139-4F6E590BF7E8}"/>
              </a:ext>
            </a:extLst>
          </p:cNvPr>
          <p:cNvSpPr txBox="1">
            <a:spLocks/>
          </p:cNvSpPr>
          <p:nvPr/>
        </p:nvSpPr>
        <p:spPr>
          <a:xfrm>
            <a:off x="5905500" y="482600"/>
            <a:ext cx="50768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9" name="Rectangle 8">
            <a:extLst>
              <a:ext uri="{FF2B5EF4-FFF2-40B4-BE49-F238E27FC236}">
                <a16:creationId xmlns:a16="http://schemas.microsoft.com/office/drawing/2014/main" id="{ACE85611-758A-4A52-BEA7-8E7D3B6CCDA2}"/>
              </a:ext>
            </a:extLst>
          </p:cNvPr>
          <p:cNvSpPr/>
          <p:nvPr/>
        </p:nvSpPr>
        <p:spPr>
          <a:xfrm>
            <a:off x="5591175" y="697618"/>
            <a:ext cx="6096000" cy="3139321"/>
          </a:xfrm>
          <a:prstGeom prst="rect">
            <a:avLst/>
          </a:prstGeom>
        </p:spPr>
        <p:txBody>
          <a:bodyPr>
            <a:spAutoFit/>
          </a:bodyPr>
          <a:lstStyle/>
          <a:p>
            <a:r>
              <a:rPr lang="en-IN" dirty="0"/>
              <a:t>class interfaces</a:t>
            </a:r>
          </a:p>
          <a:p>
            <a:r>
              <a:rPr lang="en-IN" dirty="0"/>
              <a:t>    {</a:t>
            </a:r>
          </a:p>
          <a:p>
            <a:r>
              <a:rPr lang="en-IN" dirty="0"/>
              <a:t>        public static void main(String </a:t>
            </a:r>
            <a:r>
              <a:rPr lang="en-IN" dirty="0" err="1"/>
              <a:t>args</a:t>
            </a:r>
            <a:r>
              <a:rPr lang="en-IN" dirty="0"/>
              <a:t>[])</a:t>
            </a:r>
          </a:p>
          <a:p>
            <a:r>
              <a:rPr lang="en-IN" dirty="0"/>
              <a:t>        {</a:t>
            </a:r>
          </a:p>
          <a:p>
            <a:r>
              <a:rPr lang="en-IN" dirty="0"/>
              <a:t>            display </a:t>
            </a:r>
            <a:r>
              <a:rPr lang="en-IN" dirty="0" err="1"/>
              <a:t>arr</a:t>
            </a:r>
            <a:r>
              <a:rPr lang="en-IN" dirty="0"/>
              <a:t> = new display;</a:t>
            </a:r>
          </a:p>
          <a:p>
            <a:r>
              <a:rPr lang="en-IN" dirty="0"/>
              <a:t>            </a:t>
            </a:r>
            <a:r>
              <a:rPr lang="en-IN" dirty="0" err="1"/>
              <a:t>arr.x</a:t>
            </a:r>
            <a:r>
              <a:rPr lang="en-IN" dirty="0"/>
              <a:t> = 0;      </a:t>
            </a:r>
          </a:p>
          <a:p>
            <a:r>
              <a:rPr lang="en-IN" dirty="0"/>
              <a:t>            </a:t>
            </a:r>
            <a:r>
              <a:rPr lang="en-IN" dirty="0" err="1"/>
              <a:t>arr.cal</a:t>
            </a:r>
            <a:r>
              <a:rPr lang="en-IN" dirty="0"/>
              <a:t>(2);</a:t>
            </a:r>
          </a:p>
          <a:p>
            <a:r>
              <a:rPr lang="en-IN" dirty="0"/>
              <a:t>            </a:t>
            </a:r>
            <a:r>
              <a:rPr lang="en-IN" dirty="0" err="1"/>
              <a:t>System.out.print</a:t>
            </a:r>
            <a:r>
              <a:rPr lang="en-IN" dirty="0"/>
              <a:t>(</a:t>
            </a:r>
            <a:r>
              <a:rPr lang="en-IN" dirty="0" err="1"/>
              <a:t>arr.x</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2054020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F666-9A18-41C8-A497-C9F523E086F3}"/>
              </a:ext>
            </a:extLst>
          </p:cNvPr>
          <p:cNvSpPr>
            <a:spLocks noGrp="1"/>
          </p:cNvSpPr>
          <p:nvPr>
            <p:ph type="title"/>
          </p:nvPr>
        </p:nvSpPr>
        <p:spPr/>
        <p:txBody>
          <a:bodyPr/>
          <a:lstStyle/>
          <a:p>
            <a:r>
              <a:rPr lang="en-US" dirty="0">
                <a:solidFill>
                  <a:srgbClr val="C00000"/>
                </a:solidFill>
              </a:rPr>
              <a:t>Assignment 2</a:t>
            </a:r>
            <a:endParaRPr lang="en-IN" dirty="0">
              <a:solidFill>
                <a:srgbClr val="C00000"/>
              </a:solidFill>
            </a:endParaRPr>
          </a:p>
        </p:txBody>
      </p:sp>
      <p:sp>
        <p:nvSpPr>
          <p:cNvPr id="3" name="Content Placeholder 2">
            <a:extLst>
              <a:ext uri="{FF2B5EF4-FFF2-40B4-BE49-F238E27FC236}">
                <a16:creationId xmlns:a16="http://schemas.microsoft.com/office/drawing/2014/main" id="{50EF959A-2B8C-410C-96DE-EE3C9FC6F763}"/>
              </a:ext>
            </a:extLst>
          </p:cNvPr>
          <p:cNvSpPr>
            <a:spLocks noGrp="1"/>
          </p:cNvSpPr>
          <p:nvPr>
            <p:ph idx="1"/>
          </p:nvPr>
        </p:nvSpPr>
        <p:spPr/>
        <p:txBody>
          <a:bodyPr/>
          <a:lstStyle/>
          <a:p>
            <a:r>
              <a:rPr lang="en-US" dirty="0">
                <a:latin typeface="+mj-lt"/>
              </a:rPr>
              <a:t>Write a program to create interface named test. In this interface the member function is square. Implement this interface in arithmetic class. Create one new class called </a:t>
            </a:r>
            <a:r>
              <a:rPr lang="en-US" dirty="0" err="1">
                <a:latin typeface="+mj-lt"/>
              </a:rPr>
              <a:t>ToTestInt</a:t>
            </a:r>
            <a:r>
              <a:rPr lang="en-US" dirty="0">
                <a:latin typeface="+mj-lt"/>
              </a:rPr>
              <a:t> in this class use the object of arithmetic class.</a:t>
            </a:r>
            <a:endParaRPr lang="en-IN" dirty="0">
              <a:latin typeface="+mj-lt"/>
            </a:endParaRPr>
          </a:p>
        </p:txBody>
      </p:sp>
    </p:spTree>
    <p:extLst>
      <p:ext uri="{BB962C8B-B14F-4D97-AF65-F5344CB8AC3E}">
        <p14:creationId xmlns:p14="http://schemas.microsoft.com/office/powerpoint/2010/main" val="410443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1B4-ABC2-4A3E-B3C3-AB55EF312B69}"/>
              </a:ext>
            </a:extLst>
          </p:cNvPr>
          <p:cNvSpPr>
            <a:spLocks noGrp="1"/>
          </p:cNvSpPr>
          <p:nvPr>
            <p:ph type="title"/>
          </p:nvPr>
        </p:nvSpPr>
        <p:spPr/>
        <p:txBody>
          <a:bodyPr/>
          <a:lstStyle/>
          <a:p>
            <a:r>
              <a:rPr lang="en-US" b="1" dirty="0">
                <a:solidFill>
                  <a:srgbClr val="C00000"/>
                </a:solidFill>
              </a:rPr>
              <a:t>Revise - Abstract class concept in Java</a:t>
            </a:r>
            <a:endParaRPr lang="en-IN" b="1" dirty="0">
              <a:solidFill>
                <a:srgbClr val="C00000"/>
              </a:solidFill>
            </a:endParaRPr>
          </a:p>
        </p:txBody>
      </p:sp>
      <p:sp>
        <p:nvSpPr>
          <p:cNvPr id="5" name="Rectangle 3">
            <a:extLst>
              <a:ext uri="{FF2B5EF4-FFF2-40B4-BE49-F238E27FC236}">
                <a16:creationId xmlns:a16="http://schemas.microsoft.com/office/drawing/2014/main" id="{1C185E17-0239-4EA5-8731-4E7D1D785636}"/>
              </a:ext>
            </a:extLst>
          </p:cNvPr>
          <p:cNvSpPr>
            <a:spLocks noGrp="1" noChangeArrowheads="1"/>
          </p:cNvSpPr>
          <p:nvPr>
            <p:ph idx="1"/>
          </p:nvPr>
        </p:nvSpPr>
        <p:spPr>
          <a:xfrm>
            <a:off x="838200" y="1758950"/>
            <a:ext cx="10515600" cy="4351338"/>
          </a:xfrm>
          <a:noFill/>
        </p:spPr>
        <p:txBody>
          <a:bodyPr/>
          <a:lstStyle/>
          <a:p>
            <a:pPr>
              <a:buFont typeface="Wingdings" panose="05000000000000000000" pitchFamily="2" charset="2"/>
              <a:buChar char="§"/>
            </a:pPr>
            <a:r>
              <a:rPr lang="en-US" altLang="en-US" dirty="0">
                <a:latin typeface="+mj-lt"/>
              </a:rPr>
              <a:t>Declared as abstract</a:t>
            </a:r>
          </a:p>
          <a:p>
            <a:pPr>
              <a:buFont typeface="Wingdings" panose="05000000000000000000" pitchFamily="2" charset="2"/>
              <a:buChar char="§"/>
            </a:pPr>
            <a:r>
              <a:rPr lang="en-US" altLang="en-US" dirty="0">
                <a:latin typeface="+mj-lt"/>
              </a:rPr>
              <a:t>Can have abstract (methods without body) and non-abstract methods</a:t>
            </a:r>
          </a:p>
          <a:p>
            <a:pPr>
              <a:buFont typeface="Wingdings" panose="05000000000000000000" pitchFamily="2" charset="2"/>
              <a:buChar char="§"/>
            </a:pPr>
            <a:r>
              <a:rPr lang="en-US" altLang="en-US" dirty="0">
                <a:latin typeface="+mj-lt"/>
              </a:rPr>
              <a:t>It cannot be instantiated. (?)</a:t>
            </a:r>
          </a:p>
          <a:p>
            <a:pPr>
              <a:buFont typeface="Wingdings" panose="05000000000000000000" pitchFamily="2" charset="2"/>
              <a:buChar char="§"/>
            </a:pPr>
            <a:r>
              <a:rPr lang="en-US" altLang="en-US" dirty="0">
                <a:latin typeface="+mj-lt"/>
              </a:rPr>
              <a:t>It needs to be extended and its method implemented</a:t>
            </a:r>
          </a:p>
          <a:p>
            <a:pPr>
              <a:buFont typeface="Wingdings" panose="05000000000000000000" pitchFamily="2" charset="2"/>
              <a:buChar char="§"/>
            </a:pPr>
            <a:r>
              <a:rPr lang="en-US" altLang="en-US" dirty="0">
                <a:latin typeface="+mj-lt"/>
              </a:rPr>
              <a:t>It can have constructors and static methods also.</a:t>
            </a:r>
          </a:p>
          <a:p>
            <a:pPr>
              <a:buFont typeface="Wingdings" panose="05000000000000000000" pitchFamily="2" charset="2"/>
              <a:buChar char="§"/>
            </a:pPr>
            <a:r>
              <a:rPr lang="en-US" dirty="0">
                <a:latin typeface="+mj-lt"/>
              </a:rPr>
              <a:t>It can have final methods which will force the subclass not to change the body of the method.</a:t>
            </a:r>
          </a:p>
          <a:p>
            <a:pPr>
              <a:buFont typeface="Wingdings" panose="05000000000000000000" pitchFamily="2" charset="2"/>
              <a:buChar char="§"/>
            </a:pPr>
            <a:endParaRPr lang="en-US" altLang="en-US" dirty="0">
              <a:latin typeface="+mj-lt"/>
            </a:endParaRPr>
          </a:p>
        </p:txBody>
      </p:sp>
    </p:spTree>
    <p:extLst>
      <p:ext uri="{BB962C8B-B14F-4D97-AF65-F5344CB8AC3E}">
        <p14:creationId xmlns:p14="http://schemas.microsoft.com/office/powerpoint/2010/main" val="123426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AD40-624F-4B6F-9DCC-E2711ACA45A3}"/>
              </a:ext>
            </a:extLst>
          </p:cNvPr>
          <p:cNvSpPr>
            <a:spLocks noGrp="1"/>
          </p:cNvSpPr>
          <p:nvPr>
            <p:ph type="title"/>
          </p:nvPr>
        </p:nvSpPr>
        <p:spPr/>
        <p:txBody>
          <a:bodyPr>
            <a:normAutofit/>
          </a:bodyPr>
          <a:lstStyle/>
          <a:p>
            <a:r>
              <a:rPr lang="en-US" b="1" dirty="0">
                <a:solidFill>
                  <a:srgbClr val="C00000"/>
                </a:solidFill>
              </a:rPr>
              <a:t>Why we need Abstract class?</a:t>
            </a:r>
            <a:br>
              <a:rPr lang="en-US" b="1" dirty="0">
                <a:solidFill>
                  <a:srgbClr val="C00000"/>
                </a:solidFill>
              </a:rPr>
            </a:br>
            <a:endParaRPr lang="en-IN" b="1" dirty="0">
              <a:solidFill>
                <a:srgbClr val="C00000"/>
              </a:solidFill>
            </a:endParaRPr>
          </a:p>
        </p:txBody>
      </p:sp>
      <p:sp>
        <p:nvSpPr>
          <p:cNvPr id="4" name="Content Placeholder 3">
            <a:extLst>
              <a:ext uri="{FF2B5EF4-FFF2-40B4-BE49-F238E27FC236}">
                <a16:creationId xmlns:a16="http://schemas.microsoft.com/office/drawing/2014/main" id="{88E0FE1C-49E7-4078-87F3-25744E61DCB9}"/>
              </a:ext>
            </a:extLst>
          </p:cNvPr>
          <p:cNvSpPr>
            <a:spLocks noGrp="1"/>
          </p:cNvSpPr>
          <p:nvPr>
            <p:ph idx="1"/>
          </p:nvPr>
        </p:nvSpPr>
        <p:spPr/>
        <p:txBody>
          <a:bodyPr/>
          <a:lstStyle/>
          <a:p>
            <a:endParaRPr lang="en-IN" dirty="0"/>
          </a:p>
        </p:txBody>
      </p:sp>
      <p:sp>
        <p:nvSpPr>
          <p:cNvPr id="5" name="Rectangle: Rounded Corners 4">
            <a:extLst>
              <a:ext uri="{FF2B5EF4-FFF2-40B4-BE49-F238E27FC236}">
                <a16:creationId xmlns:a16="http://schemas.microsoft.com/office/drawing/2014/main" id="{E4693775-B6ED-4CD9-BEE2-26944FF9B578}"/>
              </a:ext>
            </a:extLst>
          </p:cNvPr>
          <p:cNvSpPr/>
          <p:nvPr/>
        </p:nvSpPr>
        <p:spPr>
          <a:xfrm>
            <a:off x="4133850" y="1825625"/>
            <a:ext cx="3019425" cy="1079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mj-lt"/>
              </a:rPr>
              <a:t>ANIMAL</a:t>
            </a:r>
          </a:p>
          <a:p>
            <a:pPr algn="ctr"/>
            <a:endParaRPr lang="en-US" sz="2000" b="1" dirty="0">
              <a:latin typeface="+mj-lt"/>
            </a:endParaRPr>
          </a:p>
          <a:p>
            <a:pPr algn="ctr"/>
            <a:endParaRPr lang="en-IN" sz="2000" b="1" dirty="0">
              <a:latin typeface="+mj-lt"/>
            </a:endParaRPr>
          </a:p>
        </p:txBody>
      </p:sp>
      <p:sp>
        <p:nvSpPr>
          <p:cNvPr id="6" name="Rectangle: Rounded Corners 5">
            <a:extLst>
              <a:ext uri="{FF2B5EF4-FFF2-40B4-BE49-F238E27FC236}">
                <a16:creationId xmlns:a16="http://schemas.microsoft.com/office/drawing/2014/main" id="{5D5D59FA-0F6F-4BEB-925D-0FC627ED5119}"/>
              </a:ext>
            </a:extLst>
          </p:cNvPr>
          <p:cNvSpPr/>
          <p:nvPr/>
        </p:nvSpPr>
        <p:spPr>
          <a:xfrm>
            <a:off x="2190750" y="4257675"/>
            <a:ext cx="154305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endParaRPr lang="en-IN" dirty="0"/>
          </a:p>
        </p:txBody>
      </p:sp>
      <p:sp>
        <p:nvSpPr>
          <p:cNvPr id="8" name="Rectangle: Rounded Corners 7">
            <a:extLst>
              <a:ext uri="{FF2B5EF4-FFF2-40B4-BE49-F238E27FC236}">
                <a16:creationId xmlns:a16="http://schemas.microsoft.com/office/drawing/2014/main" id="{26DA685F-B39C-45D9-8EAE-3C8436C9FE1C}"/>
              </a:ext>
            </a:extLst>
          </p:cNvPr>
          <p:cNvSpPr/>
          <p:nvPr/>
        </p:nvSpPr>
        <p:spPr>
          <a:xfrm>
            <a:off x="7767637" y="4276725"/>
            <a:ext cx="154305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LION</a:t>
            </a:r>
            <a:endParaRPr lang="en-IN" dirty="0"/>
          </a:p>
        </p:txBody>
      </p:sp>
      <p:sp>
        <p:nvSpPr>
          <p:cNvPr id="9" name="Rectangle: Rounded Corners 8">
            <a:extLst>
              <a:ext uri="{FF2B5EF4-FFF2-40B4-BE49-F238E27FC236}">
                <a16:creationId xmlns:a16="http://schemas.microsoft.com/office/drawing/2014/main" id="{8DE74399-9AC0-413A-9B8A-A94A26F615CD}"/>
              </a:ext>
            </a:extLst>
          </p:cNvPr>
          <p:cNvSpPr/>
          <p:nvPr/>
        </p:nvSpPr>
        <p:spPr>
          <a:xfrm>
            <a:off x="4872037" y="4276725"/>
            <a:ext cx="154305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endParaRPr lang="en-IN" dirty="0"/>
          </a:p>
        </p:txBody>
      </p:sp>
      <p:cxnSp>
        <p:nvCxnSpPr>
          <p:cNvPr id="10" name="Straight Arrow Connector 9">
            <a:extLst>
              <a:ext uri="{FF2B5EF4-FFF2-40B4-BE49-F238E27FC236}">
                <a16:creationId xmlns:a16="http://schemas.microsoft.com/office/drawing/2014/main" id="{4013CBC7-CA32-4E40-941B-B99AF812378A}"/>
              </a:ext>
            </a:extLst>
          </p:cNvPr>
          <p:cNvCxnSpPr/>
          <p:nvPr/>
        </p:nvCxnSpPr>
        <p:spPr>
          <a:xfrm flipV="1">
            <a:off x="3157538" y="2914650"/>
            <a:ext cx="2090737"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044D2B-7587-4F5D-97AD-F061E76C2299}"/>
              </a:ext>
            </a:extLst>
          </p:cNvPr>
          <p:cNvCxnSpPr>
            <a:endCxn id="5" idx="2"/>
          </p:cNvCxnSpPr>
          <p:nvPr/>
        </p:nvCxnSpPr>
        <p:spPr>
          <a:xfrm flipV="1">
            <a:off x="5643562" y="2905125"/>
            <a:ext cx="1"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5CF33B6-A7A8-4AFE-8834-FA1FDA349CB9}"/>
              </a:ext>
            </a:extLst>
          </p:cNvPr>
          <p:cNvCxnSpPr/>
          <p:nvPr/>
        </p:nvCxnSpPr>
        <p:spPr>
          <a:xfrm flipH="1" flipV="1">
            <a:off x="6267450" y="2914650"/>
            <a:ext cx="2271712"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0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D566-CFE8-4795-85F6-A424A32A3CCA}"/>
              </a:ext>
            </a:extLst>
          </p:cNvPr>
          <p:cNvSpPr>
            <a:spLocks noGrp="1"/>
          </p:cNvSpPr>
          <p:nvPr>
            <p:ph type="title"/>
          </p:nvPr>
        </p:nvSpPr>
        <p:spPr>
          <a:xfrm>
            <a:off x="609600" y="308043"/>
            <a:ext cx="10515600" cy="730250"/>
          </a:xfrm>
        </p:spPr>
        <p:txBody>
          <a:bodyPr>
            <a:normAutofit fontScale="90000"/>
          </a:bodyPr>
          <a:lstStyle/>
          <a:p>
            <a:r>
              <a:rPr lang="en-IN" sz="4000" b="1" dirty="0">
                <a:solidFill>
                  <a:srgbClr val="C00000"/>
                </a:solidFill>
              </a:rPr>
              <a:t>Abstract class Example</a:t>
            </a:r>
            <a:br>
              <a:rPr lang="en-IN" b="1" dirty="0"/>
            </a:br>
            <a:endParaRPr lang="en-IN" dirty="0"/>
          </a:p>
        </p:txBody>
      </p:sp>
      <p:sp>
        <p:nvSpPr>
          <p:cNvPr id="5" name="Rectangle 2">
            <a:extLst>
              <a:ext uri="{FF2B5EF4-FFF2-40B4-BE49-F238E27FC236}">
                <a16:creationId xmlns:a16="http://schemas.microsoft.com/office/drawing/2014/main" id="{9EDF41E6-77E8-48B0-9F0A-0B31014B41C2}"/>
              </a:ext>
            </a:extLst>
          </p:cNvPr>
          <p:cNvSpPr>
            <a:spLocks noGrp="1" noChangeArrowheads="1"/>
          </p:cNvSpPr>
          <p:nvPr>
            <p:ph idx="1"/>
          </p:nvPr>
        </p:nvSpPr>
        <p:spPr bwMode="auto">
          <a:xfrm>
            <a:off x="838200" y="917646"/>
            <a:ext cx="8515350" cy="5632311"/>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mj-lt"/>
              </a:rPr>
              <a:t>//abstract parent class</a:t>
            </a:r>
            <a:r>
              <a:rPr kumimoji="0" lang="en-US" altLang="en-US" sz="2000" b="0"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mj-lt"/>
              </a:rPr>
              <a:t>abstract</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class</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2B91AF"/>
                </a:solidFill>
                <a:effectLst/>
                <a:latin typeface="+mj-lt"/>
              </a:rPr>
              <a:t>Animal</a:t>
            </a:r>
            <a:r>
              <a:rPr kumimoji="0" lang="en-US" altLang="en-US" sz="2000" b="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808080"/>
                </a:solidFill>
                <a:effectLst/>
                <a:latin typeface="+mj-lt"/>
              </a:rPr>
              <a:t>//abstract method</a:t>
            </a:r>
            <a:r>
              <a:rPr kumimoji="0" lang="en-US" altLang="en-US" sz="2000" b="0"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public</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abstract</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void</a:t>
            </a:r>
            <a:r>
              <a:rPr kumimoji="0" lang="en-US" altLang="en-US" sz="2000" b="0" i="0" u="none" strike="noStrike" cap="none" normalizeH="0" baseline="0" dirty="0">
                <a:ln>
                  <a:noFill/>
                </a:ln>
                <a:solidFill>
                  <a:srgbClr val="000000"/>
                </a:solidFill>
                <a:effectLst/>
                <a:latin typeface="+mj-lt"/>
              </a:rPr>
              <a:t> sound();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mj-lt"/>
              </a:rPr>
              <a:t>//Dog class extends Animal class</a:t>
            </a:r>
            <a:r>
              <a:rPr kumimoji="0" lang="en-US" altLang="en-US" sz="2000" b="0"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mj-lt"/>
              </a:rPr>
              <a:t>public</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class</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2B91AF"/>
                </a:solidFill>
                <a:effectLst/>
                <a:latin typeface="+mj-lt"/>
              </a:rPr>
              <a:t>Dog</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extends</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2B91AF"/>
                </a:solidFill>
                <a:effectLst/>
                <a:latin typeface="+mj-lt"/>
              </a:rPr>
              <a:t>Animal</a:t>
            </a:r>
            <a:r>
              <a:rPr kumimoji="0" lang="en-US" altLang="en-US" sz="2000" b="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mj-lt"/>
              </a:rPr>
              <a:t>public</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void</a:t>
            </a:r>
            <a:r>
              <a:rPr kumimoji="0" lang="en-US" altLang="en-US" sz="2000" b="0" i="0" u="none" strike="noStrike" cap="none" normalizeH="0" baseline="0" dirty="0">
                <a:ln>
                  <a:noFill/>
                </a:ln>
                <a:solidFill>
                  <a:srgbClr val="000000"/>
                </a:solidFill>
                <a:effectLst/>
                <a:latin typeface="+mj-lt"/>
              </a:rPr>
              <a:t> sound(){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mj-lt"/>
              </a:rPr>
              <a:t>	</a:t>
            </a:r>
            <a:r>
              <a:rPr kumimoji="0" lang="en-US" altLang="en-US" sz="2000" b="0" i="0" u="none" strike="noStrike" cap="none" normalizeH="0" baseline="0" dirty="0" err="1">
                <a:ln>
                  <a:noFill/>
                </a:ln>
                <a:solidFill>
                  <a:srgbClr val="2B91AF"/>
                </a:solidFill>
                <a:effectLst/>
                <a:latin typeface="+mj-lt"/>
              </a:rPr>
              <a:t>System</a:t>
            </a:r>
            <a:r>
              <a:rPr kumimoji="0" lang="en-US" altLang="en-US" sz="2000" b="0" i="0" u="none" strike="noStrike" cap="none" normalizeH="0" baseline="0" dirty="0" err="1">
                <a:ln>
                  <a:noFill/>
                </a:ln>
                <a:solidFill>
                  <a:srgbClr val="000000"/>
                </a:solidFill>
                <a:effectLst/>
                <a:latin typeface="+mj-lt"/>
              </a:rPr>
              <a:t>.</a:t>
            </a:r>
            <a:r>
              <a:rPr kumimoji="0" lang="en-US" altLang="en-US" sz="2000" b="0" i="0" u="none" strike="noStrike" cap="none" normalizeH="0" baseline="0" dirty="0" err="1">
                <a:ln>
                  <a:noFill/>
                </a:ln>
                <a:solidFill>
                  <a:srgbClr val="00008B"/>
                </a:solidFill>
                <a:effectLst/>
                <a:latin typeface="+mj-lt"/>
              </a:rPr>
              <a:t>out</a:t>
            </a:r>
            <a:r>
              <a:rPr kumimoji="0" lang="en-US" altLang="en-US" sz="2000" b="0" i="0" u="none" strike="noStrike" cap="none" normalizeH="0" baseline="0" dirty="0" err="1">
                <a:ln>
                  <a:noFill/>
                </a:ln>
                <a:solidFill>
                  <a:srgbClr val="000000"/>
                </a:solidFill>
                <a:effectLst/>
                <a:latin typeface="+mj-lt"/>
              </a:rPr>
              <a:t>.println</a:t>
            </a:r>
            <a:r>
              <a:rPr kumimoji="0" lang="en-US" altLang="en-US" sz="2000" b="0" i="0" u="none" strike="noStrike" cap="none" normalizeH="0" baseline="0" dirty="0">
                <a:ln>
                  <a:noFill/>
                </a:ln>
                <a:solidFill>
                  <a:srgbClr val="000000"/>
                </a:solidFill>
                <a:effectLst/>
                <a:latin typeface="+mj-lt"/>
              </a:rPr>
              <a:t>(</a:t>
            </a:r>
            <a:r>
              <a:rPr kumimoji="0" lang="en-US" altLang="en-US" sz="2000" b="0" i="0" u="none" strike="noStrike" cap="none" normalizeH="0" baseline="0" dirty="0">
                <a:ln>
                  <a:noFill/>
                </a:ln>
                <a:solidFill>
                  <a:srgbClr val="800000"/>
                </a:solidFill>
                <a:effectLst/>
                <a:latin typeface="+mj-lt"/>
              </a:rPr>
              <a:t>"Woof"</a:t>
            </a:r>
            <a:r>
              <a:rPr kumimoji="0" lang="en-US" altLang="en-US" sz="2000" b="0"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mj-lt"/>
              </a:rPr>
              <a:t>public</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static</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00008B"/>
                </a:solidFill>
                <a:effectLst/>
                <a:latin typeface="+mj-lt"/>
              </a:rPr>
              <a:t>void</a:t>
            </a:r>
            <a:r>
              <a:rPr kumimoji="0" lang="en-US" altLang="en-US" sz="2000" b="0" i="0" u="none" strike="noStrike" cap="none" normalizeH="0" baseline="0" dirty="0">
                <a:ln>
                  <a:noFill/>
                </a:ln>
                <a:solidFill>
                  <a:srgbClr val="000000"/>
                </a:solidFill>
                <a:effectLst/>
                <a:latin typeface="+mj-lt"/>
              </a:rPr>
              <a:t> main(</a:t>
            </a:r>
            <a:r>
              <a:rPr kumimoji="0" lang="en-US" altLang="en-US" sz="2000" b="0" i="0" u="none" strike="noStrike" cap="none" normalizeH="0" baseline="0" dirty="0">
                <a:ln>
                  <a:noFill/>
                </a:ln>
                <a:solidFill>
                  <a:srgbClr val="2B91AF"/>
                </a:solidFill>
                <a:effectLst/>
                <a:latin typeface="+mj-lt"/>
              </a:rPr>
              <a:t>String</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err="1">
                <a:ln>
                  <a:noFill/>
                </a:ln>
                <a:solidFill>
                  <a:srgbClr val="000000"/>
                </a:solidFill>
                <a:effectLst/>
                <a:latin typeface="+mj-lt"/>
              </a:rPr>
              <a:t>args</a:t>
            </a:r>
            <a:r>
              <a:rPr kumimoji="0" lang="en-US" altLang="en-US" sz="2000" b="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2B91AF"/>
                </a:solidFill>
                <a:effectLst/>
                <a:latin typeface="+mj-lt"/>
              </a:rPr>
              <a:t>Animal</a:t>
            </a:r>
            <a:r>
              <a:rPr kumimoji="0" lang="en-US" altLang="en-US" sz="2000" b="0" i="0" u="none" strike="noStrike" cap="none" normalizeH="0" baseline="0" dirty="0">
                <a:ln>
                  <a:noFill/>
                </a:ln>
                <a:solidFill>
                  <a:srgbClr val="000000"/>
                </a:solidFill>
                <a:effectLst/>
                <a:latin typeface="+mj-lt"/>
              </a:rPr>
              <a:t> obj = </a:t>
            </a:r>
            <a:r>
              <a:rPr kumimoji="0" lang="en-US" altLang="en-US" sz="2000" b="0" i="0" u="none" strike="noStrike" cap="none" normalizeH="0" baseline="0" dirty="0">
                <a:ln>
                  <a:noFill/>
                </a:ln>
                <a:solidFill>
                  <a:srgbClr val="00008B"/>
                </a:solidFill>
                <a:effectLst/>
                <a:latin typeface="+mj-lt"/>
              </a:rPr>
              <a:t>new</a:t>
            </a: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a:ln>
                  <a:noFill/>
                </a:ln>
                <a:solidFill>
                  <a:srgbClr val="2B91AF"/>
                </a:solidFill>
                <a:effectLst/>
                <a:latin typeface="+mj-lt"/>
              </a:rPr>
              <a:t>Dog</a:t>
            </a:r>
            <a:r>
              <a:rPr kumimoji="0" lang="en-US" altLang="en-US" sz="2000" b="0"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a:t>
            </a:r>
            <a:r>
              <a:rPr kumimoji="0" lang="en-US" altLang="en-US" sz="2000" b="0" i="0" u="none" strike="noStrike" cap="none" normalizeH="0" baseline="0" dirty="0" err="1">
                <a:ln>
                  <a:noFill/>
                </a:ln>
                <a:solidFill>
                  <a:srgbClr val="000000"/>
                </a:solidFill>
                <a:effectLst/>
                <a:latin typeface="+mj-lt"/>
              </a:rPr>
              <a:t>obj.sound</a:t>
            </a:r>
            <a:r>
              <a:rPr kumimoji="0" lang="en-US" altLang="en-US" sz="2000" b="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rPr>
              <a:t>}</a:t>
            </a:r>
            <a:r>
              <a:rPr kumimoji="0" lang="en-US" altLang="en-US" sz="18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71225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658E-7D66-491D-A061-FD8D6750D912}"/>
              </a:ext>
            </a:extLst>
          </p:cNvPr>
          <p:cNvSpPr>
            <a:spLocks noGrp="1"/>
          </p:cNvSpPr>
          <p:nvPr>
            <p:ph type="title"/>
          </p:nvPr>
        </p:nvSpPr>
        <p:spPr/>
        <p:txBody>
          <a:bodyPr/>
          <a:lstStyle/>
          <a:p>
            <a:pPr algn="ctr"/>
            <a:r>
              <a:rPr lang="en-IN" dirty="0">
                <a:solidFill>
                  <a:srgbClr val="C00000"/>
                </a:solidFill>
              </a:rPr>
              <a:t>Java and Multiple Inheritance</a:t>
            </a:r>
            <a:br>
              <a:rPr lang="en-IN" dirty="0">
                <a:solidFill>
                  <a:srgbClr val="C00000"/>
                </a:solidFill>
              </a:rPr>
            </a:br>
            <a:endParaRPr lang="en-IN" dirty="0">
              <a:solidFill>
                <a:srgbClr val="C00000"/>
              </a:solidFill>
            </a:endParaRPr>
          </a:p>
        </p:txBody>
      </p:sp>
      <p:pic>
        <p:nvPicPr>
          <p:cNvPr id="4" name="Content Placeholder 3">
            <a:extLst>
              <a:ext uri="{FF2B5EF4-FFF2-40B4-BE49-F238E27FC236}">
                <a16:creationId xmlns:a16="http://schemas.microsoft.com/office/drawing/2014/main" id="{2D549128-8849-473D-BB0C-13C5BCD69BC0}"/>
              </a:ext>
            </a:extLst>
          </p:cNvPr>
          <p:cNvPicPr>
            <a:picLocks noGrp="1" noChangeAspect="1"/>
          </p:cNvPicPr>
          <p:nvPr>
            <p:ph idx="1"/>
          </p:nvPr>
        </p:nvPicPr>
        <p:blipFill rotWithShape="1">
          <a:blip r:embed="rId2"/>
          <a:srcRect t="335" r="50000" b="38564"/>
          <a:stretch/>
        </p:blipFill>
        <p:spPr>
          <a:xfrm>
            <a:off x="914401" y="1452644"/>
            <a:ext cx="5067300" cy="3816411"/>
          </a:xfrm>
          <a:prstGeom prst="rect">
            <a:avLst/>
          </a:prstGeom>
        </p:spPr>
      </p:pic>
      <p:sp>
        <p:nvSpPr>
          <p:cNvPr id="6" name="TextBox 5">
            <a:extLst>
              <a:ext uri="{FF2B5EF4-FFF2-40B4-BE49-F238E27FC236}">
                <a16:creationId xmlns:a16="http://schemas.microsoft.com/office/drawing/2014/main" id="{016AA718-A822-4487-8EDA-7F1FB94A8268}"/>
              </a:ext>
            </a:extLst>
          </p:cNvPr>
          <p:cNvSpPr txBox="1"/>
          <p:nvPr/>
        </p:nvSpPr>
        <p:spPr>
          <a:xfrm>
            <a:off x="1114425" y="5772150"/>
            <a:ext cx="4572000" cy="369332"/>
          </a:xfrm>
          <a:prstGeom prst="rect">
            <a:avLst/>
          </a:prstGeom>
          <a:noFill/>
        </p:spPr>
        <p:txBody>
          <a:bodyPr wrap="square" rtlCol="0">
            <a:spAutoFit/>
          </a:bodyPr>
          <a:lstStyle/>
          <a:p>
            <a:pPr algn="ctr"/>
            <a:r>
              <a:rPr lang="en-US" dirty="0"/>
              <a:t>Multiple Inheritance</a:t>
            </a:r>
            <a:endParaRPr lang="en-IN" dirty="0"/>
          </a:p>
        </p:txBody>
      </p:sp>
      <p:pic>
        <p:nvPicPr>
          <p:cNvPr id="6148" name="Picture 4" descr="Multiple inheritance in Java">
            <a:extLst>
              <a:ext uri="{FF2B5EF4-FFF2-40B4-BE49-F238E27FC236}">
                <a16:creationId xmlns:a16="http://schemas.microsoft.com/office/drawing/2014/main" id="{F7B51609-BED5-432F-B455-EBC9B38377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548" t="-724" r="-1590" b="15436"/>
          <a:stretch/>
        </p:blipFill>
        <p:spPr bwMode="auto">
          <a:xfrm>
            <a:off x="6797039" y="1553945"/>
            <a:ext cx="4480561" cy="4043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D6277A8-4851-4AE6-8971-145CAE93DB47}"/>
              </a:ext>
            </a:extLst>
          </p:cNvPr>
          <p:cNvSpPr txBox="1"/>
          <p:nvPr/>
        </p:nvSpPr>
        <p:spPr>
          <a:xfrm>
            <a:off x="6797039" y="5994916"/>
            <a:ext cx="4572000" cy="369332"/>
          </a:xfrm>
          <a:prstGeom prst="rect">
            <a:avLst/>
          </a:prstGeom>
          <a:noFill/>
        </p:spPr>
        <p:txBody>
          <a:bodyPr wrap="square" rtlCol="0">
            <a:spAutoFit/>
          </a:bodyPr>
          <a:lstStyle/>
          <a:p>
            <a:pPr algn="ctr"/>
            <a:r>
              <a:rPr lang="en-US" dirty="0"/>
              <a:t>Hybrid Inheritance</a:t>
            </a:r>
            <a:endParaRPr lang="en-IN" dirty="0"/>
          </a:p>
        </p:txBody>
      </p:sp>
    </p:spTree>
    <p:extLst>
      <p:ext uri="{BB962C8B-B14F-4D97-AF65-F5344CB8AC3E}">
        <p14:creationId xmlns:p14="http://schemas.microsoft.com/office/powerpoint/2010/main" val="77184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3694-FE64-4BBB-8767-AE55FE93390F}"/>
              </a:ext>
            </a:extLst>
          </p:cNvPr>
          <p:cNvSpPr>
            <a:spLocks noGrp="1"/>
          </p:cNvSpPr>
          <p:nvPr>
            <p:ph type="title"/>
          </p:nvPr>
        </p:nvSpPr>
        <p:spPr>
          <a:xfrm>
            <a:off x="838200" y="88901"/>
            <a:ext cx="10515600" cy="673100"/>
          </a:xfrm>
        </p:spPr>
        <p:txBody>
          <a:bodyPr>
            <a:normAutofit/>
          </a:bodyPr>
          <a:lstStyle/>
          <a:p>
            <a:r>
              <a:rPr lang="en-US" sz="3600" b="1" dirty="0">
                <a:solidFill>
                  <a:srgbClr val="C00000"/>
                </a:solidFill>
              </a:rPr>
              <a:t>Example</a:t>
            </a:r>
            <a:endParaRPr lang="en-IN" sz="3600" b="1" dirty="0">
              <a:solidFill>
                <a:srgbClr val="C00000"/>
              </a:solidFill>
            </a:endParaRPr>
          </a:p>
        </p:txBody>
      </p:sp>
      <p:sp>
        <p:nvSpPr>
          <p:cNvPr id="3" name="Content Placeholder 2">
            <a:extLst>
              <a:ext uri="{FF2B5EF4-FFF2-40B4-BE49-F238E27FC236}">
                <a16:creationId xmlns:a16="http://schemas.microsoft.com/office/drawing/2014/main" id="{BA2118A1-839B-4E84-91D7-B283865E2566}"/>
              </a:ext>
            </a:extLst>
          </p:cNvPr>
          <p:cNvSpPr>
            <a:spLocks noGrp="1"/>
          </p:cNvSpPr>
          <p:nvPr>
            <p:ph idx="1"/>
          </p:nvPr>
        </p:nvSpPr>
        <p:spPr>
          <a:xfrm>
            <a:off x="838200" y="1028700"/>
            <a:ext cx="10515600" cy="5148263"/>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0" indent="0">
              <a:buNone/>
            </a:pPr>
            <a:r>
              <a:rPr lang="en-IN" b="1" dirty="0">
                <a:solidFill>
                  <a:srgbClr val="006699"/>
                </a:solidFill>
                <a:latin typeface="+mj-lt"/>
              </a:rPr>
              <a:t>class</a:t>
            </a:r>
            <a:r>
              <a:rPr lang="en-IN" dirty="0">
                <a:solidFill>
                  <a:srgbClr val="000000"/>
                </a:solidFill>
                <a:latin typeface="+mj-lt"/>
              </a:rPr>
              <a:t> A{  </a:t>
            </a:r>
          </a:p>
          <a:p>
            <a:pPr marL="0" indent="0">
              <a:buNone/>
            </a:pPr>
            <a:r>
              <a:rPr lang="en-IN" b="1" dirty="0">
                <a:solidFill>
                  <a:srgbClr val="006699"/>
                </a:solidFill>
                <a:latin typeface="+mj-lt"/>
              </a:rPr>
              <a:t>void</a:t>
            </a:r>
            <a:r>
              <a:rPr lang="en-IN" dirty="0">
                <a:solidFill>
                  <a:srgbClr val="000000"/>
                </a:solidFill>
                <a:latin typeface="+mj-lt"/>
              </a:rPr>
              <a:t> </a:t>
            </a:r>
            <a:r>
              <a:rPr lang="en-IN" dirty="0" err="1">
                <a:solidFill>
                  <a:srgbClr val="000000"/>
                </a:solidFill>
                <a:latin typeface="+mj-lt"/>
              </a:rPr>
              <a:t>msg</a:t>
            </a:r>
            <a:r>
              <a:rPr lang="en-IN" dirty="0">
                <a:solidFill>
                  <a:srgbClr val="000000"/>
                </a:solidFill>
                <a:latin typeface="+mj-lt"/>
              </a:rPr>
              <a:t>(){</a:t>
            </a:r>
          </a:p>
          <a:p>
            <a:pPr marL="0" indent="0">
              <a:buNone/>
            </a:pPr>
            <a:r>
              <a:rPr lang="en-IN" dirty="0">
                <a:solidFill>
                  <a:srgbClr val="000000"/>
                </a:solidFill>
                <a:latin typeface="+mj-lt"/>
              </a:rPr>
              <a:t>	</a:t>
            </a:r>
            <a:r>
              <a:rPr lang="en-IN" dirty="0" err="1">
                <a:solidFill>
                  <a:srgbClr val="000000"/>
                </a:solidFill>
                <a:latin typeface="+mj-lt"/>
              </a:rPr>
              <a:t>System.out.println</a:t>
            </a:r>
            <a:r>
              <a:rPr lang="en-IN" dirty="0">
                <a:solidFill>
                  <a:srgbClr val="000000"/>
                </a:solidFill>
                <a:latin typeface="+mj-lt"/>
              </a:rPr>
              <a:t>(</a:t>
            </a:r>
            <a:r>
              <a:rPr lang="en-IN" dirty="0">
                <a:solidFill>
                  <a:srgbClr val="0000FF"/>
                </a:solidFill>
                <a:latin typeface="+mj-lt"/>
              </a:rPr>
              <a:t>"Hello"</a:t>
            </a:r>
            <a:r>
              <a:rPr lang="en-IN" dirty="0">
                <a:solidFill>
                  <a:srgbClr val="000000"/>
                </a:solidFill>
                <a:latin typeface="+mj-lt"/>
              </a:rPr>
              <a:t>);}  </a:t>
            </a:r>
          </a:p>
          <a:p>
            <a:pPr marL="0" indent="0">
              <a:buNone/>
            </a:pPr>
            <a:r>
              <a:rPr lang="en-IN" dirty="0">
                <a:solidFill>
                  <a:srgbClr val="000000"/>
                </a:solidFill>
                <a:latin typeface="+mj-lt"/>
              </a:rPr>
              <a:t>}  </a:t>
            </a:r>
          </a:p>
          <a:p>
            <a:pPr marL="0" indent="0">
              <a:buNone/>
            </a:pPr>
            <a:r>
              <a:rPr lang="en-IN" b="1" dirty="0">
                <a:solidFill>
                  <a:srgbClr val="006699"/>
                </a:solidFill>
                <a:latin typeface="+mj-lt"/>
              </a:rPr>
              <a:t>class</a:t>
            </a:r>
            <a:r>
              <a:rPr lang="en-IN" dirty="0">
                <a:solidFill>
                  <a:srgbClr val="000000"/>
                </a:solidFill>
                <a:latin typeface="+mj-lt"/>
              </a:rPr>
              <a:t> B{  </a:t>
            </a:r>
          </a:p>
          <a:p>
            <a:pPr marL="0" indent="0">
              <a:buNone/>
            </a:pPr>
            <a:r>
              <a:rPr lang="en-IN" b="1" dirty="0">
                <a:solidFill>
                  <a:srgbClr val="006699"/>
                </a:solidFill>
                <a:latin typeface="+mj-lt"/>
              </a:rPr>
              <a:t>void</a:t>
            </a:r>
            <a:r>
              <a:rPr lang="en-IN" dirty="0">
                <a:solidFill>
                  <a:srgbClr val="000000"/>
                </a:solidFill>
                <a:latin typeface="+mj-lt"/>
              </a:rPr>
              <a:t> </a:t>
            </a:r>
            <a:r>
              <a:rPr lang="en-IN" dirty="0" err="1">
                <a:solidFill>
                  <a:srgbClr val="000000"/>
                </a:solidFill>
                <a:latin typeface="+mj-lt"/>
              </a:rPr>
              <a:t>msg</a:t>
            </a:r>
            <a:r>
              <a:rPr lang="en-IN" dirty="0">
                <a:solidFill>
                  <a:srgbClr val="000000"/>
                </a:solidFill>
                <a:latin typeface="+mj-lt"/>
              </a:rPr>
              <a:t>(){</a:t>
            </a:r>
          </a:p>
          <a:p>
            <a:pPr marL="0" indent="0">
              <a:buNone/>
            </a:pPr>
            <a:r>
              <a:rPr lang="en-IN" dirty="0">
                <a:solidFill>
                  <a:srgbClr val="000000"/>
                </a:solidFill>
                <a:latin typeface="+mj-lt"/>
              </a:rPr>
              <a:t>	</a:t>
            </a:r>
            <a:r>
              <a:rPr lang="en-IN" dirty="0" err="1">
                <a:solidFill>
                  <a:srgbClr val="000000"/>
                </a:solidFill>
                <a:latin typeface="+mj-lt"/>
              </a:rPr>
              <a:t>System.out.println</a:t>
            </a:r>
            <a:r>
              <a:rPr lang="en-IN" dirty="0">
                <a:solidFill>
                  <a:srgbClr val="000000"/>
                </a:solidFill>
                <a:latin typeface="+mj-lt"/>
              </a:rPr>
              <a:t>(</a:t>
            </a:r>
            <a:r>
              <a:rPr lang="en-IN" dirty="0">
                <a:solidFill>
                  <a:srgbClr val="0000FF"/>
                </a:solidFill>
                <a:latin typeface="+mj-lt"/>
              </a:rPr>
              <a:t>"Welcome"</a:t>
            </a:r>
            <a:r>
              <a:rPr lang="en-IN" dirty="0">
                <a:solidFill>
                  <a:srgbClr val="000000"/>
                </a:solidFill>
                <a:latin typeface="+mj-lt"/>
              </a:rPr>
              <a:t>);}  </a:t>
            </a:r>
          </a:p>
          <a:p>
            <a:pPr marL="0" indent="0">
              <a:buNone/>
            </a:pPr>
            <a:r>
              <a:rPr lang="en-IN" dirty="0">
                <a:solidFill>
                  <a:srgbClr val="000000"/>
                </a:solidFill>
                <a:latin typeface="+mj-lt"/>
              </a:rPr>
              <a:t>}  </a:t>
            </a:r>
          </a:p>
          <a:p>
            <a:pPr marL="0" indent="0">
              <a:buNone/>
            </a:pPr>
            <a:r>
              <a:rPr lang="en-IN" b="1" dirty="0">
                <a:solidFill>
                  <a:srgbClr val="006699"/>
                </a:solidFill>
                <a:latin typeface="+mj-lt"/>
              </a:rPr>
              <a:t>class</a:t>
            </a:r>
            <a:r>
              <a:rPr lang="en-IN" dirty="0">
                <a:solidFill>
                  <a:srgbClr val="000000"/>
                </a:solidFill>
                <a:latin typeface="+mj-lt"/>
              </a:rPr>
              <a:t> C </a:t>
            </a:r>
            <a:r>
              <a:rPr lang="en-IN" b="1" dirty="0">
                <a:solidFill>
                  <a:srgbClr val="006699"/>
                </a:solidFill>
                <a:latin typeface="+mj-lt"/>
              </a:rPr>
              <a:t>extends</a:t>
            </a:r>
            <a:r>
              <a:rPr lang="en-IN" dirty="0">
                <a:solidFill>
                  <a:srgbClr val="000000"/>
                </a:solidFill>
                <a:latin typeface="+mj-lt"/>
              </a:rPr>
              <a:t> A,B{</a:t>
            </a:r>
            <a:r>
              <a:rPr lang="en-IN" dirty="0">
                <a:solidFill>
                  <a:srgbClr val="008200"/>
                </a:solidFill>
                <a:latin typeface="+mj-lt"/>
              </a:rPr>
              <a:t>//suppose if it were</a:t>
            </a:r>
            <a:r>
              <a:rPr lang="en-IN" dirty="0">
                <a:solidFill>
                  <a:srgbClr val="000000"/>
                </a:solidFill>
                <a:latin typeface="+mj-lt"/>
              </a:rPr>
              <a:t>  </a:t>
            </a:r>
          </a:p>
          <a:p>
            <a:pPr marL="0" indent="0">
              <a:buNone/>
            </a:pPr>
            <a:r>
              <a:rPr lang="en-IN" dirty="0">
                <a:solidFill>
                  <a:srgbClr val="000000"/>
                </a:solidFill>
                <a:latin typeface="+mj-lt"/>
              </a:rPr>
              <a:t>   </a:t>
            </a:r>
          </a:p>
          <a:p>
            <a:pPr marL="0" indent="0">
              <a:buNone/>
            </a:pPr>
            <a:r>
              <a:rPr lang="en-IN" dirty="0">
                <a:solidFill>
                  <a:srgbClr val="000000"/>
                </a:solidFill>
                <a:latin typeface="+mj-lt"/>
              </a:rPr>
              <a:t> </a:t>
            </a:r>
            <a:r>
              <a:rPr lang="en-IN" b="1" dirty="0">
                <a:solidFill>
                  <a:srgbClr val="006699"/>
                </a:solidFill>
                <a:latin typeface="+mj-lt"/>
              </a:rPr>
              <a:t>public</a:t>
            </a:r>
            <a:r>
              <a:rPr lang="en-IN" dirty="0">
                <a:solidFill>
                  <a:srgbClr val="000000"/>
                </a:solidFill>
                <a:latin typeface="+mj-lt"/>
              </a:rPr>
              <a:t> </a:t>
            </a:r>
            <a:r>
              <a:rPr lang="en-IN" b="1" dirty="0">
                <a:solidFill>
                  <a:srgbClr val="006699"/>
                </a:solidFill>
                <a:latin typeface="+mj-lt"/>
              </a:rPr>
              <a:t>static</a:t>
            </a:r>
            <a:r>
              <a:rPr lang="en-IN" dirty="0">
                <a:solidFill>
                  <a:srgbClr val="000000"/>
                </a:solidFill>
                <a:latin typeface="+mj-lt"/>
              </a:rPr>
              <a:t> </a:t>
            </a:r>
            <a:r>
              <a:rPr lang="en-IN" b="1" dirty="0">
                <a:solidFill>
                  <a:srgbClr val="006699"/>
                </a:solidFill>
                <a:latin typeface="+mj-lt"/>
              </a:rPr>
              <a:t>void</a:t>
            </a:r>
            <a:r>
              <a:rPr lang="en-IN" dirty="0">
                <a:solidFill>
                  <a:srgbClr val="000000"/>
                </a:solidFill>
                <a:latin typeface="+mj-lt"/>
              </a:rPr>
              <a:t> main(String </a:t>
            </a:r>
            <a:r>
              <a:rPr lang="en-IN" dirty="0" err="1">
                <a:solidFill>
                  <a:srgbClr val="000000"/>
                </a:solidFill>
                <a:latin typeface="+mj-lt"/>
              </a:rPr>
              <a:t>args</a:t>
            </a:r>
            <a:r>
              <a:rPr lang="en-IN" dirty="0">
                <a:solidFill>
                  <a:srgbClr val="000000"/>
                </a:solidFill>
                <a:latin typeface="+mj-lt"/>
              </a:rPr>
              <a:t>[]){  </a:t>
            </a:r>
          </a:p>
          <a:p>
            <a:pPr marL="0" indent="0">
              <a:buNone/>
            </a:pPr>
            <a:r>
              <a:rPr lang="en-IN" dirty="0">
                <a:solidFill>
                  <a:srgbClr val="000000"/>
                </a:solidFill>
                <a:latin typeface="+mj-lt"/>
              </a:rPr>
              <a:t>   C </a:t>
            </a:r>
            <a:r>
              <a:rPr lang="en-IN" dirty="0" err="1">
                <a:solidFill>
                  <a:srgbClr val="000000"/>
                </a:solidFill>
                <a:latin typeface="+mj-lt"/>
              </a:rPr>
              <a:t>obj</a:t>
            </a:r>
            <a:r>
              <a:rPr lang="en-IN" dirty="0">
                <a:solidFill>
                  <a:srgbClr val="000000"/>
                </a:solidFill>
                <a:latin typeface="+mj-lt"/>
              </a:rPr>
              <a:t>=</a:t>
            </a:r>
            <a:r>
              <a:rPr lang="en-IN" b="1" dirty="0">
                <a:solidFill>
                  <a:srgbClr val="006699"/>
                </a:solidFill>
                <a:latin typeface="+mj-lt"/>
              </a:rPr>
              <a:t>new</a:t>
            </a:r>
            <a:r>
              <a:rPr lang="en-IN" dirty="0">
                <a:solidFill>
                  <a:srgbClr val="000000"/>
                </a:solidFill>
                <a:latin typeface="+mj-lt"/>
              </a:rPr>
              <a:t> C();  </a:t>
            </a:r>
          </a:p>
          <a:p>
            <a:pPr marL="0" indent="0">
              <a:buNone/>
            </a:pPr>
            <a:r>
              <a:rPr lang="en-IN" dirty="0">
                <a:solidFill>
                  <a:srgbClr val="000000"/>
                </a:solidFill>
                <a:latin typeface="+mj-lt"/>
              </a:rPr>
              <a:t>   obj.msg();  </a:t>
            </a:r>
            <a:r>
              <a:rPr lang="en-IN" dirty="0">
                <a:solidFill>
                  <a:srgbClr val="008200"/>
                </a:solidFill>
                <a:latin typeface="+mj-lt"/>
              </a:rPr>
              <a:t>//Now which </a:t>
            </a:r>
            <a:r>
              <a:rPr lang="en-IN" dirty="0" err="1">
                <a:solidFill>
                  <a:srgbClr val="008200"/>
                </a:solidFill>
                <a:latin typeface="+mj-lt"/>
              </a:rPr>
              <a:t>msg</a:t>
            </a:r>
            <a:r>
              <a:rPr lang="en-IN" dirty="0">
                <a:solidFill>
                  <a:srgbClr val="008200"/>
                </a:solidFill>
                <a:latin typeface="+mj-lt"/>
              </a:rPr>
              <a:t>() method would be invoked?</a:t>
            </a:r>
            <a:r>
              <a:rPr lang="en-IN" dirty="0">
                <a:solidFill>
                  <a:srgbClr val="000000"/>
                </a:solidFill>
                <a:latin typeface="+mj-lt"/>
              </a:rPr>
              <a:t>  </a:t>
            </a:r>
          </a:p>
          <a:p>
            <a:pPr marL="0" indent="0">
              <a:buNone/>
            </a:pPr>
            <a:r>
              <a:rPr lang="en-IN" dirty="0">
                <a:solidFill>
                  <a:srgbClr val="000000"/>
                </a:solidFill>
                <a:latin typeface="+mj-lt"/>
              </a:rPr>
              <a:t>}  </a:t>
            </a:r>
          </a:p>
          <a:p>
            <a:pPr marL="0" indent="0">
              <a:buNone/>
            </a:pPr>
            <a:r>
              <a:rPr lang="en-IN" dirty="0">
                <a:solidFill>
                  <a:srgbClr val="000000"/>
                </a:solidFill>
                <a:latin typeface="+mj-lt"/>
              </a:rPr>
              <a:t>}  </a:t>
            </a:r>
          </a:p>
          <a:p>
            <a:pPr marL="0" indent="0">
              <a:buNone/>
            </a:pPr>
            <a:endParaRPr lang="en-IN" dirty="0">
              <a:latin typeface="+mj-lt"/>
            </a:endParaRPr>
          </a:p>
        </p:txBody>
      </p:sp>
      <p:sp>
        <p:nvSpPr>
          <p:cNvPr id="5" name="Rectangle 4">
            <a:extLst>
              <a:ext uri="{FF2B5EF4-FFF2-40B4-BE49-F238E27FC236}">
                <a16:creationId xmlns:a16="http://schemas.microsoft.com/office/drawing/2014/main" id="{01CE7191-CBE8-4176-B889-4F448C90EAF7}"/>
              </a:ext>
            </a:extLst>
          </p:cNvPr>
          <p:cNvSpPr/>
          <p:nvPr/>
        </p:nvSpPr>
        <p:spPr>
          <a:xfrm>
            <a:off x="7962522" y="5263633"/>
            <a:ext cx="2648327"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IN" dirty="0"/>
              <a:t>Compile Time Error</a:t>
            </a:r>
          </a:p>
        </p:txBody>
      </p:sp>
    </p:spTree>
    <p:extLst>
      <p:ext uri="{BB962C8B-B14F-4D97-AF65-F5344CB8AC3E}">
        <p14:creationId xmlns:p14="http://schemas.microsoft.com/office/powerpoint/2010/main" val="166794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0DC8-E488-4719-8575-69A9CAC29144}"/>
              </a:ext>
            </a:extLst>
          </p:cNvPr>
          <p:cNvSpPr>
            <a:spLocks noGrp="1"/>
          </p:cNvSpPr>
          <p:nvPr>
            <p:ph type="title"/>
          </p:nvPr>
        </p:nvSpPr>
        <p:spPr>
          <a:xfrm>
            <a:off x="838200" y="500062"/>
            <a:ext cx="10515600" cy="1325563"/>
          </a:xfrm>
        </p:spPr>
        <p:txBody>
          <a:bodyPr>
            <a:noAutofit/>
          </a:bodyPr>
          <a:lstStyle/>
          <a:p>
            <a:r>
              <a:rPr lang="en-US" sz="3600" b="1" dirty="0">
                <a:solidFill>
                  <a:srgbClr val="C00000"/>
                </a:solidFill>
              </a:rPr>
              <a:t>Why Java doesn’t support multiple inheritance?</a:t>
            </a:r>
            <a:br>
              <a:rPr lang="en-US" sz="3600" b="1" dirty="0">
                <a:solidFill>
                  <a:srgbClr val="C00000"/>
                </a:solidFill>
              </a:rPr>
            </a:br>
            <a:endParaRPr lang="en-IN" sz="3600" dirty="0">
              <a:solidFill>
                <a:srgbClr val="C00000"/>
              </a:solidFill>
            </a:endParaRPr>
          </a:p>
        </p:txBody>
      </p:sp>
      <p:sp>
        <p:nvSpPr>
          <p:cNvPr id="3" name="Content Placeholder 2">
            <a:extLst>
              <a:ext uri="{FF2B5EF4-FFF2-40B4-BE49-F238E27FC236}">
                <a16:creationId xmlns:a16="http://schemas.microsoft.com/office/drawing/2014/main" id="{AEBCF196-BE6C-4CE7-9085-448624024FA8}"/>
              </a:ext>
            </a:extLst>
          </p:cNvPr>
          <p:cNvSpPr>
            <a:spLocks noGrp="1"/>
          </p:cNvSpPr>
          <p:nvPr>
            <p:ph idx="1"/>
          </p:nvPr>
        </p:nvSpPr>
        <p:spPr/>
        <p:txBody>
          <a:bodyPr/>
          <a:lstStyle/>
          <a:p>
            <a:pPr>
              <a:buFont typeface="Wingdings" panose="05000000000000000000" pitchFamily="2" charset="2"/>
              <a:buChar char="§"/>
            </a:pPr>
            <a:r>
              <a:rPr lang="en-US" dirty="0">
                <a:latin typeface="+mj-lt"/>
              </a:rPr>
              <a:t>Java doesn’t allow multiple inheritance to </a:t>
            </a:r>
            <a:r>
              <a:rPr lang="en-US" b="1" dirty="0">
                <a:solidFill>
                  <a:srgbClr val="FF0000"/>
                </a:solidFill>
                <a:latin typeface="+mj-lt"/>
              </a:rPr>
              <a:t>avoid the ambiguity</a:t>
            </a:r>
            <a:r>
              <a:rPr lang="en-US" dirty="0">
                <a:solidFill>
                  <a:srgbClr val="FF0000"/>
                </a:solidFill>
                <a:latin typeface="+mj-lt"/>
              </a:rPr>
              <a:t> </a:t>
            </a:r>
            <a:r>
              <a:rPr lang="en-US" dirty="0">
                <a:latin typeface="+mj-lt"/>
              </a:rPr>
              <a:t>caused by it.</a:t>
            </a:r>
          </a:p>
          <a:p>
            <a:pPr>
              <a:buFont typeface="Wingdings" panose="05000000000000000000" pitchFamily="2" charset="2"/>
              <a:buChar char="§"/>
            </a:pPr>
            <a:endParaRPr lang="en-US" dirty="0">
              <a:latin typeface="+mj-lt"/>
            </a:endParaRPr>
          </a:p>
          <a:p>
            <a:pPr>
              <a:buFont typeface="Wingdings" panose="05000000000000000000" pitchFamily="2" charset="2"/>
              <a:buChar char="§"/>
            </a:pPr>
            <a:r>
              <a:rPr lang="en-US" dirty="0">
                <a:latin typeface="+mj-lt"/>
              </a:rPr>
              <a:t>To reduce the complexity and simplify the language, multiple inheritance is not supported in java.</a:t>
            </a:r>
          </a:p>
          <a:p>
            <a:pPr>
              <a:buFont typeface="Wingdings" panose="05000000000000000000" pitchFamily="2" charset="2"/>
              <a:buChar char="§"/>
            </a:pPr>
            <a:endParaRPr lang="en-US" dirty="0">
              <a:latin typeface="+mj-lt"/>
            </a:endParaRPr>
          </a:p>
          <a:p>
            <a:pPr>
              <a:buFont typeface="Wingdings" panose="05000000000000000000" pitchFamily="2" charset="2"/>
              <a:buChar char="§"/>
            </a:pPr>
            <a:r>
              <a:rPr lang="en-US" dirty="0">
                <a:latin typeface="+mj-lt"/>
              </a:rPr>
              <a:t>To provide more maintainable and clean design.</a:t>
            </a:r>
            <a:endParaRPr lang="en-IN" dirty="0">
              <a:latin typeface="+mj-lt"/>
            </a:endParaRPr>
          </a:p>
        </p:txBody>
      </p:sp>
    </p:spTree>
    <p:extLst>
      <p:ext uri="{BB962C8B-B14F-4D97-AF65-F5344CB8AC3E}">
        <p14:creationId xmlns:p14="http://schemas.microsoft.com/office/powerpoint/2010/main" val="3480813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2145</Words>
  <Application>Microsoft Office PowerPoint</Application>
  <PresentationFormat>Widescreen</PresentationFormat>
  <Paragraphs>358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Wingdings</vt:lpstr>
      <vt:lpstr>Times New Roman</vt:lpstr>
      <vt:lpstr>Office Theme</vt:lpstr>
      <vt:lpstr>Interfaces in Java</vt:lpstr>
      <vt:lpstr>Outline</vt:lpstr>
      <vt:lpstr>Abstraction in Java  </vt:lpstr>
      <vt:lpstr>Revise - Abstract class concept in Java</vt:lpstr>
      <vt:lpstr>Why we need Abstract class? </vt:lpstr>
      <vt:lpstr>Abstract class Example </vt:lpstr>
      <vt:lpstr>Java and Multiple Inheritance </vt:lpstr>
      <vt:lpstr>Example</vt:lpstr>
      <vt:lpstr>Why Java doesn’t support multiple inheritance? </vt:lpstr>
      <vt:lpstr>INTERFACE</vt:lpstr>
      <vt:lpstr>Defining Interface</vt:lpstr>
      <vt:lpstr>Why And When To Use Interfaces? </vt:lpstr>
      <vt:lpstr>Interface Declaration</vt:lpstr>
      <vt:lpstr>The Java compiler adds public and abstract keywords before the interface method.  Moreover, it adds public, static and final keywords before data members. </vt:lpstr>
      <vt:lpstr>PowerPoint Presentation</vt:lpstr>
      <vt:lpstr>The relationship between classes and interfaces </vt:lpstr>
      <vt:lpstr>Implementing Interface</vt:lpstr>
      <vt:lpstr>Simple Example of Java Interface (1)</vt:lpstr>
      <vt:lpstr>Simple Example of Java Interface (2) </vt:lpstr>
      <vt:lpstr>Java Interface Methods</vt:lpstr>
      <vt:lpstr>Assignment: 1</vt:lpstr>
      <vt:lpstr>https://medium.com/@scientecheas</vt:lpstr>
      <vt:lpstr>Multiple inheritance in Java by interface </vt:lpstr>
      <vt:lpstr>Example: Class implementing multiple interfaces</vt:lpstr>
      <vt:lpstr>Interface inheritance :  </vt:lpstr>
      <vt:lpstr>Multiple inheritance is not supported through class in java but it is possible by interface, because: </vt:lpstr>
      <vt:lpstr>Extending class and interface</vt:lpstr>
      <vt:lpstr>Tagged / Marker Interface</vt:lpstr>
      <vt:lpstr>Nested Interface in Java </vt:lpstr>
      <vt:lpstr>PowerPoint Presentation</vt:lpstr>
      <vt:lpstr>Summary</vt:lpstr>
      <vt:lpstr>PowerPoint Presentation</vt:lpstr>
      <vt:lpstr>PowerPoint Presentation</vt:lpstr>
      <vt:lpstr>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in Java</dc:title>
  <dc:creator>Shailesh Ingle</dc:creator>
  <cp:lastModifiedBy>Shailesh Ingle</cp:lastModifiedBy>
  <cp:revision>147</cp:revision>
  <dcterms:created xsi:type="dcterms:W3CDTF">2020-09-26T10:49:09Z</dcterms:created>
  <dcterms:modified xsi:type="dcterms:W3CDTF">2020-09-30T04:21:05Z</dcterms:modified>
</cp:coreProperties>
</file>