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2" r:id="rId4"/>
    <p:sldId id="313" r:id="rId5"/>
    <p:sldId id="283" r:id="rId6"/>
    <p:sldId id="318" r:id="rId7"/>
    <p:sldId id="319" r:id="rId8"/>
    <p:sldId id="317" r:id="rId9"/>
    <p:sldId id="267" r:id="rId10"/>
    <p:sldId id="285" r:id="rId11"/>
    <p:sldId id="315" r:id="rId12"/>
    <p:sldId id="260" r:id="rId13"/>
    <p:sldId id="286" r:id="rId14"/>
    <p:sldId id="262" r:id="rId15"/>
    <p:sldId id="320" r:id="rId16"/>
    <p:sldId id="316" r:id="rId17"/>
    <p:sldId id="268" r:id="rId18"/>
    <p:sldId id="311" r:id="rId19"/>
    <p:sldId id="287" r:id="rId20"/>
    <p:sldId id="288" r:id="rId21"/>
    <p:sldId id="289" r:id="rId22"/>
    <p:sldId id="290" r:id="rId23"/>
    <p:sldId id="291"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54010E-D56E-4C91-9F12-D8D4BEEB31C9}"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4127BE-61E9-4ACE-998E-660BD3D7DE05}" type="slidenum">
              <a:rPr lang="en-IN" smtClean="0"/>
              <a:t>‹#›</a:t>
            </a:fld>
            <a:endParaRPr lang="en-IN"/>
          </a:p>
        </p:txBody>
      </p:sp>
    </p:spTree>
    <p:extLst>
      <p:ext uri="{BB962C8B-B14F-4D97-AF65-F5344CB8AC3E}">
        <p14:creationId xmlns:p14="http://schemas.microsoft.com/office/powerpoint/2010/main" val="4291893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54010E-D56E-4C91-9F12-D8D4BEEB31C9}"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4127BE-61E9-4ACE-998E-660BD3D7DE05}" type="slidenum">
              <a:rPr lang="en-IN" smtClean="0"/>
              <a:t>‹#›</a:t>
            </a:fld>
            <a:endParaRPr lang="en-IN"/>
          </a:p>
        </p:txBody>
      </p:sp>
    </p:spTree>
    <p:extLst>
      <p:ext uri="{BB962C8B-B14F-4D97-AF65-F5344CB8AC3E}">
        <p14:creationId xmlns:p14="http://schemas.microsoft.com/office/powerpoint/2010/main" val="204309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54010E-D56E-4C91-9F12-D8D4BEEB31C9}"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4127BE-61E9-4ACE-998E-660BD3D7DE05}" type="slidenum">
              <a:rPr lang="en-IN" smtClean="0"/>
              <a:t>‹#›</a:t>
            </a:fld>
            <a:endParaRPr lang="en-IN"/>
          </a:p>
        </p:txBody>
      </p:sp>
    </p:spTree>
    <p:extLst>
      <p:ext uri="{BB962C8B-B14F-4D97-AF65-F5344CB8AC3E}">
        <p14:creationId xmlns:p14="http://schemas.microsoft.com/office/powerpoint/2010/main" val="274672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54010E-D56E-4C91-9F12-D8D4BEEB31C9}"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4127BE-61E9-4ACE-998E-660BD3D7DE05}" type="slidenum">
              <a:rPr lang="en-IN" smtClean="0"/>
              <a:t>‹#›</a:t>
            </a:fld>
            <a:endParaRPr lang="en-IN"/>
          </a:p>
        </p:txBody>
      </p:sp>
    </p:spTree>
    <p:extLst>
      <p:ext uri="{BB962C8B-B14F-4D97-AF65-F5344CB8AC3E}">
        <p14:creationId xmlns:p14="http://schemas.microsoft.com/office/powerpoint/2010/main" val="3266440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54010E-D56E-4C91-9F12-D8D4BEEB31C9}"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4127BE-61E9-4ACE-998E-660BD3D7DE05}" type="slidenum">
              <a:rPr lang="en-IN" smtClean="0"/>
              <a:t>‹#›</a:t>
            </a:fld>
            <a:endParaRPr lang="en-IN"/>
          </a:p>
        </p:txBody>
      </p:sp>
    </p:spTree>
    <p:extLst>
      <p:ext uri="{BB962C8B-B14F-4D97-AF65-F5344CB8AC3E}">
        <p14:creationId xmlns:p14="http://schemas.microsoft.com/office/powerpoint/2010/main" val="1650787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54010E-D56E-4C91-9F12-D8D4BEEB31C9}"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4127BE-61E9-4ACE-998E-660BD3D7DE05}" type="slidenum">
              <a:rPr lang="en-IN" smtClean="0"/>
              <a:t>‹#›</a:t>
            </a:fld>
            <a:endParaRPr lang="en-IN"/>
          </a:p>
        </p:txBody>
      </p:sp>
    </p:spTree>
    <p:extLst>
      <p:ext uri="{BB962C8B-B14F-4D97-AF65-F5344CB8AC3E}">
        <p14:creationId xmlns:p14="http://schemas.microsoft.com/office/powerpoint/2010/main" val="187396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54010E-D56E-4C91-9F12-D8D4BEEB31C9}" type="datetimeFigureOut">
              <a:rPr lang="en-IN" smtClean="0"/>
              <a:t>06-08-2020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4127BE-61E9-4ACE-998E-660BD3D7DE05}" type="slidenum">
              <a:rPr lang="en-IN" smtClean="0"/>
              <a:t>‹#›</a:t>
            </a:fld>
            <a:endParaRPr lang="en-IN"/>
          </a:p>
        </p:txBody>
      </p:sp>
    </p:spTree>
    <p:extLst>
      <p:ext uri="{BB962C8B-B14F-4D97-AF65-F5344CB8AC3E}">
        <p14:creationId xmlns:p14="http://schemas.microsoft.com/office/powerpoint/2010/main" val="12616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54010E-D56E-4C91-9F12-D8D4BEEB31C9}" type="datetimeFigureOut">
              <a:rPr lang="en-IN" smtClean="0"/>
              <a:t>06-08-2020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4127BE-61E9-4ACE-998E-660BD3D7DE05}" type="slidenum">
              <a:rPr lang="en-IN" smtClean="0"/>
              <a:t>‹#›</a:t>
            </a:fld>
            <a:endParaRPr lang="en-IN"/>
          </a:p>
        </p:txBody>
      </p:sp>
    </p:spTree>
    <p:extLst>
      <p:ext uri="{BB962C8B-B14F-4D97-AF65-F5344CB8AC3E}">
        <p14:creationId xmlns:p14="http://schemas.microsoft.com/office/powerpoint/2010/main" val="293857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4010E-D56E-4C91-9F12-D8D4BEEB31C9}" type="datetimeFigureOut">
              <a:rPr lang="en-IN" smtClean="0"/>
              <a:t>06-08-2020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4127BE-61E9-4ACE-998E-660BD3D7DE05}" type="slidenum">
              <a:rPr lang="en-IN" smtClean="0"/>
              <a:t>‹#›</a:t>
            </a:fld>
            <a:endParaRPr lang="en-IN"/>
          </a:p>
        </p:txBody>
      </p:sp>
    </p:spTree>
    <p:extLst>
      <p:ext uri="{BB962C8B-B14F-4D97-AF65-F5344CB8AC3E}">
        <p14:creationId xmlns:p14="http://schemas.microsoft.com/office/powerpoint/2010/main" val="312241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54010E-D56E-4C91-9F12-D8D4BEEB31C9}"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4127BE-61E9-4ACE-998E-660BD3D7DE05}" type="slidenum">
              <a:rPr lang="en-IN" smtClean="0"/>
              <a:t>‹#›</a:t>
            </a:fld>
            <a:endParaRPr lang="en-IN"/>
          </a:p>
        </p:txBody>
      </p:sp>
    </p:spTree>
    <p:extLst>
      <p:ext uri="{BB962C8B-B14F-4D97-AF65-F5344CB8AC3E}">
        <p14:creationId xmlns:p14="http://schemas.microsoft.com/office/powerpoint/2010/main" val="1183425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54010E-D56E-4C91-9F12-D8D4BEEB31C9}"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4127BE-61E9-4ACE-998E-660BD3D7DE05}" type="slidenum">
              <a:rPr lang="en-IN" smtClean="0"/>
              <a:t>‹#›</a:t>
            </a:fld>
            <a:endParaRPr lang="en-IN"/>
          </a:p>
        </p:txBody>
      </p:sp>
    </p:spTree>
    <p:extLst>
      <p:ext uri="{BB962C8B-B14F-4D97-AF65-F5344CB8AC3E}">
        <p14:creationId xmlns:p14="http://schemas.microsoft.com/office/powerpoint/2010/main" val="441611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4010E-D56E-4C91-9F12-D8D4BEEB31C9}" type="datetimeFigureOut">
              <a:rPr lang="en-IN" smtClean="0"/>
              <a:t>06-08-2020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4127BE-61E9-4ACE-998E-660BD3D7DE05}" type="slidenum">
              <a:rPr lang="en-IN" smtClean="0"/>
              <a:t>‹#›</a:t>
            </a:fld>
            <a:endParaRPr lang="en-IN"/>
          </a:p>
        </p:txBody>
      </p:sp>
    </p:spTree>
    <p:extLst>
      <p:ext uri="{BB962C8B-B14F-4D97-AF65-F5344CB8AC3E}">
        <p14:creationId xmlns:p14="http://schemas.microsoft.com/office/powerpoint/2010/main" val="2493784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Lecture 2</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809409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smtClean="0"/>
              <a:t>Scope of variables</a:t>
            </a:r>
            <a:endParaRPr lang="en-IN" dirty="0"/>
          </a:p>
        </p:txBody>
      </p:sp>
      <p:sp>
        <p:nvSpPr>
          <p:cNvPr id="3" name="Content Placeholder 2"/>
          <p:cNvSpPr>
            <a:spLocks noGrp="1"/>
          </p:cNvSpPr>
          <p:nvPr>
            <p:ph idx="1"/>
          </p:nvPr>
        </p:nvSpPr>
        <p:spPr>
          <a:xfrm>
            <a:off x="539552" y="1412776"/>
            <a:ext cx="8352928" cy="5328592"/>
          </a:xfrm>
        </p:spPr>
        <p:txBody>
          <a:bodyPr/>
          <a:lstStyle/>
          <a:p>
            <a:r>
              <a:rPr lang="en-IN" dirty="0" smtClean="0"/>
              <a:t>Instance variables</a:t>
            </a:r>
          </a:p>
          <a:p>
            <a:r>
              <a:rPr lang="en-IN" dirty="0" smtClean="0"/>
              <a:t>Class variables</a:t>
            </a:r>
          </a:p>
          <a:p>
            <a:r>
              <a:rPr lang="en-IN" dirty="0" smtClean="0"/>
              <a:t>Local variables</a:t>
            </a:r>
          </a:p>
          <a:p>
            <a:pPr marL="0" indent="0">
              <a:buNone/>
            </a:pPr>
            <a:endParaRPr lang="en-IN" sz="2400" dirty="0"/>
          </a:p>
          <a:p>
            <a:pPr marL="0" indent="0">
              <a:buNone/>
            </a:pPr>
            <a:endParaRPr lang="en-IN" sz="2400" dirty="0" smtClean="0"/>
          </a:p>
          <a:p>
            <a:pPr marL="0" indent="0">
              <a:buNone/>
            </a:pPr>
            <a:endParaRPr lang="en-IN" dirty="0"/>
          </a:p>
        </p:txBody>
      </p:sp>
    </p:spTree>
    <p:extLst>
      <p:ext uri="{BB962C8B-B14F-4D97-AF65-F5344CB8AC3E}">
        <p14:creationId xmlns:p14="http://schemas.microsoft.com/office/powerpoint/2010/main" val="2501384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smtClean="0"/>
              <a:t>Scope of variables</a:t>
            </a:r>
            <a:endParaRPr lang="en-IN" dirty="0"/>
          </a:p>
        </p:txBody>
      </p:sp>
      <p:sp>
        <p:nvSpPr>
          <p:cNvPr id="3" name="Content Placeholder 2"/>
          <p:cNvSpPr>
            <a:spLocks noGrp="1"/>
          </p:cNvSpPr>
          <p:nvPr>
            <p:ph idx="1"/>
          </p:nvPr>
        </p:nvSpPr>
        <p:spPr>
          <a:xfrm>
            <a:off x="539552" y="908720"/>
            <a:ext cx="8352928" cy="5832648"/>
          </a:xfrm>
        </p:spPr>
        <p:txBody>
          <a:bodyPr/>
          <a:lstStyle/>
          <a:p>
            <a:r>
              <a:rPr lang="en-IN" sz="2400" b="1" dirty="0" smtClean="0"/>
              <a:t>Instance</a:t>
            </a:r>
            <a:r>
              <a:rPr lang="en-IN" sz="2400" dirty="0" smtClean="0"/>
              <a:t> variables:</a:t>
            </a:r>
          </a:p>
          <a:p>
            <a:pPr marL="0" indent="0">
              <a:buNone/>
            </a:pPr>
            <a:r>
              <a:rPr lang="en-IN" sz="2400" dirty="0"/>
              <a:t> </a:t>
            </a:r>
            <a:r>
              <a:rPr lang="en-IN" sz="2400" dirty="0" smtClean="0"/>
              <a:t>        They are created when objects are instantiated , therefore they are associated with the objects.</a:t>
            </a:r>
          </a:p>
          <a:p>
            <a:pPr marL="0" indent="0">
              <a:buNone/>
            </a:pPr>
            <a:endParaRPr lang="en-IN" sz="2400" dirty="0"/>
          </a:p>
          <a:p>
            <a:r>
              <a:rPr lang="en-IN" sz="2400" b="1" dirty="0" smtClean="0"/>
              <a:t>Class</a:t>
            </a:r>
            <a:r>
              <a:rPr lang="en-IN" sz="2400" dirty="0" smtClean="0"/>
              <a:t> Variables:</a:t>
            </a:r>
          </a:p>
          <a:p>
            <a:pPr marL="0" indent="0">
              <a:buNone/>
            </a:pPr>
            <a:r>
              <a:rPr lang="en-IN" sz="2400" dirty="0" smtClean="0"/>
              <a:t>        They are global to a class and belong to the entire set of objects that class creates. Only one memory location is created for each class variable.</a:t>
            </a:r>
          </a:p>
          <a:p>
            <a:pPr marL="0" indent="0">
              <a:buNone/>
            </a:pPr>
            <a:endParaRPr lang="en-IN" sz="2400" dirty="0"/>
          </a:p>
          <a:p>
            <a:r>
              <a:rPr lang="en-IN" sz="2400" b="1" dirty="0" smtClean="0"/>
              <a:t>Local</a:t>
            </a:r>
            <a:r>
              <a:rPr lang="en-IN" sz="2400" dirty="0" smtClean="0"/>
              <a:t> Variables: </a:t>
            </a:r>
          </a:p>
          <a:p>
            <a:pPr marL="0" indent="0">
              <a:buNone/>
            </a:pPr>
            <a:r>
              <a:rPr lang="en-IN" sz="2400" dirty="0"/>
              <a:t> </a:t>
            </a:r>
            <a:r>
              <a:rPr lang="en-IN" sz="2400" dirty="0" smtClean="0"/>
              <a:t>     They are declared and used inside methods, not available outside the method definition.</a:t>
            </a:r>
          </a:p>
          <a:p>
            <a:pPr marL="0" indent="0">
              <a:buNone/>
            </a:pPr>
            <a:r>
              <a:rPr lang="en-IN" sz="2400" dirty="0" smtClean="0"/>
              <a:t>       </a:t>
            </a:r>
          </a:p>
          <a:p>
            <a:pPr marL="0" indent="0">
              <a:buNone/>
            </a:pPr>
            <a:endParaRPr lang="en-IN" sz="2400" dirty="0"/>
          </a:p>
          <a:p>
            <a:pPr marL="0" indent="0">
              <a:buNone/>
            </a:pPr>
            <a:endParaRPr lang="en-IN" sz="2400" dirty="0" smtClean="0"/>
          </a:p>
          <a:p>
            <a:pPr marL="0" indent="0">
              <a:buNone/>
            </a:pPr>
            <a:endParaRPr lang="en-IN" dirty="0"/>
          </a:p>
        </p:txBody>
      </p:sp>
    </p:spTree>
    <p:extLst>
      <p:ext uri="{BB962C8B-B14F-4D97-AF65-F5344CB8AC3E}">
        <p14:creationId xmlns:p14="http://schemas.microsoft.com/office/powerpoint/2010/main" val="2804579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Data types</a:t>
            </a:r>
            <a:endParaRPr lang="en-IN" dirty="0"/>
          </a:p>
        </p:txBody>
      </p:sp>
      <p:sp>
        <p:nvSpPr>
          <p:cNvPr id="3" name="Content Placeholder 2"/>
          <p:cNvSpPr>
            <a:spLocks noGrp="1"/>
          </p:cNvSpPr>
          <p:nvPr>
            <p:ph idx="1"/>
          </p:nvPr>
        </p:nvSpPr>
        <p:spPr>
          <a:xfrm>
            <a:off x="457200" y="836712"/>
            <a:ext cx="8229600" cy="5289451"/>
          </a:xfrm>
        </p:spPr>
        <p:txBody>
          <a:bodyPr>
            <a:normAutofit/>
          </a:bodyPr>
          <a:lstStyle/>
          <a:p>
            <a:r>
              <a:rPr lang="en-IN" sz="2000" dirty="0" smtClean="0"/>
              <a:t>                                                        data types</a:t>
            </a:r>
          </a:p>
          <a:p>
            <a:pPr marL="0" indent="0">
              <a:buNone/>
            </a:pPr>
            <a:r>
              <a:rPr lang="en-IN" sz="2000" dirty="0"/>
              <a:t> </a:t>
            </a:r>
            <a:r>
              <a:rPr lang="en-IN" sz="2000" dirty="0" smtClean="0"/>
              <a:t>       </a:t>
            </a:r>
          </a:p>
          <a:p>
            <a:pPr marL="0" indent="0">
              <a:buNone/>
            </a:pPr>
            <a:r>
              <a:rPr lang="en-IN" sz="2000" dirty="0"/>
              <a:t> </a:t>
            </a:r>
            <a:r>
              <a:rPr lang="en-IN" sz="2000" dirty="0" smtClean="0"/>
              <a:t>               primitive                                                   non primitive</a:t>
            </a:r>
          </a:p>
          <a:p>
            <a:pPr marL="0" indent="0">
              <a:buNone/>
            </a:pPr>
            <a:endParaRPr lang="en-IN" sz="2000" dirty="0"/>
          </a:p>
          <a:p>
            <a:pPr marL="0" indent="0">
              <a:buNone/>
            </a:pPr>
            <a:r>
              <a:rPr lang="en-IN" sz="2000" dirty="0" smtClean="0"/>
              <a:t>Numeric                  non numeric            classes             interface                 arrays</a:t>
            </a:r>
          </a:p>
          <a:p>
            <a:pPr marL="0" indent="0">
              <a:buNone/>
            </a:pPr>
            <a:endParaRPr lang="en-IN" sz="2000" dirty="0" smtClean="0"/>
          </a:p>
          <a:p>
            <a:pPr marL="0" indent="0">
              <a:buNone/>
            </a:pPr>
            <a:endParaRPr lang="en-IN" sz="2000" dirty="0"/>
          </a:p>
          <a:p>
            <a:pPr marL="0" indent="0">
              <a:buNone/>
            </a:pPr>
            <a:r>
              <a:rPr lang="en-IN" sz="2000" dirty="0" err="1"/>
              <a:t>i</a:t>
            </a:r>
            <a:r>
              <a:rPr lang="en-IN" sz="2000" dirty="0" err="1" smtClean="0"/>
              <a:t>nt</a:t>
            </a:r>
            <a:r>
              <a:rPr lang="en-IN" sz="2000" dirty="0" smtClean="0"/>
              <a:t>     float/double     char(</a:t>
            </a:r>
            <a:r>
              <a:rPr lang="en-IN" sz="2000" dirty="0" err="1" smtClean="0"/>
              <a:t>unicode</a:t>
            </a:r>
            <a:r>
              <a:rPr lang="en-IN" sz="2000" dirty="0" smtClean="0"/>
              <a:t> 16 bit))     </a:t>
            </a:r>
            <a:r>
              <a:rPr lang="en-IN" sz="2000" dirty="0" err="1" smtClean="0"/>
              <a:t>boolean</a:t>
            </a:r>
            <a:endParaRPr lang="en-IN" sz="2000" dirty="0"/>
          </a:p>
          <a:p>
            <a:pPr marL="0" indent="0">
              <a:buNone/>
            </a:pPr>
            <a:r>
              <a:rPr lang="en-IN" sz="2000" dirty="0"/>
              <a:t>b</a:t>
            </a:r>
            <a:r>
              <a:rPr lang="en-IN" sz="2000" dirty="0" smtClean="0"/>
              <a:t>yte (8 bit -128 to 127)</a:t>
            </a:r>
          </a:p>
          <a:p>
            <a:pPr marL="0" indent="0">
              <a:buNone/>
            </a:pPr>
            <a:r>
              <a:rPr lang="en-IN" sz="2000" dirty="0"/>
              <a:t>s</a:t>
            </a:r>
            <a:r>
              <a:rPr lang="en-IN" sz="2000" dirty="0" smtClean="0"/>
              <a:t>hort(16 bit -32768  to 32767)</a:t>
            </a:r>
          </a:p>
          <a:p>
            <a:pPr marL="0" indent="0">
              <a:buNone/>
            </a:pPr>
            <a:r>
              <a:rPr lang="en-IN" sz="2000" dirty="0" err="1"/>
              <a:t>i</a:t>
            </a:r>
            <a:r>
              <a:rPr lang="en-IN" sz="2000" dirty="0" err="1" smtClean="0"/>
              <a:t>nt</a:t>
            </a:r>
            <a:r>
              <a:rPr lang="en-IN" sz="2000" dirty="0" smtClean="0"/>
              <a:t>( 32 bit   )</a:t>
            </a:r>
          </a:p>
          <a:p>
            <a:pPr marL="0" indent="0">
              <a:buNone/>
            </a:pPr>
            <a:r>
              <a:rPr lang="en-IN" sz="2000" dirty="0"/>
              <a:t>l</a:t>
            </a:r>
            <a:r>
              <a:rPr lang="en-IN" sz="2000" dirty="0" smtClean="0"/>
              <a:t>ong(64 bit)</a:t>
            </a:r>
          </a:p>
          <a:p>
            <a:pPr marL="0" indent="0">
              <a:buNone/>
            </a:pPr>
            <a:endParaRPr lang="en-IN" sz="2000" dirty="0"/>
          </a:p>
        </p:txBody>
      </p:sp>
      <p:cxnSp>
        <p:nvCxnSpPr>
          <p:cNvPr id="7" name="Straight Connector 6"/>
          <p:cNvCxnSpPr/>
          <p:nvPr/>
        </p:nvCxnSpPr>
        <p:spPr>
          <a:xfrm flipH="1">
            <a:off x="2123728" y="1196752"/>
            <a:ext cx="2304256"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427984" y="1196752"/>
            <a:ext cx="180020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115616" y="1988840"/>
            <a:ext cx="576064"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91680" y="1988840"/>
            <a:ext cx="100811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716016" y="1844824"/>
            <a:ext cx="108012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96136" y="1988840"/>
            <a:ext cx="144016"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84168" y="1988840"/>
            <a:ext cx="2016224"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3" idx="1"/>
          </p:cNvCxnSpPr>
          <p:nvPr/>
        </p:nvCxnSpPr>
        <p:spPr>
          <a:xfrm flipH="1">
            <a:off x="457200" y="2708920"/>
            <a:ext cx="442392" cy="772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9592" y="2708920"/>
            <a:ext cx="360040" cy="772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2699792" y="2708920"/>
            <a:ext cx="576064" cy="772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275856" y="2708920"/>
            <a:ext cx="1656184" cy="7725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955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lstStyle/>
          <a:p>
            <a:r>
              <a:rPr lang="en-IN" dirty="0" smtClean="0"/>
              <a:t>JAVA </a:t>
            </a:r>
            <a:r>
              <a:rPr lang="en-IN" dirty="0" err="1" smtClean="0"/>
              <a:t>datatypes</a:t>
            </a:r>
            <a:endParaRPr lang="en-IN" dirty="0"/>
          </a:p>
        </p:txBody>
      </p:sp>
      <p:graphicFrame>
        <p:nvGraphicFramePr>
          <p:cNvPr id="4" name="Content Placeholder 3"/>
          <p:cNvGraphicFramePr>
            <a:graphicFrameLocks noGrp="1"/>
          </p:cNvGraphicFramePr>
          <p:nvPr>
            <p:ph idx="1"/>
          </p:nvPr>
        </p:nvGraphicFramePr>
        <p:xfrm>
          <a:off x="457200" y="1276607"/>
          <a:ext cx="8229600" cy="4698486"/>
        </p:xfrm>
        <a:graphic>
          <a:graphicData uri="http://schemas.openxmlformats.org/drawingml/2006/table">
            <a:tbl>
              <a:tblPr/>
              <a:tblGrid>
                <a:gridCol w="1651364"/>
                <a:gridCol w="1397308"/>
                <a:gridCol w="5180928"/>
              </a:tblGrid>
              <a:tr h="406042">
                <a:tc>
                  <a:txBody>
                    <a:bodyPr/>
                    <a:lstStyle/>
                    <a:p>
                      <a:pPr algn="l" fontAlgn="t"/>
                      <a:r>
                        <a:rPr lang="en-IN" sz="1700">
                          <a:effectLst/>
                        </a:rPr>
                        <a:t>Data Type</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Size</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Description</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6042">
                <a:tc>
                  <a:txBody>
                    <a:bodyPr/>
                    <a:lstStyle/>
                    <a:p>
                      <a:pPr algn="l" fontAlgn="t"/>
                      <a:r>
                        <a:rPr lang="en-IN" sz="1700">
                          <a:effectLst/>
                        </a:rPr>
                        <a:t>byte</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700">
                          <a:effectLst/>
                        </a:rPr>
                        <a:t>1 byte</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700">
                          <a:effectLst/>
                        </a:rPr>
                        <a:t>Stores whole numbers from -128 to 127</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6042">
                <a:tc>
                  <a:txBody>
                    <a:bodyPr/>
                    <a:lstStyle/>
                    <a:p>
                      <a:pPr algn="l" fontAlgn="t"/>
                      <a:r>
                        <a:rPr lang="en-IN" sz="1700">
                          <a:effectLst/>
                        </a:rPr>
                        <a:t>short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2 bytes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Stores whole numbers from -32,768 to 32,767</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67069">
                <a:tc>
                  <a:txBody>
                    <a:bodyPr/>
                    <a:lstStyle/>
                    <a:p>
                      <a:pPr algn="l" fontAlgn="t"/>
                      <a:r>
                        <a:rPr lang="en-IN" sz="1700">
                          <a:effectLst/>
                        </a:rPr>
                        <a:t>int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700">
                          <a:effectLst/>
                        </a:rPr>
                        <a:t>4 bytes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700">
                          <a:effectLst/>
                        </a:rPr>
                        <a:t>Stores whole numbers from -2,147,483,648 to 2,147,483,647</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67069">
                <a:tc>
                  <a:txBody>
                    <a:bodyPr/>
                    <a:lstStyle/>
                    <a:p>
                      <a:pPr algn="l" fontAlgn="t"/>
                      <a:r>
                        <a:rPr lang="en-IN" sz="1700">
                          <a:effectLst/>
                        </a:rPr>
                        <a:t>long</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8 bytes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Stores whole numbers from -9,223,372,036,854,775,808 to 9,223,372,036,854,775,807</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67069">
                <a:tc>
                  <a:txBody>
                    <a:bodyPr/>
                    <a:lstStyle/>
                    <a:p>
                      <a:pPr algn="l" fontAlgn="t"/>
                      <a:r>
                        <a:rPr lang="en-IN" sz="1700">
                          <a:effectLst/>
                        </a:rPr>
                        <a:t>float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700">
                          <a:effectLst/>
                        </a:rPr>
                        <a:t>4 bytes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700">
                          <a:effectLst/>
                        </a:rPr>
                        <a:t>Stores fractional numbers. Sufficient for storing 6 to 7 decimal digits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67069">
                <a:tc>
                  <a:txBody>
                    <a:bodyPr/>
                    <a:lstStyle/>
                    <a:p>
                      <a:pPr algn="l" fontAlgn="t"/>
                      <a:r>
                        <a:rPr lang="en-IN" sz="1700">
                          <a:effectLst/>
                        </a:rPr>
                        <a:t>double</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8 bytes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Stores fractional numbers. Sufficient for storing 15 decimal digits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6042">
                <a:tc>
                  <a:txBody>
                    <a:bodyPr/>
                    <a:lstStyle/>
                    <a:p>
                      <a:pPr algn="l" fontAlgn="t"/>
                      <a:r>
                        <a:rPr lang="en-IN" sz="1700">
                          <a:effectLst/>
                        </a:rPr>
                        <a:t>boolean</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700">
                          <a:effectLst/>
                        </a:rPr>
                        <a:t>1 bit</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700">
                          <a:effectLst/>
                        </a:rPr>
                        <a:t>Stores true or false values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6042">
                <a:tc>
                  <a:txBody>
                    <a:bodyPr/>
                    <a:lstStyle/>
                    <a:p>
                      <a:pPr algn="l" fontAlgn="t"/>
                      <a:r>
                        <a:rPr lang="en-IN" sz="1700">
                          <a:effectLst/>
                        </a:rPr>
                        <a:t>char</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700">
                          <a:effectLst/>
                        </a:rPr>
                        <a:t>2 bytes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700" dirty="0">
                          <a:effectLst/>
                        </a:rPr>
                        <a:t>Stores a single character/letter or ASCII values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40554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smtClean="0"/>
              <a:t>Operators</a:t>
            </a:r>
            <a:endParaRPr lang="en-IN" dirty="0"/>
          </a:p>
        </p:txBody>
      </p:sp>
      <p:sp>
        <p:nvSpPr>
          <p:cNvPr id="3" name="Content Placeholder 2"/>
          <p:cNvSpPr>
            <a:spLocks noGrp="1"/>
          </p:cNvSpPr>
          <p:nvPr>
            <p:ph idx="1"/>
          </p:nvPr>
        </p:nvSpPr>
        <p:spPr>
          <a:xfrm>
            <a:off x="457200" y="908720"/>
            <a:ext cx="8507288" cy="5832648"/>
          </a:xfrm>
        </p:spPr>
        <p:txBody>
          <a:bodyPr>
            <a:normAutofit/>
          </a:bodyPr>
          <a:lstStyle/>
          <a:p>
            <a:r>
              <a:rPr lang="en-IN" dirty="0" smtClean="0"/>
              <a:t>Arithmetic(+,-,*,/,%,++,+=,-=,*=,/=,%=,--)</a:t>
            </a:r>
          </a:p>
          <a:p>
            <a:r>
              <a:rPr lang="en-IN" dirty="0" smtClean="0"/>
              <a:t>Bitwise operators(~,&amp;,|,^,&gt;&gt;,&lt;&lt;)</a:t>
            </a:r>
          </a:p>
          <a:p>
            <a:r>
              <a:rPr lang="en-IN" dirty="0" smtClean="0"/>
              <a:t>Logical Operators(&amp;&amp;,||,!)</a:t>
            </a:r>
          </a:p>
          <a:p>
            <a:r>
              <a:rPr lang="en-IN" dirty="0" smtClean="0"/>
              <a:t>Relational operators(==,!=,&gt;,&lt;,&gt;=,&lt;=)</a:t>
            </a:r>
          </a:p>
          <a:p>
            <a:r>
              <a:rPr lang="en-IN" dirty="0" smtClean="0"/>
              <a:t>Ternary Operator</a:t>
            </a:r>
          </a:p>
          <a:p>
            <a:pPr marL="0" indent="0">
              <a:buNone/>
            </a:pPr>
            <a:r>
              <a:rPr lang="en-IN" dirty="0"/>
              <a:t> </a:t>
            </a:r>
            <a:r>
              <a:rPr lang="en-IN" dirty="0" smtClean="0"/>
              <a:t>expression1?expression2:expression3</a:t>
            </a:r>
          </a:p>
          <a:p>
            <a:pPr marL="0" indent="0">
              <a:buNone/>
            </a:pPr>
            <a:endParaRPr lang="en-IN" dirty="0"/>
          </a:p>
          <a:p>
            <a:pPr marL="0" indent="0">
              <a:buNone/>
            </a:pPr>
            <a:r>
              <a:rPr lang="en-IN" dirty="0" err="1" smtClean="0"/>
              <a:t>Ex:i</a:t>
            </a:r>
            <a:r>
              <a:rPr lang="en-IN" dirty="0" smtClean="0"/>
              <a:t>=10;</a:t>
            </a:r>
          </a:p>
          <a:p>
            <a:pPr marL="0" indent="0">
              <a:buNone/>
            </a:pPr>
            <a:r>
              <a:rPr lang="en-IN" dirty="0" smtClean="0"/>
              <a:t>K=i&lt;0?-</a:t>
            </a:r>
            <a:r>
              <a:rPr lang="en-IN" dirty="0" err="1" smtClean="0"/>
              <a:t>i:i</a:t>
            </a:r>
            <a:r>
              <a:rPr lang="en-IN" dirty="0" smtClean="0"/>
              <a:t>;</a:t>
            </a:r>
            <a:endParaRPr lang="en-IN" dirty="0"/>
          </a:p>
        </p:txBody>
      </p:sp>
    </p:spTree>
    <p:extLst>
      <p:ext uri="{BB962C8B-B14F-4D97-AF65-F5344CB8AC3E}">
        <p14:creationId xmlns:p14="http://schemas.microsoft.com/office/powerpoint/2010/main" val="1683513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018"/>
          </a:xfrm>
        </p:spPr>
        <p:txBody>
          <a:bodyPr>
            <a:normAutofit fontScale="90000"/>
          </a:bodyPr>
          <a:lstStyle/>
          <a:p>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6040" y="404813"/>
            <a:ext cx="8449733" cy="6337300"/>
          </a:xfrm>
        </p:spPr>
      </p:pic>
    </p:spTree>
    <p:extLst>
      <p:ext uri="{BB962C8B-B14F-4D97-AF65-F5344CB8AC3E}">
        <p14:creationId xmlns:p14="http://schemas.microsoft.com/office/powerpoint/2010/main" val="627624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smtClean="0"/>
              <a:t>Accepting input through Scanner class</a:t>
            </a:r>
            <a:endParaRPr lang="en-IN" dirty="0"/>
          </a:p>
        </p:txBody>
      </p:sp>
      <p:sp>
        <p:nvSpPr>
          <p:cNvPr id="3" name="Content Placeholder 2"/>
          <p:cNvSpPr>
            <a:spLocks noGrp="1"/>
          </p:cNvSpPr>
          <p:nvPr>
            <p:ph idx="1"/>
          </p:nvPr>
        </p:nvSpPr>
        <p:spPr>
          <a:xfrm>
            <a:off x="457200" y="908720"/>
            <a:ext cx="8507288" cy="5832648"/>
          </a:xfrm>
        </p:spPr>
        <p:txBody>
          <a:bodyPr>
            <a:normAutofit/>
          </a:bodyPr>
          <a:lstStyle/>
          <a:p>
            <a:pPr marL="0" indent="0">
              <a:buNone/>
            </a:pPr>
            <a:endParaRPr lang="en-IN" dirty="0" smtClean="0"/>
          </a:p>
          <a:p>
            <a:r>
              <a:rPr lang="en-IN" dirty="0" smtClean="0"/>
              <a:t>Scanner s1=new Scanner(System.in);</a:t>
            </a:r>
          </a:p>
          <a:p>
            <a:pPr marL="0" indent="0">
              <a:buNone/>
            </a:pPr>
            <a:endParaRPr lang="en-IN" dirty="0"/>
          </a:p>
          <a:p>
            <a:r>
              <a:rPr lang="en-IN" sz="2800" dirty="0" smtClean="0"/>
              <a:t>Since Scanner class is defined in </a:t>
            </a:r>
            <a:r>
              <a:rPr lang="en-IN" sz="2800" dirty="0" err="1" smtClean="0"/>
              <a:t>util</a:t>
            </a:r>
            <a:r>
              <a:rPr lang="en-IN" sz="2800" dirty="0" smtClean="0"/>
              <a:t> package, so import </a:t>
            </a:r>
            <a:r>
              <a:rPr lang="en-IN" sz="2800" dirty="0" err="1" smtClean="0"/>
              <a:t>util</a:t>
            </a:r>
            <a:r>
              <a:rPr lang="en-IN" sz="2800" dirty="0" smtClean="0"/>
              <a:t> package</a:t>
            </a:r>
          </a:p>
          <a:p>
            <a:r>
              <a:rPr lang="en-IN" sz="2800" dirty="0" smtClean="0"/>
              <a:t>Scanner class methods:</a:t>
            </a:r>
          </a:p>
          <a:p>
            <a:pPr marL="0" indent="0">
              <a:buNone/>
            </a:pPr>
            <a:r>
              <a:rPr lang="en-IN" sz="2800" dirty="0" smtClean="0"/>
              <a:t>String ---</a:t>
            </a:r>
            <a:r>
              <a:rPr lang="en-IN" sz="2800" dirty="0" err="1" smtClean="0"/>
              <a:t>objectname.nextLine</a:t>
            </a:r>
            <a:r>
              <a:rPr lang="en-IN" sz="2800" dirty="0" smtClean="0"/>
              <a:t>();</a:t>
            </a:r>
          </a:p>
          <a:p>
            <a:pPr marL="0" indent="0">
              <a:buNone/>
            </a:pPr>
            <a:r>
              <a:rPr lang="en-IN" sz="2800" dirty="0"/>
              <a:t>c</a:t>
            </a:r>
            <a:r>
              <a:rPr lang="en-IN" sz="2800" dirty="0" smtClean="0"/>
              <a:t>har---</a:t>
            </a:r>
            <a:r>
              <a:rPr lang="en-IN" sz="2800" dirty="0" err="1"/>
              <a:t>objectname.</a:t>
            </a:r>
            <a:r>
              <a:rPr lang="en-IN" sz="2800" dirty="0" err="1" smtClean="0"/>
              <a:t>next</a:t>
            </a:r>
            <a:r>
              <a:rPr lang="en-IN" sz="2800" dirty="0" smtClean="0"/>
              <a:t>();</a:t>
            </a:r>
          </a:p>
          <a:p>
            <a:pPr marL="0" indent="0">
              <a:buNone/>
            </a:pPr>
            <a:r>
              <a:rPr lang="en-IN" sz="2800" dirty="0" err="1" smtClean="0"/>
              <a:t>int</a:t>
            </a:r>
            <a:r>
              <a:rPr lang="en-IN" sz="2800" dirty="0"/>
              <a:t>---</a:t>
            </a:r>
            <a:r>
              <a:rPr lang="en-IN" sz="2800" dirty="0" err="1"/>
              <a:t>objectname.nextInt</a:t>
            </a:r>
            <a:r>
              <a:rPr lang="en-IN" sz="2800" dirty="0" smtClean="0"/>
              <a:t>();</a:t>
            </a:r>
          </a:p>
          <a:p>
            <a:pPr marL="0" indent="0">
              <a:buNone/>
            </a:pPr>
            <a:r>
              <a:rPr lang="en-IN" sz="2800" dirty="0" smtClean="0"/>
              <a:t>Float---</a:t>
            </a:r>
            <a:r>
              <a:rPr lang="en-IN" sz="2800" dirty="0" err="1"/>
              <a:t>objectname.</a:t>
            </a:r>
            <a:r>
              <a:rPr lang="en-IN" sz="2800" dirty="0" err="1" smtClean="0"/>
              <a:t>nextFloat</a:t>
            </a:r>
            <a:r>
              <a:rPr lang="en-IN" sz="2800" dirty="0" smtClean="0"/>
              <a:t>();</a:t>
            </a:r>
          </a:p>
          <a:p>
            <a:pPr marL="0" indent="0">
              <a:buNone/>
            </a:pPr>
            <a:r>
              <a:rPr lang="en-IN" sz="2800" dirty="0" smtClean="0"/>
              <a:t>double---</a:t>
            </a:r>
            <a:r>
              <a:rPr lang="en-IN" sz="2800"/>
              <a:t>objectname.</a:t>
            </a:r>
            <a:r>
              <a:rPr lang="en-IN" sz="2800" smtClean="0"/>
              <a:t>nextDouble</a:t>
            </a:r>
            <a:r>
              <a:rPr lang="en-IN" sz="2800" dirty="0" smtClean="0"/>
              <a:t>();</a:t>
            </a:r>
            <a:endParaRPr lang="en-IN" sz="2800" dirty="0"/>
          </a:p>
          <a:p>
            <a:pPr marL="0" indent="0">
              <a:buNone/>
            </a:pPr>
            <a:endParaRPr lang="en-IN" sz="2800" dirty="0"/>
          </a:p>
        </p:txBody>
      </p:sp>
    </p:spTree>
    <p:extLst>
      <p:ext uri="{BB962C8B-B14F-4D97-AF65-F5344CB8AC3E}">
        <p14:creationId xmlns:p14="http://schemas.microsoft.com/office/powerpoint/2010/main" val="1471567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endParaRPr lang="en-IN" dirty="0"/>
          </a:p>
        </p:txBody>
      </p:sp>
      <p:sp>
        <p:nvSpPr>
          <p:cNvPr id="3" name="Content Placeholder 2"/>
          <p:cNvSpPr>
            <a:spLocks noGrp="1"/>
          </p:cNvSpPr>
          <p:nvPr>
            <p:ph idx="1"/>
          </p:nvPr>
        </p:nvSpPr>
        <p:spPr>
          <a:xfrm>
            <a:off x="457200" y="908720"/>
            <a:ext cx="8507288" cy="5832648"/>
          </a:xfrm>
        </p:spPr>
        <p:txBody>
          <a:bodyPr>
            <a:normAutofit/>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lgn="ctr">
              <a:buNone/>
            </a:pPr>
            <a:r>
              <a:rPr lang="en-IN" b="1" dirty="0" smtClean="0"/>
              <a:t>Control </a:t>
            </a:r>
            <a:r>
              <a:rPr lang="en-IN" b="1" dirty="0"/>
              <a:t>structures</a:t>
            </a:r>
          </a:p>
        </p:txBody>
      </p:sp>
    </p:spTree>
    <p:extLst>
      <p:ext uri="{BB962C8B-B14F-4D97-AF65-F5344CB8AC3E}">
        <p14:creationId xmlns:p14="http://schemas.microsoft.com/office/powerpoint/2010/main" val="3229669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smtClean="0"/>
              <a:t>Control structures</a:t>
            </a:r>
            <a:endParaRPr lang="en-IN" dirty="0"/>
          </a:p>
        </p:txBody>
      </p:sp>
      <p:sp>
        <p:nvSpPr>
          <p:cNvPr id="3" name="Content Placeholder 2"/>
          <p:cNvSpPr>
            <a:spLocks noGrp="1"/>
          </p:cNvSpPr>
          <p:nvPr>
            <p:ph idx="1"/>
          </p:nvPr>
        </p:nvSpPr>
        <p:spPr>
          <a:xfrm>
            <a:off x="457200" y="908720"/>
            <a:ext cx="8507288" cy="5832648"/>
          </a:xfrm>
        </p:spPr>
        <p:txBody>
          <a:bodyPr>
            <a:normAutofit/>
          </a:bodyPr>
          <a:lstStyle/>
          <a:p>
            <a:r>
              <a:rPr lang="en-IN" dirty="0"/>
              <a:t>The </a:t>
            </a:r>
            <a:r>
              <a:rPr lang="en-IN" b="1" dirty="0"/>
              <a:t>if</a:t>
            </a:r>
            <a:r>
              <a:rPr lang="en-IN" dirty="0"/>
              <a:t> Statement</a:t>
            </a:r>
          </a:p>
          <a:p>
            <a:pPr marL="0" indent="0">
              <a:buNone/>
            </a:pPr>
            <a:r>
              <a:rPr lang="en-IN" dirty="0" smtClean="0"/>
              <a:t>     </a:t>
            </a:r>
            <a:r>
              <a:rPr lang="en-IN" dirty="0"/>
              <a:t>Use the if statement to specify a block of Java code to be executed if a condition is true</a:t>
            </a:r>
            <a:r>
              <a:rPr lang="en-IN" dirty="0" smtClean="0"/>
              <a:t>.</a:t>
            </a:r>
          </a:p>
          <a:p>
            <a:pPr marL="0" indent="0">
              <a:buNone/>
            </a:pPr>
            <a:r>
              <a:rPr lang="en-IN" b="1" dirty="0"/>
              <a:t>Syntax:</a:t>
            </a:r>
          </a:p>
          <a:p>
            <a:pPr marL="0" indent="0">
              <a:buNone/>
            </a:pPr>
            <a:endParaRPr lang="en-IN" dirty="0"/>
          </a:p>
          <a:p>
            <a:pPr marL="0" indent="0">
              <a:buNone/>
            </a:pPr>
            <a:r>
              <a:rPr lang="en-IN" dirty="0"/>
              <a:t>if (</a:t>
            </a:r>
            <a:r>
              <a:rPr lang="en-IN" i="1" dirty="0"/>
              <a:t>condition</a:t>
            </a:r>
            <a:r>
              <a:rPr lang="en-IN" dirty="0"/>
              <a:t>) {</a:t>
            </a:r>
            <a:br>
              <a:rPr lang="en-IN" dirty="0"/>
            </a:br>
            <a:r>
              <a:rPr lang="en-IN" dirty="0"/>
              <a:t>  </a:t>
            </a:r>
            <a:r>
              <a:rPr lang="en-IN" i="1" dirty="0"/>
              <a:t>// block of code to be executed if the condition is true</a:t>
            </a:r>
            <a:r>
              <a:rPr lang="en-IN" dirty="0"/>
              <a:t/>
            </a:r>
            <a:br>
              <a:rPr lang="en-IN" dirty="0"/>
            </a:br>
            <a:r>
              <a:rPr lang="en-IN" dirty="0"/>
              <a:t>}</a:t>
            </a:r>
          </a:p>
        </p:txBody>
      </p:sp>
    </p:spTree>
    <p:extLst>
      <p:ext uri="{BB962C8B-B14F-4D97-AF65-F5344CB8AC3E}">
        <p14:creationId xmlns:p14="http://schemas.microsoft.com/office/powerpoint/2010/main" val="3623183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smtClean="0"/>
              <a:t>Control structures</a:t>
            </a:r>
            <a:endParaRPr lang="en-IN" dirty="0"/>
          </a:p>
        </p:txBody>
      </p:sp>
      <p:sp>
        <p:nvSpPr>
          <p:cNvPr id="3" name="Content Placeholder 2"/>
          <p:cNvSpPr>
            <a:spLocks noGrp="1"/>
          </p:cNvSpPr>
          <p:nvPr>
            <p:ph idx="1"/>
          </p:nvPr>
        </p:nvSpPr>
        <p:spPr>
          <a:xfrm>
            <a:off x="457200" y="908720"/>
            <a:ext cx="8507288" cy="5832648"/>
          </a:xfrm>
        </p:spPr>
        <p:txBody>
          <a:bodyPr>
            <a:normAutofit lnSpcReduction="10000"/>
          </a:bodyPr>
          <a:lstStyle/>
          <a:p>
            <a:r>
              <a:rPr lang="en-IN" dirty="0"/>
              <a:t>The</a:t>
            </a:r>
            <a:r>
              <a:rPr lang="en-IN" b="1" dirty="0"/>
              <a:t> </a:t>
            </a:r>
            <a:r>
              <a:rPr lang="en-IN" b="1" dirty="0" smtClean="0"/>
              <a:t>if…else </a:t>
            </a:r>
            <a:r>
              <a:rPr lang="en-IN" dirty="0" smtClean="0"/>
              <a:t>Statement:</a:t>
            </a:r>
            <a:endParaRPr lang="en-IN" dirty="0"/>
          </a:p>
          <a:p>
            <a:pPr marL="0" indent="0">
              <a:buNone/>
            </a:pPr>
            <a:r>
              <a:rPr lang="en-IN" dirty="0" smtClean="0"/>
              <a:t>      </a:t>
            </a:r>
            <a:r>
              <a:rPr lang="en-IN" sz="2800" dirty="0" smtClean="0"/>
              <a:t>Use </a:t>
            </a:r>
            <a:r>
              <a:rPr lang="en-IN" sz="2800" dirty="0"/>
              <a:t>the else statement to specify a block of code to be executed if the condition is false</a:t>
            </a:r>
            <a:r>
              <a:rPr lang="en-IN" sz="2800" dirty="0" smtClean="0"/>
              <a:t>.</a:t>
            </a:r>
          </a:p>
          <a:p>
            <a:pPr marL="0" indent="0">
              <a:buNone/>
            </a:pPr>
            <a:r>
              <a:rPr lang="en-IN" sz="2800" b="1" dirty="0"/>
              <a:t>Syntax:</a:t>
            </a:r>
          </a:p>
          <a:p>
            <a:pPr marL="0" indent="0">
              <a:buNone/>
            </a:pPr>
            <a:r>
              <a:rPr lang="en-IN" sz="2800" dirty="0" smtClean="0"/>
              <a:t>if</a:t>
            </a:r>
            <a:r>
              <a:rPr lang="en-IN" sz="2800" dirty="0"/>
              <a:t> (</a:t>
            </a:r>
            <a:r>
              <a:rPr lang="en-IN" sz="2800" i="1" dirty="0"/>
              <a:t>condition</a:t>
            </a:r>
            <a:r>
              <a:rPr lang="en-IN" sz="2800" dirty="0"/>
              <a:t>) </a:t>
            </a:r>
            <a:endParaRPr lang="en-IN" sz="2800" dirty="0" smtClean="0"/>
          </a:p>
          <a:p>
            <a:pPr marL="0" indent="0">
              <a:buNone/>
            </a:pPr>
            <a:r>
              <a:rPr lang="en-IN" sz="2800" dirty="0" smtClean="0"/>
              <a:t>{</a:t>
            </a:r>
            <a:r>
              <a:rPr lang="en-IN" sz="2800" dirty="0"/>
              <a:t/>
            </a:r>
            <a:br>
              <a:rPr lang="en-IN" sz="2800" dirty="0"/>
            </a:br>
            <a:r>
              <a:rPr lang="en-IN" sz="2800" dirty="0"/>
              <a:t>  </a:t>
            </a:r>
            <a:r>
              <a:rPr lang="en-IN" sz="2800" i="1" dirty="0"/>
              <a:t>// block of code to be executed if the condition is true</a:t>
            </a:r>
            <a:r>
              <a:rPr lang="en-IN" sz="2800" dirty="0"/>
              <a:t/>
            </a:r>
            <a:br>
              <a:rPr lang="en-IN" sz="2800" dirty="0"/>
            </a:br>
            <a:r>
              <a:rPr lang="en-IN" sz="2800" dirty="0"/>
              <a:t>} </a:t>
            </a:r>
            <a:endParaRPr lang="en-IN" sz="2800" dirty="0" smtClean="0"/>
          </a:p>
          <a:p>
            <a:pPr marL="0" indent="0">
              <a:buNone/>
            </a:pPr>
            <a:r>
              <a:rPr lang="en-IN" sz="2800" dirty="0" smtClean="0"/>
              <a:t>else</a:t>
            </a:r>
            <a:r>
              <a:rPr lang="en-IN" sz="2800" dirty="0"/>
              <a:t> </a:t>
            </a:r>
            <a:endParaRPr lang="en-IN" sz="2800" dirty="0" smtClean="0"/>
          </a:p>
          <a:p>
            <a:pPr marL="0" indent="0">
              <a:buNone/>
            </a:pPr>
            <a:r>
              <a:rPr lang="en-IN" sz="2800" dirty="0" smtClean="0"/>
              <a:t>{</a:t>
            </a:r>
            <a:r>
              <a:rPr lang="en-IN" sz="2800" dirty="0"/>
              <a:t> </a:t>
            </a:r>
            <a:br>
              <a:rPr lang="en-IN" sz="2800" dirty="0"/>
            </a:br>
            <a:r>
              <a:rPr lang="en-IN" sz="2800" dirty="0"/>
              <a:t>  </a:t>
            </a:r>
            <a:r>
              <a:rPr lang="en-IN" sz="2800" i="1" dirty="0"/>
              <a:t>// block of code to be executed if the condition is false</a:t>
            </a:r>
            <a:r>
              <a:rPr lang="en-IN" sz="2800" dirty="0"/>
              <a:t/>
            </a:r>
            <a:br>
              <a:rPr lang="en-IN" sz="2800" dirty="0"/>
            </a:br>
            <a:r>
              <a:rPr lang="en-IN" sz="2800" dirty="0"/>
              <a:t>} </a:t>
            </a:r>
          </a:p>
        </p:txBody>
      </p:sp>
    </p:spTree>
    <p:extLst>
      <p:ext uri="{BB962C8B-B14F-4D97-AF65-F5344CB8AC3E}">
        <p14:creationId xmlns:p14="http://schemas.microsoft.com/office/powerpoint/2010/main" val="1698157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48680"/>
          </a:xfrm>
        </p:spPr>
        <p:txBody>
          <a:bodyPr>
            <a:normAutofit fontScale="90000"/>
          </a:bodyPr>
          <a:lstStyle/>
          <a:p>
            <a:r>
              <a:rPr lang="en-IN" dirty="0" smtClean="0"/>
              <a:t>Contents</a:t>
            </a:r>
            <a:endParaRPr lang="en-IN" dirty="0"/>
          </a:p>
        </p:txBody>
      </p:sp>
      <p:sp>
        <p:nvSpPr>
          <p:cNvPr id="3" name="Content Placeholder 2"/>
          <p:cNvSpPr>
            <a:spLocks noGrp="1"/>
          </p:cNvSpPr>
          <p:nvPr>
            <p:ph idx="1"/>
          </p:nvPr>
        </p:nvSpPr>
        <p:spPr>
          <a:xfrm>
            <a:off x="457200" y="620688"/>
            <a:ext cx="8229600" cy="5505475"/>
          </a:xfrm>
        </p:spPr>
        <p:txBody>
          <a:bodyPr>
            <a:normAutofit/>
          </a:bodyPr>
          <a:lstStyle/>
          <a:p>
            <a:r>
              <a:rPr lang="en-IN" dirty="0" smtClean="0"/>
              <a:t>Tokens in Java</a:t>
            </a:r>
          </a:p>
          <a:p>
            <a:r>
              <a:rPr lang="en-IN" smtClean="0"/>
              <a:t>Comments </a:t>
            </a:r>
            <a:r>
              <a:rPr lang="en-IN" dirty="0" smtClean="0"/>
              <a:t>in Java</a:t>
            </a:r>
          </a:p>
          <a:p>
            <a:r>
              <a:rPr lang="en-IN" dirty="0" smtClean="0"/>
              <a:t>Variables </a:t>
            </a:r>
            <a:r>
              <a:rPr lang="en-IN" dirty="0"/>
              <a:t>in </a:t>
            </a:r>
            <a:r>
              <a:rPr lang="en-IN" dirty="0" smtClean="0"/>
              <a:t>Java</a:t>
            </a:r>
          </a:p>
          <a:p>
            <a:r>
              <a:rPr lang="en-IN" dirty="0" smtClean="0"/>
              <a:t>Datatypes in Java</a:t>
            </a:r>
          </a:p>
          <a:p>
            <a:r>
              <a:rPr lang="en-IN" dirty="0" smtClean="0"/>
              <a:t>Operators and expressions in Java</a:t>
            </a:r>
          </a:p>
          <a:p>
            <a:r>
              <a:rPr lang="en-IN" dirty="0" smtClean="0"/>
              <a:t>Decision making and branching </a:t>
            </a:r>
            <a:endParaRPr lang="en-IN" dirty="0"/>
          </a:p>
          <a:p>
            <a:pPr marL="0" indent="0">
              <a:buNone/>
            </a:pPr>
            <a:endParaRPr lang="en-IN" dirty="0" smtClean="0"/>
          </a:p>
          <a:p>
            <a:endParaRPr lang="en-IN" dirty="0" smtClean="0"/>
          </a:p>
          <a:p>
            <a:endParaRPr lang="en-IN" dirty="0"/>
          </a:p>
        </p:txBody>
      </p:sp>
    </p:spTree>
    <p:extLst>
      <p:ext uri="{BB962C8B-B14F-4D97-AF65-F5344CB8AC3E}">
        <p14:creationId xmlns:p14="http://schemas.microsoft.com/office/powerpoint/2010/main" val="21581226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smtClean="0"/>
              <a:t>Control structures</a:t>
            </a:r>
            <a:endParaRPr lang="en-IN" dirty="0"/>
          </a:p>
        </p:txBody>
      </p:sp>
      <p:sp>
        <p:nvSpPr>
          <p:cNvPr id="3" name="Content Placeholder 2"/>
          <p:cNvSpPr>
            <a:spLocks noGrp="1"/>
          </p:cNvSpPr>
          <p:nvPr>
            <p:ph idx="1"/>
          </p:nvPr>
        </p:nvSpPr>
        <p:spPr>
          <a:xfrm>
            <a:off x="457200" y="908720"/>
            <a:ext cx="8507288" cy="5832648"/>
          </a:xfrm>
        </p:spPr>
        <p:txBody>
          <a:bodyPr>
            <a:normAutofit lnSpcReduction="10000"/>
          </a:bodyPr>
          <a:lstStyle/>
          <a:p>
            <a:r>
              <a:rPr lang="en-IN" dirty="0"/>
              <a:t>The </a:t>
            </a:r>
            <a:r>
              <a:rPr lang="en-IN" dirty="0" smtClean="0"/>
              <a:t>switch Statement:</a:t>
            </a:r>
            <a:endParaRPr lang="en-IN" dirty="0"/>
          </a:p>
          <a:p>
            <a:pPr marL="0" indent="0">
              <a:buNone/>
            </a:pPr>
            <a:r>
              <a:rPr lang="en-IN" sz="2600" dirty="0"/>
              <a:t>Use the switch statement to select one of many </a:t>
            </a:r>
            <a:r>
              <a:rPr lang="en-IN" sz="2600" dirty="0" smtClean="0"/>
              <a:t>code </a:t>
            </a:r>
            <a:r>
              <a:rPr lang="en-IN" sz="2600" dirty="0"/>
              <a:t>blocks to be executed</a:t>
            </a:r>
            <a:r>
              <a:rPr lang="en-IN" sz="2600" dirty="0" smtClean="0"/>
              <a:t>.</a:t>
            </a:r>
          </a:p>
          <a:p>
            <a:pPr marL="0" indent="0">
              <a:buNone/>
            </a:pPr>
            <a:r>
              <a:rPr lang="en-IN" sz="2600" b="1" dirty="0" smtClean="0"/>
              <a:t>Syntax:</a:t>
            </a:r>
          </a:p>
          <a:p>
            <a:pPr marL="0" indent="0">
              <a:buNone/>
            </a:pPr>
            <a:r>
              <a:rPr lang="en-IN" sz="2600" dirty="0"/>
              <a:t>switch(</a:t>
            </a:r>
            <a:r>
              <a:rPr lang="en-IN" sz="2600" i="1" dirty="0"/>
              <a:t>expression</a:t>
            </a:r>
            <a:r>
              <a:rPr lang="en-IN" sz="2600" dirty="0"/>
              <a:t>) {</a:t>
            </a:r>
            <a:br>
              <a:rPr lang="en-IN" sz="2600" dirty="0"/>
            </a:br>
            <a:r>
              <a:rPr lang="en-IN" sz="2600" dirty="0"/>
              <a:t>  case x:</a:t>
            </a:r>
            <a:br>
              <a:rPr lang="en-IN" sz="2600" dirty="0"/>
            </a:br>
            <a:r>
              <a:rPr lang="en-IN" sz="2600" dirty="0"/>
              <a:t>    </a:t>
            </a:r>
            <a:r>
              <a:rPr lang="en-IN" sz="2600" i="1" dirty="0"/>
              <a:t>// code block</a:t>
            </a:r>
            <a:r>
              <a:rPr lang="en-IN" sz="2600" dirty="0"/>
              <a:t/>
            </a:r>
            <a:br>
              <a:rPr lang="en-IN" sz="2600" dirty="0"/>
            </a:br>
            <a:r>
              <a:rPr lang="en-IN" sz="2600" dirty="0"/>
              <a:t>    break;</a:t>
            </a:r>
            <a:br>
              <a:rPr lang="en-IN" sz="2600" dirty="0"/>
            </a:br>
            <a:r>
              <a:rPr lang="en-IN" sz="2600" dirty="0"/>
              <a:t>  case y:</a:t>
            </a:r>
            <a:br>
              <a:rPr lang="en-IN" sz="2600" dirty="0"/>
            </a:br>
            <a:r>
              <a:rPr lang="en-IN" sz="2600" dirty="0"/>
              <a:t>    </a:t>
            </a:r>
            <a:r>
              <a:rPr lang="en-IN" sz="2600" i="1" dirty="0"/>
              <a:t>// code block</a:t>
            </a:r>
            <a:r>
              <a:rPr lang="en-IN" sz="2600" dirty="0"/>
              <a:t/>
            </a:r>
            <a:br>
              <a:rPr lang="en-IN" sz="2600" dirty="0"/>
            </a:br>
            <a:r>
              <a:rPr lang="en-IN" sz="2600" dirty="0"/>
              <a:t>    break;</a:t>
            </a:r>
            <a:br>
              <a:rPr lang="en-IN" sz="2600" dirty="0"/>
            </a:br>
            <a:r>
              <a:rPr lang="en-IN" sz="2600" dirty="0"/>
              <a:t>  default:</a:t>
            </a:r>
            <a:br>
              <a:rPr lang="en-IN" sz="2600" dirty="0"/>
            </a:br>
            <a:r>
              <a:rPr lang="en-IN" sz="2600" dirty="0"/>
              <a:t>    </a:t>
            </a:r>
            <a:r>
              <a:rPr lang="en-IN" sz="2600" i="1" dirty="0"/>
              <a:t>// code block</a:t>
            </a:r>
            <a:r>
              <a:rPr lang="en-IN" sz="2600" dirty="0"/>
              <a:t/>
            </a:r>
            <a:br>
              <a:rPr lang="en-IN" sz="2600" dirty="0"/>
            </a:br>
            <a:r>
              <a:rPr lang="en-IN" sz="2600" dirty="0"/>
              <a:t>}</a:t>
            </a:r>
          </a:p>
        </p:txBody>
      </p:sp>
    </p:spTree>
    <p:extLst>
      <p:ext uri="{BB962C8B-B14F-4D97-AF65-F5344CB8AC3E}">
        <p14:creationId xmlns:p14="http://schemas.microsoft.com/office/powerpoint/2010/main" val="9764084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smtClean="0"/>
              <a:t>Control structures</a:t>
            </a:r>
            <a:endParaRPr lang="en-IN" dirty="0"/>
          </a:p>
        </p:txBody>
      </p:sp>
      <p:sp>
        <p:nvSpPr>
          <p:cNvPr id="3" name="Content Placeholder 2"/>
          <p:cNvSpPr>
            <a:spLocks noGrp="1"/>
          </p:cNvSpPr>
          <p:nvPr>
            <p:ph idx="1"/>
          </p:nvPr>
        </p:nvSpPr>
        <p:spPr>
          <a:xfrm>
            <a:off x="457200" y="908720"/>
            <a:ext cx="8507288" cy="5832648"/>
          </a:xfrm>
        </p:spPr>
        <p:txBody>
          <a:bodyPr>
            <a:normAutofit/>
          </a:bodyPr>
          <a:lstStyle/>
          <a:p>
            <a:r>
              <a:rPr lang="en-IN" dirty="0" smtClean="0"/>
              <a:t>Loops: </a:t>
            </a:r>
            <a:r>
              <a:rPr lang="en-IN" b="1" dirty="0" smtClean="0"/>
              <a:t>while</a:t>
            </a:r>
            <a:endParaRPr lang="en-IN" b="1" dirty="0"/>
          </a:p>
          <a:p>
            <a:pPr marL="0" indent="0">
              <a:buNone/>
            </a:pPr>
            <a:r>
              <a:rPr lang="en-IN" dirty="0"/>
              <a:t>The while loop loops through a block of code as long as a specified condition is true</a:t>
            </a:r>
            <a:r>
              <a:rPr lang="en-IN" dirty="0" smtClean="0"/>
              <a:t>:</a:t>
            </a:r>
          </a:p>
          <a:p>
            <a:pPr marL="0" indent="0">
              <a:buNone/>
            </a:pPr>
            <a:r>
              <a:rPr lang="en-IN" b="1" dirty="0"/>
              <a:t>Syntax:</a:t>
            </a:r>
          </a:p>
          <a:p>
            <a:pPr marL="0" indent="0">
              <a:buNone/>
            </a:pPr>
            <a:endParaRPr lang="en-IN" dirty="0" smtClean="0"/>
          </a:p>
          <a:p>
            <a:pPr marL="0" indent="0">
              <a:buNone/>
            </a:pPr>
            <a:r>
              <a:rPr lang="en-IN" dirty="0"/>
              <a:t>while (</a:t>
            </a:r>
            <a:r>
              <a:rPr lang="en-IN" i="1" dirty="0"/>
              <a:t>condition</a:t>
            </a:r>
            <a:r>
              <a:rPr lang="en-IN" dirty="0"/>
              <a:t>) {</a:t>
            </a:r>
            <a:br>
              <a:rPr lang="en-IN" dirty="0"/>
            </a:br>
            <a:r>
              <a:rPr lang="en-IN" i="1" dirty="0"/>
              <a:t>  // code block to be executed</a:t>
            </a:r>
            <a:r>
              <a:rPr lang="en-IN" dirty="0"/>
              <a:t/>
            </a:r>
            <a:br>
              <a:rPr lang="en-IN" dirty="0"/>
            </a:br>
            <a:r>
              <a:rPr lang="en-IN" dirty="0"/>
              <a:t>}</a:t>
            </a:r>
          </a:p>
        </p:txBody>
      </p:sp>
    </p:spTree>
    <p:extLst>
      <p:ext uri="{BB962C8B-B14F-4D97-AF65-F5344CB8AC3E}">
        <p14:creationId xmlns:p14="http://schemas.microsoft.com/office/powerpoint/2010/main" val="27015504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smtClean="0"/>
              <a:t>Control structures</a:t>
            </a:r>
            <a:endParaRPr lang="en-IN" dirty="0"/>
          </a:p>
        </p:txBody>
      </p:sp>
      <p:sp>
        <p:nvSpPr>
          <p:cNvPr id="3" name="Content Placeholder 2"/>
          <p:cNvSpPr>
            <a:spLocks noGrp="1"/>
          </p:cNvSpPr>
          <p:nvPr>
            <p:ph idx="1"/>
          </p:nvPr>
        </p:nvSpPr>
        <p:spPr>
          <a:xfrm>
            <a:off x="457200" y="620688"/>
            <a:ext cx="8507288" cy="6120680"/>
          </a:xfrm>
        </p:spPr>
        <p:txBody>
          <a:bodyPr>
            <a:normAutofit/>
          </a:bodyPr>
          <a:lstStyle/>
          <a:p>
            <a:r>
              <a:rPr lang="en-IN" sz="2800" dirty="0" err="1" smtClean="0"/>
              <a:t>Loops:The</a:t>
            </a:r>
            <a:r>
              <a:rPr lang="en-IN" sz="2800" dirty="0" smtClean="0"/>
              <a:t> </a:t>
            </a:r>
            <a:r>
              <a:rPr lang="en-IN" sz="2800" b="1" dirty="0"/>
              <a:t>Do/While</a:t>
            </a:r>
            <a:r>
              <a:rPr lang="en-IN" sz="2800" dirty="0"/>
              <a:t> Loop</a:t>
            </a:r>
          </a:p>
          <a:p>
            <a:r>
              <a:rPr lang="en-IN" sz="2800" dirty="0"/>
              <a:t>The do/while loop is a variant of the while loop. This loop will execute the code block once, before checking if the condition is true, then it will repeat the loop as long as the condition is true</a:t>
            </a:r>
            <a:r>
              <a:rPr lang="en-IN" sz="2800" dirty="0" smtClean="0"/>
              <a:t>.</a:t>
            </a:r>
          </a:p>
          <a:p>
            <a:r>
              <a:rPr lang="en-IN" sz="2800" b="1" dirty="0"/>
              <a:t>Syntax</a:t>
            </a:r>
            <a:r>
              <a:rPr lang="en-IN" sz="2800" b="1" dirty="0" smtClean="0"/>
              <a:t>:</a:t>
            </a:r>
            <a:endParaRPr lang="en-IN" sz="2800" dirty="0" smtClean="0"/>
          </a:p>
          <a:p>
            <a:pPr marL="0" indent="0">
              <a:buNone/>
            </a:pPr>
            <a:r>
              <a:rPr lang="en-IN" sz="2800" dirty="0"/>
              <a:t>do {</a:t>
            </a:r>
            <a:br>
              <a:rPr lang="en-IN" sz="2800" dirty="0"/>
            </a:br>
            <a:r>
              <a:rPr lang="en-IN" sz="2800" i="1" dirty="0"/>
              <a:t>  // code block to be executed</a:t>
            </a:r>
            <a:br>
              <a:rPr lang="en-IN" sz="2800" i="1" dirty="0"/>
            </a:br>
            <a:r>
              <a:rPr lang="en-IN" sz="2800" dirty="0"/>
              <a:t>}</a:t>
            </a:r>
            <a:br>
              <a:rPr lang="en-IN" sz="2800" dirty="0"/>
            </a:br>
            <a:r>
              <a:rPr lang="en-IN" sz="2800" dirty="0"/>
              <a:t>while (</a:t>
            </a:r>
            <a:r>
              <a:rPr lang="en-IN" sz="2800" i="1" dirty="0"/>
              <a:t>condition</a:t>
            </a:r>
            <a:r>
              <a:rPr lang="en-IN" sz="2800" dirty="0"/>
              <a:t>);</a:t>
            </a:r>
          </a:p>
        </p:txBody>
      </p:sp>
    </p:spTree>
    <p:extLst>
      <p:ext uri="{BB962C8B-B14F-4D97-AF65-F5344CB8AC3E}">
        <p14:creationId xmlns:p14="http://schemas.microsoft.com/office/powerpoint/2010/main" val="38708890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smtClean="0"/>
              <a:t>Control structures</a:t>
            </a:r>
            <a:endParaRPr lang="en-IN" dirty="0"/>
          </a:p>
        </p:txBody>
      </p:sp>
      <p:sp>
        <p:nvSpPr>
          <p:cNvPr id="3" name="Content Placeholder 2"/>
          <p:cNvSpPr>
            <a:spLocks noGrp="1"/>
          </p:cNvSpPr>
          <p:nvPr>
            <p:ph idx="1"/>
          </p:nvPr>
        </p:nvSpPr>
        <p:spPr>
          <a:xfrm>
            <a:off x="457200" y="620688"/>
            <a:ext cx="8507288" cy="6120680"/>
          </a:xfrm>
        </p:spPr>
        <p:txBody>
          <a:bodyPr>
            <a:normAutofit/>
          </a:bodyPr>
          <a:lstStyle/>
          <a:p>
            <a:r>
              <a:rPr lang="en-IN" sz="2800" dirty="0" smtClean="0"/>
              <a:t>Loops: When </a:t>
            </a:r>
            <a:r>
              <a:rPr lang="en-IN" sz="2800" dirty="0"/>
              <a:t>you know exactly how many times you want to loop through a block of code, use the for loop instead of a while </a:t>
            </a:r>
            <a:r>
              <a:rPr lang="en-IN" sz="2800" dirty="0" smtClean="0"/>
              <a:t>loop.</a:t>
            </a:r>
          </a:p>
          <a:p>
            <a:pPr marL="0" indent="0">
              <a:buNone/>
            </a:pPr>
            <a:endParaRPr lang="en-IN" sz="2800" dirty="0" smtClean="0"/>
          </a:p>
          <a:p>
            <a:pPr marL="0" indent="0">
              <a:buNone/>
            </a:pPr>
            <a:r>
              <a:rPr lang="en-IN" sz="2800" b="1" dirty="0"/>
              <a:t>Syntax:</a:t>
            </a:r>
          </a:p>
          <a:p>
            <a:pPr marL="0" indent="0">
              <a:buNone/>
            </a:pPr>
            <a:endParaRPr lang="en-IN" sz="2800" dirty="0" smtClean="0"/>
          </a:p>
          <a:p>
            <a:pPr marL="0" indent="0">
              <a:buNone/>
            </a:pPr>
            <a:r>
              <a:rPr lang="en-IN" sz="2800" dirty="0" smtClean="0"/>
              <a:t>for</a:t>
            </a:r>
            <a:r>
              <a:rPr lang="en-IN" sz="2800" dirty="0"/>
              <a:t> (</a:t>
            </a:r>
            <a:r>
              <a:rPr lang="en-IN" sz="2800" i="1" dirty="0"/>
              <a:t>statement 1</a:t>
            </a:r>
            <a:r>
              <a:rPr lang="en-IN" sz="2800" dirty="0"/>
              <a:t>;</a:t>
            </a:r>
            <a:r>
              <a:rPr lang="en-IN" sz="2800" i="1" dirty="0"/>
              <a:t> statement 2</a:t>
            </a:r>
            <a:r>
              <a:rPr lang="en-IN" sz="2800" dirty="0"/>
              <a:t>;</a:t>
            </a:r>
            <a:r>
              <a:rPr lang="en-IN" sz="2800" i="1" dirty="0"/>
              <a:t> statement 3</a:t>
            </a:r>
            <a:r>
              <a:rPr lang="en-IN" sz="2800" dirty="0"/>
              <a:t>) </a:t>
            </a:r>
            <a:endParaRPr lang="en-IN" sz="2800" dirty="0" smtClean="0"/>
          </a:p>
          <a:p>
            <a:pPr marL="0" indent="0">
              <a:buNone/>
            </a:pPr>
            <a:r>
              <a:rPr lang="en-IN" sz="2800" dirty="0" smtClean="0"/>
              <a:t>{</a:t>
            </a:r>
            <a:r>
              <a:rPr lang="en-IN" sz="2800" dirty="0"/>
              <a:t/>
            </a:r>
            <a:br>
              <a:rPr lang="en-IN" sz="2800" dirty="0"/>
            </a:br>
            <a:r>
              <a:rPr lang="en-IN" sz="2800" dirty="0"/>
              <a:t>  </a:t>
            </a:r>
            <a:r>
              <a:rPr lang="en-IN" sz="2800" i="1" dirty="0"/>
              <a:t>// code block to be executed</a:t>
            </a:r>
            <a:r>
              <a:rPr lang="en-IN" sz="2800" dirty="0"/>
              <a:t/>
            </a:r>
            <a:br>
              <a:rPr lang="en-IN" sz="2800" dirty="0"/>
            </a:br>
            <a:r>
              <a:rPr lang="en-IN" sz="2800" dirty="0"/>
              <a:t>}</a:t>
            </a:r>
          </a:p>
        </p:txBody>
      </p:sp>
    </p:spTree>
    <p:extLst>
      <p:ext uri="{BB962C8B-B14F-4D97-AF65-F5344CB8AC3E}">
        <p14:creationId xmlns:p14="http://schemas.microsoft.com/office/powerpoint/2010/main" val="32260884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smtClean="0"/>
              <a:t>Control structures</a:t>
            </a:r>
            <a:endParaRPr lang="en-IN" dirty="0"/>
          </a:p>
        </p:txBody>
      </p:sp>
      <p:sp>
        <p:nvSpPr>
          <p:cNvPr id="3" name="Content Placeholder 2"/>
          <p:cNvSpPr>
            <a:spLocks noGrp="1"/>
          </p:cNvSpPr>
          <p:nvPr>
            <p:ph idx="1"/>
          </p:nvPr>
        </p:nvSpPr>
        <p:spPr>
          <a:xfrm>
            <a:off x="457200" y="620688"/>
            <a:ext cx="8507288" cy="6120680"/>
          </a:xfrm>
        </p:spPr>
        <p:txBody>
          <a:bodyPr>
            <a:normAutofit/>
          </a:bodyPr>
          <a:lstStyle/>
          <a:p>
            <a:r>
              <a:rPr lang="en-IN" dirty="0" smtClean="0"/>
              <a:t>Loops: </a:t>
            </a:r>
            <a:r>
              <a:rPr lang="en-IN" dirty="0"/>
              <a:t>For-Each </a:t>
            </a:r>
            <a:r>
              <a:rPr lang="en-IN" dirty="0" smtClean="0"/>
              <a:t>Loop</a:t>
            </a:r>
          </a:p>
          <a:p>
            <a:pPr marL="0" indent="0">
              <a:buNone/>
            </a:pPr>
            <a:r>
              <a:rPr lang="en-IN" dirty="0"/>
              <a:t> There is also a "</a:t>
            </a:r>
            <a:r>
              <a:rPr lang="en-IN" b="1" dirty="0"/>
              <a:t>for-each</a:t>
            </a:r>
            <a:r>
              <a:rPr lang="en-IN" dirty="0"/>
              <a:t>" loop, which is used exclusively to loop through elements in an </a:t>
            </a:r>
            <a:r>
              <a:rPr lang="en-IN" b="1" dirty="0"/>
              <a:t>array</a:t>
            </a:r>
            <a:r>
              <a:rPr lang="en-IN" dirty="0"/>
              <a:t>:</a:t>
            </a:r>
          </a:p>
          <a:p>
            <a:pPr marL="0" indent="0">
              <a:buNone/>
            </a:pPr>
            <a:r>
              <a:rPr lang="en-IN" b="1" dirty="0" smtClean="0"/>
              <a:t>Syntax:</a:t>
            </a:r>
          </a:p>
          <a:p>
            <a:pPr marL="0" indent="0">
              <a:buNone/>
            </a:pPr>
            <a:r>
              <a:rPr lang="en-IN" sz="2800" dirty="0"/>
              <a:t>for (</a:t>
            </a:r>
            <a:r>
              <a:rPr lang="en-IN" sz="2800" i="1" dirty="0"/>
              <a:t>type</a:t>
            </a:r>
            <a:r>
              <a:rPr lang="en-IN" sz="2800" dirty="0"/>
              <a:t> </a:t>
            </a:r>
            <a:r>
              <a:rPr lang="en-IN" sz="2800" i="1" dirty="0"/>
              <a:t>variable</a:t>
            </a:r>
            <a:r>
              <a:rPr lang="en-IN" sz="2800" dirty="0"/>
              <a:t> : </a:t>
            </a:r>
            <a:r>
              <a:rPr lang="en-IN" sz="2800" i="1" dirty="0" err="1"/>
              <a:t>arrayname</a:t>
            </a:r>
            <a:r>
              <a:rPr lang="en-IN" sz="2800" dirty="0"/>
              <a:t>) {</a:t>
            </a:r>
            <a:br>
              <a:rPr lang="en-IN" sz="2800" dirty="0"/>
            </a:br>
            <a:r>
              <a:rPr lang="en-IN" sz="2800" dirty="0"/>
              <a:t>  </a:t>
            </a:r>
            <a:r>
              <a:rPr lang="en-IN" sz="2800" i="1" dirty="0"/>
              <a:t>// code block to be executed</a:t>
            </a:r>
            <a:r>
              <a:rPr lang="en-IN" sz="2800" dirty="0"/>
              <a:t/>
            </a:r>
            <a:br>
              <a:rPr lang="en-IN" sz="2800" dirty="0"/>
            </a:br>
            <a:r>
              <a:rPr lang="en-IN" sz="2800" dirty="0" smtClean="0"/>
              <a:t>}</a:t>
            </a:r>
          </a:p>
          <a:p>
            <a:pPr marL="0" indent="0">
              <a:buNone/>
            </a:pPr>
            <a:r>
              <a:rPr lang="en-IN" sz="2000" dirty="0" smtClean="0"/>
              <a:t>e.g.</a:t>
            </a:r>
          </a:p>
          <a:p>
            <a:pPr marL="0" indent="0">
              <a:buNone/>
            </a:pPr>
            <a:r>
              <a:rPr lang="en-IN" sz="2000" dirty="0" smtClean="0"/>
              <a:t>String</a:t>
            </a:r>
            <a:r>
              <a:rPr lang="en-IN" sz="2000" dirty="0"/>
              <a:t>[] cars = {"Volvo", "BMW", "Ford", "Mazda"};</a:t>
            </a:r>
            <a:br>
              <a:rPr lang="en-IN" sz="2000" dirty="0"/>
            </a:br>
            <a:r>
              <a:rPr lang="en-IN" sz="2000" dirty="0"/>
              <a:t>for (String i : cars) {</a:t>
            </a:r>
            <a:br>
              <a:rPr lang="en-IN" sz="2000" dirty="0"/>
            </a:br>
            <a:r>
              <a:rPr lang="en-IN" sz="2000" dirty="0"/>
              <a:t>  </a:t>
            </a:r>
            <a:r>
              <a:rPr lang="en-IN" sz="2000" dirty="0" err="1"/>
              <a:t>System.out.println</a:t>
            </a:r>
            <a:r>
              <a:rPr lang="en-IN" sz="2000" dirty="0"/>
              <a:t>(i);</a:t>
            </a:r>
            <a:br>
              <a:rPr lang="en-IN" sz="2000" dirty="0"/>
            </a:br>
            <a:r>
              <a:rPr lang="en-IN" sz="2000" dirty="0"/>
              <a:t>}</a:t>
            </a:r>
          </a:p>
        </p:txBody>
      </p:sp>
    </p:spTree>
    <p:extLst>
      <p:ext uri="{BB962C8B-B14F-4D97-AF65-F5344CB8AC3E}">
        <p14:creationId xmlns:p14="http://schemas.microsoft.com/office/powerpoint/2010/main" val="1615266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smtClean="0"/>
              <a:t>Control structures</a:t>
            </a:r>
            <a:endParaRPr lang="en-IN" dirty="0"/>
          </a:p>
        </p:txBody>
      </p:sp>
      <p:sp>
        <p:nvSpPr>
          <p:cNvPr id="3" name="Content Placeholder 2"/>
          <p:cNvSpPr>
            <a:spLocks noGrp="1"/>
          </p:cNvSpPr>
          <p:nvPr>
            <p:ph idx="1"/>
          </p:nvPr>
        </p:nvSpPr>
        <p:spPr>
          <a:xfrm>
            <a:off x="457200" y="620688"/>
            <a:ext cx="8507288" cy="6120680"/>
          </a:xfrm>
        </p:spPr>
        <p:txBody>
          <a:bodyPr>
            <a:normAutofit/>
          </a:bodyPr>
          <a:lstStyle/>
          <a:p>
            <a:pPr marL="0" indent="0">
              <a:buNone/>
            </a:pPr>
            <a:r>
              <a:rPr lang="en-IN" b="1" dirty="0"/>
              <a:t>b</a:t>
            </a:r>
            <a:r>
              <a:rPr lang="en-IN" b="1" dirty="0" smtClean="0"/>
              <a:t>reak:</a:t>
            </a:r>
          </a:p>
          <a:p>
            <a:r>
              <a:rPr lang="en-IN" dirty="0" smtClean="0"/>
              <a:t>Break is used in switch </a:t>
            </a:r>
            <a:endParaRPr lang="en-IN" dirty="0"/>
          </a:p>
          <a:p>
            <a:r>
              <a:rPr lang="en-IN" dirty="0"/>
              <a:t>The break statement can also be used to jump out of a </a:t>
            </a:r>
            <a:r>
              <a:rPr lang="en-IN" b="1" dirty="0"/>
              <a:t>loop</a:t>
            </a:r>
            <a:r>
              <a:rPr lang="en-IN" dirty="0"/>
              <a:t>.</a:t>
            </a:r>
          </a:p>
          <a:p>
            <a:pPr marL="0" indent="0">
              <a:buNone/>
            </a:pPr>
            <a:r>
              <a:rPr lang="en-IN" dirty="0" smtClean="0"/>
              <a:t>e.g.</a:t>
            </a:r>
          </a:p>
          <a:p>
            <a:pPr marL="0" indent="0">
              <a:buNone/>
            </a:pPr>
            <a:r>
              <a:rPr lang="nn-NO" sz="2400" dirty="0"/>
              <a:t>for (int i = 0; i &lt; 10; i++) {</a:t>
            </a:r>
            <a:br>
              <a:rPr lang="nn-NO" sz="2400" dirty="0"/>
            </a:br>
            <a:r>
              <a:rPr lang="nn-NO" sz="2400" dirty="0"/>
              <a:t>  if (i == 4) {</a:t>
            </a:r>
            <a:br>
              <a:rPr lang="nn-NO" sz="2400" dirty="0"/>
            </a:br>
            <a:r>
              <a:rPr lang="nn-NO" sz="2400" dirty="0"/>
              <a:t>    break;</a:t>
            </a:r>
            <a:br>
              <a:rPr lang="nn-NO" sz="2400" dirty="0"/>
            </a:br>
            <a:r>
              <a:rPr lang="nn-NO" sz="2400" dirty="0"/>
              <a:t>  }</a:t>
            </a:r>
            <a:br>
              <a:rPr lang="nn-NO" sz="2400" dirty="0"/>
            </a:br>
            <a:r>
              <a:rPr lang="nn-NO" sz="2400" dirty="0"/>
              <a:t>  System.out.println(i);</a:t>
            </a:r>
            <a:br>
              <a:rPr lang="nn-NO" sz="2400" dirty="0"/>
            </a:br>
            <a:r>
              <a:rPr lang="nn-NO" sz="2400" dirty="0"/>
              <a:t>} </a:t>
            </a:r>
            <a:endParaRPr lang="en-IN" sz="2400" dirty="0" smtClean="0"/>
          </a:p>
          <a:p>
            <a:pPr marL="0" indent="0">
              <a:buNone/>
            </a:pPr>
            <a:r>
              <a:rPr lang="en-IN" dirty="0"/>
              <a:t> </a:t>
            </a:r>
            <a:endParaRPr lang="en-IN" sz="2000" dirty="0"/>
          </a:p>
        </p:txBody>
      </p:sp>
    </p:spTree>
    <p:extLst>
      <p:ext uri="{BB962C8B-B14F-4D97-AF65-F5344CB8AC3E}">
        <p14:creationId xmlns:p14="http://schemas.microsoft.com/office/powerpoint/2010/main" val="2183839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smtClean="0"/>
              <a:t>Control structures</a:t>
            </a:r>
            <a:endParaRPr lang="en-IN" dirty="0"/>
          </a:p>
        </p:txBody>
      </p:sp>
      <p:sp>
        <p:nvSpPr>
          <p:cNvPr id="3" name="Content Placeholder 2"/>
          <p:cNvSpPr>
            <a:spLocks noGrp="1"/>
          </p:cNvSpPr>
          <p:nvPr>
            <p:ph idx="1"/>
          </p:nvPr>
        </p:nvSpPr>
        <p:spPr>
          <a:xfrm>
            <a:off x="457200" y="620688"/>
            <a:ext cx="8507288" cy="6120680"/>
          </a:xfrm>
        </p:spPr>
        <p:txBody>
          <a:bodyPr>
            <a:normAutofit/>
          </a:bodyPr>
          <a:lstStyle/>
          <a:p>
            <a:r>
              <a:rPr lang="en-IN" dirty="0" smtClean="0"/>
              <a:t> </a:t>
            </a:r>
            <a:r>
              <a:rPr lang="en-IN" b="1" dirty="0" smtClean="0"/>
              <a:t>continue</a:t>
            </a:r>
          </a:p>
          <a:p>
            <a:pPr marL="0" indent="0">
              <a:buNone/>
            </a:pPr>
            <a:r>
              <a:rPr lang="en-IN" dirty="0"/>
              <a:t>The continue statement breaks one iteration (in the loop), if a specified condition occurs, and continues with the next iteration in the loop.</a:t>
            </a:r>
            <a:endParaRPr lang="en-IN" dirty="0" smtClean="0"/>
          </a:p>
          <a:p>
            <a:pPr marL="0" indent="0">
              <a:buNone/>
            </a:pPr>
            <a:r>
              <a:rPr lang="en-IN" dirty="0" smtClean="0"/>
              <a:t>e.g.</a:t>
            </a:r>
          </a:p>
          <a:p>
            <a:pPr marL="0" indent="0">
              <a:buNone/>
            </a:pPr>
            <a:r>
              <a:rPr lang="nn-NO" sz="2400" dirty="0"/>
              <a:t>for (int i = 0; i &lt; 10; i++) {</a:t>
            </a:r>
            <a:br>
              <a:rPr lang="nn-NO" sz="2400" dirty="0"/>
            </a:br>
            <a:r>
              <a:rPr lang="nn-NO" sz="2400" dirty="0"/>
              <a:t>  if (i == 4) {</a:t>
            </a:r>
            <a:br>
              <a:rPr lang="nn-NO" sz="2400" dirty="0"/>
            </a:br>
            <a:r>
              <a:rPr lang="nn-NO" sz="2400" dirty="0"/>
              <a:t>    continue;</a:t>
            </a:r>
            <a:br>
              <a:rPr lang="nn-NO" sz="2400" dirty="0"/>
            </a:br>
            <a:r>
              <a:rPr lang="nn-NO" sz="2400" dirty="0"/>
              <a:t>  }</a:t>
            </a:r>
            <a:br>
              <a:rPr lang="nn-NO" sz="2400" dirty="0"/>
            </a:br>
            <a:r>
              <a:rPr lang="nn-NO" sz="2400" dirty="0"/>
              <a:t>  System.out.println(i);</a:t>
            </a:r>
            <a:br>
              <a:rPr lang="nn-NO" sz="2400" dirty="0"/>
            </a:br>
            <a:r>
              <a:rPr lang="nn-NO" sz="2400" dirty="0"/>
              <a:t>} </a:t>
            </a:r>
            <a:r>
              <a:rPr lang="en-IN" dirty="0" smtClean="0"/>
              <a:t> </a:t>
            </a:r>
            <a:endParaRPr lang="en-IN" sz="2000" dirty="0"/>
          </a:p>
        </p:txBody>
      </p:sp>
    </p:spTree>
    <p:extLst>
      <p:ext uri="{BB962C8B-B14F-4D97-AF65-F5344CB8AC3E}">
        <p14:creationId xmlns:p14="http://schemas.microsoft.com/office/powerpoint/2010/main" val="31405700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smtClean="0"/>
              <a:t>Arrays</a:t>
            </a:r>
            <a:endParaRPr lang="en-IN" dirty="0"/>
          </a:p>
        </p:txBody>
      </p:sp>
      <p:sp>
        <p:nvSpPr>
          <p:cNvPr id="3" name="Content Placeholder 2"/>
          <p:cNvSpPr>
            <a:spLocks noGrp="1"/>
          </p:cNvSpPr>
          <p:nvPr>
            <p:ph idx="1"/>
          </p:nvPr>
        </p:nvSpPr>
        <p:spPr>
          <a:xfrm>
            <a:off x="457200" y="620688"/>
            <a:ext cx="8507288" cy="6120680"/>
          </a:xfrm>
        </p:spPr>
        <p:txBody>
          <a:bodyPr>
            <a:normAutofit/>
          </a:bodyPr>
          <a:lstStyle/>
          <a:p>
            <a:r>
              <a:rPr lang="en-IN" dirty="0" smtClean="0"/>
              <a:t>Java Arrays:</a:t>
            </a:r>
          </a:p>
          <a:p>
            <a:r>
              <a:rPr lang="en-IN" dirty="0"/>
              <a:t>Arrays are used to store multiple values in a single variable, instead of declaring separate variables for each value.</a:t>
            </a:r>
          </a:p>
          <a:p>
            <a:r>
              <a:rPr lang="en-IN" dirty="0"/>
              <a:t>To declare an array, define the variable type with </a:t>
            </a:r>
            <a:r>
              <a:rPr lang="en-IN" b="1" dirty="0"/>
              <a:t>square brackets</a:t>
            </a:r>
            <a:r>
              <a:rPr lang="en-IN" dirty="0"/>
              <a:t>:</a:t>
            </a:r>
          </a:p>
          <a:p>
            <a:pPr marL="0" indent="0">
              <a:buNone/>
            </a:pPr>
            <a:r>
              <a:rPr lang="en-IN" dirty="0" smtClean="0"/>
              <a:t>                        String</a:t>
            </a:r>
            <a:r>
              <a:rPr lang="en-IN" dirty="0"/>
              <a:t>[] cars;</a:t>
            </a:r>
            <a:r>
              <a:rPr lang="en-IN" dirty="0" smtClean="0"/>
              <a:t> </a:t>
            </a:r>
            <a:endParaRPr lang="en-IN" sz="2000" dirty="0"/>
          </a:p>
        </p:txBody>
      </p:sp>
    </p:spTree>
    <p:extLst>
      <p:ext uri="{BB962C8B-B14F-4D97-AF65-F5344CB8AC3E}">
        <p14:creationId xmlns:p14="http://schemas.microsoft.com/office/powerpoint/2010/main" val="24661034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smtClean="0"/>
              <a:t>Arrays</a:t>
            </a:r>
            <a:endParaRPr lang="en-IN" dirty="0"/>
          </a:p>
        </p:txBody>
      </p:sp>
      <p:sp>
        <p:nvSpPr>
          <p:cNvPr id="3" name="Content Placeholder 2"/>
          <p:cNvSpPr>
            <a:spLocks noGrp="1"/>
          </p:cNvSpPr>
          <p:nvPr>
            <p:ph idx="1"/>
          </p:nvPr>
        </p:nvSpPr>
        <p:spPr>
          <a:xfrm>
            <a:off x="457200" y="620688"/>
            <a:ext cx="8507288" cy="6120680"/>
          </a:xfrm>
        </p:spPr>
        <p:txBody>
          <a:bodyPr>
            <a:normAutofit/>
          </a:bodyPr>
          <a:lstStyle/>
          <a:p>
            <a:r>
              <a:rPr lang="en-IN" dirty="0" smtClean="0"/>
              <a:t>Java Arrays:</a:t>
            </a:r>
          </a:p>
          <a:p>
            <a:r>
              <a:rPr lang="en-IN" dirty="0"/>
              <a:t>Arrays are used to store multiple values in a single variable, instead of declaring separate variables for each value.</a:t>
            </a:r>
          </a:p>
          <a:p>
            <a:r>
              <a:rPr lang="en-IN" dirty="0"/>
              <a:t>To declare an array, define the variable type with </a:t>
            </a:r>
            <a:r>
              <a:rPr lang="en-IN" b="1" dirty="0"/>
              <a:t>square brackets</a:t>
            </a:r>
            <a:r>
              <a:rPr lang="en-IN" dirty="0"/>
              <a:t>:</a:t>
            </a:r>
          </a:p>
          <a:p>
            <a:pPr marL="0" indent="0">
              <a:buNone/>
            </a:pPr>
            <a:r>
              <a:rPr lang="en-IN" sz="2800" dirty="0" smtClean="0"/>
              <a:t>                        </a:t>
            </a:r>
          </a:p>
          <a:p>
            <a:pPr marL="0" indent="0">
              <a:buNone/>
            </a:pPr>
            <a:endParaRPr lang="en-IN" sz="2800" dirty="0"/>
          </a:p>
          <a:p>
            <a:pPr marL="0" indent="0">
              <a:buNone/>
            </a:pPr>
            <a:r>
              <a:rPr lang="en-IN" sz="2800" dirty="0" smtClean="0"/>
              <a:t>String</a:t>
            </a:r>
            <a:r>
              <a:rPr lang="en-IN" sz="2800" dirty="0"/>
              <a:t>[] cars;</a:t>
            </a:r>
            <a:r>
              <a:rPr lang="en-IN" sz="2800" dirty="0" smtClean="0"/>
              <a:t> </a:t>
            </a:r>
          </a:p>
          <a:p>
            <a:pPr marL="0" indent="0">
              <a:buNone/>
            </a:pPr>
            <a:r>
              <a:rPr lang="en-IN" sz="2800" dirty="0"/>
              <a:t>String[] cars = {"Volvo", "BMW", "Ford", "Mazda"};</a:t>
            </a:r>
          </a:p>
        </p:txBody>
      </p:sp>
    </p:spTree>
    <p:extLst>
      <p:ext uri="{BB962C8B-B14F-4D97-AF65-F5344CB8AC3E}">
        <p14:creationId xmlns:p14="http://schemas.microsoft.com/office/powerpoint/2010/main" val="33179258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smtClean="0"/>
              <a:t>Arrays</a:t>
            </a:r>
            <a:endParaRPr lang="en-IN" dirty="0"/>
          </a:p>
        </p:txBody>
      </p:sp>
      <p:sp>
        <p:nvSpPr>
          <p:cNvPr id="3" name="Content Placeholder 2"/>
          <p:cNvSpPr>
            <a:spLocks noGrp="1"/>
          </p:cNvSpPr>
          <p:nvPr>
            <p:ph idx="1"/>
          </p:nvPr>
        </p:nvSpPr>
        <p:spPr>
          <a:xfrm>
            <a:off x="457200" y="620688"/>
            <a:ext cx="8507288" cy="6120680"/>
          </a:xfrm>
        </p:spPr>
        <p:txBody>
          <a:bodyPr>
            <a:normAutofit/>
          </a:bodyPr>
          <a:lstStyle/>
          <a:p>
            <a:r>
              <a:rPr lang="en-IN" dirty="0" smtClean="0"/>
              <a:t>Java Arrays:</a:t>
            </a:r>
          </a:p>
          <a:p>
            <a:r>
              <a:rPr lang="en-IN" dirty="0"/>
              <a:t>Arrays are used to store multiple values in a single variable, instead of declaring separate variables for each value.</a:t>
            </a:r>
          </a:p>
          <a:p>
            <a:r>
              <a:rPr lang="en-IN" dirty="0"/>
              <a:t>To declare an array, define the variable type with </a:t>
            </a:r>
            <a:r>
              <a:rPr lang="en-IN" b="1" dirty="0"/>
              <a:t>square brackets</a:t>
            </a:r>
            <a:r>
              <a:rPr lang="en-IN" dirty="0"/>
              <a:t>:</a:t>
            </a:r>
          </a:p>
          <a:p>
            <a:pPr marL="0" indent="0">
              <a:buNone/>
            </a:pPr>
            <a:r>
              <a:rPr lang="en-IN" sz="2800" dirty="0" smtClean="0"/>
              <a:t>                        </a:t>
            </a:r>
          </a:p>
          <a:p>
            <a:pPr marL="0" indent="0">
              <a:buNone/>
            </a:pPr>
            <a:endParaRPr lang="en-IN" sz="2800" dirty="0"/>
          </a:p>
          <a:p>
            <a:pPr marL="0" indent="0">
              <a:buNone/>
            </a:pPr>
            <a:r>
              <a:rPr lang="en-IN" sz="2800" dirty="0" smtClean="0"/>
              <a:t>String</a:t>
            </a:r>
            <a:r>
              <a:rPr lang="en-IN" sz="2800" dirty="0"/>
              <a:t>[] cars;</a:t>
            </a:r>
            <a:r>
              <a:rPr lang="en-IN" sz="2800" dirty="0" smtClean="0"/>
              <a:t> </a:t>
            </a:r>
          </a:p>
          <a:p>
            <a:pPr marL="0" indent="0">
              <a:buNone/>
            </a:pPr>
            <a:r>
              <a:rPr lang="en-IN" sz="2800" dirty="0"/>
              <a:t>String[] cars = {"Volvo", "BMW", "Ford", "Mazda"};</a:t>
            </a:r>
          </a:p>
        </p:txBody>
      </p:sp>
    </p:spTree>
    <p:extLst>
      <p:ext uri="{BB962C8B-B14F-4D97-AF65-F5344CB8AC3E}">
        <p14:creationId xmlns:p14="http://schemas.microsoft.com/office/powerpoint/2010/main" val="29387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48680"/>
          </a:xfrm>
        </p:spPr>
        <p:txBody>
          <a:bodyPr>
            <a:normAutofit fontScale="90000"/>
          </a:bodyPr>
          <a:lstStyle/>
          <a:p>
            <a:r>
              <a:rPr lang="en-IN" dirty="0" smtClean="0"/>
              <a:t>Tokens in Java</a:t>
            </a:r>
            <a:endParaRPr lang="en-IN" dirty="0"/>
          </a:p>
        </p:txBody>
      </p:sp>
      <p:sp>
        <p:nvSpPr>
          <p:cNvPr id="3" name="Content Placeholder 2"/>
          <p:cNvSpPr>
            <a:spLocks noGrp="1"/>
          </p:cNvSpPr>
          <p:nvPr>
            <p:ph idx="1"/>
          </p:nvPr>
        </p:nvSpPr>
        <p:spPr>
          <a:xfrm>
            <a:off x="457200" y="620688"/>
            <a:ext cx="8229600" cy="5505475"/>
          </a:xfrm>
        </p:spPr>
        <p:txBody>
          <a:bodyPr>
            <a:normAutofit fontScale="85000" lnSpcReduction="20000"/>
          </a:bodyPr>
          <a:lstStyle/>
          <a:p>
            <a:r>
              <a:rPr lang="en-IN" dirty="0"/>
              <a:t>Smallest individual  units in a program are known as tokens.</a:t>
            </a:r>
          </a:p>
          <a:p>
            <a:r>
              <a:rPr lang="en-IN" dirty="0"/>
              <a:t>Java program is a collection of tokens, comments and white spaces</a:t>
            </a:r>
          </a:p>
          <a:p>
            <a:pPr marL="514350" indent="-514350">
              <a:buFont typeface="+mj-lt"/>
              <a:buAutoNum type="arabicPeriod"/>
            </a:pPr>
            <a:r>
              <a:rPr lang="en-IN" dirty="0" smtClean="0"/>
              <a:t>Reserved </a:t>
            </a:r>
            <a:r>
              <a:rPr lang="en-IN" dirty="0"/>
              <a:t>Keywords-must be written in lower case</a:t>
            </a:r>
          </a:p>
          <a:p>
            <a:pPr marL="514350" indent="-514350">
              <a:buFont typeface="+mj-lt"/>
              <a:buAutoNum type="arabicPeriod"/>
            </a:pPr>
            <a:r>
              <a:rPr lang="en-IN" dirty="0"/>
              <a:t>Identifiers-programmer designed tokens.</a:t>
            </a:r>
          </a:p>
          <a:p>
            <a:pPr marL="0" indent="0">
              <a:buNone/>
            </a:pPr>
            <a:r>
              <a:rPr lang="en-IN" dirty="0"/>
              <a:t>                 a) </a:t>
            </a:r>
            <a:r>
              <a:rPr lang="en-IN" dirty="0" err="1"/>
              <a:t>alphabets,digits,underscore</a:t>
            </a:r>
            <a:r>
              <a:rPr lang="en-IN" dirty="0"/>
              <a:t> and </a:t>
            </a:r>
            <a:r>
              <a:rPr lang="en-IN" dirty="0" err="1"/>
              <a:t>dollor</a:t>
            </a:r>
            <a:r>
              <a:rPr lang="en-IN" dirty="0"/>
              <a:t> sign</a:t>
            </a:r>
          </a:p>
          <a:p>
            <a:pPr marL="0" indent="0">
              <a:buNone/>
            </a:pPr>
            <a:r>
              <a:rPr lang="en-IN" dirty="0"/>
              <a:t>                  b)not begin with digit</a:t>
            </a:r>
          </a:p>
          <a:p>
            <a:pPr marL="0" indent="0">
              <a:buNone/>
            </a:pPr>
            <a:r>
              <a:rPr lang="en-IN" dirty="0"/>
              <a:t>                  c)upper and lower case letters</a:t>
            </a:r>
          </a:p>
          <a:p>
            <a:pPr marL="0" indent="0">
              <a:buNone/>
            </a:pPr>
            <a:r>
              <a:rPr lang="en-IN" dirty="0"/>
              <a:t>                 </a:t>
            </a:r>
            <a:r>
              <a:rPr lang="en-IN" sz="2800" dirty="0"/>
              <a:t> d)</a:t>
            </a:r>
            <a:r>
              <a:rPr lang="en-IN" dirty="0"/>
              <a:t>any </a:t>
            </a:r>
            <a:r>
              <a:rPr lang="en-IN" dirty="0" smtClean="0"/>
              <a:t>length</a:t>
            </a:r>
          </a:p>
          <a:p>
            <a:pPr marL="0" indent="0">
              <a:buNone/>
            </a:pPr>
            <a:r>
              <a:rPr lang="en-IN" dirty="0" smtClean="0"/>
              <a:t>3. Literals</a:t>
            </a:r>
            <a:endParaRPr lang="en-IN" dirty="0"/>
          </a:p>
          <a:p>
            <a:pPr marL="0" indent="0">
              <a:buNone/>
            </a:pPr>
            <a:r>
              <a:rPr lang="en-IN" dirty="0" smtClean="0"/>
              <a:t>4. Operators</a:t>
            </a:r>
            <a:endParaRPr lang="en-IN" dirty="0"/>
          </a:p>
          <a:p>
            <a:pPr marL="0" indent="0">
              <a:buNone/>
            </a:pPr>
            <a:r>
              <a:rPr lang="en-IN" dirty="0" smtClean="0"/>
              <a:t>5.Separators-parathesis,braces,semicolon,comma,dot</a:t>
            </a:r>
            <a:endParaRPr lang="en-IN" sz="3600" dirty="0"/>
          </a:p>
          <a:p>
            <a:pPr marL="0" indent="0">
              <a:buNone/>
            </a:pPr>
            <a:endParaRPr lang="en-IN" dirty="0"/>
          </a:p>
        </p:txBody>
      </p:sp>
    </p:spTree>
    <p:extLst>
      <p:ext uri="{BB962C8B-B14F-4D97-AF65-F5344CB8AC3E}">
        <p14:creationId xmlns:p14="http://schemas.microsoft.com/office/powerpoint/2010/main" val="34216707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smtClean="0"/>
              <a:t>Arrays</a:t>
            </a:r>
            <a:endParaRPr lang="en-IN" dirty="0"/>
          </a:p>
        </p:txBody>
      </p:sp>
      <p:sp>
        <p:nvSpPr>
          <p:cNvPr id="3" name="Content Placeholder 2"/>
          <p:cNvSpPr>
            <a:spLocks noGrp="1"/>
          </p:cNvSpPr>
          <p:nvPr>
            <p:ph idx="1"/>
          </p:nvPr>
        </p:nvSpPr>
        <p:spPr>
          <a:xfrm>
            <a:off x="457200" y="620688"/>
            <a:ext cx="8507288" cy="6120680"/>
          </a:xfrm>
        </p:spPr>
        <p:txBody>
          <a:bodyPr>
            <a:normAutofit/>
          </a:bodyPr>
          <a:lstStyle/>
          <a:p>
            <a:r>
              <a:rPr lang="en-IN" sz="2800" b="1" dirty="0"/>
              <a:t>Access the Elements of an </a:t>
            </a:r>
            <a:r>
              <a:rPr lang="en-IN" sz="2800" b="1" dirty="0" smtClean="0"/>
              <a:t>Array:</a:t>
            </a:r>
          </a:p>
          <a:p>
            <a:pPr marL="0" indent="0">
              <a:buNone/>
            </a:pPr>
            <a:r>
              <a:rPr lang="en-IN" sz="2800" dirty="0"/>
              <a:t> You access an array element by referring to the index number.</a:t>
            </a:r>
          </a:p>
          <a:p>
            <a:pPr marL="0" indent="0">
              <a:buNone/>
            </a:pPr>
            <a:r>
              <a:rPr lang="en-IN" sz="2800" dirty="0" smtClean="0"/>
              <a:t> </a:t>
            </a:r>
            <a:r>
              <a:rPr lang="en-IN" sz="2400" dirty="0" smtClean="0"/>
              <a:t>String</a:t>
            </a:r>
            <a:r>
              <a:rPr lang="en-IN" sz="2400" dirty="0"/>
              <a:t>[] cars = {"Volvo", "BMW", "Ford", "Mazda"};</a:t>
            </a:r>
            <a:br>
              <a:rPr lang="en-IN" sz="2400" dirty="0"/>
            </a:br>
            <a:r>
              <a:rPr lang="en-IN" sz="2400" dirty="0" err="1"/>
              <a:t>System.out.println</a:t>
            </a:r>
            <a:r>
              <a:rPr lang="en-IN" sz="2400" dirty="0"/>
              <a:t>(cars[0</a:t>
            </a:r>
            <a:r>
              <a:rPr lang="en-IN" sz="2400" dirty="0" smtClean="0"/>
              <a:t>]);</a:t>
            </a:r>
          </a:p>
          <a:p>
            <a:pPr marL="0" indent="0">
              <a:buNone/>
            </a:pPr>
            <a:endParaRPr lang="en-IN" sz="2400" dirty="0" smtClean="0"/>
          </a:p>
          <a:p>
            <a:r>
              <a:rPr lang="en-IN" sz="2800" b="1" dirty="0"/>
              <a:t>Change an Array </a:t>
            </a:r>
            <a:r>
              <a:rPr lang="en-IN" sz="2800" b="1" dirty="0" smtClean="0"/>
              <a:t>Element:</a:t>
            </a:r>
          </a:p>
          <a:p>
            <a:pPr marL="0" indent="0">
              <a:buNone/>
            </a:pPr>
            <a:r>
              <a:rPr lang="en-IN" sz="2800" dirty="0" smtClean="0"/>
              <a:t>T</a:t>
            </a:r>
            <a:r>
              <a:rPr lang="en-IN" sz="2800" dirty="0"/>
              <a:t>o change the value of a specific element, refer to the index number</a:t>
            </a:r>
            <a:r>
              <a:rPr lang="en-IN" sz="2800" dirty="0" smtClean="0"/>
              <a:t>:</a:t>
            </a:r>
          </a:p>
          <a:p>
            <a:pPr marL="0" indent="0">
              <a:buNone/>
            </a:pPr>
            <a:r>
              <a:rPr lang="en-IN" sz="2000" dirty="0"/>
              <a:t>String[] cars = {"Volvo", "BMW", "Ford", "Mazda"};</a:t>
            </a:r>
            <a:br>
              <a:rPr lang="en-IN" sz="2000" dirty="0"/>
            </a:br>
            <a:r>
              <a:rPr lang="en-IN" sz="2000" dirty="0"/>
              <a:t>cars[0] = "Opel";</a:t>
            </a:r>
            <a:br>
              <a:rPr lang="en-IN" sz="2000" dirty="0"/>
            </a:br>
            <a:r>
              <a:rPr lang="en-IN" sz="2000" dirty="0" err="1"/>
              <a:t>System.out.println</a:t>
            </a:r>
            <a:r>
              <a:rPr lang="en-IN" sz="2000" dirty="0"/>
              <a:t>(cars[0]);</a:t>
            </a:r>
          </a:p>
          <a:p>
            <a:pPr marL="0" indent="0">
              <a:buNone/>
            </a:pPr>
            <a:endParaRPr lang="en-IN" sz="2800" dirty="0"/>
          </a:p>
        </p:txBody>
      </p:sp>
    </p:spTree>
    <p:extLst>
      <p:ext uri="{BB962C8B-B14F-4D97-AF65-F5344CB8AC3E}">
        <p14:creationId xmlns:p14="http://schemas.microsoft.com/office/powerpoint/2010/main" val="9245192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smtClean="0"/>
              <a:t>Arrays</a:t>
            </a:r>
            <a:endParaRPr lang="en-IN" dirty="0"/>
          </a:p>
        </p:txBody>
      </p:sp>
      <p:sp>
        <p:nvSpPr>
          <p:cNvPr id="3" name="Content Placeholder 2"/>
          <p:cNvSpPr>
            <a:spLocks noGrp="1"/>
          </p:cNvSpPr>
          <p:nvPr>
            <p:ph idx="1"/>
          </p:nvPr>
        </p:nvSpPr>
        <p:spPr>
          <a:xfrm>
            <a:off x="457200" y="620688"/>
            <a:ext cx="8507288" cy="6120680"/>
          </a:xfrm>
        </p:spPr>
        <p:txBody>
          <a:bodyPr>
            <a:normAutofit/>
          </a:bodyPr>
          <a:lstStyle/>
          <a:p>
            <a:r>
              <a:rPr lang="en-IN" sz="2800" b="1" dirty="0"/>
              <a:t>Array </a:t>
            </a:r>
            <a:r>
              <a:rPr lang="en-IN" sz="2800" b="1" dirty="0" smtClean="0"/>
              <a:t>Length</a:t>
            </a:r>
            <a:r>
              <a:rPr lang="en-IN" sz="2800" dirty="0" smtClean="0"/>
              <a:t>:</a:t>
            </a:r>
            <a:endParaRPr lang="en-IN" sz="2800" dirty="0"/>
          </a:p>
          <a:p>
            <a:pPr marL="0" indent="0">
              <a:buNone/>
            </a:pPr>
            <a:r>
              <a:rPr lang="en-IN" sz="2800" dirty="0"/>
              <a:t>To find out how many elements an array has, use the length property</a:t>
            </a:r>
            <a:r>
              <a:rPr lang="en-IN" sz="2800" dirty="0" smtClean="0"/>
              <a:t>:</a:t>
            </a:r>
          </a:p>
          <a:p>
            <a:pPr marL="0" indent="0">
              <a:buNone/>
            </a:pPr>
            <a:r>
              <a:rPr lang="en-IN" sz="2800" dirty="0" smtClean="0"/>
              <a:t> </a:t>
            </a:r>
            <a:r>
              <a:rPr lang="en-IN" sz="2400" dirty="0"/>
              <a:t>String[] cars = {"Volvo", "BMW", "Ford", "Mazda"};</a:t>
            </a:r>
            <a:br>
              <a:rPr lang="en-IN" sz="2400" dirty="0"/>
            </a:br>
            <a:r>
              <a:rPr lang="en-IN" sz="2400" dirty="0" err="1"/>
              <a:t>System.out.println</a:t>
            </a:r>
            <a:r>
              <a:rPr lang="en-IN" sz="2400" dirty="0"/>
              <a:t>(</a:t>
            </a:r>
            <a:r>
              <a:rPr lang="en-IN" sz="2400" dirty="0" err="1"/>
              <a:t>cars.length</a:t>
            </a:r>
            <a:r>
              <a:rPr lang="en-IN" sz="2400" dirty="0" smtClean="0"/>
              <a:t>);</a:t>
            </a:r>
          </a:p>
          <a:p>
            <a:pPr marL="0" indent="0">
              <a:buNone/>
            </a:pPr>
            <a:endParaRPr lang="en-IN" sz="2400" dirty="0" smtClean="0"/>
          </a:p>
          <a:p>
            <a:r>
              <a:rPr lang="en-IN" sz="2800" b="1" dirty="0"/>
              <a:t>Loop Through an Array</a:t>
            </a:r>
          </a:p>
          <a:p>
            <a:pPr marL="0" indent="0">
              <a:buNone/>
            </a:pPr>
            <a:r>
              <a:rPr lang="en-IN" sz="2800" dirty="0"/>
              <a:t>You can loop through the array elements with the for loop, and use the length property to specify how many times the loop should run</a:t>
            </a:r>
            <a:r>
              <a:rPr lang="en-IN" sz="2800" dirty="0" smtClean="0"/>
              <a:t>.</a:t>
            </a:r>
          </a:p>
          <a:p>
            <a:pPr marL="0" indent="0">
              <a:buNone/>
            </a:pPr>
            <a:r>
              <a:rPr lang="en-IN" sz="2000" dirty="0"/>
              <a:t>String[] cars = {"Volvo", "BMW", "Ford", "Mazda"};</a:t>
            </a:r>
            <a:br>
              <a:rPr lang="en-IN" sz="2000" dirty="0"/>
            </a:br>
            <a:r>
              <a:rPr lang="en-IN" sz="2000" dirty="0"/>
              <a:t>for (</a:t>
            </a:r>
            <a:r>
              <a:rPr lang="en-IN" sz="2000" dirty="0" err="1"/>
              <a:t>int</a:t>
            </a:r>
            <a:r>
              <a:rPr lang="en-IN" sz="2000" dirty="0"/>
              <a:t> i = 0; i &lt; </a:t>
            </a:r>
            <a:r>
              <a:rPr lang="en-IN" sz="2000" dirty="0" err="1"/>
              <a:t>cars.length</a:t>
            </a:r>
            <a:r>
              <a:rPr lang="en-IN" sz="2000" dirty="0"/>
              <a:t>; i++) {</a:t>
            </a:r>
            <a:br>
              <a:rPr lang="en-IN" sz="2000" dirty="0"/>
            </a:br>
            <a:r>
              <a:rPr lang="en-IN" sz="2000" dirty="0"/>
              <a:t>  </a:t>
            </a:r>
            <a:r>
              <a:rPr lang="en-IN" sz="2000" dirty="0" err="1"/>
              <a:t>System.out.println</a:t>
            </a:r>
            <a:r>
              <a:rPr lang="en-IN" sz="2000" dirty="0"/>
              <a:t>(cars[i]);</a:t>
            </a:r>
            <a:br>
              <a:rPr lang="en-IN" sz="2000" dirty="0"/>
            </a:br>
            <a:r>
              <a:rPr lang="en-IN" sz="2000" dirty="0"/>
              <a:t>}</a:t>
            </a:r>
            <a:endParaRPr lang="en-IN" sz="2800" dirty="0"/>
          </a:p>
        </p:txBody>
      </p:sp>
    </p:spTree>
    <p:extLst>
      <p:ext uri="{BB962C8B-B14F-4D97-AF65-F5344CB8AC3E}">
        <p14:creationId xmlns:p14="http://schemas.microsoft.com/office/powerpoint/2010/main" val="12117582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smtClean="0"/>
              <a:t>Arrays</a:t>
            </a:r>
            <a:endParaRPr lang="en-IN" dirty="0"/>
          </a:p>
        </p:txBody>
      </p:sp>
      <p:sp>
        <p:nvSpPr>
          <p:cNvPr id="3" name="Content Placeholder 2"/>
          <p:cNvSpPr>
            <a:spLocks noGrp="1"/>
          </p:cNvSpPr>
          <p:nvPr>
            <p:ph idx="1"/>
          </p:nvPr>
        </p:nvSpPr>
        <p:spPr>
          <a:xfrm>
            <a:off x="457200" y="620688"/>
            <a:ext cx="8507288" cy="6120680"/>
          </a:xfrm>
        </p:spPr>
        <p:txBody>
          <a:bodyPr>
            <a:normAutofit/>
          </a:bodyPr>
          <a:lstStyle/>
          <a:p>
            <a:r>
              <a:rPr lang="en-IN" sz="2800" b="1" dirty="0"/>
              <a:t>Loop Through an Array with </a:t>
            </a:r>
            <a:r>
              <a:rPr lang="en-IN" sz="2800" b="1" dirty="0" smtClean="0"/>
              <a:t>For-Each:</a:t>
            </a:r>
            <a:endParaRPr lang="en-IN" sz="2800" b="1" dirty="0"/>
          </a:p>
          <a:p>
            <a:pPr marL="0" indent="0">
              <a:buNone/>
            </a:pPr>
            <a:r>
              <a:rPr lang="en-IN" sz="2800" dirty="0"/>
              <a:t>There is also a "</a:t>
            </a:r>
            <a:r>
              <a:rPr lang="en-IN" sz="2800" b="1" dirty="0"/>
              <a:t>for-each</a:t>
            </a:r>
            <a:r>
              <a:rPr lang="en-IN" sz="2800" dirty="0"/>
              <a:t>" loop, which is used exclusively to loop through elements in arrays</a:t>
            </a:r>
            <a:r>
              <a:rPr lang="en-IN" sz="2800" dirty="0" smtClean="0"/>
              <a:t>:</a:t>
            </a:r>
          </a:p>
          <a:p>
            <a:pPr marL="0" indent="0">
              <a:buNone/>
            </a:pPr>
            <a:r>
              <a:rPr lang="en-IN" sz="2800" dirty="0" smtClean="0"/>
              <a:t> </a:t>
            </a:r>
          </a:p>
          <a:p>
            <a:pPr marL="0" indent="0">
              <a:buNone/>
            </a:pPr>
            <a:r>
              <a:rPr lang="en-IN" sz="2400" dirty="0" smtClean="0"/>
              <a:t>for</a:t>
            </a:r>
            <a:r>
              <a:rPr lang="en-IN" sz="2400" dirty="0"/>
              <a:t> (</a:t>
            </a:r>
            <a:r>
              <a:rPr lang="en-IN" sz="2400" i="1" dirty="0"/>
              <a:t>type</a:t>
            </a:r>
            <a:r>
              <a:rPr lang="en-IN" sz="2400" dirty="0"/>
              <a:t> </a:t>
            </a:r>
            <a:r>
              <a:rPr lang="en-IN" sz="2400" i="1" dirty="0"/>
              <a:t>variable</a:t>
            </a:r>
            <a:r>
              <a:rPr lang="en-IN" sz="2400" dirty="0"/>
              <a:t> : </a:t>
            </a:r>
            <a:r>
              <a:rPr lang="en-IN" sz="2400" i="1" dirty="0" err="1"/>
              <a:t>arrayname</a:t>
            </a:r>
            <a:r>
              <a:rPr lang="en-IN" sz="2400" dirty="0"/>
              <a:t>) {</a:t>
            </a:r>
            <a:br>
              <a:rPr lang="en-IN" sz="2400" dirty="0"/>
            </a:br>
            <a:r>
              <a:rPr lang="en-IN" sz="2400" dirty="0"/>
              <a:t>  ...</a:t>
            </a:r>
            <a:br>
              <a:rPr lang="en-IN" sz="2400" dirty="0"/>
            </a:br>
            <a:r>
              <a:rPr lang="en-IN" sz="2400" dirty="0" smtClean="0"/>
              <a:t>}</a:t>
            </a:r>
          </a:p>
          <a:p>
            <a:pPr marL="0" indent="0">
              <a:buNone/>
            </a:pPr>
            <a:endParaRPr lang="en-IN" sz="2400" dirty="0"/>
          </a:p>
          <a:p>
            <a:pPr marL="0" indent="0">
              <a:buNone/>
            </a:pPr>
            <a:r>
              <a:rPr lang="en-IN" sz="2400" dirty="0"/>
              <a:t>String[] cars = {"Volvo", "BMW", "Ford", "Mazda"};</a:t>
            </a:r>
            <a:br>
              <a:rPr lang="en-IN" sz="2400" dirty="0"/>
            </a:br>
            <a:r>
              <a:rPr lang="en-IN" sz="2400" dirty="0"/>
              <a:t>for (String i : cars) {</a:t>
            </a:r>
            <a:br>
              <a:rPr lang="en-IN" sz="2400" dirty="0"/>
            </a:br>
            <a:r>
              <a:rPr lang="en-IN" sz="2400" dirty="0"/>
              <a:t>  </a:t>
            </a:r>
            <a:r>
              <a:rPr lang="en-IN" sz="2400" dirty="0" err="1"/>
              <a:t>System.out.println</a:t>
            </a:r>
            <a:r>
              <a:rPr lang="en-IN" sz="2400" dirty="0"/>
              <a:t>(i);</a:t>
            </a:r>
            <a:br>
              <a:rPr lang="en-IN" sz="2400" dirty="0"/>
            </a:br>
            <a:r>
              <a:rPr lang="en-IN" sz="2400" dirty="0"/>
              <a:t>}</a:t>
            </a:r>
            <a:endParaRPr lang="en-IN" sz="2400" dirty="0" smtClean="0"/>
          </a:p>
        </p:txBody>
      </p:sp>
    </p:spTree>
    <p:extLst>
      <p:ext uri="{BB962C8B-B14F-4D97-AF65-F5344CB8AC3E}">
        <p14:creationId xmlns:p14="http://schemas.microsoft.com/office/powerpoint/2010/main" val="21695563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smtClean="0"/>
              <a:t>2D-Arrays</a:t>
            </a:r>
            <a:endParaRPr lang="en-IN" dirty="0"/>
          </a:p>
        </p:txBody>
      </p:sp>
      <p:sp>
        <p:nvSpPr>
          <p:cNvPr id="3" name="Content Placeholder 2"/>
          <p:cNvSpPr>
            <a:spLocks noGrp="1"/>
          </p:cNvSpPr>
          <p:nvPr>
            <p:ph idx="1"/>
          </p:nvPr>
        </p:nvSpPr>
        <p:spPr>
          <a:xfrm>
            <a:off x="457200" y="620688"/>
            <a:ext cx="8507288" cy="6120680"/>
          </a:xfrm>
        </p:spPr>
        <p:txBody>
          <a:bodyPr>
            <a:normAutofit/>
          </a:bodyPr>
          <a:lstStyle/>
          <a:p>
            <a:pPr marL="0" indent="0">
              <a:buNone/>
            </a:pPr>
            <a:r>
              <a:rPr lang="en-IN" sz="2400" dirty="0"/>
              <a:t>To create a two-dimensional array, add each array within its own set of </a:t>
            </a:r>
            <a:r>
              <a:rPr lang="en-IN" sz="2400" b="1" dirty="0"/>
              <a:t>curly </a:t>
            </a:r>
            <a:r>
              <a:rPr lang="en-IN" sz="2400" b="1" dirty="0" smtClean="0"/>
              <a:t>braces</a:t>
            </a:r>
            <a:r>
              <a:rPr lang="en-IN" sz="2400" dirty="0" smtClean="0"/>
              <a:t>.</a:t>
            </a:r>
          </a:p>
          <a:p>
            <a:pPr marL="0" indent="0">
              <a:buNone/>
            </a:pPr>
            <a:endParaRPr lang="en-IN" sz="2400" dirty="0" smtClean="0"/>
          </a:p>
          <a:p>
            <a:pPr marL="0" indent="0">
              <a:buNone/>
            </a:pPr>
            <a:r>
              <a:rPr lang="en-IN" sz="2400" dirty="0" err="1"/>
              <a:t>int</a:t>
            </a:r>
            <a:r>
              <a:rPr lang="en-IN" sz="2400" dirty="0"/>
              <a:t>[][] </a:t>
            </a:r>
            <a:r>
              <a:rPr lang="en-IN" sz="2400" dirty="0" err="1"/>
              <a:t>myNumbers</a:t>
            </a:r>
            <a:r>
              <a:rPr lang="en-IN" sz="2400" dirty="0"/>
              <a:t> = { {1, 2, 3, 4}, {5, 6, 7} </a:t>
            </a:r>
            <a:r>
              <a:rPr lang="en-IN" sz="2400" dirty="0" smtClean="0"/>
              <a:t>};</a:t>
            </a:r>
          </a:p>
          <a:p>
            <a:pPr marL="0" indent="0">
              <a:buNone/>
            </a:pPr>
            <a:endParaRPr lang="en-IN" sz="2400" dirty="0" smtClean="0"/>
          </a:p>
          <a:p>
            <a:pPr marL="0" indent="0">
              <a:buNone/>
            </a:pPr>
            <a:r>
              <a:rPr lang="en-IN" sz="2400" dirty="0" smtClean="0"/>
              <a:t>e.g.</a:t>
            </a:r>
            <a:endParaRPr lang="en-IN" sz="2400" dirty="0"/>
          </a:p>
          <a:p>
            <a:pPr marL="0" indent="0">
              <a:buNone/>
            </a:pPr>
            <a:r>
              <a:rPr lang="en-IN" sz="2400" dirty="0" err="1"/>
              <a:t>int</a:t>
            </a:r>
            <a:r>
              <a:rPr lang="en-IN" sz="2400" dirty="0"/>
              <a:t>[][] </a:t>
            </a:r>
            <a:r>
              <a:rPr lang="en-IN" sz="2400" dirty="0" err="1"/>
              <a:t>myNumbers</a:t>
            </a:r>
            <a:r>
              <a:rPr lang="en-IN" sz="2400" dirty="0"/>
              <a:t> = { {1, 2, 3, 4}, {5, 6, 7} };</a:t>
            </a:r>
            <a:br>
              <a:rPr lang="en-IN" sz="2400" dirty="0"/>
            </a:br>
            <a:r>
              <a:rPr lang="en-IN" sz="2400" dirty="0" err="1"/>
              <a:t>int</a:t>
            </a:r>
            <a:r>
              <a:rPr lang="en-IN" sz="2400" dirty="0"/>
              <a:t> x = </a:t>
            </a:r>
            <a:r>
              <a:rPr lang="en-IN" sz="2400" dirty="0" err="1"/>
              <a:t>myNumbers</a:t>
            </a:r>
            <a:r>
              <a:rPr lang="en-IN" sz="2400" dirty="0"/>
              <a:t>[1][2</a:t>
            </a:r>
            <a:r>
              <a:rPr lang="en-IN" sz="2400" dirty="0" smtClean="0"/>
              <a:t>];</a:t>
            </a:r>
          </a:p>
          <a:p>
            <a:pPr marL="0" indent="0">
              <a:buNone/>
            </a:pPr>
            <a:r>
              <a:rPr lang="en-IN" sz="2400" dirty="0" err="1"/>
              <a:t>System.out.println</a:t>
            </a:r>
            <a:r>
              <a:rPr lang="en-IN" sz="2400" dirty="0"/>
              <a:t>(x);</a:t>
            </a:r>
            <a:endParaRPr lang="en-IN" sz="2400" dirty="0" smtClean="0"/>
          </a:p>
          <a:p>
            <a:pPr marL="0" indent="0">
              <a:buNone/>
            </a:pPr>
            <a:endParaRPr lang="en-IN" sz="2400" dirty="0" smtClean="0"/>
          </a:p>
        </p:txBody>
      </p:sp>
    </p:spTree>
    <p:extLst>
      <p:ext uri="{BB962C8B-B14F-4D97-AF65-F5344CB8AC3E}">
        <p14:creationId xmlns:p14="http://schemas.microsoft.com/office/powerpoint/2010/main" val="18034726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smtClean="0"/>
              <a:t>2D-Arrays</a:t>
            </a:r>
            <a:endParaRPr lang="en-IN" dirty="0"/>
          </a:p>
        </p:txBody>
      </p:sp>
      <p:sp>
        <p:nvSpPr>
          <p:cNvPr id="3" name="Content Placeholder 2"/>
          <p:cNvSpPr>
            <a:spLocks noGrp="1"/>
          </p:cNvSpPr>
          <p:nvPr>
            <p:ph idx="1"/>
          </p:nvPr>
        </p:nvSpPr>
        <p:spPr>
          <a:xfrm>
            <a:off x="457200" y="620688"/>
            <a:ext cx="8507288" cy="6120680"/>
          </a:xfrm>
        </p:spPr>
        <p:txBody>
          <a:bodyPr>
            <a:normAutofit/>
          </a:bodyPr>
          <a:lstStyle/>
          <a:p>
            <a:pPr marL="0" indent="0">
              <a:buNone/>
            </a:pPr>
            <a:r>
              <a:rPr lang="en-IN" sz="2400" dirty="0" smtClean="0"/>
              <a:t>Variable length columns:</a:t>
            </a:r>
          </a:p>
          <a:p>
            <a:pPr marL="0" indent="0">
              <a:buNone/>
            </a:pPr>
            <a:r>
              <a:rPr lang="en-IN" sz="2400" dirty="0" smtClean="0"/>
              <a:t>public</a:t>
            </a:r>
            <a:r>
              <a:rPr lang="en-IN" sz="2400" dirty="0"/>
              <a:t> class </a:t>
            </a:r>
            <a:r>
              <a:rPr lang="en-IN" sz="2400" dirty="0" err="1"/>
              <a:t>MyClass</a:t>
            </a:r>
            <a:r>
              <a:rPr lang="en-IN" sz="2400" dirty="0"/>
              <a:t> {</a:t>
            </a:r>
            <a:br>
              <a:rPr lang="en-IN" sz="2400" dirty="0"/>
            </a:br>
            <a:r>
              <a:rPr lang="en-IN" sz="2400" dirty="0"/>
              <a:t>  public static void main(String[] </a:t>
            </a:r>
            <a:r>
              <a:rPr lang="en-IN" sz="2400" dirty="0" err="1"/>
              <a:t>args</a:t>
            </a:r>
            <a:r>
              <a:rPr lang="en-IN" sz="2400" dirty="0"/>
              <a:t>) {</a:t>
            </a:r>
            <a:br>
              <a:rPr lang="en-IN" sz="2400" dirty="0"/>
            </a:br>
            <a:r>
              <a:rPr lang="en-IN" sz="2400" dirty="0"/>
              <a:t>    </a:t>
            </a:r>
            <a:r>
              <a:rPr lang="en-IN" sz="2400" dirty="0" err="1"/>
              <a:t>int</a:t>
            </a:r>
            <a:r>
              <a:rPr lang="en-IN" sz="2400" dirty="0"/>
              <a:t>[][] </a:t>
            </a:r>
            <a:r>
              <a:rPr lang="en-IN" sz="2400" dirty="0" err="1"/>
              <a:t>myNumbers</a:t>
            </a:r>
            <a:r>
              <a:rPr lang="en-IN" sz="2400" dirty="0"/>
              <a:t> = { {1, 2, 3, 4}, {5, 6, 7} };</a:t>
            </a:r>
            <a:br>
              <a:rPr lang="en-IN" sz="2400" dirty="0"/>
            </a:br>
            <a:r>
              <a:rPr lang="en-IN" sz="2400" dirty="0"/>
              <a:t>    for (</a:t>
            </a:r>
            <a:r>
              <a:rPr lang="en-IN" sz="2400" dirty="0" err="1"/>
              <a:t>int</a:t>
            </a:r>
            <a:r>
              <a:rPr lang="en-IN" sz="2400" dirty="0"/>
              <a:t> i = 0; i &lt; </a:t>
            </a:r>
            <a:r>
              <a:rPr lang="en-IN" sz="2400" dirty="0" err="1"/>
              <a:t>myNumbers.length</a:t>
            </a:r>
            <a:r>
              <a:rPr lang="en-IN" sz="2400" dirty="0"/>
              <a:t>; ++i) {</a:t>
            </a:r>
            <a:br>
              <a:rPr lang="en-IN" sz="2400" dirty="0"/>
            </a:br>
            <a:r>
              <a:rPr lang="en-IN" sz="2400" dirty="0"/>
              <a:t>      for(</a:t>
            </a:r>
            <a:r>
              <a:rPr lang="en-IN" sz="2400" dirty="0" err="1"/>
              <a:t>int</a:t>
            </a:r>
            <a:r>
              <a:rPr lang="en-IN" sz="2400" dirty="0"/>
              <a:t> j = 0; j &lt; </a:t>
            </a:r>
            <a:r>
              <a:rPr lang="en-IN" sz="2400" dirty="0" err="1"/>
              <a:t>myNumbers</a:t>
            </a:r>
            <a:r>
              <a:rPr lang="en-IN" sz="2400" dirty="0"/>
              <a:t>[i].length; ++j) {</a:t>
            </a:r>
            <a:br>
              <a:rPr lang="en-IN" sz="2400" dirty="0"/>
            </a:br>
            <a:r>
              <a:rPr lang="en-IN" sz="2400" dirty="0"/>
              <a:t>        </a:t>
            </a:r>
            <a:r>
              <a:rPr lang="en-IN" sz="2400" dirty="0" err="1"/>
              <a:t>System.out.println</a:t>
            </a:r>
            <a:r>
              <a:rPr lang="en-IN" sz="2400" dirty="0"/>
              <a:t>(</a:t>
            </a:r>
            <a:r>
              <a:rPr lang="en-IN" sz="2400" dirty="0" err="1"/>
              <a:t>myNumbers</a:t>
            </a:r>
            <a:r>
              <a:rPr lang="en-IN" sz="2400" dirty="0"/>
              <a:t>[i][j]);</a:t>
            </a:r>
            <a:br>
              <a:rPr lang="en-IN" sz="2400" dirty="0"/>
            </a:br>
            <a:r>
              <a:rPr lang="en-IN" sz="2400" dirty="0"/>
              <a:t>      }</a:t>
            </a:r>
            <a:br>
              <a:rPr lang="en-IN" sz="2400" dirty="0"/>
            </a:br>
            <a:r>
              <a:rPr lang="en-IN" sz="2400" dirty="0"/>
              <a:t>    }</a:t>
            </a:r>
            <a:br>
              <a:rPr lang="en-IN" sz="2400" dirty="0"/>
            </a:br>
            <a:r>
              <a:rPr lang="en-IN" sz="2400" dirty="0"/>
              <a:t>  }</a:t>
            </a:r>
            <a:br>
              <a:rPr lang="en-IN" sz="2400" dirty="0"/>
            </a:br>
            <a:r>
              <a:rPr lang="en-IN" sz="2400" dirty="0"/>
              <a:t>}</a:t>
            </a:r>
            <a:endParaRPr lang="en-IN" sz="2400" dirty="0" smtClean="0"/>
          </a:p>
        </p:txBody>
      </p:sp>
    </p:spTree>
    <p:extLst>
      <p:ext uri="{BB962C8B-B14F-4D97-AF65-F5344CB8AC3E}">
        <p14:creationId xmlns:p14="http://schemas.microsoft.com/office/powerpoint/2010/main" val="24564904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smtClean="0"/>
              <a:t>Methods</a:t>
            </a:r>
            <a:endParaRPr lang="en-IN" dirty="0"/>
          </a:p>
        </p:txBody>
      </p:sp>
      <p:sp>
        <p:nvSpPr>
          <p:cNvPr id="3" name="Content Placeholder 2"/>
          <p:cNvSpPr>
            <a:spLocks noGrp="1"/>
          </p:cNvSpPr>
          <p:nvPr>
            <p:ph idx="1"/>
          </p:nvPr>
        </p:nvSpPr>
        <p:spPr>
          <a:xfrm>
            <a:off x="457200" y="620688"/>
            <a:ext cx="8507288" cy="6120680"/>
          </a:xfrm>
        </p:spPr>
        <p:txBody>
          <a:bodyPr>
            <a:normAutofit lnSpcReduction="10000"/>
          </a:bodyPr>
          <a:lstStyle/>
          <a:p>
            <a:r>
              <a:rPr lang="en-IN" sz="2400" dirty="0"/>
              <a:t>A </a:t>
            </a:r>
            <a:r>
              <a:rPr lang="en-IN" sz="2400" b="1" dirty="0"/>
              <a:t>method</a:t>
            </a:r>
            <a:r>
              <a:rPr lang="en-IN" sz="2400" dirty="0"/>
              <a:t> is a block of code which only runs when it is called</a:t>
            </a:r>
            <a:r>
              <a:rPr lang="en-IN" sz="2400" dirty="0" smtClean="0"/>
              <a:t>.</a:t>
            </a:r>
          </a:p>
          <a:p>
            <a:r>
              <a:rPr lang="en-IN" sz="2400" dirty="0"/>
              <a:t>You can pass data, known as parameters, into a method.</a:t>
            </a:r>
          </a:p>
          <a:p>
            <a:r>
              <a:rPr lang="en-IN" sz="2400" dirty="0"/>
              <a:t>Methods are used to perform certain actions, and they are also known as </a:t>
            </a:r>
            <a:r>
              <a:rPr lang="en-IN" sz="2400" b="1" dirty="0"/>
              <a:t>functions</a:t>
            </a:r>
            <a:r>
              <a:rPr lang="en-IN" sz="2400" dirty="0" smtClean="0"/>
              <a:t>.</a:t>
            </a:r>
          </a:p>
          <a:p>
            <a:pPr marL="0" indent="0">
              <a:buNone/>
            </a:pPr>
            <a:endParaRPr lang="en-IN" sz="2400" dirty="0"/>
          </a:p>
          <a:p>
            <a:pPr marL="0" indent="0">
              <a:buNone/>
            </a:pPr>
            <a:r>
              <a:rPr lang="en-IN" sz="2400" dirty="0"/>
              <a:t>Create a </a:t>
            </a:r>
            <a:r>
              <a:rPr lang="en-IN" sz="2400" dirty="0" smtClean="0"/>
              <a:t>Method:</a:t>
            </a:r>
          </a:p>
          <a:p>
            <a:r>
              <a:rPr lang="en-IN" sz="2400" dirty="0"/>
              <a:t>A method must be declared within a class. </a:t>
            </a:r>
            <a:endParaRPr lang="en-IN" sz="2400" dirty="0" smtClean="0"/>
          </a:p>
          <a:p>
            <a:r>
              <a:rPr lang="en-IN" sz="2400" dirty="0" smtClean="0"/>
              <a:t>It </a:t>
            </a:r>
            <a:r>
              <a:rPr lang="en-IN" sz="2400" dirty="0"/>
              <a:t>is defined with the name of the method, followed by parentheses </a:t>
            </a:r>
            <a:r>
              <a:rPr lang="en-IN" sz="2400" b="1" dirty="0" smtClean="0"/>
              <a:t>().</a:t>
            </a:r>
          </a:p>
          <a:p>
            <a:endParaRPr lang="en-IN" sz="2400" b="1" dirty="0" smtClean="0"/>
          </a:p>
          <a:p>
            <a:pPr marL="0" indent="0">
              <a:buNone/>
            </a:pPr>
            <a:r>
              <a:rPr lang="en-IN" sz="2400" dirty="0"/>
              <a:t>public class </a:t>
            </a:r>
            <a:r>
              <a:rPr lang="en-IN" sz="2400" dirty="0" err="1"/>
              <a:t>MyClass</a:t>
            </a:r>
            <a:r>
              <a:rPr lang="en-IN" sz="2400" dirty="0"/>
              <a:t> {</a:t>
            </a:r>
            <a:br>
              <a:rPr lang="en-IN" sz="2400" dirty="0"/>
            </a:br>
            <a:r>
              <a:rPr lang="en-IN" sz="2400" dirty="0"/>
              <a:t>  static void </a:t>
            </a:r>
            <a:r>
              <a:rPr lang="en-IN" sz="2400" b="1" dirty="0" err="1"/>
              <a:t>myMethod</a:t>
            </a:r>
            <a:r>
              <a:rPr lang="en-IN" sz="2400" b="1" dirty="0"/>
              <a:t>()</a:t>
            </a:r>
            <a:r>
              <a:rPr lang="en-IN" sz="2400" dirty="0"/>
              <a:t> </a:t>
            </a:r>
            <a:endParaRPr lang="en-IN" sz="2400" dirty="0" smtClean="0"/>
          </a:p>
          <a:p>
            <a:pPr marL="0" indent="0">
              <a:buNone/>
            </a:pPr>
            <a:r>
              <a:rPr lang="en-IN" sz="2400" dirty="0" smtClean="0"/>
              <a:t>{</a:t>
            </a:r>
            <a:r>
              <a:rPr lang="en-IN" sz="2400" dirty="0"/>
              <a:t/>
            </a:r>
            <a:br>
              <a:rPr lang="en-IN" sz="2400" dirty="0"/>
            </a:br>
            <a:r>
              <a:rPr lang="en-IN" sz="2400" dirty="0"/>
              <a:t>    // code to be executed</a:t>
            </a:r>
            <a:br>
              <a:rPr lang="en-IN" sz="2400" dirty="0"/>
            </a:br>
            <a:r>
              <a:rPr lang="en-IN" sz="2400" dirty="0"/>
              <a:t>  }</a:t>
            </a:r>
            <a:br>
              <a:rPr lang="en-IN" sz="2400" dirty="0"/>
            </a:br>
            <a:r>
              <a:rPr lang="en-IN" sz="2400" dirty="0"/>
              <a:t>}</a:t>
            </a:r>
          </a:p>
          <a:p>
            <a:pPr marL="0" indent="0">
              <a:buNone/>
            </a:pPr>
            <a:endParaRPr lang="en-IN" sz="2400" dirty="0" smtClean="0"/>
          </a:p>
          <a:p>
            <a:pPr marL="0" indent="0">
              <a:buNone/>
            </a:pPr>
            <a:endParaRPr lang="en-IN" sz="2400" dirty="0" smtClean="0"/>
          </a:p>
        </p:txBody>
      </p:sp>
    </p:spTree>
    <p:extLst>
      <p:ext uri="{BB962C8B-B14F-4D97-AF65-F5344CB8AC3E}">
        <p14:creationId xmlns:p14="http://schemas.microsoft.com/office/powerpoint/2010/main" val="24069284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smtClean="0"/>
              <a:t>Methods</a:t>
            </a:r>
            <a:endParaRPr lang="en-IN" dirty="0"/>
          </a:p>
        </p:txBody>
      </p:sp>
      <p:sp>
        <p:nvSpPr>
          <p:cNvPr id="3" name="Content Placeholder 2"/>
          <p:cNvSpPr>
            <a:spLocks noGrp="1"/>
          </p:cNvSpPr>
          <p:nvPr>
            <p:ph idx="1"/>
          </p:nvPr>
        </p:nvSpPr>
        <p:spPr>
          <a:xfrm>
            <a:off x="457200" y="620688"/>
            <a:ext cx="8507288" cy="6120680"/>
          </a:xfrm>
        </p:spPr>
        <p:txBody>
          <a:bodyPr>
            <a:normAutofit/>
          </a:bodyPr>
          <a:lstStyle/>
          <a:p>
            <a:pPr marL="0" indent="0">
              <a:buNone/>
            </a:pPr>
            <a:r>
              <a:rPr lang="en-IN" sz="2400" dirty="0" smtClean="0"/>
              <a:t>Call </a:t>
            </a:r>
            <a:r>
              <a:rPr lang="en-IN" sz="2400" dirty="0"/>
              <a:t>a </a:t>
            </a:r>
            <a:r>
              <a:rPr lang="en-IN" sz="2400" dirty="0" smtClean="0"/>
              <a:t>Method:</a:t>
            </a:r>
          </a:p>
          <a:p>
            <a:r>
              <a:rPr lang="en-IN" sz="2400" dirty="0"/>
              <a:t>To call a method in Java, write the method's name followed by two parentheses </a:t>
            </a:r>
            <a:r>
              <a:rPr lang="en-IN" sz="2400" b="1" dirty="0"/>
              <a:t>()</a:t>
            </a:r>
            <a:r>
              <a:rPr lang="en-IN" sz="2400" dirty="0"/>
              <a:t> and a semicolon</a:t>
            </a:r>
            <a:r>
              <a:rPr lang="en-IN" sz="2400" b="1" dirty="0" smtClean="0"/>
              <a:t>;</a:t>
            </a:r>
          </a:p>
          <a:p>
            <a:pPr marL="0" indent="0">
              <a:buNone/>
            </a:pPr>
            <a:endParaRPr lang="en-IN" sz="2400" b="1" dirty="0" smtClean="0"/>
          </a:p>
          <a:p>
            <a:pPr marL="0" indent="0">
              <a:buNone/>
            </a:pPr>
            <a:r>
              <a:rPr lang="en-IN" sz="2400" dirty="0"/>
              <a:t>public class </a:t>
            </a:r>
            <a:r>
              <a:rPr lang="en-IN" sz="2400" dirty="0" err="1"/>
              <a:t>MyClass</a:t>
            </a:r>
            <a:r>
              <a:rPr lang="en-IN" sz="2400" dirty="0"/>
              <a:t> {</a:t>
            </a:r>
            <a:br>
              <a:rPr lang="en-IN" sz="2400" dirty="0"/>
            </a:br>
            <a:r>
              <a:rPr lang="en-IN" sz="2400" dirty="0"/>
              <a:t>  static void </a:t>
            </a:r>
            <a:r>
              <a:rPr lang="en-IN" sz="2400" dirty="0" err="1"/>
              <a:t>myMethod</a:t>
            </a:r>
            <a:r>
              <a:rPr lang="en-IN" sz="2400" dirty="0"/>
              <a:t>() {</a:t>
            </a:r>
            <a:br>
              <a:rPr lang="en-IN" sz="2400" dirty="0"/>
            </a:br>
            <a:r>
              <a:rPr lang="en-IN" sz="2400" dirty="0"/>
              <a:t>    </a:t>
            </a:r>
            <a:r>
              <a:rPr lang="en-IN" sz="2400" dirty="0" err="1"/>
              <a:t>System.out.println</a:t>
            </a:r>
            <a:r>
              <a:rPr lang="en-IN" sz="2400" dirty="0"/>
              <a:t>("I just got executed!");</a:t>
            </a:r>
            <a:br>
              <a:rPr lang="en-IN" sz="2400" dirty="0"/>
            </a:br>
            <a:r>
              <a:rPr lang="en-IN" sz="2400" dirty="0"/>
              <a:t>  }</a:t>
            </a:r>
            <a:br>
              <a:rPr lang="en-IN" sz="2400" dirty="0"/>
            </a:br>
            <a:r>
              <a:rPr lang="en-IN" sz="2400" dirty="0"/>
              <a:t/>
            </a:r>
            <a:br>
              <a:rPr lang="en-IN" sz="2400" dirty="0"/>
            </a:br>
            <a:r>
              <a:rPr lang="en-IN" sz="2400" dirty="0"/>
              <a:t>  public static void main(String[] </a:t>
            </a:r>
            <a:r>
              <a:rPr lang="en-IN" sz="2400" dirty="0" err="1"/>
              <a:t>args</a:t>
            </a:r>
            <a:r>
              <a:rPr lang="en-IN" sz="2400" dirty="0"/>
              <a:t>) {</a:t>
            </a:r>
            <a:br>
              <a:rPr lang="en-IN" sz="2400" dirty="0"/>
            </a:br>
            <a:r>
              <a:rPr lang="en-IN" sz="2400" dirty="0"/>
              <a:t>    </a:t>
            </a:r>
            <a:r>
              <a:rPr lang="en-IN" sz="2400" b="1" dirty="0" err="1"/>
              <a:t>myMethod</a:t>
            </a:r>
            <a:r>
              <a:rPr lang="en-IN" sz="2400" b="1" dirty="0"/>
              <a:t>();</a:t>
            </a:r>
            <a:r>
              <a:rPr lang="en-IN" sz="2400" dirty="0"/>
              <a:t/>
            </a:r>
            <a:br>
              <a:rPr lang="en-IN" sz="2400" dirty="0"/>
            </a:br>
            <a:r>
              <a:rPr lang="en-IN" sz="2400" dirty="0"/>
              <a:t>  }</a:t>
            </a:r>
            <a:br>
              <a:rPr lang="en-IN" sz="2400" dirty="0"/>
            </a:br>
            <a:r>
              <a:rPr lang="en-IN" sz="2400" dirty="0"/>
              <a:t>}</a:t>
            </a:r>
            <a:endParaRPr lang="en-IN" sz="2400" dirty="0" smtClean="0"/>
          </a:p>
          <a:p>
            <a:pPr marL="0" indent="0">
              <a:buNone/>
            </a:pPr>
            <a:endParaRPr lang="en-IN" sz="2400" dirty="0" smtClean="0"/>
          </a:p>
        </p:txBody>
      </p:sp>
    </p:spTree>
    <p:extLst>
      <p:ext uri="{BB962C8B-B14F-4D97-AF65-F5344CB8AC3E}">
        <p14:creationId xmlns:p14="http://schemas.microsoft.com/office/powerpoint/2010/main" val="33392673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smtClean="0"/>
              <a:t>Methods</a:t>
            </a:r>
            <a:endParaRPr lang="en-IN" dirty="0"/>
          </a:p>
        </p:txBody>
      </p:sp>
      <p:sp>
        <p:nvSpPr>
          <p:cNvPr id="3" name="Content Placeholder 2"/>
          <p:cNvSpPr>
            <a:spLocks noGrp="1"/>
          </p:cNvSpPr>
          <p:nvPr>
            <p:ph idx="1"/>
          </p:nvPr>
        </p:nvSpPr>
        <p:spPr>
          <a:xfrm>
            <a:off x="457200" y="620688"/>
            <a:ext cx="8507288" cy="6120680"/>
          </a:xfrm>
        </p:spPr>
        <p:txBody>
          <a:bodyPr>
            <a:normAutofit/>
          </a:bodyPr>
          <a:lstStyle/>
          <a:p>
            <a:r>
              <a:rPr lang="en-IN" sz="2400" dirty="0"/>
              <a:t>Method </a:t>
            </a:r>
            <a:r>
              <a:rPr lang="en-IN" sz="2400" dirty="0" smtClean="0"/>
              <a:t>Parameters:</a:t>
            </a:r>
            <a:endParaRPr lang="en-IN" sz="2400" dirty="0"/>
          </a:p>
          <a:p>
            <a:r>
              <a:rPr lang="en-IN" sz="2400" dirty="0"/>
              <a:t>Information can be passed to functions as parameter. Parameters act as variables inside the method.</a:t>
            </a:r>
          </a:p>
          <a:p>
            <a:r>
              <a:rPr lang="en-IN" sz="2400" dirty="0"/>
              <a:t>Parameters are specified after the method name, inside the parentheses. You can add as many parameters as you want, just separate them with a comma.</a:t>
            </a:r>
          </a:p>
          <a:p>
            <a:pPr marL="0" indent="0">
              <a:buNone/>
            </a:pPr>
            <a:r>
              <a:rPr lang="en-IN" sz="2000" dirty="0"/>
              <a:t>public class </a:t>
            </a:r>
            <a:r>
              <a:rPr lang="en-IN" sz="2000" dirty="0" err="1"/>
              <a:t>MyClass</a:t>
            </a:r>
            <a:r>
              <a:rPr lang="en-IN" sz="2000" dirty="0"/>
              <a:t> {</a:t>
            </a:r>
            <a:br>
              <a:rPr lang="en-IN" sz="2000" dirty="0"/>
            </a:br>
            <a:r>
              <a:rPr lang="en-IN" sz="2000" dirty="0"/>
              <a:t>  static void </a:t>
            </a:r>
            <a:r>
              <a:rPr lang="en-IN" sz="2000" dirty="0" err="1"/>
              <a:t>myMethod</a:t>
            </a:r>
            <a:r>
              <a:rPr lang="en-IN" sz="2000" dirty="0"/>
              <a:t>(</a:t>
            </a:r>
            <a:r>
              <a:rPr lang="en-IN" sz="2000" b="1" dirty="0"/>
              <a:t>String </a:t>
            </a:r>
            <a:r>
              <a:rPr lang="en-IN" sz="2000" b="1" dirty="0" err="1"/>
              <a:t>fname</a:t>
            </a:r>
            <a:r>
              <a:rPr lang="en-IN" sz="2000" dirty="0"/>
              <a:t>) {</a:t>
            </a:r>
            <a:br>
              <a:rPr lang="en-IN" sz="2000" dirty="0"/>
            </a:br>
            <a:r>
              <a:rPr lang="en-IN" sz="2000" dirty="0"/>
              <a:t>    </a:t>
            </a:r>
            <a:r>
              <a:rPr lang="en-IN" sz="2000" dirty="0" err="1" smtClean="0"/>
              <a:t>System.out.println</a:t>
            </a:r>
            <a:r>
              <a:rPr lang="en-IN" sz="2000" dirty="0" smtClean="0"/>
              <a:t>(</a:t>
            </a:r>
            <a:r>
              <a:rPr lang="en-IN" sz="2000" dirty="0" err="1" smtClean="0"/>
              <a:t>fname</a:t>
            </a:r>
            <a:r>
              <a:rPr lang="en-IN" sz="2000" dirty="0" smtClean="0"/>
              <a:t>);</a:t>
            </a:r>
            <a:r>
              <a:rPr lang="en-IN" sz="2000" dirty="0"/>
              <a:t/>
            </a:r>
            <a:br>
              <a:rPr lang="en-IN" sz="2000" dirty="0"/>
            </a:br>
            <a:r>
              <a:rPr lang="en-IN" sz="2000" dirty="0"/>
              <a:t>  }</a:t>
            </a:r>
            <a:br>
              <a:rPr lang="en-IN" sz="2000" dirty="0"/>
            </a:br>
            <a:r>
              <a:rPr lang="en-IN" sz="2000" dirty="0"/>
              <a:t/>
            </a:r>
            <a:br>
              <a:rPr lang="en-IN" sz="2000" dirty="0"/>
            </a:br>
            <a:r>
              <a:rPr lang="en-IN" sz="2000" dirty="0"/>
              <a:t>  public static void main(String[] </a:t>
            </a:r>
            <a:r>
              <a:rPr lang="en-IN" sz="2000" dirty="0" err="1"/>
              <a:t>args</a:t>
            </a:r>
            <a:r>
              <a:rPr lang="en-IN" sz="2000" dirty="0"/>
              <a:t>) {</a:t>
            </a:r>
            <a:br>
              <a:rPr lang="en-IN" sz="2000" dirty="0"/>
            </a:br>
            <a:r>
              <a:rPr lang="en-IN" sz="2000" dirty="0"/>
              <a:t>    </a:t>
            </a:r>
            <a:r>
              <a:rPr lang="en-IN" sz="2000" dirty="0" err="1"/>
              <a:t>myMethod</a:t>
            </a:r>
            <a:r>
              <a:rPr lang="en-IN" sz="2000" dirty="0"/>
              <a:t>("Liam");</a:t>
            </a:r>
            <a:br>
              <a:rPr lang="en-IN" sz="2000" dirty="0"/>
            </a:br>
            <a:r>
              <a:rPr lang="en-IN" sz="2000" dirty="0"/>
              <a:t>    </a:t>
            </a:r>
            <a:r>
              <a:rPr lang="en-IN" sz="2000" dirty="0" err="1"/>
              <a:t>myMethod</a:t>
            </a:r>
            <a:r>
              <a:rPr lang="en-IN" sz="2000" dirty="0"/>
              <a:t>("Jenny");</a:t>
            </a:r>
            <a:br>
              <a:rPr lang="en-IN" sz="2000" dirty="0"/>
            </a:br>
            <a:r>
              <a:rPr lang="en-IN" sz="2000" dirty="0"/>
              <a:t>    </a:t>
            </a:r>
            <a:r>
              <a:rPr lang="en-IN" sz="2000" dirty="0" err="1"/>
              <a:t>myMethod</a:t>
            </a:r>
            <a:r>
              <a:rPr lang="en-IN" sz="2000" dirty="0"/>
              <a:t>("</a:t>
            </a:r>
            <a:r>
              <a:rPr lang="en-IN" sz="2000" dirty="0" err="1"/>
              <a:t>Anja</a:t>
            </a:r>
            <a:r>
              <a:rPr lang="en-IN" sz="2000" dirty="0"/>
              <a:t>");</a:t>
            </a:r>
            <a:br>
              <a:rPr lang="en-IN" sz="2000" dirty="0"/>
            </a:br>
            <a:r>
              <a:rPr lang="en-IN" sz="2000" dirty="0"/>
              <a:t>  }</a:t>
            </a:r>
            <a:br>
              <a:rPr lang="en-IN" sz="2000" dirty="0"/>
            </a:br>
            <a:r>
              <a:rPr lang="en-IN" sz="2000" dirty="0"/>
              <a:t>}</a:t>
            </a:r>
            <a:endParaRPr lang="en-IN" sz="2000" dirty="0" smtClean="0"/>
          </a:p>
        </p:txBody>
      </p:sp>
    </p:spTree>
    <p:extLst>
      <p:ext uri="{BB962C8B-B14F-4D97-AF65-F5344CB8AC3E}">
        <p14:creationId xmlns:p14="http://schemas.microsoft.com/office/powerpoint/2010/main" val="7921883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smtClean="0"/>
              <a:t>Methods</a:t>
            </a:r>
            <a:endParaRPr lang="en-IN" dirty="0"/>
          </a:p>
        </p:txBody>
      </p:sp>
      <p:sp>
        <p:nvSpPr>
          <p:cNvPr id="3" name="Content Placeholder 2"/>
          <p:cNvSpPr>
            <a:spLocks noGrp="1"/>
          </p:cNvSpPr>
          <p:nvPr>
            <p:ph idx="1"/>
          </p:nvPr>
        </p:nvSpPr>
        <p:spPr>
          <a:xfrm>
            <a:off x="457200" y="620688"/>
            <a:ext cx="8507288" cy="6120680"/>
          </a:xfrm>
        </p:spPr>
        <p:txBody>
          <a:bodyPr>
            <a:normAutofit/>
          </a:bodyPr>
          <a:lstStyle/>
          <a:p>
            <a:r>
              <a:rPr lang="en-IN" sz="2400" dirty="0" smtClean="0"/>
              <a:t>Return Values:</a:t>
            </a:r>
            <a:endParaRPr lang="en-IN" sz="2400" dirty="0"/>
          </a:p>
          <a:p>
            <a:r>
              <a:rPr lang="en-IN" sz="2400" dirty="0"/>
              <a:t>The void keyword, used in the examples above, indicates that the method should not return a value. </a:t>
            </a:r>
            <a:endParaRPr lang="en-IN" sz="2400" dirty="0" smtClean="0"/>
          </a:p>
          <a:p>
            <a:r>
              <a:rPr lang="en-IN" sz="2400" dirty="0" smtClean="0"/>
              <a:t>If </a:t>
            </a:r>
            <a:r>
              <a:rPr lang="en-IN" sz="2400" dirty="0"/>
              <a:t>you want the method to return a value, you can use a primitive data type (such as </a:t>
            </a:r>
            <a:r>
              <a:rPr lang="en-IN" sz="2400" dirty="0" err="1"/>
              <a:t>int</a:t>
            </a:r>
            <a:r>
              <a:rPr lang="en-IN" sz="2400" dirty="0"/>
              <a:t>, char, etc.) instead of void, and use the return keyword inside the method</a:t>
            </a:r>
            <a:r>
              <a:rPr lang="en-IN" sz="2400" dirty="0" smtClean="0"/>
              <a:t>:</a:t>
            </a:r>
          </a:p>
          <a:p>
            <a:pPr marL="0" indent="0">
              <a:buNone/>
            </a:pPr>
            <a:endParaRPr lang="en-IN" sz="2000" dirty="0" smtClean="0"/>
          </a:p>
          <a:p>
            <a:pPr marL="0" indent="0">
              <a:buNone/>
            </a:pPr>
            <a:r>
              <a:rPr lang="en-IN" sz="2000" dirty="0" smtClean="0"/>
              <a:t>public</a:t>
            </a:r>
            <a:r>
              <a:rPr lang="en-IN" sz="2000" dirty="0"/>
              <a:t> class </a:t>
            </a:r>
            <a:r>
              <a:rPr lang="en-IN" sz="2000" dirty="0" err="1"/>
              <a:t>MyClass</a:t>
            </a:r>
            <a:r>
              <a:rPr lang="en-IN" sz="2000" dirty="0"/>
              <a:t> {</a:t>
            </a:r>
            <a:br>
              <a:rPr lang="en-IN" sz="2000" dirty="0"/>
            </a:br>
            <a:r>
              <a:rPr lang="en-IN" sz="2000" dirty="0"/>
              <a:t>  static </a:t>
            </a:r>
            <a:r>
              <a:rPr lang="en-IN" sz="2000" b="1" dirty="0" err="1"/>
              <a:t>int</a:t>
            </a:r>
            <a:r>
              <a:rPr lang="en-IN" sz="2000" dirty="0"/>
              <a:t> </a:t>
            </a:r>
            <a:r>
              <a:rPr lang="en-IN" sz="2000" dirty="0" err="1"/>
              <a:t>myMethod</a:t>
            </a:r>
            <a:r>
              <a:rPr lang="en-IN" sz="2000" dirty="0"/>
              <a:t>(</a:t>
            </a:r>
            <a:r>
              <a:rPr lang="en-IN" sz="2000" dirty="0" err="1"/>
              <a:t>int</a:t>
            </a:r>
            <a:r>
              <a:rPr lang="en-IN" sz="2000" dirty="0"/>
              <a:t> x) {</a:t>
            </a:r>
            <a:br>
              <a:rPr lang="en-IN" sz="2000" dirty="0"/>
            </a:br>
            <a:r>
              <a:rPr lang="en-IN" sz="2000" dirty="0"/>
              <a:t>    </a:t>
            </a:r>
            <a:r>
              <a:rPr lang="en-IN" sz="2000" b="1" dirty="0"/>
              <a:t>return</a:t>
            </a:r>
            <a:r>
              <a:rPr lang="en-IN" sz="2000" dirty="0"/>
              <a:t> 5 + x;</a:t>
            </a:r>
            <a:br>
              <a:rPr lang="en-IN" sz="2000" dirty="0"/>
            </a:br>
            <a:r>
              <a:rPr lang="en-IN" sz="2000" dirty="0"/>
              <a:t>  }</a:t>
            </a:r>
            <a:br>
              <a:rPr lang="en-IN" sz="2000" dirty="0"/>
            </a:br>
            <a:r>
              <a:rPr lang="en-IN" sz="2000" dirty="0"/>
              <a:t/>
            </a:r>
            <a:br>
              <a:rPr lang="en-IN" sz="2000" dirty="0"/>
            </a:br>
            <a:r>
              <a:rPr lang="en-IN" sz="2000" dirty="0"/>
              <a:t>  public static void main(String[] </a:t>
            </a:r>
            <a:r>
              <a:rPr lang="en-IN" sz="2000" dirty="0" err="1"/>
              <a:t>args</a:t>
            </a:r>
            <a:r>
              <a:rPr lang="en-IN" sz="2000" dirty="0"/>
              <a:t>) {</a:t>
            </a:r>
            <a:br>
              <a:rPr lang="en-IN" sz="2000" dirty="0"/>
            </a:br>
            <a:r>
              <a:rPr lang="en-IN" sz="2000" dirty="0"/>
              <a:t>    </a:t>
            </a:r>
            <a:r>
              <a:rPr lang="en-IN" sz="2000" dirty="0" err="1"/>
              <a:t>System.out.println</a:t>
            </a:r>
            <a:r>
              <a:rPr lang="en-IN" sz="2000" dirty="0"/>
              <a:t>(</a:t>
            </a:r>
            <a:r>
              <a:rPr lang="en-IN" sz="2000" dirty="0" err="1"/>
              <a:t>myMethod</a:t>
            </a:r>
            <a:r>
              <a:rPr lang="en-IN" sz="2000" dirty="0"/>
              <a:t>(3));</a:t>
            </a:r>
            <a:br>
              <a:rPr lang="en-IN" sz="2000" dirty="0"/>
            </a:br>
            <a:r>
              <a:rPr lang="en-IN" sz="2000" dirty="0"/>
              <a:t>  }</a:t>
            </a:r>
            <a:br>
              <a:rPr lang="en-IN" sz="2000" dirty="0"/>
            </a:br>
            <a:r>
              <a:rPr lang="en-IN" sz="2000" dirty="0"/>
              <a:t>}</a:t>
            </a:r>
            <a:endParaRPr lang="en-IN" sz="2000" dirty="0" smtClean="0"/>
          </a:p>
        </p:txBody>
      </p:sp>
    </p:spTree>
    <p:extLst>
      <p:ext uri="{BB962C8B-B14F-4D97-AF65-F5344CB8AC3E}">
        <p14:creationId xmlns:p14="http://schemas.microsoft.com/office/powerpoint/2010/main" val="13080836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smtClean="0"/>
              <a:t>Methods</a:t>
            </a:r>
            <a:endParaRPr lang="en-IN" dirty="0"/>
          </a:p>
        </p:txBody>
      </p:sp>
      <p:sp>
        <p:nvSpPr>
          <p:cNvPr id="3" name="Content Placeholder 2"/>
          <p:cNvSpPr>
            <a:spLocks noGrp="1"/>
          </p:cNvSpPr>
          <p:nvPr>
            <p:ph idx="1"/>
          </p:nvPr>
        </p:nvSpPr>
        <p:spPr>
          <a:xfrm>
            <a:off x="457200" y="620688"/>
            <a:ext cx="8507288" cy="6120680"/>
          </a:xfrm>
        </p:spPr>
        <p:txBody>
          <a:bodyPr>
            <a:normAutofit/>
          </a:bodyPr>
          <a:lstStyle/>
          <a:p>
            <a:pPr marL="0" indent="0">
              <a:buNone/>
            </a:pPr>
            <a:r>
              <a:rPr lang="en-IN" sz="2000" dirty="0"/>
              <a:t>public class </a:t>
            </a:r>
            <a:r>
              <a:rPr lang="en-IN" sz="2000" dirty="0" err="1"/>
              <a:t>MyClass</a:t>
            </a:r>
            <a:r>
              <a:rPr lang="en-IN" sz="2000" dirty="0"/>
              <a:t> {</a:t>
            </a:r>
            <a:br>
              <a:rPr lang="en-IN" sz="2000" dirty="0"/>
            </a:br>
            <a:r>
              <a:rPr lang="en-IN" sz="2000" dirty="0"/>
              <a:t>  static </a:t>
            </a:r>
            <a:r>
              <a:rPr lang="en-IN" sz="2000" dirty="0" err="1"/>
              <a:t>int</a:t>
            </a:r>
            <a:r>
              <a:rPr lang="en-IN" sz="2000" dirty="0"/>
              <a:t> </a:t>
            </a:r>
            <a:r>
              <a:rPr lang="en-IN" sz="2000" dirty="0" err="1"/>
              <a:t>myMethod</a:t>
            </a:r>
            <a:r>
              <a:rPr lang="en-IN" sz="2000" dirty="0"/>
              <a:t>(</a:t>
            </a:r>
            <a:r>
              <a:rPr lang="en-IN" sz="2000" dirty="0" err="1"/>
              <a:t>int</a:t>
            </a:r>
            <a:r>
              <a:rPr lang="en-IN" sz="2000" dirty="0"/>
              <a:t> x, </a:t>
            </a:r>
            <a:r>
              <a:rPr lang="en-IN" sz="2000" dirty="0" err="1"/>
              <a:t>int</a:t>
            </a:r>
            <a:r>
              <a:rPr lang="en-IN" sz="2000" dirty="0"/>
              <a:t> y) {</a:t>
            </a:r>
            <a:br>
              <a:rPr lang="en-IN" sz="2000" dirty="0"/>
            </a:br>
            <a:r>
              <a:rPr lang="en-IN" sz="2000" dirty="0"/>
              <a:t>    return x + y;</a:t>
            </a:r>
            <a:br>
              <a:rPr lang="en-IN" sz="2000" dirty="0"/>
            </a:br>
            <a:r>
              <a:rPr lang="en-IN" sz="2000" dirty="0"/>
              <a:t>  }</a:t>
            </a:r>
            <a:br>
              <a:rPr lang="en-IN" sz="2000" dirty="0"/>
            </a:br>
            <a:r>
              <a:rPr lang="en-IN" sz="2000" dirty="0"/>
              <a:t/>
            </a:r>
            <a:br>
              <a:rPr lang="en-IN" sz="2000" dirty="0"/>
            </a:br>
            <a:r>
              <a:rPr lang="en-IN" sz="2000" dirty="0"/>
              <a:t>  public static void main(String[] </a:t>
            </a:r>
            <a:r>
              <a:rPr lang="en-IN" sz="2000" dirty="0" err="1"/>
              <a:t>args</a:t>
            </a:r>
            <a:r>
              <a:rPr lang="en-IN" sz="2000" dirty="0"/>
              <a:t>) {</a:t>
            </a:r>
            <a:br>
              <a:rPr lang="en-IN" sz="2000" dirty="0"/>
            </a:br>
            <a:r>
              <a:rPr lang="en-IN" sz="2000" dirty="0"/>
              <a:t>    </a:t>
            </a:r>
            <a:r>
              <a:rPr lang="en-IN" sz="2000" dirty="0" err="1"/>
              <a:t>System.out.println</a:t>
            </a:r>
            <a:r>
              <a:rPr lang="en-IN" sz="2000" dirty="0"/>
              <a:t>(</a:t>
            </a:r>
            <a:r>
              <a:rPr lang="en-IN" sz="2000" dirty="0" err="1"/>
              <a:t>myMethod</a:t>
            </a:r>
            <a:r>
              <a:rPr lang="en-IN" sz="2000"/>
              <a:t>(5, 3));</a:t>
            </a:r>
            <a:br>
              <a:rPr lang="en-IN" sz="2000"/>
            </a:br>
            <a:r>
              <a:rPr lang="en-IN" sz="2000"/>
              <a:t>  }</a:t>
            </a:r>
            <a:br>
              <a:rPr lang="en-IN" sz="2000"/>
            </a:br>
            <a:r>
              <a:rPr lang="en-IN" sz="2000"/>
              <a:t>}</a:t>
            </a:r>
            <a:endParaRPr lang="en-IN" sz="2000" dirty="0" smtClean="0"/>
          </a:p>
        </p:txBody>
      </p:sp>
    </p:spTree>
    <p:extLst>
      <p:ext uri="{BB962C8B-B14F-4D97-AF65-F5344CB8AC3E}">
        <p14:creationId xmlns:p14="http://schemas.microsoft.com/office/powerpoint/2010/main" val="1651738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48680"/>
          </a:xfrm>
        </p:spPr>
        <p:txBody>
          <a:bodyPr>
            <a:normAutofit fontScale="90000"/>
          </a:bodyPr>
          <a:lstStyle/>
          <a:p>
            <a:r>
              <a:rPr lang="en-IN" dirty="0" smtClean="0"/>
              <a:t>Keywords in Java</a:t>
            </a:r>
            <a:endParaRPr lang="en-IN" dirty="0"/>
          </a:p>
        </p:txBody>
      </p:sp>
      <p:sp>
        <p:nvSpPr>
          <p:cNvPr id="3" name="Content Placeholder 2"/>
          <p:cNvSpPr>
            <a:spLocks noGrp="1"/>
          </p:cNvSpPr>
          <p:nvPr>
            <p:ph idx="1"/>
          </p:nvPr>
        </p:nvSpPr>
        <p:spPr>
          <a:xfrm>
            <a:off x="457200" y="980728"/>
            <a:ext cx="1882552" cy="5145435"/>
          </a:xfrm>
        </p:spPr>
        <p:txBody>
          <a:bodyPr>
            <a:normAutofit fontScale="70000" lnSpcReduction="20000"/>
          </a:bodyPr>
          <a:lstStyle/>
          <a:p>
            <a:pPr marL="0" indent="0">
              <a:buNone/>
            </a:pPr>
            <a:r>
              <a:rPr lang="en-US" altLang="en-US" b="1" dirty="0" smtClean="0">
                <a:latin typeface="Courier New" pitchFamily="49" charset="0"/>
              </a:rPr>
              <a:t>  abstract</a:t>
            </a:r>
            <a:endParaRPr lang="en-US" altLang="en-US" b="1" dirty="0">
              <a:latin typeface="Courier New" pitchFamily="49" charset="0"/>
            </a:endParaRPr>
          </a:p>
          <a:p>
            <a:pPr marL="0" indent="0">
              <a:buNone/>
            </a:pPr>
            <a:r>
              <a:rPr lang="en-US" altLang="en-US" b="1" dirty="0" smtClean="0">
                <a:latin typeface="Courier New" pitchFamily="49" charset="0"/>
              </a:rPr>
              <a:t>  assert</a:t>
            </a:r>
            <a:endParaRPr lang="en-US" altLang="en-US" b="1" dirty="0">
              <a:latin typeface="Courier New" pitchFamily="49" charset="0"/>
            </a:endParaRPr>
          </a:p>
          <a:p>
            <a:pPr marL="0" indent="0">
              <a:buNone/>
            </a:pPr>
            <a:r>
              <a:rPr lang="en-US" altLang="en-US" b="1" dirty="0" smtClean="0">
                <a:latin typeface="Courier New" pitchFamily="49" charset="0"/>
              </a:rPr>
              <a:t>  </a:t>
            </a:r>
            <a:r>
              <a:rPr lang="en-US" altLang="en-US" b="1" dirty="0" err="1" smtClean="0">
                <a:latin typeface="Courier New" pitchFamily="49" charset="0"/>
              </a:rPr>
              <a:t>boolean</a:t>
            </a:r>
            <a:endParaRPr lang="en-US" altLang="en-US" b="1" dirty="0">
              <a:latin typeface="Courier New" pitchFamily="49" charset="0"/>
            </a:endParaRPr>
          </a:p>
          <a:p>
            <a:pPr marL="0" indent="0">
              <a:buNone/>
            </a:pPr>
            <a:r>
              <a:rPr lang="en-US" altLang="en-US" b="1" dirty="0" smtClean="0">
                <a:latin typeface="Courier New" pitchFamily="49" charset="0"/>
              </a:rPr>
              <a:t>  break</a:t>
            </a:r>
            <a:endParaRPr lang="en-US" altLang="en-US" b="1" dirty="0">
              <a:latin typeface="Courier New" pitchFamily="49" charset="0"/>
            </a:endParaRPr>
          </a:p>
          <a:p>
            <a:pPr marL="0" indent="0">
              <a:buNone/>
            </a:pPr>
            <a:r>
              <a:rPr lang="en-US" altLang="en-US" b="1" dirty="0" smtClean="0">
                <a:latin typeface="Courier New" pitchFamily="49" charset="0"/>
              </a:rPr>
              <a:t>  byte</a:t>
            </a:r>
            <a:endParaRPr lang="en-US" altLang="en-US" b="1" dirty="0">
              <a:latin typeface="Courier New" pitchFamily="49" charset="0"/>
            </a:endParaRPr>
          </a:p>
          <a:p>
            <a:pPr marL="0" indent="0">
              <a:buNone/>
            </a:pPr>
            <a:r>
              <a:rPr lang="en-US" altLang="en-US" b="1" dirty="0" smtClean="0">
                <a:latin typeface="Courier New" pitchFamily="49" charset="0"/>
              </a:rPr>
              <a:t>  case</a:t>
            </a:r>
            <a:endParaRPr lang="en-US" altLang="en-US" b="1" dirty="0">
              <a:latin typeface="Courier New" pitchFamily="49" charset="0"/>
            </a:endParaRPr>
          </a:p>
          <a:p>
            <a:pPr marL="0" indent="0">
              <a:buNone/>
            </a:pPr>
            <a:r>
              <a:rPr lang="en-US" altLang="en-US" b="1" dirty="0" smtClean="0">
                <a:latin typeface="Courier New" pitchFamily="49" charset="0"/>
              </a:rPr>
              <a:t>  catch</a:t>
            </a:r>
            <a:endParaRPr lang="en-US" altLang="en-US" b="1" dirty="0">
              <a:latin typeface="Courier New" pitchFamily="49" charset="0"/>
            </a:endParaRPr>
          </a:p>
          <a:p>
            <a:pPr marL="0" indent="0">
              <a:buNone/>
            </a:pPr>
            <a:r>
              <a:rPr lang="en-US" altLang="en-US" b="1" dirty="0" smtClean="0">
                <a:latin typeface="Courier New" pitchFamily="49" charset="0"/>
              </a:rPr>
              <a:t>  char</a:t>
            </a:r>
            <a:endParaRPr lang="en-US" altLang="en-US" b="1" dirty="0">
              <a:latin typeface="Courier New" pitchFamily="49" charset="0"/>
            </a:endParaRPr>
          </a:p>
          <a:p>
            <a:pPr marL="0" indent="0">
              <a:buNone/>
            </a:pPr>
            <a:r>
              <a:rPr lang="en-US" altLang="en-US" b="1" dirty="0" smtClean="0">
                <a:latin typeface="Courier New" pitchFamily="49" charset="0"/>
              </a:rPr>
              <a:t>  class</a:t>
            </a:r>
            <a:endParaRPr lang="en-US" altLang="en-US" b="1" dirty="0">
              <a:latin typeface="Courier New" pitchFamily="49" charset="0"/>
            </a:endParaRPr>
          </a:p>
          <a:p>
            <a:pPr marL="0" indent="0">
              <a:buNone/>
            </a:pPr>
            <a:r>
              <a:rPr lang="en-US" altLang="en-US" b="1" dirty="0" smtClean="0">
                <a:latin typeface="Courier New" pitchFamily="49" charset="0"/>
              </a:rPr>
              <a:t>  </a:t>
            </a:r>
            <a:r>
              <a:rPr lang="en-US" altLang="en-US" b="1" dirty="0" err="1" smtClean="0">
                <a:latin typeface="Courier New" pitchFamily="49" charset="0"/>
              </a:rPr>
              <a:t>const</a:t>
            </a:r>
            <a:endParaRPr lang="en-US" altLang="en-US" b="1" dirty="0">
              <a:latin typeface="Courier New" pitchFamily="49" charset="0"/>
            </a:endParaRPr>
          </a:p>
          <a:p>
            <a:pPr marL="0" indent="0">
              <a:buNone/>
            </a:pPr>
            <a:r>
              <a:rPr lang="en-US" altLang="en-US" b="1" dirty="0" smtClean="0">
                <a:latin typeface="Courier New" pitchFamily="49" charset="0"/>
              </a:rPr>
              <a:t>  continue</a:t>
            </a:r>
            <a:endParaRPr lang="en-US" altLang="en-US" b="1" dirty="0">
              <a:latin typeface="Courier New" pitchFamily="49" charset="0"/>
            </a:endParaRPr>
          </a:p>
          <a:p>
            <a:pPr marL="0" indent="0">
              <a:buNone/>
            </a:pPr>
            <a:r>
              <a:rPr lang="en-US" altLang="en-US" b="1" dirty="0" smtClean="0">
                <a:latin typeface="Courier New" pitchFamily="49" charset="0"/>
              </a:rPr>
              <a:t>  default</a:t>
            </a:r>
            <a:endParaRPr lang="en-US" altLang="en-US" b="1" dirty="0">
              <a:latin typeface="Courier New" pitchFamily="49" charset="0"/>
            </a:endParaRPr>
          </a:p>
          <a:p>
            <a:pPr marL="0" indent="0">
              <a:buNone/>
            </a:pPr>
            <a:r>
              <a:rPr lang="en-US" altLang="en-US" b="1" dirty="0" smtClean="0">
                <a:latin typeface="Courier New" pitchFamily="49" charset="0"/>
              </a:rPr>
              <a:t>  do</a:t>
            </a:r>
            <a:endParaRPr lang="en-US" altLang="en-US" b="1" dirty="0">
              <a:latin typeface="Courier New" pitchFamily="49" charset="0"/>
            </a:endParaRPr>
          </a:p>
          <a:p>
            <a:pPr marL="0" indent="0">
              <a:buNone/>
            </a:pPr>
            <a:r>
              <a:rPr lang="en-US" altLang="en-US" b="1" dirty="0" smtClean="0">
                <a:latin typeface="Courier New" pitchFamily="49" charset="0"/>
              </a:rPr>
              <a:t>  double</a:t>
            </a:r>
            <a:endParaRPr lang="en-US" altLang="en-US" b="1" dirty="0">
              <a:latin typeface="Courier New" pitchFamily="49" charset="0"/>
            </a:endParaRPr>
          </a:p>
          <a:p>
            <a:pPr marL="0" indent="0">
              <a:buNone/>
            </a:pPr>
            <a:endParaRPr lang="en-US" altLang="en-US" dirty="0"/>
          </a:p>
        </p:txBody>
      </p:sp>
      <p:sp>
        <p:nvSpPr>
          <p:cNvPr id="7" name="TextBox 6"/>
          <p:cNvSpPr txBox="1"/>
          <p:nvPr/>
        </p:nvSpPr>
        <p:spPr>
          <a:xfrm>
            <a:off x="2627784" y="908720"/>
            <a:ext cx="2016224" cy="5632311"/>
          </a:xfrm>
          <a:prstGeom prst="rect">
            <a:avLst/>
          </a:prstGeom>
          <a:noFill/>
        </p:spPr>
        <p:txBody>
          <a:bodyPr wrap="square" rtlCol="0">
            <a:spAutoFit/>
          </a:bodyPr>
          <a:lstStyle/>
          <a:p>
            <a:r>
              <a:rPr lang="en-US" altLang="en-US" sz="2400" b="1" dirty="0">
                <a:latin typeface="Courier New" pitchFamily="49" charset="0"/>
              </a:rPr>
              <a:t>else</a:t>
            </a:r>
          </a:p>
          <a:p>
            <a:r>
              <a:rPr lang="en-US" altLang="en-US" sz="2400" b="1" dirty="0" err="1">
                <a:latin typeface="Courier New" pitchFamily="49" charset="0"/>
              </a:rPr>
              <a:t>enum</a:t>
            </a:r>
            <a:endParaRPr lang="en-US" altLang="en-US" sz="2400" b="1" dirty="0">
              <a:latin typeface="Courier New" pitchFamily="49" charset="0"/>
            </a:endParaRPr>
          </a:p>
          <a:p>
            <a:r>
              <a:rPr lang="en-US" altLang="en-US" sz="2400" b="1" dirty="0">
                <a:latin typeface="Courier New" pitchFamily="49" charset="0"/>
              </a:rPr>
              <a:t>extends</a:t>
            </a:r>
          </a:p>
          <a:p>
            <a:r>
              <a:rPr lang="en-US" altLang="en-US" sz="2400" b="1" dirty="0">
                <a:latin typeface="Courier New" pitchFamily="49" charset="0"/>
              </a:rPr>
              <a:t>false</a:t>
            </a:r>
          </a:p>
          <a:p>
            <a:r>
              <a:rPr lang="en-US" altLang="en-US" sz="2400" b="1" dirty="0">
                <a:latin typeface="Courier New" pitchFamily="49" charset="0"/>
              </a:rPr>
              <a:t>final</a:t>
            </a:r>
          </a:p>
          <a:p>
            <a:r>
              <a:rPr lang="en-US" altLang="en-US" sz="2400" b="1" dirty="0">
                <a:latin typeface="Courier New" pitchFamily="49" charset="0"/>
              </a:rPr>
              <a:t>finally</a:t>
            </a:r>
          </a:p>
          <a:p>
            <a:r>
              <a:rPr lang="en-US" altLang="en-US" sz="2400" b="1" dirty="0">
                <a:latin typeface="Courier New" pitchFamily="49" charset="0"/>
              </a:rPr>
              <a:t>float</a:t>
            </a:r>
          </a:p>
          <a:p>
            <a:r>
              <a:rPr lang="en-US" altLang="en-US" sz="2400" b="1" dirty="0">
                <a:latin typeface="Courier New" pitchFamily="49" charset="0"/>
              </a:rPr>
              <a:t>for</a:t>
            </a:r>
          </a:p>
          <a:p>
            <a:r>
              <a:rPr lang="en-US" altLang="en-US" sz="2400" b="1" dirty="0" err="1">
                <a:latin typeface="Courier New" pitchFamily="49" charset="0"/>
              </a:rPr>
              <a:t>goto</a:t>
            </a:r>
            <a:endParaRPr lang="en-US" altLang="en-US" sz="2400" b="1" dirty="0">
              <a:latin typeface="Courier New" pitchFamily="49" charset="0"/>
            </a:endParaRPr>
          </a:p>
          <a:p>
            <a:r>
              <a:rPr lang="en-US" altLang="en-US" sz="2400" b="1" dirty="0">
                <a:latin typeface="Courier New" pitchFamily="49" charset="0"/>
              </a:rPr>
              <a:t>if</a:t>
            </a:r>
          </a:p>
          <a:p>
            <a:r>
              <a:rPr lang="en-US" altLang="en-US" sz="2400" b="1" dirty="0">
                <a:latin typeface="Courier New" pitchFamily="49" charset="0"/>
              </a:rPr>
              <a:t>implements</a:t>
            </a:r>
          </a:p>
          <a:p>
            <a:r>
              <a:rPr lang="en-US" altLang="en-US" sz="2400" b="1" dirty="0">
                <a:latin typeface="Courier New" pitchFamily="49" charset="0"/>
              </a:rPr>
              <a:t>import</a:t>
            </a:r>
          </a:p>
          <a:p>
            <a:r>
              <a:rPr lang="en-US" altLang="en-US" sz="2400" b="1" dirty="0" err="1">
                <a:latin typeface="Courier New" pitchFamily="49" charset="0"/>
              </a:rPr>
              <a:t>instanceof</a:t>
            </a:r>
            <a:endParaRPr lang="en-US" altLang="en-US" sz="2400" b="1" dirty="0">
              <a:latin typeface="Courier New" pitchFamily="49" charset="0"/>
            </a:endParaRPr>
          </a:p>
          <a:p>
            <a:r>
              <a:rPr lang="en-US" altLang="en-US" sz="2400" b="1" dirty="0" err="1">
                <a:latin typeface="Courier New" pitchFamily="49" charset="0"/>
              </a:rPr>
              <a:t>int</a:t>
            </a:r>
            <a:endParaRPr lang="en-US" altLang="en-US" sz="2400" b="1" dirty="0">
              <a:latin typeface="Courier New" pitchFamily="49" charset="0"/>
            </a:endParaRPr>
          </a:p>
          <a:p>
            <a:endParaRPr lang="en-IN" sz="2400" dirty="0"/>
          </a:p>
        </p:txBody>
      </p:sp>
      <p:sp>
        <p:nvSpPr>
          <p:cNvPr id="8" name="TextBox 7"/>
          <p:cNvSpPr txBox="1"/>
          <p:nvPr/>
        </p:nvSpPr>
        <p:spPr>
          <a:xfrm>
            <a:off x="4788024" y="1052736"/>
            <a:ext cx="1584176" cy="4678204"/>
          </a:xfrm>
          <a:prstGeom prst="rect">
            <a:avLst/>
          </a:prstGeom>
          <a:noFill/>
        </p:spPr>
        <p:txBody>
          <a:bodyPr wrap="square" rtlCol="0">
            <a:spAutoFit/>
          </a:bodyPr>
          <a:lstStyle/>
          <a:p>
            <a:r>
              <a:rPr lang="en-US" altLang="en-US" sz="2000" b="1" dirty="0">
                <a:latin typeface="Courier New" pitchFamily="49" charset="0"/>
              </a:rPr>
              <a:t>interface</a:t>
            </a:r>
          </a:p>
          <a:p>
            <a:r>
              <a:rPr lang="en-US" altLang="en-US" sz="2000" b="1" dirty="0">
                <a:latin typeface="Courier New" pitchFamily="49" charset="0"/>
              </a:rPr>
              <a:t>long</a:t>
            </a:r>
          </a:p>
          <a:p>
            <a:r>
              <a:rPr lang="en-US" altLang="en-US" sz="2000" b="1" dirty="0">
                <a:latin typeface="Courier New" pitchFamily="49" charset="0"/>
              </a:rPr>
              <a:t>native</a:t>
            </a:r>
          </a:p>
          <a:p>
            <a:r>
              <a:rPr lang="en-US" altLang="en-US" sz="2000" b="1" dirty="0">
                <a:latin typeface="Courier New" pitchFamily="49" charset="0"/>
              </a:rPr>
              <a:t>new</a:t>
            </a:r>
          </a:p>
          <a:p>
            <a:r>
              <a:rPr lang="en-US" altLang="en-US" sz="2000" b="1" dirty="0">
                <a:latin typeface="Courier New" pitchFamily="49" charset="0"/>
              </a:rPr>
              <a:t>null</a:t>
            </a:r>
          </a:p>
          <a:p>
            <a:r>
              <a:rPr lang="en-US" altLang="en-US" sz="2000" b="1" dirty="0">
                <a:latin typeface="Courier New" pitchFamily="49" charset="0"/>
              </a:rPr>
              <a:t>package</a:t>
            </a:r>
          </a:p>
          <a:p>
            <a:r>
              <a:rPr lang="en-US" altLang="en-US" sz="2000" b="1" dirty="0">
                <a:latin typeface="Courier New" pitchFamily="49" charset="0"/>
              </a:rPr>
              <a:t>private</a:t>
            </a:r>
          </a:p>
          <a:p>
            <a:r>
              <a:rPr lang="en-US" altLang="en-US" sz="2000" b="1" dirty="0">
                <a:latin typeface="Courier New" pitchFamily="49" charset="0"/>
              </a:rPr>
              <a:t>protected</a:t>
            </a:r>
          </a:p>
          <a:p>
            <a:r>
              <a:rPr lang="en-US" altLang="en-US" sz="2000" b="1" dirty="0">
                <a:latin typeface="Courier New" pitchFamily="49" charset="0"/>
              </a:rPr>
              <a:t>public</a:t>
            </a:r>
          </a:p>
          <a:p>
            <a:r>
              <a:rPr lang="en-US" altLang="en-US" sz="2000" b="1" dirty="0">
                <a:latin typeface="Courier New" pitchFamily="49" charset="0"/>
              </a:rPr>
              <a:t>return</a:t>
            </a:r>
          </a:p>
          <a:p>
            <a:r>
              <a:rPr lang="en-US" altLang="en-US" sz="2000" b="1" dirty="0">
                <a:latin typeface="Courier New" pitchFamily="49" charset="0"/>
              </a:rPr>
              <a:t>short</a:t>
            </a:r>
          </a:p>
          <a:p>
            <a:r>
              <a:rPr lang="en-US" altLang="en-US" sz="2000" b="1" dirty="0">
                <a:latin typeface="Courier New" pitchFamily="49" charset="0"/>
              </a:rPr>
              <a:t>static</a:t>
            </a:r>
          </a:p>
          <a:p>
            <a:r>
              <a:rPr lang="en-US" altLang="en-US" sz="2000" b="1" dirty="0" err="1">
                <a:latin typeface="Courier New" pitchFamily="49" charset="0"/>
              </a:rPr>
              <a:t>strictfp</a:t>
            </a:r>
            <a:endParaRPr lang="en-US" altLang="en-US" sz="2000" b="1" dirty="0">
              <a:latin typeface="Courier New" pitchFamily="49" charset="0"/>
            </a:endParaRPr>
          </a:p>
          <a:p>
            <a:r>
              <a:rPr lang="en-US" altLang="en-US" sz="2000" b="1" dirty="0">
                <a:latin typeface="Courier New" pitchFamily="49" charset="0"/>
              </a:rPr>
              <a:t>super</a:t>
            </a:r>
          </a:p>
          <a:p>
            <a:endParaRPr lang="en-IN" dirty="0"/>
          </a:p>
        </p:txBody>
      </p:sp>
      <p:sp>
        <p:nvSpPr>
          <p:cNvPr id="9" name="TextBox 8"/>
          <p:cNvSpPr txBox="1"/>
          <p:nvPr/>
        </p:nvSpPr>
        <p:spPr>
          <a:xfrm>
            <a:off x="6804248" y="1340768"/>
            <a:ext cx="2054989" cy="3754874"/>
          </a:xfrm>
          <a:prstGeom prst="rect">
            <a:avLst/>
          </a:prstGeom>
          <a:noFill/>
        </p:spPr>
        <p:txBody>
          <a:bodyPr wrap="square" rtlCol="0">
            <a:spAutoFit/>
          </a:bodyPr>
          <a:lstStyle/>
          <a:p>
            <a:r>
              <a:rPr lang="en-US" altLang="en-US" sz="2000" b="1" dirty="0">
                <a:latin typeface="Courier New" pitchFamily="49" charset="0"/>
              </a:rPr>
              <a:t>switch</a:t>
            </a:r>
          </a:p>
          <a:p>
            <a:r>
              <a:rPr lang="en-US" altLang="en-US" sz="2000" b="1" dirty="0">
                <a:latin typeface="Courier New" pitchFamily="49" charset="0"/>
              </a:rPr>
              <a:t>synchronized</a:t>
            </a:r>
          </a:p>
          <a:p>
            <a:r>
              <a:rPr lang="en-US" altLang="en-US" sz="2000" b="1" dirty="0">
                <a:latin typeface="Courier New" pitchFamily="49" charset="0"/>
              </a:rPr>
              <a:t>this</a:t>
            </a:r>
          </a:p>
          <a:p>
            <a:r>
              <a:rPr lang="en-US" altLang="en-US" sz="2000" b="1" dirty="0">
                <a:latin typeface="Courier New" pitchFamily="49" charset="0"/>
              </a:rPr>
              <a:t>throw</a:t>
            </a:r>
          </a:p>
          <a:p>
            <a:r>
              <a:rPr lang="en-US" altLang="en-US" sz="2000" b="1" dirty="0">
                <a:latin typeface="Courier New" pitchFamily="49" charset="0"/>
              </a:rPr>
              <a:t>throws</a:t>
            </a:r>
          </a:p>
          <a:p>
            <a:r>
              <a:rPr lang="en-US" altLang="en-US" sz="2000" b="1" dirty="0">
                <a:latin typeface="Courier New" pitchFamily="49" charset="0"/>
              </a:rPr>
              <a:t>transient</a:t>
            </a:r>
          </a:p>
          <a:p>
            <a:r>
              <a:rPr lang="en-US" altLang="en-US" sz="2000" b="1" dirty="0">
                <a:latin typeface="Courier New" pitchFamily="49" charset="0"/>
              </a:rPr>
              <a:t>true</a:t>
            </a:r>
          </a:p>
          <a:p>
            <a:r>
              <a:rPr lang="en-US" altLang="en-US" sz="2000" b="1" dirty="0">
                <a:latin typeface="Courier New" pitchFamily="49" charset="0"/>
              </a:rPr>
              <a:t>try</a:t>
            </a:r>
          </a:p>
          <a:p>
            <a:r>
              <a:rPr lang="en-US" altLang="en-US" sz="2000" b="1" dirty="0">
                <a:latin typeface="Courier New" pitchFamily="49" charset="0"/>
              </a:rPr>
              <a:t>void</a:t>
            </a:r>
          </a:p>
          <a:p>
            <a:r>
              <a:rPr lang="en-US" altLang="en-US" sz="2000" b="1" dirty="0">
                <a:latin typeface="Courier New" pitchFamily="49" charset="0"/>
              </a:rPr>
              <a:t>volatile</a:t>
            </a:r>
          </a:p>
          <a:p>
            <a:r>
              <a:rPr lang="en-US" altLang="en-US" sz="2000" b="1" dirty="0">
                <a:latin typeface="Courier New" pitchFamily="49" charset="0"/>
              </a:rPr>
              <a:t>while</a:t>
            </a:r>
          </a:p>
          <a:p>
            <a:endParaRPr lang="en-IN" dirty="0"/>
          </a:p>
        </p:txBody>
      </p:sp>
    </p:spTree>
    <p:extLst>
      <p:ext uri="{BB962C8B-B14F-4D97-AF65-F5344CB8AC3E}">
        <p14:creationId xmlns:p14="http://schemas.microsoft.com/office/powerpoint/2010/main" val="3917501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48680"/>
          </a:xfrm>
        </p:spPr>
        <p:txBody>
          <a:bodyPr>
            <a:normAutofit fontScale="90000"/>
          </a:bodyPr>
          <a:lstStyle/>
          <a:p>
            <a:r>
              <a:rPr lang="en-IN" dirty="0" smtClean="0"/>
              <a:t>Comments in Java</a:t>
            </a:r>
            <a:endParaRPr lang="en-IN" dirty="0"/>
          </a:p>
        </p:txBody>
      </p:sp>
      <p:sp>
        <p:nvSpPr>
          <p:cNvPr id="3" name="Content Placeholder 2"/>
          <p:cNvSpPr>
            <a:spLocks noGrp="1"/>
          </p:cNvSpPr>
          <p:nvPr>
            <p:ph idx="1"/>
          </p:nvPr>
        </p:nvSpPr>
        <p:spPr>
          <a:xfrm>
            <a:off x="251520" y="620688"/>
            <a:ext cx="8640960" cy="6120680"/>
          </a:xfrm>
        </p:spPr>
        <p:txBody>
          <a:bodyPr>
            <a:normAutofit/>
          </a:bodyPr>
          <a:lstStyle/>
          <a:p>
            <a:pPr>
              <a:lnSpc>
                <a:spcPct val="90000"/>
              </a:lnSpc>
              <a:spcBef>
                <a:spcPct val="60000"/>
              </a:spcBef>
            </a:pPr>
            <a:r>
              <a:rPr lang="en-US" altLang="en-US" sz="2800" dirty="0"/>
              <a:t>Comments in a program are called </a:t>
            </a:r>
            <a:r>
              <a:rPr lang="en-US" altLang="en-US" sz="2800" i="1" dirty="0"/>
              <a:t>inline documentation</a:t>
            </a:r>
          </a:p>
          <a:p>
            <a:pPr>
              <a:lnSpc>
                <a:spcPct val="90000"/>
              </a:lnSpc>
              <a:spcBef>
                <a:spcPct val="60000"/>
              </a:spcBef>
            </a:pPr>
            <a:r>
              <a:rPr lang="en-US" altLang="en-US" sz="2800" dirty="0"/>
              <a:t>They should be included to explain the purpose of the program and describe processing steps</a:t>
            </a:r>
          </a:p>
          <a:p>
            <a:pPr>
              <a:lnSpc>
                <a:spcPct val="90000"/>
              </a:lnSpc>
              <a:spcBef>
                <a:spcPct val="60000"/>
              </a:spcBef>
            </a:pPr>
            <a:r>
              <a:rPr lang="en-US" altLang="en-US" sz="2800" dirty="0"/>
              <a:t>They do not affect how a program works</a:t>
            </a:r>
          </a:p>
          <a:p>
            <a:pPr>
              <a:lnSpc>
                <a:spcPct val="90000"/>
              </a:lnSpc>
              <a:spcBef>
                <a:spcPct val="60000"/>
              </a:spcBef>
            </a:pPr>
            <a:r>
              <a:rPr lang="en-US" altLang="en-US" sz="2800" dirty="0"/>
              <a:t>Java comments can take </a:t>
            </a:r>
            <a:r>
              <a:rPr lang="en-US" altLang="en-US" sz="2800" dirty="0" smtClean="0"/>
              <a:t>two </a:t>
            </a:r>
            <a:r>
              <a:rPr lang="en-US" altLang="en-US" sz="2800" dirty="0"/>
              <a:t>forms</a:t>
            </a:r>
            <a:r>
              <a:rPr lang="en-US" altLang="en-US" sz="2800" dirty="0" smtClean="0"/>
              <a:t>:</a:t>
            </a:r>
          </a:p>
          <a:p>
            <a:pPr marL="0" indent="0">
              <a:lnSpc>
                <a:spcPct val="90000"/>
              </a:lnSpc>
              <a:spcBef>
                <a:spcPct val="60000"/>
              </a:spcBef>
              <a:buNone/>
            </a:pPr>
            <a:endParaRPr lang="en-US" altLang="en-US" sz="2800" dirty="0"/>
          </a:p>
          <a:p>
            <a:pPr marL="0" indent="0">
              <a:buNone/>
            </a:pPr>
            <a:r>
              <a:rPr lang="en-US" altLang="en-US" sz="2400" b="1" dirty="0">
                <a:solidFill>
                  <a:srgbClr val="008000"/>
                </a:solidFill>
                <a:latin typeface="Courier New" pitchFamily="49" charset="0"/>
              </a:rPr>
              <a:t>// this comment runs to the end of the </a:t>
            </a:r>
            <a:r>
              <a:rPr lang="en-US" altLang="en-US" sz="2400" b="1" dirty="0" smtClean="0">
                <a:solidFill>
                  <a:srgbClr val="008000"/>
                </a:solidFill>
                <a:latin typeface="Courier New" pitchFamily="49" charset="0"/>
              </a:rPr>
              <a:t>line</a:t>
            </a:r>
          </a:p>
          <a:p>
            <a:pPr marL="0" indent="0">
              <a:buNone/>
            </a:pPr>
            <a:endParaRPr lang="en-US" altLang="en-US" sz="2800" b="1" dirty="0" smtClean="0">
              <a:solidFill>
                <a:srgbClr val="008000"/>
              </a:solidFill>
              <a:latin typeface="Courier New" pitchFamily="49" charset="0"/>
            </a:endParaRPr>
          </a:p>
          <a:p>
            <a:pPr marL="0" indent="0">
              <a:buNone/>
            </a:pPr>
            <a:r>
              <a:rPr lang="en-US" altLang="en-US" sz="2400" b="1" dirty="0">
                <a:solidFill>
                  <a:srgbClr val="008000"/>
                </a:solidFill>
                <a:latin typeface="Courier New" pitchFamily="49" charset="0"/>
              </a:rPr>
              <a:t>/*  this comment runs to the </a:t>
            </a:r>
            <a:r>
              <a:rPr lang="en-US" altLang="en-US" sz="2400" b="1" dirty="0" smtClean="0">
                <a:solidFill>
                  <a:srgbClr val="008000"/>
                </a:solidFill>
                <a:latin typeface="Courier New" pitchFamily="49" charset="0"/>
              </a:rPr>
              <a:t>terminating symbol</a:t>
            </a:r>
            <a:r>
              <a:rPr lang="en-US" altLang="en-US" sz="2400" b="1" dirty="0">
                <a:solidFill>
                  <a:srgbClr val="008000"/>
                </a:solidFill>
                <a:latin typeface="Courier New" pitchFamily="49" charset="0"/>
              </a:rPr>
              <a:t>, even across line breaks        */</a:t>
            </a:r>
          </a:p>
          <a:p>
            <a:pPr marL="0" indent="0">
              <a:buNone/>
            </a:pPr>
            <a:endParaRPr lang="en-US" altLang="en-US" sz="2800" b="1" dirty="0">
              <a:solidFill>
                <a:srgbClr val="008000"/>
              </a:solidFill>
              <a:latin typeface="Courier New" pitchFamily="49" charset="0"/>
            </a:endParaRPr>
          </a:p>
          <a:p>
            <a:pPr marL="0" indent="0">
              <a:buNone/>
            </a:pPr>
            <a:endParaRPr lang="en-IN" dirty="0"/>
          </a:p>
        </p:txBody>
      </p:sp>
    </p:spTree>
    <p:extLst>
      <p:ext uri="{BB962C8B-B14F-4D97-AF65-F5344CB8AC3E}">
        <p14:creationId xmlns:p14="http://schemas.microsoft.com/office/powerpoint/2010/main" val="2012099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48680"/>
          </a:xfrm>
        </p:spPr>
        <p:txBody>
          <a:bodyPr>
            <a:normAutofit fontScale="90000"/>
          </a:bodyPr>
          <a:lstStyle/>
          <a:p>
            <a:r>
              <a:rPr lang="en-IN" dirty="0" smtClean="0"/>
              <a:t>Escape sequences in Java</a:t>
            </a:r>
            <a:endParaRPr lang="en-IN" dirty="0"/>
          </a:p>
        </p:txBody>
      </p:sp>
      <p:sp>
        <p:nvSpPr>
          <p:cNvPr id="3" name="Content Placeholder 2"/>
          <p:cNvSpPr>
            <a:spLocks noGrp="1"/>
          </p:cNvSpPr>
          <p:nvPr>
            <p:ph idx="1"/>
          </p:nvPr>
        </p:nvSpPr>
        <p:spPr>
          <a:xfrm>
            <a:off x="251520" y="620688"/>
            <a:ext cx="8640960" cy="6120680"/>
          </a:xfrm>
        </p:spPr>
        <p:txBody>
          <a:bodyPr>
            <a:normAutofit/>
          </a:bodyPr>
          <a:lstStyle/>
          <a:p>
            <a:r>
              <a:rPr lang="en-US" altLang="en-US" sz="2800" dirty="0"/>
              <a:t>What if we wanted to print </a:t>
            </a:r>
            <a:r>
              <a:rPr lang="en-US" altLang="en-US" sz="2800" dirty="0" smtClean="0"/>
              <a:t>the </a:t>
            </a:r>
            <a:r>
              <a:rPr lang="en-US" altLang="en-US" sz="2800" dirty="0"/>
              <a:t>quote character?</a:t>
            </a:r>
          </a:p>
          <a:p>
            <a:r>
              <a:rPr lang="en-US" altLang="en-US" sz="2800" dirty="0"/>
              <a:t>The following line would confuse the compiler because it would interpret the second quote as the end of the string</a:t>
            </a:r>
          </a:p>
          <a:p>
            <a:endParaRPr lang="en-US" altLang="en-US" sz="1600" dirty="0"/>
          </a:p>
          <a:p>
            <a:pPr algn="ctr">
              <a:buNone/>
            </a:pPr>
            <a:r>
              <a:rPr lang="en-US" altLang="en-US" sz="2400" dirty="0" err="1">
                <a:latin typeface="Courier New" pitchFamily="49" charset="0"/>
              </a:rPr>
              <a:t>System.out.println</a:t>
            </a:r>
            <a:r>
              <a:rPr lang="en-US" altLang="en-US" sz="2400" dirty="0">
                <a:latin typeface="Courier New" pitchFamily="49" charset="0"/>
              </a:rPr>
              <a:t> ("I said "Hello" to you.");</a:t>
            </a:r>
          </a:p>
          <a:p>
            <a:endParaRPr lang="en-US" altLang="en-US" sz="1600" dirty="0"/>
          </a:p>
          <a:p>
            <a:r>
              <a:rPr lang="en-US" altLang="en-US" sz="2800" dirty="0"/>
              <a:t>An </a:t>
            </a:r>
            <a:r>
              <a:rPr lang="en-US" altLang="en-US" sz="2800" i="1" dirty="0"/>
              <a:t>escape sequence</a:t>
            </a:r>
            <a:r>
              <a:rPr lang="en-US" altLang="en-US" sz="2800" dirty="0"/>
              <a:t> is a series of characters that represents a special character</a:t>
            </a:r>
          </a:p>
          <a:p>
            <a:r>
              <a:rPr lang="en-US" altLang="en-US" sz="2800" dirty="0"/>
              <a:t>An escape sequence begins with a backslash character (</a:t>
            </a:r>
            <a:r>
              <a:rPr lang="en-US" altLang="en-US" sz="2800" dirty="0">
                <a:latin typeface="Courier New" pitchFamily="49" charset="0"/>
              </a:rPr>
              <a:t>\</a:t>
            </a:r>
            <a:r>
              <a:rPr lang="en-US" altLang="en-US" sz="2800" dirty="0"/>
              <a:t>)</a:t>
            </a:r>
          </a:p>
          <a:p>
            <a:endParaRPr lang="en-US" altLang="en-US" sz="1600" dirty="0"/>
          </a:p>
          <a:p>
            <a:pPr algn="ctr">
              <a:buNone/>
            </a:pPr>
            <a:r>
              <a:rPr lang="en-US" altLang="en-US" sz="2400" dirty="0" err="1">
                <a:latin typeface="Courier New" pitchFamily="49" charset="0"/>
              </a:rPr>
              <a:t>System.out.println</a:t>
            </a:r>
            <a:r>
              <a:rPr lang="en-US" altLang="en-US" sz="2400" dirty="0">
                <a:latin typeface="Courier New" pitchFamily="49" charset="0"/>
              </a:rPr>
              <a:t> ("I said \"Hello\" to you.");</a:t>
            </a:r>
          </a:p>
          <a:p>
            <a:pPr marL="0" indent="0">
              <a:buNone/>
            </a:pPr>
            <a:endParaRPr lang="en-US" altLang="en-US" sz="2800" b="1" dirty="0">
              <a:solidFill>
                <a:srgbClr val="008000"/>
              </a:solidFill>
              <a:latin typeface="Courier New" pitchFamily="49" charset="0"/>
            </a:endParaRPr>
          </a:p>
          <a:p>
            <a:pPr marL="0" indent="0">
              <a:buNone/>
            </a:pPr>
            <a:endParaRPr lang="en-US" altLang="en-US" sz="2800" b="1" dirty="0">
              <a:solidFill>
                <a:srgbClr val="008000"/>
              </a:solidFill>
              <a:latin typeface="Courier New" pitchFamily="49" charset="0"/>
            </a:endParaRPr>
          </a:p>
          <a:p>
            <a:pPr marL="0" indent="0">
              <a:buNone/>
            </a:pPr>
            <a:endParaRPr lang="en-IN" dirty="0"/>
          </a:p>
        </p:txBody>
      </p:sp>
    </p:spTree>
    <p:extLst>
      <p:ext uri="{BB962C8B-B14F-4D97-AF65-F5344CB8AC3E}">
        <p14:creationId xmlns:p14="http://schemas.microsoft.com/office/powerpoint/2010/main" val="4081124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48680"/>
          </a:xfrm>
        </p:spPr>
        <p:txBody>
          <a:bodyPr>
            <a:normAutofit fontScale="90000"/>
          </a:bodyPr>
          <a:lstStyle/>
          <a:p>
            <a:r>
              <a:rPr lang="en-IN" dirty="0" smtClean="0"/>
              <a:t>Escape sequences in Java</a:t>
            </a:r>
            <a:endParaRPr lang="en-IN" dirty="0"/>
          </a:p>
        </p:txBody>
      </p:sp>
      <p:sp>
        <p:nvSpPr>
          <p:cNvPr id="3" name="Content Placeholder 2"/>
          <p:cNvSpPr>
            <a:spLocks noGrp="1"/>
          </p:cNvSpPr>
          <p:nvPr>
            <p:ph idx="1"/>
          </p:nvPr>
        </p:nvSpPr>
        <p:spPr>
          <a:xfrm>
            <a:off x="251520" y="620688"/>
            <a:ext cx="8640960" cy="6120680"/>
          </a:xfrm>
        </p:spPr>
        <p:txBody>
          <a:bodyPr>
            <a:normAutofit/>
          </a:bodyPr>
          <a:lstStyle/>
          <a:p>
            <a:pPr marL="0" indent="0">
              <a:buNone/>
            </a:pPr>
            <a:endParaRPr lang="en-US" altLang="en-US" sz="2800" b="1" dirty="0" smtClean="0">
              <a:solidFill>
                <a:srgbClr val="008000"/>
              </a:solidFill>
              <a:latin typeface="Courier New" pitchFamily="49" charset="0"/>
            </a:endParaRPr>
          </a:p>
          <a:p>
            <a:pPr marL="0" indent="0">
              <a:buNone/>
            </a:pPr>
            <a:endParaRPr lang="en-US" altLang="en-US" sz="2800" b="1" dirty="0">
              <a:solidFill>
                <a:srgbClr val="008000"/>
              </a:solidFill>
              <a:latin typeface="Courier New" pitchFamily="49" charset="0"/>
            </a:endParaRPr>
          </a:p>
          <a:p>
            <a:pPr marL="0" indent="0">
              <a:buNone/>
            </a:pPr>
            <a:endParaRPr lang="en-US" altLang="en-US" sz="2800" b="1" dirty="0">
              <a:solidFill>
                <a:srgbClr val="008000"/>
              </a:solidFill>
              <a:latin typeface="Courier New" pitchFamily="49" charset="0"/>
            </a:endParaRPr>
          </a:p>
          <a:p>
            <a:pPr marL="0" indent="0">
              <a:buNone/>
            </a:pPr>
            <a:endParaRPr lang="en-US" altLang="en-US" sz="2800" b="1" dirty="0">
              <a:solidFill>
                <a:srgbClr val="008000"/>
              </a:solidFill>
              <a:latin typeface="Courier New" pitchFamily="49" charset="0"/>
            </a:endParaRPr>
          </a:p>
          <a:p>
            <a:pPr marL="0" indent="0">
              <a:buNone/>
            </a:pPr>
            <a:endParaRPr lang="en-IN" dirty="0"/>
          </a:p>
        </p:txBody>
      </p:sp>
      <p:grpSp>
        <p:nvGrpSpPr>
          <p:cNvPr id="4" name="Group 5"/>
          <p:cNvGrpSpPr>
            <a:grpSpLocks/>
          </p:cNvGrpSpPr>
          <p:nvPr/>
        </p:nvGrpSpPr>
        <p:grpSpPr bwMode="auto">
          <a:xfrm>
            <a:off x="2286000" y="1981200"/>
            <a:ext cx="4421188" cy="2743200"/>
            <a:chOff x="1440" y="1248"/>
            <a:chExt cx="2785" cy="1728"/>
          </a:xfrm>
        </p:grpSpPr>
        <p:sp>
          <p:nvSpPr>
            <p:cNvPr id="5" name="Text Box 6"/>
            <p:cNvSpPr txBox="1">
              <a:spLocks noChangeArrowheads="1"/>
            </p:cNvSpPr>
            <p:nvPr/>
          </p:nvSpPr>
          <p:spPr bwMode="auto">
            <a:xfrm>
              <a:off x="1440" y="1248"/>
              <a:ext cx="1416" cy="17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lgn="ctr"/>
              <a:r>
                <a:rPr lang="en-US" altLang="en-US" sz="2000" b="1" u="sng" dirty="0">
                  <a:solidFill>
                    <a:schemeClr val="hlink"/>
                  </a:solidFill>
                  <a:latin typeface="Arial Unicode MS" pitchFamily="34" charset="-128"/>
                </a:rPr>
                <a:t>Escape Sequence</a:t>
              </a:r>
              <a:endParaRPr lang="en-US" altLang="en-US" sz="2000" dirty="0">
                <a:solidFill>
                  <a:schemeClr val="hlink"/>
                </a:solidFill>
                <a:latin typeface="Arial Unicode MS" pitchFamily="34" charset="-128"/>
              </a:endParaRPr>
            </a:p>
            <a:p>
              <a:pPr algn="ctr">
                <a:spcBef>
                  <a:spcPct val="70000"/>
                </a:spcBef>
              </a:pPr>
              <a:r>
                <a:rPr lang="en-US" altLang="en-US" sz="2000" b="1" dirty="0">
                  <a:latin typeface="Courier New" pitchFamily="49" charset="0"/>
                </a:rPr>
                <a:t>\b</a:t>
              </a:r>
            </a:p>
            <a:p>
              <a:pPr algn="ctr"/>
              <a:r>
                <a:rPr lang="en-US" altLang="en-US" sz="2000" b="1" dirty="0">
                  <a:latin typeface="Courier New" pitchFamily="49" charset="0"/>
                </a:rPr>
                <a:t>\t</a:t>
              </a:r>
            </a:p>
            <a:p>
              <a:pPr algn="ctr"/>
              <a:r>
                <a:rPr lang="en-US" altLang="en-US" sz="2000" b="1" dirty="0">
                  <a:latin typeface="Courier New" pitchFamily="49" charset="0"/>
                </a:rPr>
                <a:t>\n</a:t>
              </a:r>
            </a:p>
            <a:p>
              <a:pPr algn="ctr"/>
              <a:r>
                <a:rPr lang="en-US" altLang="en-US" sz="2000" b="1" dirty="0">
                  <a:latin typeface="Courier New" pitchFamily="49" charset="0"/>
                </a:rPr>
                <a:t>\r</a:t>
              </a:r>
            </a:p>
            <a:p>
              <a:pPr algn="ctr"/>
              <a:r>
                <a:rPr lang="en-US" altLang="en-US" sz="2000" b="1" dirty="0">
                  <a:latin typeface="Courier New" pitchFamily="49" charset="0"/>
                </a:rPr>
                <a:t>\"</a:t>
              </a:r>
            </a:p>
            <a:p>
              <a:pPr algn="ctr"/>
              <a:r>
                <a:rPr lang="en-US" altLang="en-US" sz="2000" b="1" dirty="0">
                  <a:latin typeface="Courier New" pitchFamily="49" charset="0"/>
                </a:rPr>
                <a:t>\'</a:t>
              </a:r>
            </a:p>
            <a:p>
              <a:pPr algn="ctr"/>
              <a:r>
                <a:rPr lang="en-US" altLang="en-US" sz="2000" b="1" dirty="0">
                  <a:latin typeface="Courier New" pitchFamily="49" charset="0"/>
                </a:rPr>
                <a:t>\\</a:t>
              </a:r>
              <a:endParaRPr lang="en-US" altLang="en-US" sz="2000" dirty="0">
                <a:latin typeface="Courier New" pitchFamily="49" charset="0"/>
              </a:endParaRPr>
            </a:p>
          </p:txBody>
        </p:sp>
        <p:sp>
          <p:nvSpPr>
            <p:cNvPr id="6" name="Text Box 7"/>
            <p:cNvSpPr txBox="1">
              <a:spLocks noChangeArrowheads="1"/>
            </p:cNvSpPr>
            <p:nvPr/>
          </p:nvSpPr>
          <p:spPr bwMode="auto">
            <a:xfrm>
              <a:off x="3068" y="1248"/>
              <a:ext cx="1157" cy="17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r>
                <a:rPr lang="en-US" altLang="en-US" sz="2000" b="1" u="sng" dirty="0">
                  <a:solidFill>
                    <a:schemeClr val="hlink"/>
                  </a:solidFill>
                  <a:latin typeface="Arial Unicode MS" pitchFamily="34" charset="-128"/>
                </a:rPr>
                <a:t>Meaning</a:t>
              </a:r>
              <a:endParaRPr lang="en-US" altLang="en-US" sz="2000" dirty="0">
                <a:solidFill>
                  <a:schemeClr val="hlink"/>
                </a:solidFill>
                <a:latin typeface="Arial Unicode MS" pitchFamily="34" charset="-128"/>
              </a:endParaRPr>
            </a:p>
            <a:p>
              <a:pPr>
                <a:spcBef>
                  <a:spcPct val="70000"/>
                </a:spcBef>
              </a:pPr>
              <a:r>
                <a:rPr lang="en-US" altLang="en-US" sz="2000" b="1" dirty="0">
                  <a:solidFill>
                    <a:schemeClr val="hlink"/>
                  </a:solidFill>
                  <a:latin typeface="Arial Unicode MS" pitchFamily="34" charset="-128"/>
                </a:rPr>
                <a:t>backspace</a:t>
              </a:r>
            </a:p>
            <a:p>
              <a:r>
                <a:rPr lang="en-US" altLang="en-US" sz="2000" b="1" dirty="0">
                  <a:solidFill>
                    <a:schemeClr val="hlink"/>
                  </a:solidFill>
                  <a:latin typeface="Arial Unicode MS" pitchFamily="34" charset="-128"/>
                </a:rPr>
                <a:t>tab</a:t>
              </a:r>
            </a:p>
            <a:p>
              <a:r>
                <a:rPr lang="en-US" altLang="en-US" sz="2000" b="1" dirty="0">
                  <a:solidFill>
                    <a:schemeClr val="hlink"/>
                  </a:solidFill>
                  <a:latin typeface="Arial Unicode MS" pitchFamily="34" charset="-128"/>
                </a:rPr>
                <a:t>newline</a:t>
              </a:r>
            </a:p>
            <a:p>
              <a:r>
                <a:rPr lang="en-US" altLang="en-US" sz="2000" b="1" dirty="0">
                  <a:solidFill>
                    <a:schemeClr val="hlink"/>
                  </a:solidFill>
                  <a:latin typeface="Arial Unicode MS" pitchFamily="34" charset="-128"/>
                </a:rPr>
                <a:t>carriage return</a:t>
              </a:r>
            </a:p>
            <a:p>
              <a:r>
                <a:rPr lang="en-US" altLang="en-US" sz="2000" b="1" dirty="0">
                  <a:solidFill>
                    <a:schemeClr val="hlink"/>
                  </a:solidFill>
                  <a:latin typeface="Arial Unicode MS" pitchFamily="34" charset="-128"/>
                </a:rPr>
                <a:t>double quote</a:t>
              </a:r>
            </a:p>
            <a:p>
              <a:r>
                <a:rPr lang="en-US" altLang="en-US" sz="2000" b="1" dirty="0">
                  <a:solidFill>
                    <a:schemeClr val="hlink"/>
                  </a:solidFill>
                  <a:latin typeface="Arial Unicode MS" pitchFamily="34" charset="-128"/>
                </a:rPr>
                <a:t>single quote</a:t>
              </a:r>
            </a:p>
            <a:p>
              <a:r>
                <a:rPr lang="en-US" altLang="en-US" sz="2000" b="1" dirty="0">
                  <a:solidFill>
                    <a:schemeClr val="hlink"/>
                  </a:solidFill>
                  <a:latin typeface="Arial Unicode MS" pitchFamily="34" charset="-128"/>
                </a:rPr>
                <a:t>backslash</a:t>
              </a:r>
            </a:p>
          </p:txBody>
        </p:sp>
      </p:grpSp>
    </p:spTree>
    <p:extLst>
      <p:ext uri="{BB962C8B-B14F-4D97-AF65-F5344CB8AC3E}">
        <p14:creationId xmlns:p14="http://schemas.microsoft.com/office/powerpoint/2010/main" val="89982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48680"/>
          </a:xfrm>
        </p:spPr>
        <p:txBody>
          <a:bodyPr>
            <a:normAutofit fontScale="90000"/>
          </a:bodyPr>
          <a:lstStyle/>
          <a:p>
            <a:r>
              <a:rPr lang="en-IN" dirty="0" smtClean="0"/>
              <a:t>Variables in Java</a:t>
            </a:r>
            <a:endParaRPr lang="en-IN" dirty="0"/>
          </a:p>
        </p:txBody>
      </p:sp>
      <p:sp>
        <p:nvSpPr>
          <p:cNvPr id="3" name="Content Placeholder 2"/>
          <p:cNvSpPr>
            <a:spLocks noGrp="1"/>
          </p:cNvSpPr>
          <p:nvPr>
            <p:ph idx="1"/>
          </p:nvPr>
        </p:nvSpPr>
        <p:spPr>
          <a:xfrm>
            <a:off x="457200" y="620688"/>
            <a:ext cx="8229600" cy="5505475"/>
          </a:xfrm>
        </p:spPr>
        <p:txBody>
          <a:bodyPr>
            <a:normAutofit/>
          </a:bodyPr>
          <a:lstStyle/>
          <a:p>
            <a:r>
              <a:rPr lang="en-IN" sz="2600" dirty="0"/>
              <a:t>Variables are containers for storing data values.</a:t>
            </a:r>
          </a:p>
          <a:p>
            <a:r>
              <a:rPr lang="en-IN" sz="2600" dirty="0"/>
              <a:t>In Java, there are different </a:t>
            </a:r>
            <a:r>
              <a:rPr lang="en-IN" sz="2600" b="1" dirty="0"/>
              <a:t>types</a:t>
            </a:r>
            <a:r>
              <a:rPr lang="en-IN" sz="2600" dirty="0"/>
              <a:t> of variables, for example:</a:t>
            </a:r>
          </a:p>
          <a:p>
            <a:r>
              <a:rPr lang="en-IN" sz="2600" b="1" dirty="0"/>
              <a:t>String</a:t>
            </a:r>
            <a:r>
              <a:rPr lang="en-IN" sz="2600" dirty="0"/>
              <a:t> - stores text, such as "Hello". String values are surrounded by double quotes</a:t>
            </a:r>
          </a:p>
          <a:p>
            <a:r>
              <a:rPr lang="en-IN" sz="2600" b="1" dirty="0" err="1"/>
              <a:t>int</a:t>
            </a:r>
            <a:r>
              <a:rPr lang="en-IN" sz="2600" b="1" dirty="0"/>
              <a:t> </a:t>
            </a:r>
            <a:r>
              <a:rPr lang="en-IN" sz="2600" dirty="0"/>
              <a:t>- stores integers (whole numbers), without decimals, </a:t>
            </a:r>
            <a:r>
              <a:rPr lang="en-IN" sz="2600" dirty="0" smtClean="0"/>
              <a:t>    such </a:t>
            </a:r>
            <a:r>
              <a:rPr lang="en-IN" sz="2600" dirty="0"/>
              <a:t>as 123 or -123</a:t>
            </a:r>
          </a:p>
          <a:p>
            <a:r>
              <a:rPr lang="en-IN" sz="2600" b="1" dirty="0"/>
              <a:t>float</a:t>
            </a:r>
            <a:r>
              <a:rPr lang="en-IN" sz="2600" dirty="0"/>
              <a:t> - stores floating point numbers, with decimals, such as 19.99 or -19.99</a:t>
            </a:r>
          </a:p>
          <a:p>
            <a:r>
              <a:rPr lang="en-IN" sz="2600" b="1" dirty="0"/>
              <a:t>char</a:t>
            </a:r>
            <a:r>
              <a:rPr lang="en-IN" sz="2600" dirty="0"/>
              <a:t> - stores single characters, such as 'a' or 'B'. Char values are surrounded by single quotes</a:t>
            </a:r>
          </a:p>
          <a:p>
            <a:r>
              <a:rPr lang="en-IN" sz="2600" b="1" dirty="0" err="1"/>
              <a:t>boolean</a:t>
            </a:r>
            <a:r>
              <a:rPr lang="en-IN" sz="2600" dirty="0"/>
              <a:t> - stores values with two states: true or false</a:t>
            </a:r>
          </a:p>
          <a:p>
            <a:pPr marL="0" indent="0">
              <a:buNone/>
            </a:pPr>
            <a:endParaRPr lang="en-IN" dirty="0"/>
          </a:p>
        </p:txBody>
      </p:sp>
    </p:spTree>
    <p:extLst>
      <p:ext uri="{BB962C8B-B14F-4D97-AF65-F5344CB8AC3E}">
        <p14:creationId xmlns:p14="http://schemas.microsoft.com/office/powerpoint/2010/main" val="4052696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48680"/>
          </a:xfrm>
        </p:spPr>
        <p:txBody>
          <a:bodyPr>
            <a:normAutofit fontScale="90000"/>
          </a:bodyPr>
          <a:lstStyle/>
          <a:p>
            <a:endParaRPr lang="en-IN" dirty="0"/>
          </a:p>
        </p:txBody>
      </p:sp>
      <p:sp>
        <p:nvSpPr>
          <p:cNvPr id="3" name="Content Placeholder 2"/>
          <p:cNvSpPr>
            <a:spLocks noGrp="1"/>
          </p:cNvSpPr>
          <p:nvPr>
            <p:ph idx="1"/>
          </p:nvPr>
        </p:nvSpPr>
        <p:spPr>
          <a:xfrm>
            <a:off x="457200" y="692696"/>
            <a:ext cx="8229600" cy="5433467"/>
          </a:xfrm>
        </p:spPr>
        <p:txBody>
          <a:bodyPr/>
          <a:lstStyle/>
          <a:p>
            <a:r>
              <a:rPr lang="en-IN" dirty="0"/>
              <a:t>To create a variable, you must specify the type and assign it a value</a:t>
            </a:r>
            <a:r>
              <a:rPr lang="en-IN" dirty="0" smtClean="0"/>
              <a:t>:</a:t>
            </a:r>
          </a:p>
          <a:p>
            <a:pPr marL="0" indent="0">
              <a:buNone/>
            </a:pPr>
            <a:r>
              <a:rPr lang="en-IN" b="1" dirty="0"/>
              <a:t> </a:t>
            </a:r>
            <a:r>
              <a:rPr lang="en-IN" b="1" dirty="0" smtClean="0"/>
              <a:t>  </a:t>
            </a:r>
            <a:r>
              <a:rPr lang="en-IN" b="1" i="1" dirty="0" smtClean="0"/>
              <a:t>type</a:t>
            </a:r>
            <a:r>
              <a:rPr lang="en-IN" b="1" dirty="0"/>
              <a:t> </a:t>
            </a:r>
            <a:r>
              <a:rPr lang="en-IN" b="1" i="1" dirty="0"/>
              <a:t>variable</a:t>
            </a:r>
            <a:r>
              <a:rPr lang="en-IN" b="1" dirty="0"/>
              <a:t> = </a:t>
            </a:r>
            <a:r>
              <a:rPr lang="en-IN" b="1" i="1" dirty="0"/>
              <a:t>value</a:t>
            </a:r>
            <a:r>
              <a:rPr lang="en-IN" b="1" dirty="0" smtClean="0"/>
              <a:t>;</a:t>
            </a:r>
          </a:p>
          <a:p>
            <a:pPr marL="0" indent="0">
              <a:buNone/>
            </a:pPr>
            <a:endParaRPr lang="en-IN" b="1" dirty="0" smtClean="0"/>
          </a:p>
          <a:p>
            <a:pPr marL="0" indent="0">
              <a:buNone/>
            </a:pPr>
            <a:r>
              <a:rPr lang="en-IN" dirty="0" smtClean="0"/>
              <a:t>e.g. </a:t>
            </a:r>
            <a:r>
              <a:rPr lang="en-IN" dirty="0"/>
              <a:t>String name = "John";</a:t>
            </a:r>
            <a:br>
              <a:rPr lang="en-IN" dirty="0"/>
            </a:br>
            <a:r>
              <a:rPr lang="en-IN" dirty="0" err="1"/>
              <a:t>System.out.println</a:t>
            </a:r>
            <a:r>
              <a:rPr lang="en-IN" dirty="0"/>
              <a:t>(name);</a:t>
            </a:r>
          </a:p>
        </p:txBody>
      </p:sp>
    </p:spTree>
    <p:extLst>
      <p:ext uri="{BB962C8B-B14F-4D97-AF65-F5344CB8AC3E}">
        <p14:creationId xmlns:p14="http://schemas.microsoft.com/office/powerpoint/2010/main" val="4168071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1779</TotalTime>
  <Words>1043</Words>
  <Application>Microsoft Office PowerPoint</Application>
  <PresentationFormat>On-screen Show (4:3)</PresentationFormat>
  <Paragraphs>350</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Lecture 2</vt:lpstr>
      <vt:lpstr>Contents</vt:lpstr>
      <vt:lpstr>Tokens in Java</vt:lpstr>
      <vt:lpstr>Keywords in Java</vt:lpstr>
      <vt:lpstr>Comments in Java</vt:lpstr>
      <vt:lpstr>Escape sequences in Java</vt:lpstr>
      <vt:lpstr>Escape sequences in Java</vt:lpstr>
      <vt:lpstr>Variables in Java</vt:lpstr>
      <vt:lpstr>PowerPoint Presentation</vt:lpstr>
      <vt:lpstr>Scope of variables</vt:lpstr>
      <vt:lpstr>Scope of variables</vt:lpstr>
      <vt:lpstr>Data types</vt:lpstr>
      <vt:lpstr>JAVA datatypes</vt:lpstr>
      <vt:lpstr>Operators</vt:lpstr>
      <vt:lpstr>PowerPoint Presentation</vt:lpstr>
      <vt:lpstr>Accepting input through Scanner class</vt:lpstr>
      <vt:lpstr>PowerPoint Presentation</vt:lpstr>
      <vt:lpstr>Control structures</vt:lpstr>
      <vt:lpstr>Control structures</vt:lpstr>
      <vt:lpstr>Control structures</vt:lpstr>
      <vt:lpstr>Control structures</vt:lpstr>
      <vt:lpstr>Control structures</vt:lpstr>
      <vt:lpstr>Control structures</vt:lpstr>
      <vt:lpstr>Control structures</vt:lpstr>
      <vt:lpstr>Control structures</vt:lpstr>
      <vt:lpstr>Control structures</vt:lpstr>
      <vt:lpstr>Arrays</vt:lpstr>
      <vt:lpstr>Arrays</vt:lpstr>
      <vt:lpstr>Arrays</vt:lpstr>
      <vt:lpstr>Arrays</vt:lpstr>
      <vt:lpstr>Arrays</vt:lpstr>
      <vt:lpstr>Arrays</vt:lpstr>
      <vt:lpstr>2D-Arrays</vt:lpstr>
      <vt:lpstr>2D-Arrays</vt:lpstr>
      <vt:lpstr>Methods</vt:lpstr>
      <vt:lpstr>Methods</vt:lpstr>
      <vt:lpstr>Methods</vt:lpstr>
      <vt:lpstr>Methods</vt:lpstr>
      <vt:lpstr>Methods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Module2</dc:title>
  <dc:creator>Admin</dc:creator>
  <cp:lastModifiedBy>Admin</cp:lastModifiedBy>
  <cp:revision>106</cp:revision>
  <dcterms:created xsi:type="dcterms:W3CDTF">2017-07-20T06:04:31Z</dcterms:created>
  <dcterms:modified xsi:type="dcterms:W3CDTF">2020-08-06T05:51:15Z</dcterms:modified>
</cp:coreProperties>
</file>