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8" r:id="rId3"/>
    <p:sldId id="271" r:id="rId4"/>
    <p:sldId id="272" r:id="rId5"/>
    <p:sldId id="259" r:id="rId6"/>
    <p:sldId id="284" r:id="rId7"/>
    <p:sldId id="285" r:id="rId8"/>
    <p:sldId id="287" r:id="rId9"/>
    <p:sldId id="286" r:id="rId10"/>
    <p:sldId id="290" r:id="rId11"/>
    <p:sldId id="291" r:id="rId12"/>
    <p:sldId id="288" r:id="rId13"/>
    <p:sldId id="289" r:id="rId14"/>
    <p:sldId id="292" r:id="rId15"/>
    <p:sldId id="293" r:id="rId16"/>
    <p:sldId id="294" r:id="rId17"/>
    <p:sldId id="295" r:id="rId18"/>
    <p:sldId id="296" r:id="rId19"/>
    <p:sldId id="262" r:id="rId20"/>
    <p:sldId id="261" r:id="rId21"/>
    <p:sldId id="297" r:id="rId22"/>
    <p:sldId id="263" r:id="rId23"/>
    <p:sldId id="274" r:id="rId24"/>
    <p:sldId id="278" r:id="rId25"/>
    <p:sldId id="264" r:id="rId26"/>
    <p:sldId id="298" r:id="rId27"/>
    <p:sldId id="275" r:id="rId28"/>
    <p:sldId id="276" r:id="rId29"/>
    <p:sldId id="279" r:id="rId30"/>
    <p:sldId id="265" r:id="rId31"/>
    <p:sldId id="277" r:id="rId32"/>
    <p:sldId id="267" r:id="rId33"/>
    <p:sldId id="269" r:id="rId34"/>
    <p:sldId id="268" r:id="rId35"/>
    <p:sldId id="280" r:id="rId36"/>
    <p:sldId id="270" r:id="rId37"/>
    <p:sldId id="299" r:id="rId38"/>
    <p:sldId id="2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CEE6E-1642-1772-F51F-DB69694F10AC}" v="1066" dt="2020-08-10T08:59:36.411"/>
    <p1510:client id="{30197FAE-DE72-92ED-FC71-CFF831B06ED3}" v="663" dt="2020-08-08T12:16:32.986"/>
    <p1510:client id="{3149E2BF-A4AA-5EA0-858A-C6BEF88AE503}" v="653" dt="2020-08-06T15:12:21.172"/>
    <p1510:client id="{95E993C3-92AC-3C36-07B1-9745DD01C251}" v="2118" dt="2020-08-09T17:48:0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5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6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0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3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6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6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0" r:id="rId5"/>
    <p:sldLayoutId id="2147483684" r:id="rId6"/>
    <p:sldLayoutId id="2147483685" r:id="rId7"/>
    <p:sldLayoutId id="2147483686" r:id="rId8"/>
    <p:sldLayoutId id="2147483689" r:id="rId9"/>
    <p:sldLayoutId id="2147483688" r:id="rId10"/>
    <p:sldLayoutId id="214748368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nyla.com/libra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1" y="863695"/>
            <a:ext cx="7204036" cy="4947169"/>
          </a:xfrm>
        </p:spPr>
        <p:txBody>
          <a:bodyPr anchor="ctr">
            <a:normAutofit/>
          </a:bodyPr>
          <a:lstStyle/>
          <a:p>
            <a:br>
              <a:rPr lang="en-US" sz="4400" dirty="0"/>
            </a:br>
            <a:r>
              <a:rPr lang="en-US" sz="4400" dirty="0">
                <a:ea typeface="+mj-lt"/>
                <a:cs typeface="+mj-lt"/>
              </a:rPr>
              <a:t>Object Oriented Programming METHODOLOGY</a:t>
            </a:r>
            <a:br>
              <a:rPr lang="en-US" sz="4400" dirty="0"/>
            </a:br>
            <a:endParaRPr lang="en-US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268" y="863695"/>
            <a:ext cx="3059854" cy="4947170"/>
          </a:xfrm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endParaRPr lang="en-US" sz="3200" dirty="0">
              <a:solidFill>
                <a:srgbClr val="FFFFFF"/>
              </a:solidFill>
            </a:endParaRPr>
          </a:p>
          <a:p>
            <a:pPr algn="ctr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1F01-4948-4F45-938B-0A4BF8A8AA96}"/>
              </a:ext>
            </a:extLst>
          </p:cNvPr>
          <p:cNvSpPr txBox="1"/>
          <p:nvPr/>
        </p:nvSpPr>
        <p:spPr>
          <a:xfrm>
            <a:off x="7546181" y="5045868"/>
            <a:ext cx="34932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Ruchika Patil</a:t>
            </a:r>
          </a:p>
          <a:p>
            <a:r>
              <a:rPr lang="en-US" sz="2400" dirty="0"/>
              <a:t>ruchika.rp@somaiya.edu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4085-F726-4E9D-80FF-3026CBE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17" y="397356"/>
            <a:ext cx="11029616" cy="1188720"/>
          </a:xfrm>
        </p:spPr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1D7F53-807F-47E5-908C-A0F732DF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9588959" cy="40844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 dirty="0">
                <a:latin typeface="Consolas"/>
              </a:rPr>
              <a:t>public class MyClass {
  int x = 5;
  public static void main(String[] </a:t>
            </a:r>
            <a:r>
              <a:rPr lang="en-US" sz="2400" dirty="0" err="1">
                <a:latin typeface="Consolas"/>
              </a:rPr>
              <a:t>args</a:t>
            </a:r>
            <a:r>
              <a:rPr lang="en-US" sz="2400" dirty="0">
                <a:latin typeface="Consolas"/>
              </a:rPr>
              <a:t>) {
    </a:t>
            </a:r>
            <a:r>
              <a:rPr lang="en-US" sz="2400" dirty="0" err="1">
                <a:latin typeface="Consolas"/>
              </a:rPr>
              <a:t>MyClass</a:t>
            </a:r>
            <a:r>
              <a:rPr lang="en-US" sz="2400" dirty="0">
                <a:latin typeface="Consolas"/>
              </a:rPr>
              <a:t> </a:t>
            </a:r>
            <a:r>
              <a:rPr lang="en-US" sz="2400" b="1" dirty="0" err="1">
                <a:latin typeface="Consolas"/>
              </a:rPr>
              <a:t>myObj</a:t>
            </a:r>
            <a:r>
              <a:rPr lang="en-US" sz="2400" dirty="0">
                <a:latin typeface="Consolas"/>
              </a:rPr>
              <a:t> = new </a:t>
            </a:r>
            <a:r>
              <a:rPr lang="en-US" sz="2400" dirty="0" err="1">
                <a:latin typeface="Consolas"/>
              </a:rPr>
              <a:t>MyClass</a:t>
            </a:r>
            <a:r>
              <a:rPr lang="en-US" sz="2400" dirty="0">
                <a:latin typeface="Consolas"/>
              </a:rPr>
              <a:t>();
    </a:t>
            </a:r>
            <a:r>
              <a:rPr lang="en-US" sz="2400" dirty="0" err="1">
                <a:latin typeface="Consolas"/>
              </a:rPr>
              <a:t>System.out.println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myObj.x</a:t>
            </a:r>
            <a:r>
              <a:rPr lang="en-US" sz="2400" dirty="0">
                <a:latin typeface="Consolas"/>
              </a:rPr>
              <a:t>);
  }
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6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403-06F8-4AE1-AA0B-F2377403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Program 1: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4807-9016-4DED-8EC0-2B8CCC4F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30" y="1415929"/>
            <a:ext cx="1102961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Write a program to illustrate 'student class' 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-- Having different fields (RollNo, Name, Age)</a:t>
            </a:r>
          </a:p>
          <a:p>
            <a:pPr marL="0" indent="0">
              <a:buNone/>
            </a:pPr>
            <a:r>
              <a:rPr lang="en-US" sz="2400" dirty="0"/>
              <a:t>-- Create an object of the student class</a:t>
            </a:r>
          </a:p>
          <a:p>
            <a:pPr marL="0" indent="0">
              <a:buNone/>
            </a:pPr>
            <a:r>
              <a:rPr lang="en-US" sz="2400"/>
              <a:t>-- Print Object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33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7D3B-009C-4C5B-A0E7-C9B38F9F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56" y="1221666"/>
            <a:ext cx="6795528" cy="4248611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class Student{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int id;//field or data member or instance variable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String name;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public static void main(String args[]){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 </a:t>
            </a:r>
            <a:r>
              <a:rPr lang="en-US" sz="2000" b="1">
                <a:latin typeface="Times"/>
                <a:ea typeface="+mn-lt"/>
                <a:cs typeface="+mn-lt"/>
              </a:rPr>
              <a:t>Student s1=new Student()</a:t>
            </a:r>
            <a:r>
              <a:rPr lang="en-US" sz="2000">
                <a:latin typeface="Times"/>
                <a:ea typeface="+mn-lt"/>
                <a:cs typeface="+mn-lt"/>
              </a:rPr>
              <a:t>;//creating an object of Student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  System.out.println(s1.id);//accessing member through reference variable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  System.out.println(s1.name);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}  </a:t>
            </a:r>
            <a:endParaRPr lang="en-US" sz="20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}  </a:t>
            </a:r>
            <a:endParaRPr lang="en-US" sz="2000">
              <a:latin typeface="Times"/>
              <a:cs typeface="Time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DEC6D-F456-4BBB-BC18-96E727A221BF}"/>
              </a:ext>
            </a:extLst>
          </p:cNvPr>
          <p:cNvSpPr txBox="1"/>
          <p:nvPr/>
        </p:nvSpPr>
        <p:spPr>
          <a:xfrm>
            <a:off x="950119" y="1438275"/>
            <a:ext cx="2469357" cy="1646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latin typeface="Franklin Gothic Book"/>
                <a:ea typeface="tahoma"/>
                <a:cs typeface="tahoma"/>
              </a:rPr>
              <a:t>Object and Class Example: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sz="2400">
                <a:latin typeface="Franklin Gothic Book"/>
                <a:ea typeface="tahoma"/>
                <a:cs typeface="tahoma"/>
              </a:rPr>
              <a:t> main within the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7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7EEE-A7AF-47D8-8894-A178650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570071-C9B1-4D96-9FD7-14C51D916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3" y="1841152"/>
            <a:ext cx="7743824" cy="4181474"/>
          </a:xfrm>
        </p:spPr>
      </p:pic>
    </p:spTree>
    <p:extLst>
      <p:ext uri="{BB962C8B-B14F-4D97-AF65-F5344CB8AC3E}">
        <p14:creationId xmlns:p14="http://schemas.microsoft.com/office/powerpoint/2010/main" val="301516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B9F2-C7D2-41A1-B080-5B16DE39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objects?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69B4-29AD-4519-9727-C1339C1B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9833"/>
            <a:ext cx="11029615" cy="3634486"/>
          </a:xfrm>
        </p:spPr>
        <p:txBody>
          <a:bodyPr/>
          <a:lstStyle/>
          <a:p>
            <a:pPr marL="305435" indent="-305435"/>
            <a:r>
              <a:rPr lang="en-US" sz="2400">
                <a:ea typeface="+mn-lt"/>
                <a:cs typeface="+mn-lt"/>
              </a:rPr>
              <a:t>There are 3 ways to initialize object in Java.</a:t>
            </a:r>
            <a:endParaRPr lang="en-US" sz="2400" dirty="0"/>
          </a:p>
          <a:p>
            <a:pPr marL="305435" indent="-305435"/>
            <a:r>
              <a:rPr lang="en-US" sz="2400">
                <a:ea typeface="+mn-lt"/>
                <a:cs typeface="+mn-lt"/>
              </a:rPr>
              <a:t>By reference variable</a:t>
            </a:r>
            <a:endParaRPr lang="en-US" sz="2400" dirty="0"/>
          </a:p>
          <a:p>
            <a:pPr marL="305435" indent="-305435"/>
            <a:r>
              <a:rPr lang="en-US" sz="2400">
                <a:ea typeface="+mn-lt"/>
                <a:cs typeface="+mn-lt"/>
              </a:rPr>
              <a:t>By method</a:t>
            </a:r>
            <a:endParaRPr lang="en-US" sz="2400" dirty="0"/>
          </a:p>
          <a:p>
            <a:pPr marL="305435" indent="-305435"/>
            <a:r>
              <a:rPr lang="en-US" sz="2400">
                <a:ea typeface="+mn-lt"/>
                <a:cs typeface="+mn-lt"/>
              </a:rPr>
              <a:t>By constructor</a:t>
            </a:r>
            <a:endParaRPr lang="en-US" sz="2400" dirty="0"/>
          </a:p>
          <a:p>
            <a:pPr marL="305435" indent="-30543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55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2871-8387-40DF-8DCC-792D526E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62" y="368128"/>
            <a:ext cx="11029616" cy="1188720"/>
          </a:xfrm>
        </p:spPr>
        <p:txBody>
          <a:bodyPr/>
          <a:lstStyle/>
          <a:p>
            <a:pPr algn="ctr"/>
            <a:r>
              <a:rPr lang="en-US"/>
              <a:t>1) objects: initialization through reference</a:t>
            </a:r>
          </a:p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2761-DB74-4876-9408-DD0CFF51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17" y="1359660"/>
            <a:ext cx="4891862" cy="46156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class</a:t>
            </a:r>
            <a:r>
              <a:rPr lang="en-US">
                <a:ea typeface="+mn-lt"/>
                <a:cs typeface="+mn-lt"/>
              </a:rPr>
              <a:t> Student{ 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int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id;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String name;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}  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class</a:t>
            </a:r>
            <a:r>
              <a:rPr lang="en-US">
                <a:ea typeface="+mn-lt"/>
                <a:cs typeface="+mn-lt"/>
              </a:rPr>
              <a:t> TestStudent3{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static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void</a:t>
            </a:r>
            <a:r>
              <a:rPr lang="en-US">
                <a:ea typeface="+mn-lt"/>
                <a:cs typeface="+mn-lt"/>
              </a:rPr>
              <a:t> main(String args[]){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//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Creating objects  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 Student s1=</a:t>
            </a:r>
            <a:r>
              <a:rPr lang="en-US" b="1">
                <a:ea typeface="+mn-lt"/>
                <a:cs typeface="+mn-lt"/>
              </a:rPr>
              <a:t>new</a:t>
            </a:r>
            <a:r>
              <a:rPr lang="en-US">
                <a:ea typeface="+mn-lt"/>
                <a:cs typeface="+mn-lt"/>
              </a:rPr>
              <a:t> Student();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 Student s2=</a:t>
            </a:r>
            <a:r>
              <a:rPr lang="en-US" b="1">
                <a:ea typeface="+mn-lt"/>
                <a:cs typeface="+mn-lt"/>
              </a:rPr>
              <a:t>new</a:t>
            </a:r>
            <a:r>
              <a:rPr lang="en-US">
                <a:ea typeface="+mn-lt"/>
                <a:cs typeface="+mn-lt"/>
              </a:rPr>
              <a:t> Student();  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CA999-1AFF-4421-87EF-A925AC476FA1}"/>
              </a:ext>
            </a:extLst>
          </p:cNvPr>
          <p:cNvSpPr txBox="1">
            <a:spLocks/>
          </p:cNvSpPr>
          <p:nvPr/>
        </p:nvSpPr>
        <p:spPr>
          <a:xfrm>
            <a:off x="6088469" y="1355483"/>
            <a:ext cx="4891862" cy="4615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//</a:t>
            </a:r>
            <a:r>
              <a:rPr lang="en-US" b="1">
                <a:ea typeface="+mn-lt"/>
                <a:cs typeface="+mn-lt"/>
              </a:rPr>
              <a:t>Initializing objects  </a:t>
            </a:r>
            <a:endParaRPr lang="en-US" b="1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s1.id=101;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s1.name="Sonoo";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s2.id=102;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s2.name="Amit";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//</a:t>
            </a:r>
            <a:r>
              <a:rPr lang="en-US" b="1">
                <a:ea typeface="+mn-lt"/>
                <a:cs typeface="+mn-lt"/>
              </a:rPr>
              <a:t>Printing data  </a:t>
            </a:r>
            <a:endParaRPr lang="en-US" b="1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System.out.println(s1.id+" "+s1.name);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System.out.println(s2.id+" "+s2.name);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}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}  </a:t>
            </a:r>
            <a:endParaRPr lang="en-US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01A5-7E7C-4768-A9DA-C716B1A5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17" y="295060"/>
            <a:ext cx="11029616" cy="1188720"/>
          </a:xfrm>
        </p:spPr>
        <p:txBody>
          <a:bodyPr/>
          <a:lstStyle/>
          <a:p>
            <a:pPr algn="ctr"/>
            <a:r>
              <a:rPr lang="en-US"/>
              <a:t>2) objects: Initialization through method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266D-6C21-4EA6-94BB-496F07A6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0" y="1557989"/>
            <a:ext cx="5048437" cy="46991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class</a:t>
            </a:r>
            <a:r>
              <a:rPr lang="en-US">
                <a:ea typeface="+mn-lt"/>
                <a:cs typeface="+mn-lt"/>
              </a:rPr>
              <a:t> Student{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>
                <a:ea typeface="+mn-lt"/>
                <a:cs typeface="+mn-lt"/>
              </a:rPr>
              <a:t>int</a:t>
            </a:r>
            <a:r>
              <a:rPr lang="en-US">
                <a:ea typeface="+mn-lt"/>
                <a:cs typeface="+mn-lt"/>
              </a:rPr>
              <a:t> rollno;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String name;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void</a:t>
            </a:r>
            <a:r>
              <a:rPr lang="en-US">
                <a:ea typeface="+mn-lt"/>
                <a:cs typeface="+mn-lt"/>
              </a:rPr>
              <a:t> insertRecord(</a:t>
            </a:r>
            <a:r>
              <a:rPr lang="en-US" b="1">
                <a:ea typeface="+mn-lt"/>
                <a:cs typeface="+mn-lt"/>
              </a:rPr>
              <a:t>int</a:t>
            </a:r>
            <a:r>
              <a:rPr lang="en-US">
                <a:ea typeface="+mn-lt"/>
                <a:cs typeface="+mn-lt"/>
              </a:rPr>
              <a:t> r, String n){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rollno=r;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name=n;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}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b="1">
                <a:ea typeface="+mn-lt"/>
                <a:cs typeface="+mn-lt"/>
              </a:rPr>
              <a:t>void</a:t>
            </a:r>
            <a:r>
              <a:rPr lang="en-US">
                <a:ea typeface="+mn-lt"/>
                <a:cs typeface="+mn-lt"/>
              </a:rPr>
              <a:t> displayInformation(){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System.out.println(rollno+" "+name);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}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}  </a:t>
            </a:r>
            <a:endParaRPr lang="en-US"/>
          </a:p>
          <a:p>
            <a:pPr marL="0" indent="0">
              <a:buNone/>
            </a:pPr>
            <a:endParaRPr lang="en-US" dirty="0">
              <a:latin typeface="Consolas"/>
              <a:cs typeface="Time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6E0FC1-E55B-44C0-8AA8-995FF6B3A555}"/>
              </a:ext>
            </a:extLst>
          </p:cNvPr>
          <p:cNvSpPr txBox="1">
            <a:spLocks/>
          </p:cNvSpPr>
          <p:nvPr/>
        </p:nvSpPr>
        <p:spPr>
          <a:xfrm>
            <a:off x="5869263" y="1553814"/>
            <a:ext cx="5048437" cy="4699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class</a:t>
            </a:r>
            <a:r>
              <a:rPr lang="en-US">
                <a:ea typeface="+mn-lt"/>
                <a:cs typeface="+mn-lt"/>
              </a:rPr>
              <a:t> TestStudent4{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static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void</a:t>
            </a:r>
            <a:r>
              <a:rPr lang="en-US">
                <a:ea typeface="+mn-lt"/>
                <a:cs typeface="+mn-lt"/>
              </a:rPr>
              <a:t> main(String args[]){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 Student s1=</a:t>
            </a:r>
            <a:r>
              <a:rPr lang="en-US" b="1">
                <a:ea typeface="+mn-lt"/>
                <a:cs typeface="+mn-lt"/>
              </a:rPr>
              <a:t>new</a:t>
            </a:r>
            <a:r>
              <a:rPr lang="en-US">
                <a:ea typeface="+mn-lt"/>
                <a:cs typeface="+mn-lt"/>
              </a:rPr>
              <a:t> Student();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 Student s2=</a:t>
            </a:r>
            <a:r>
              <a:rPr lang="en-US" b="1">
                <a:ea typeface="+mn-lt"/>
                <a:cs typeface="+mn-lt"/>
              </a:rPr>
              <a:t>new</a:t>
            </a:r>
            <a:r>
              <a:rPr lang="en-US">
                <a:ea typeface="+mn-lt"/>
                <a:cs typeface="+mn-lt"/>
              </a:rPr>
              <a:t> Student();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r>
              <a:rPr lang="en-US">
                <a:ea typeface="+mn-lt"/>
                <a:cs typeface="+mn-lt"/>
              </a:rPr>
              <a:t>s1.insertRecord(111,"Karan");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r>
              <a:rPr lang="en-US">
                <a:ea typeface="+mn-lt"/>
                <a:cs typeface="+mn-lt"/>
              </a:rPr>
              <a:t>s2.insertRecord(222,"Aryan");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r>
              <a:rPr lang="en-US">
                <a:ea typeface="+mn-lt"/>
                <a:cs typeface="+mn-lt"/>
              </a:rPr>
              <a:t>s1.displayInformation();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r>
              <a:rPr lang="en-US">
                <a:ea typeface="+mn-lt"/>
                <a:cs typeface="+mn-lt"/>
              </a:rPr>
              <a:t>s2.displayInformation();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}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}  </a:t>
            </a:r>
            <a:endParaRPr lang="en-US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5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DAF4-20D0-4468-94CA-3A60EDB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32" y="420320"/>
            <a:ext cx="11029616" cy="1188720"/>
          </a:xfrm>
        </p:spPr>
        <p:txBody>
          <a:bodyPr/>
          <a:lstStyle/>
          <a:p>
            <a:pPr algn="ctr"/>
            <a:r>
              <a:rPr lang="en-US"/>
              <a:t>3) Object : Initialization through a constructor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1921-69E3-4125-9D9E-7D5A66E7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4043"/>
            <a:ext cx="4850109" cy="48975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"/>
                <a:cs typeface="Times"/>
              </a:rPr>
              <a:t>class</a:t>
            </a:r>
            <a:r>
              <a:rPr lang="en-US" sz="2400" dirty="0">
                <a:latin typeface="Times"/>
                <a:cs typeface="Times"/>
              </a:rPr>
              <a:t> Student{
</a:t>
            </a:r>
            <a:r>
              <a:rPr lang="en-US" sz="2400">
                <a:latin typeface="Times"/>
                <a:cs typeface="Times"/>
              </a:rPr>
              <a:t> String name;</a:t>
            </a:r>
            <a:endParaRPr lang="en-US" sz="24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400" b="1" dirty="0">
                <a:latin typeface="Times"/>
                <a:cs typeface="Times"/>
              </a:rPr>
              <a:t>int</a:t>
            </a:r>
            <a:r>
              <a:rPr lang="en-US" sz="2400">
                <a:latin typeface="Times"/>
                <a:cs typeface="Times"/>
              </a:rPr>
              <a:t> rollNo;</a:t>
            </a:r>
            <a:endParaRPr lang="en-US" sz="24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400">
                <a:latin typeface="Times"/>
                <a:cs typeface="Times"/>
              </a:rPr>
              <a:t>Student(String s, </a:t>
            </a:r>
            <a:r>
              <a:rPr lang="en-US" sz="2400" b="1" dirty="0">
                <a:latin typeface="Times"/>
                <a:cs typeface="Times"/>
              </a:rPr>
              <a:t>int</a:t>
            </a:r>
            <a:r>
              <a:rPr lang="en-US" sz="2400">
                <a:latin typeface="Times"/>
                <a:cs typeface="Times"/>
              </a:rPr>
              <a:t> r) //  </a:t>
            </a:r>
            <a:r>
              <a:rPr lang="en-US" sz="2400">
                <a:solidFill>
                  <a:srgbClr val="FF0000"/>
                </a:solidFill>
                <a:latin typeface="Times"/>
                <a:cs typeface="Times"/>
              </a:rPr>
              <a:t>constructor</a:t>
            </a:r>
            <a:r>
              <a:rPr lang="en-US" sz="2400" dirty="0">
                <a:solidFill>
                  <a:srgbClr val="FF0000"/>
                </a:solidFill>
                <a:latin typeface="Times"/>
                <a:cs typeface="Times"/>
              </a:rPr>
              <a:t>
</a:t>
            </a:r>
            <a:r>
              <a:rPr lang="en-US" sz="2400" dirty="0">
                <a:latin typeface="Times"/>
                <a:cs typeface="Times"/>
              </a:rPr>
              <a:t> {
	name = s;
	rollNo = r;
 }
</a:t>
            </a:r>
            <a:br>
              <a:rPr lang="en-US" sz="2000" dirty="0">
                <a:latin typeface="Consolas"/>
              </a:rPr>
            </a:br>
            <a:endParaRPr lang="en-US" dirty="0">
              <a:latin typeface="Consola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416D73-CA7C-4DE7-8C01-2BF03379C473}"/>
              </a:ext>
            </a:extLst>
          </p:cNvPr>
          <p:cNvSpPr txBox="1">
            <a:spLocks/>
          </p:cNvSpPr>
          <p:nvPr/>
        </p:nvSpPr>
        <p:spPr>
          <a:xfrm>
            <a:off x="5796195" y="1470306"/>
            <a:ext cx="4850109" cy="4887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Times"/>
                <a:cs typeface="Times"/>
              </a:rPr>
              <a:t>void</a:t>
            </a:r>
            <a:r>
              <a:rPr lang="en-US" sz="2000">
                <a:latin typeface="Times"/>
                <a:cs typeface="Times"/>
              </a:rPr>
              <a:t> methodforDisplay()</a:t>
            </a:r>
            <a:r>
              <a:rPr lang="en-US" sz="2000" dirty="0">
                <a:latin typeface="Times"/>
                <a:cs typeface="Times"/>
              </a:rPr>
              <a:t>
</a:t>
            </a:r>
            <a:r>
              <a:rPr lang="en-US" sz="2000">
                <a:latin typeface="Times"/>
                <a:cs typeface="Times"/>
              </a:rPr>
              <a:t>  {</a:t>
            </a:r>
            <a:r>
              <a:rPr lang="en-US" sz="2000" dirty="0">
                <a:latin typeface="Times"/>
                <a:cs typeface="Times"/>
              </a:rPr>
              <a:t>
</a:t>
            </a:r>
            <a:r>
              <a:rPr lang="en-US" sz="2000">
                <a:latin typeface="Times"/>
                <a:cs typeface="Times"/>
              </a:rPr>
              <a:t> 	System.</a:t>
            </a:r>
            <a:r>
              <a:rPr lang="en-US" sz="2000" b="1">
                <a:latin typeface="Times"/>
                <a:cs typeface="Times"/>
              </a:rPr>
              <a:t>out</a:t>
            </a:r>
            <a:r>
              <a:rPr lang="en-US" sz="2000">
                <a:latin typeface="Times"/>
                <a:cs typeface="Times"/>
              </a:rPr>
              <a:t>.println(name+"'s Roll No: "+rollNo);</a:t>
            </a:r>
            <a:r>
              <a:rPr lang="en-US" sz="2000" dirty="0">
                <a:latin typeface="Times"/>
                <a:cs typeface="Times"/>
              </a:rPr>
              <a:t>
</a:t>
            </a:r>
            <a:r>
              <a:rPr lang="en-US" sz="2000">
                <a:latin typeface="Times"/>
                <a:cs typeface="Times"/>
              </a:rPr>
              <a:t> }</a:t>
            </a:r>
            <a:r>
              <a:rPr lang="en-US" sz="2000" dirty="0">
                <a:latin typeface="Times"/>
                <a:cs typeface="Times"/>
              </a:rPr>
              <a:t>
 </a:t>
            </a:r>
            <a:r>
              <a:rPr lang="en-US" sz="2000" b="1">
                <a:latin typeface="Times"/>
                <a:cs typeface="Times"/>
              </a:rPr>
              <a:t>public</a:t>
            </a:r>
            <a:r>
              <a:rPr lang="en-US" sz="2000" dirty="0">
                <a:latin typeface="Times"/>
                <a:cs typeface="Times"/>
              </a:rPr>
              <a:t> </a:t>
            </a:r>
            <a:r>
              <a:rPr lang="en-US" sz="2000" b="1">
                <a:latin typeface="Times"/>
                <a:cs typeface="Times"/>
              </a:rPr>
              <a:t>static</a:t>
            </a:r>
            <a:r>
              <a:rPr lang="en-US" sz="2000" dirty="0">
                <a:latin typeface="Times"/>
                <a:cs typeface="Times"/>
              </a:rPr>
              <a:t> </a:t>
            </a:r>
            <a:r>
              <a:rPr lang="en-US" sz="2000" b="1">
                <a:latin typeface="Times"/>
                <a:cs typeface="Times"/>
              </a:rPr>
              <a:t>void</a:t>
            </a:r>
            <a:r>
              <a:rPr lang="en-US" sz="2000">
                <a:latin typeface="Times"/>
                <a:cs typeface="Times"/>
              </a:rPr>
              <a:t> main(String args[]){</a:t>
            </a:r>
            <a:r>
              <a:rPr lang="en-US" sz="2000" dirty="0">
                <a:latin typeface="Times"/>
                <a:cs typeface="Times"/>
              </a:rPr>
              <a:t>
</a:t>
            </a:r>
            <a:r>
              <a:rPr lang="en-US" sz="2000">
                <a:latin typeface="Times"/>
                <a:cs typeface="Times"/>
              </a:rPr>
              <a:t>  Student obj1=</a:t>
            </a:r>
            <a:r>
              <a:rPr lang="en-US" sz="2000" b="1">
                <a:latin typeface="Times"/>
                <a:cs typeface="Times"/>
              </a:rPr>
              <a:t>new</a:t>
            </a:r>
            <a:r>
              <a:rPr lang="en-US" sz="2000" dirty="0">
                <a:latin typeface="Times"/>
                <a:cs typeface="Times"/>
              </a:rPr>
              <a:t> </a:t>
            </a:r>
            <a:r>
              <a:rPr lang="en-US" sz="2000">
                <a:latin typeface="Times"/>
                <a:cs typeface="Times"/>
              </a:rPr>
              <a:t>Student("Ramboo",21);</a:t>
            </a:r>
            <a:r>
              <a:rPr lang="en-US" sz="2000" dirty="0">
                <a:latin typeface="Times"/>
                <a:cs typeface="Times"/>
              </a:rPr>
              <a:t>
</a:t>
            </a:r>
            <a:r>
              <a:rPr lang="en-US" sz="2000">
                <a:latin typeface="Times"/>
                <a:cs typeface="Times"/>
              </a:rPr>
              <a:t>    obj1.methodforDisplay();</a:t>
            </a:r>
            <a:r>
              <a:rPr lang="en-US" sz="2000" dirty="0">
                <a:latin typeface="Times"/>
                <a:cs typeface="Times"/>
              </a:rPr>
              <a:t>
</a:t>
            </a:r>
            <a:r>
              <a:rPr lang="en-US" sz="2000">
                <a:latin typeface="Times"/>
                <a:cs typeface="Times"/>
              </a:rPr>
              <a:t> }</a:t>
            </a:r>
            <a:r>
              <a:rPr lang="en-US" sz="2000" dirty="0">
                <a:latin typeface="Times"/>
                <a:cs typeface="Times"/>
              </a:rPr>
              <a:t>
</a:t>
            </a:r>
            <a:r>
              <a:rPr lang="en-US" sz="2000">
                <a:latin typeface="Times"/>
                <a:cs typeface="Times"/>
              </a:rPr>
              <a:t>}</a:t>
            </a:r>
            <a:endParaRPr lang="en-US" sz="2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152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81F1A-E96D-4043-85C3-005D7321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Let's go back: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801C-32A7-4512-A503-B1FD8181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endParaRPr lang="en-US">
              <a:solidFill>
                <a:srgbClr val="FFFFFF"/>
              </a:solidFill>
            </a:endParaRP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6E48-EDEB-4A03-97A9-4F284877B2AF}"/>
              </a:ext>
            </a:extLst>
          </p:cNvPr>
          <p:cNvSpPr txBox="1"/>
          <p:nvPr/>
        </p:nvSpPr>
        <p:spPr>
          <a:xfrm>
            <a:off x="4533900" y="962025"/>
            <a:ext cx="3636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Structure of a Class​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283B-F364-45DA-9547-D3447121C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30857" r="30358" b="16250"/>
          <a:stretch/>
        </p:blipFill>
        <p:spPr>
          <a:xfrm>
            <a:off x="5020783" y="1352337"/>
            <a:ext cx="6569962" cy="47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550AD-EA96-4A3D-BE68-5A21E777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416405"/>
            <a:ext cx="3409783" cy="1300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  <a:t>Variables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8F7-C7F0-4A1B-9686-CDDF167A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5" y="1617548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•Variables are named memory locations used to store values of specific data type.</a:t>
            </a:r>
            <a:endParaRPr lang="en-US" sz="2400" dirty="0">
              <a:solidFill>
                <a:srgbClr val="FFFFFF"/>
              </a:solidFill>
            </a:endParaRPr>
          </a:p>
          <a:p>
            <a:pPr marL="305435" indent="-305435"/>
            <a:endParaRPr lang="en-US" sz="2400" dirty="0">
              <a:solidFill>
                <a:srgbClr val="FFFFFF"/>
              </a:solidFill>
            </a:endParaRPr>
          </a:p>
          <a:p>
            <a:pPr marL="305435" indent="-305435"/>
            <a:r>
              <a:rPr lang="en-US" sz="2400" dirty="0">
                <a:solidFill>
                  <a:srgbClr val="FFFFFF"/>
                </a:solidFill>
              </a:rPr>
              <a:t>Member Variables</a:t>
            </a:r>
          </a:p>
          <a:p>
            <a:pPr marL="305435" indent="-305435"/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3FFF7-D529-4DEE-ADEF-84286A90A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9" t="1656" r="16377"/>
          <a:stretch/>
        </p:blipFill>
        <p:spPr>
          <a:xfrm>
            <a:off x="4437449" y="1247246"/>
            <a:ext cx="7451416" cy="48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D586-3A2C-41E7-B4CB-E0CDC328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8781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AGENDA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52D6-7BEC-4843-8E97-6A36C283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2177"/>
            <a:ext cx="11029615" cy="4682235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/>
              <a:t>What is Class?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Overview of Objects </a:t>
            </a:r>
          </a:p>
          <a:p>
            <a:pPr marL="305435" indent="-305435"/>
            <a:r>
              <a:rPr lang="en-US" sz="2800">
                <a:ea typeface="+mn-lt"/>
                <a:cs typeface="+mn-lt"/>
              </a:rPr>
              <a:t>Working with Objects</a:t>
            </a:r>
          </a:p>
          <a:p>
            <a:pPr marL="629920" lvl="1" indent="-305435"/>
            <a:r>
              <a:rPr lang="en-US" sz="2500">
                <a:ea typeface="+mn-lt"/>
                <a:cs typeface="+mn-lt"/>
              </a:rPr>
              <a:t>Ways to Initialize objects</a:t>
            </a:r>
            <a:endParaRPr lang="en-US" sz="2500" dirty="0">
              <a:ea typeface="+mn-lt"/>
              <a:cs typeface="+mn-lt"/>
            </a:endParaRPr>
          </a:p>
          <a:p>
            <a:pPr marL="305435" indent="-305435"/>
            <a:r>
              <a:rPr lang="en-US" sz="2800">
                <a:ea typeface="+mn-lt"/>
                <a:cs typeface="+mn-lt"/>
              </a:rPr>
              <a:t>Structure of a Class</a:t>
            </a:r>
          </a:p>
          <a:p>
            <a:pPr marL="629920" lvl="1" indent="-305435"/>
            <a:r>
              <a:rPr lang="en-US" sz="2500"/>
              <a:t>Variable Types, Methods</a:t>
            </a:r>
            <a:endParaRPr lang="en-US" sz="2500" dirty="0"/>
          </a:p>
          <a:p>
            <a:pPr marL="305435" indent="-305435"/>
            <a:r>
              <a:rPr lang="en-US" sz="2800"/>
              <a:t>Constructors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2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4F35-0688-4BD4-862B-23F77731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36" y="-313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VARIABLE TYPES</a:t>
            </a: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825C6-5DE7-4868-A958-5E185F50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526381"/>
            <a:ext cx="8160542" cy="4602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7E386-6E7A-4615-9163-3AE6DDEC49C7}"/>
              </a:ext>
            </a:extLst>
          </p:cNvPr>
          <p:cNvSpPr txBox="1"/>
          <p:nvPr/>
        </p:nvSpPr>
        <p:spPr>
          <a:xfrm>
            <a:off x="7962900" y="6236493"/>
            <a:ext cx="3945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3"/>
              </a:rPr>
              <a:t>https://www.atnyla.com/librar</a:t>
            </a:r>
            <a:r>
              <a:rPr lang="en-US" dirty="0">
                <a:ea typeface="+mn-lt"/>
                <a:cs typeface="+mn-lt"/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8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EBC62-8B15-4786-9697-E3B239E6B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83" y="1174052"/>
            <a:ext cx="8747306" cy="4920359"/>
          </a:xfrm>
        </p:spPr>
      </p:pic>
    </p:spTree>
    <p:extLst>
      <p:ext uri="{BB962C8B-B14F-4D97-AF65-F5344CB8AC3E}">
        <p14:creationId xmlns:p14="http://schemas.microsoft.com/office/powerpoint/2010/main" val="227408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F9451-DEB4-4AA8-BA25-22EBAB9F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/>
              <a:t>Methods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3C281B-270B-400F-99E0-7AB998344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18" y="1590771"/>
            <a:ext cx="4568785" cy="4825110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>
                <a:ea typeface="+mn-lt"/>
                <a:cs typeface="+mn-lt"/>
              </a:rPr>
              <a:t>A method is a set of code which is referred to by name and can be called (invoked) at any point in a program simply by utilizing the method's name.</a:t>
            </a:r>
          </a:p>
          <a:p>
            <a:pPr marL="305435" indent="-305435"/>
            <a:endParaRPr lang="en-US" sz="2400" dirty="0"/>
          </a:p>
          <a:p>
            <a:pPr marL="305435" indent="-305435"/>
            <a:r>
              <a:rPr lang="en-US" sz="2400"/>
              <a:t>You can pass data, known as parameters, into a method.</a:t>
            </a:r>
            <a:endParaRPr lang="en-US" sz="2400">
              <a:ea typeface="+mn-lt"/>
              <a:cs typeface="+mn-lt"/>
            </a:endParaRPr>
          </a:p>
          <a:p>
            <a:pPr marL="305435" indent="-305435"/>
            <a:endParaRPr lang="en-US" sz="2000" dirty="0"/>
          </a:p>
          <a:p>
            <a:pPr marL="305435" indent="-305435"/>
            <a:endParaRPr lang="en-US"/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0EEC882-792B-414F-97C3-45934762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95" y="2046304"/>
            <a:ext cx="6020898" cy="39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01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1F4D-D691-41CC-9901-C7EE4566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TYPES OF METHODS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477E4-1209-496C-9B64-FFE8A2574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t="6865" r="517" b="6407"/>
          <a:stretch/>
        </p:blipFill>
        <p:spPr>
          <a:xfrm>
            <a:off x="1615190" y="1709833"/>
            <a:ext cx="9211660" cy="4515146"/>
          </a:xfrm>
        </p:spPr>
      </p:pic>
    </p:spTree>
    <p:extLst>
      <p:ext uri="{BB962C8B-B14F-4D97-AF65-F5344CB8AC3E}">
        <p14:creationId xmlns:p14="http://schemas.microsoft.com/office/powerpoint/2010/main" val="1129091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0510-EBCC-4903-8936-9D7CAA70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Method Declaration</a:t>
            </a:r>
          </a:p>
          <a:p>
            <a:endParaRPr lang="en-US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D95206-8A1E-4007-B26A-CF5B9CC1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844" y="1829245"/>
            <a:ext cx="9286874" cy="4324349"/>
          </a:xfrm>
        </p:spPr>
      </p:pic>
    </p:spTree>
    <p:extLst>
      <p:ext uri="{BB962C8B-B14F-4D97-AF65-F5344CB8AC3E}">
        <p14:creationId xmlns:p14="http://schemas.microsoft.com/office/powerpoint/2010/main" val="9383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8EED-65B7-4005-AC4A-7D0F7D9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5" y="368781"/>
            <a:ext cx="11029616" cy="1188720"/>
          </a:xfrm>
        </p:spPr>
        <p:txBody>
          <a:bodyPr/>
          <a:lstStyle/>
          <a:p>
            <a:r>
              <a:rPr lang="en-US"/>
              <a:t>METHODS-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A11F-C193-41E8-B95D-F4709673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55" y="257271"/>
            <a:ext cx="11029615" cy="4063110"/>
          </a:xfrm>
        </p:spPr>
        <p:txBody>
          <a:bodyPr/>
          <a:lstStyle/>
          <a:p>
            <a:pPr marL="305435" indent="-305435"/>
            <a:endParaRPr lang="en-US" sz="2000" dirty="0"/>
          </a:p>
          <a:p>
            <a:pPr marL="305435" indent="-305435"/>
            <a:endParaRPr lang="en-US" dirty="0"/>
          </a:p>
        </p:txBody>
      </p:sp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BA83B07-6357-4E59-8B81-571097D7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" y="1752600"/>
            <a:ext cx="9053510" cy="51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1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BC82AF-E7A5-49FC-BE75-916E01FCF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846" y="1197864"/>
            <a:ext cx="8604432" cy="4837016"/>
          </a:xfrm>
        </p:spPr>
      </p:pic>
    </p:spTree>
    <p:extLst>
      <p:ext uri="{BB962C8B-B14F-4D97-AF65-F5344CB8AC3E}">
        <p14:creationId xmlns:p14="http://schemas.microsoft.com/office/powerpoint/2010/main" val="251618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E58A-B332-4B89-AE50-C62A9DDD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2125"/>
            <a:ext cx="11029616" cy="118872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METHODS</a:t>
            </a:r>
          </a:p>
          <a:p>
            <a:endParaRPr lang="en-US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2EF3D8-0A03-4786-9C20-612E8242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67" t="7273" r="128"/>
          <a:stretch/>
        </p:blipFill>
        <p:spPr>
          <a:xfrm>
            <a:off x="591255" y="1162149"/>
            <a:ext cx="10128415" cy="5241604"/>
          </a:xfrm>
        </p:spPr>
      </p:pic>
    </p:spTree>
    <p:extLst>
      <p:ext uri="{BB962C8B-B14F-4D97-AF65-F5344CB8AC3E}">
        <p14:creationId xmlns:p14="http://schemas.microsoft.com/office/powerpoint/2010/main" val="336696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C2DF-6F96-45C4-B87F-C54C363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PROBLEM STATEMENT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9BF7-1963-4B2C-95DC-37915676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61" y="1888426"/>
            <a:ext cx="11029615" cy="3753548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3200"/>
              <a:t>Write a program to add two numbers using  Method in Java</a:t>
            </a:r>
          </a:p>
        </p:txBody>
      </p:sp>
    </p:spTree>
    <p:extLst>
      <p:ext uri="{BB962C8B-B14F-4D97-AF65-F5344CB8AC3E}">
        <p14:creationId xmlns:p14="http://schemas.microsoft.com/office/powerpoint/2010/main" val="281359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E5F1-DF96-4A0A-BFD9-6C9D1700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PROBLEM STATEMENT (2)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6AF8-DBD0-443E-8942-88B1BC23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8427"/>
            <a:ext cx="1102961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>
                <a:ea typeface="+mn-lt"/>
                <a:cs typeface="+mn-lt"/>
              </a:rPr>
              <a:t>Write a program to check whether a number entered by user is even or odd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69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3FAF-21F1-4C90-BA32-6E0731C0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1625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Your First java program</a:t>
            </a: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7AA701-280F-479B-AB63-CE1F7577A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158" y="1590770"/>
            <a:ext cx="6339805" cy="4896547"/>
          </a:xfrm>
        </p:spPr>
      </p:pic>
    </p:spTree>
    <p:extLst>
      <p:ext uri="{BB962C8B-B14F-4D97-AF65-F5344CB8AC3E}">
        <p14:creationId xmlns:p14="http://schemas.microsoft.com/office/powerpoint/2010/main" val="3893845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53F2-7207-44DA-A8F2-B53D3BDE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42" y="94937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8877-D4F8-4A2C-8E17-E5CE208C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3" y="1519333"/>
            <a:ext cx="11517771" cy="4384579"/>
          </a:xfrm>
        </p:spPr>
        <p:txBody>
          <a:bodyPr>
            <a:normAutofit fontScale="85000" lnSpcReduction="10000"/>
          </a:bodyPr>
          <a:lstStyle/>
          <a:p>
            <a:pPr marL="305435" indent="-305435"/>
            <a:r>
              <a:rPr lang="en-US" sz="2800" b="1">
                <a:ea typeface="+mn-lt"/>
                <a:cs typeface="+mn-lt"/>
              </a:rPr>
              <a:t>Special method</a:t>
            </a:r>
            <a:r>
              <a:rPr lang="en-US" sz="2800">
                <a:ea typeface="+mn-lt"/>
                <a:cs typeface="+mn-lt"/>
              </a:rPr>
              <a:t> that is used to initialize objects. </a:t>
            </a:r>
          </a:p>
          <a:p>
            <a:pPr marL="305435" indent="-305435"/>
            <a:r>
              <a:rPr lang="en-US" sz="2800">
                <a:ea typeface="+mn-lt"/>
                <a:cs typeface="+mn-lt"/>
              </a:rPr>
              <a:t>The constructor is called when an object of a class is created.</a:t>
            </a:r>
          </a:p>
          <a:p>
            <a:pPr marL="305435" indent="-305435"/>
            <a:r>
              <a:rPr lang="en-US" sz="2800">
                <a:ea typeface="+mn-lt"/>
                <a:cs typeface="+mn-lt"/>
              </a:rPr>
              <a:t>At the time of calling constructor, memory for the object is allocated in the memory.</a:t>
            </a:r>
            <a:endParaRPr lang="en-US" sz="2800" dirty="0"/>
          </a:p>
          <a:p>
            <a:pPr marL="305435" indent="-305435"/>
            <a:endParaRPr lang="en-US" sz="2800" dirty="0">
              <a:solidFill>
                <a:srgbClr val="404040"/>
              </a:solidFill>
            </a:endParaRPr>
          </a:p>
          <a:p>
            <a:pPr marL="305435" indent="-305435"/>
            <a:r>
              <a:rPr lang="en-US" sz="2800" b="1">
                <a:solidFill>
                  <a:srgbClr val="FF0000"/>
                </a:solidFill>
              </a:rPr>
              <a:t>RULES:</a:t>
            </a:r>
          </a:p>
          <a:p>
            <a:pPr marL="0" indent="0" algn="just">
              <a:buNone/>
            </a:pPr>
            <a:r>
              <a:rPr lang="en-US" sz="2800"/>
              <a:t>1) </a:t>
            </a:r>
            <a:r>
              <a:rPr lang="en-US" sz="2800">
                <a:ea typeface="+mn-lt"/>
                <a:cs typeface="+mn-lt"/>
              </a:rPr>
              <a:t>Constructor name must be same as its class name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>
                <a:ea typeface="+mn-lt"/>
                <a:cs typeface="+mn-lt"/>
              </a:rPr>
              <a:t>2) No return type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800">
                <a:ea typeface="+mn-lt"/>
                <a:cs typeface="+mn-lt"/>
              </a:rPr>
              <a:t>3) cannot be abstract, static, final, and synchronized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0784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F502-DC6D-41A1-83A3-4CA7DA83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73" y="70215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Types of Java constructors</a:t>
            </a:r>
            <a:endParaRPr lang="en-US" sz="3200">
              <a:ea typeface="+mj-lt"/>
              <a:cs typeface="+mj-lt"/>
            </a:endParaRPr>
          </a:p>
          <a:p>
            <a:pPr algn="ctr"/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358-B341-4273-9287-0A240687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03" y="1713257"/>
            <a:ext cx="11660646" cy="50870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05435" indent="-305435" algn="just"/>
            <a:r>
              <a:rPr lang="en-US" sz="2400">
                <a:ea typeface="+mn-lt"/>
                <a:cs typeface="+mn-lt"/>
              </a:rPr>
              <a:t>There are two types of constructors: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>
                <a:ea typeface="+mn-lt"/>
                <a:cs typeface="+mn-lt"/>
              </a:rPr>
              <a:t>1) </a:t>
            </a:r>
            <a:r>
              <a:rPr lang="en-US" sz="2400" b="1">
                <a:solidFill>
                  <a:srgbClr val="C00000"/>
                </a:solidFill>
                <a:ea typeface="+mn-lt"/>
                <a:cs typeface="+mn-lt"/>
              </a:rPr>
              <a:t>Default constructor (no-arg constructor)</a:t>
            </a:r>
            <a:endParaRPr lang="en-US" sz="2400" b="1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2400">
                <a:ea typeface="+mn-lt"/>
                <a:cs typeface="+mn-lt"/>
              </a:rPr>
              <a:t>Default constructor provides the default values to the object like 0, null etc. depending on the type.</a:t>
            </a:r>
            <a:endParaRPr lang="en-US"/>
          </a:p>
          <a:p>
            <a:pPr marL="0" indent="0" algn="just">
              <a:buNone/>
            </a:pPr>
            <a:r>
              <a:rPr lang="en-US" sz="2400"/>
              <a:t>Eg.     Constructors ()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/>
              <a:t>    {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/>
              <a:t>         System.out.println("This is default constructor");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/>
              <a:t>    }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/>
              <a:t>2) </a:t>
            </a:r>
            <a:r>
              <a:rPr lang="en-US" sz="2400" b="1">
                <a:solidFill>
                  <a:srgbClr val="C00000"/>
                </a:solidFill>
              </a:rPr>
              <a:t>Parameterized constructor</a:t>
            </a:r>
            <a:endParaRPr lang="en-US" sz="2400" b="1">
              <a:solidFill>
                <a:srgbClr val="C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305435" indent="-30543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363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C302-775C-4CCD-A1DD-3E446BD5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2" y="309250"/>
            <a:ext cx="11029616" cy="1188720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EXAMPLE OF Default Constructor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742B4-4B01-4E93-925B-1E0120B4D398}"/>
              </a:ext>
            </a:extLst>
          </p:cNvPr>
          <p:cNvSpPr txBox="1"/>
          <p:nvPr/>
        </p:nvSpPr>
        <p:spPr>
          <a:xfrm>
            <a:off x="8617743" y="1712119"/>
            <a:ext cx="29932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i="1" dirty="0">
              <a:solidFill>
                <a:srgbClr val="21211F"/>
              </a:solidFill>
              <a:latin typeface="Times"/>
              <a:cs typeface="Time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201830-6DFC-4874-A31F-94A78DD2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9302"/>
            <a:ext cx="11029615" cy="53966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//Java Program to create and call a default constructor  </a:t>
            </a:r>
            <a:endParaRPr lang="en-US"/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class</a:t>
            </a:r>
            <a:r>
              <a:rPr lang="en-US" sz="1800">
                <a:ea typeface="+mn-lt"/>
                <a:cs typeface="+mn-lt"/>
              </a:rPr>
              <a:t> Bike1{  </a:t>
            </a:r>
            <a:endParaRPr lang="en-US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//creating a default constructor  </a:t>
            </a:r>
            <a:endParaRPr lang="en-US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Bike1(){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         System.out.println("Bike is created");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}  </a:t>
            </a:r>
            <a:endParaRPr lang="en-US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//main method  </a:t>
            </a:r>
            <a:endParaRPr lang="en-US"/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   public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>
                <a:ea typeface="+mn-lt"/>
                <a:cs typeface="+mn-lt"/>
              </a:rPr>
              <a:t>static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>
                <a:ea typeface="+mn-lt"/>
                <a:cs typeface="+mn-lt"/>
              </a:rPr>
              <a:t>void</a:t>
            </a:r>
            <a:r>
              <a:rPr lang="en-US" sz="1800">
                <a:ea typeface="+mn-lt"/>
                <a:cs typeface="+mn-lt"/>
              </a:rPr>
              <a:t> main(String args[]){  </a:t>
            </a:r>
            <a:endParaRPr lang="en-US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//calling a default constructor</a:t>
            </a:r>
            <a:r>
              <a:rPr lang="en-US" sz="1800" dirty="0">
                <a:ea typeface="+mn-lt"/>
                <a:cs typeface="+mn-lt"/>
              </a:rPr>
              <a:t>  </a:t>
            </a:r>
            <a:endParaRPr lang="en-US" dirty="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 Bike1 b=</a:t>
            </a:r>
            <a:r>
              <a:rPr lang="en-US" sz="1800" b="1">
                <a:ea typeface="+mn-lt"/>
                <a:cs typeface="+mn-lt"/>
              </a:rPr>
              <a:t>new</a:t>
            </a:r>
            <a:r>
              <a:rPr lang="en-US" sz="1800">
                <a:ea typeface="+mn-lt"/>
                <a:cs typeface="+mn-lt"/>
              </a:rPr>
              <a:t> Bike1();</a:t>
            </a:r>
            <a:r>
              <a:rPr lang="en-US" sz="1800" dirty="0">
                <a:ea typeface="+mn-lt"/>
                <a:cs typeface="+mn-lt"/>
              </a:rPr>
              <a:t>  </a:t>
            </a:r>
            <a:endParaRPr lang="en-US" dirty="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}  </a:t>
            </a:r>
            <a:endParaRPr lang="en-US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}  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10276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DEA0-4EE5-46F8-B737-12E3BA23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6890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sz="2400"/>
              <a:t>Rule: </a:t>
            </a:r>
            <a:br>
              <a:rPr lang="en-US" sz="2400" dirty="0"/>
            </a:br>
            <a:r>
              <a:rPr lang="en-US" sz="2400"/>
              <a:t>If there is no constructor in a class, compiler automatically creates a default construct</a:t>
            </a:r>
            <a:r>
              <a:rPr lang="en-US"/>
              <a:t>or.</a:t>
            </a:r>
          </a:p>
          <a:p>
            <a:endParaRPr lang="en-US" dirty="0"/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2CD4521-0EDA-4176-BCAE-7914E73E0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06" y="2800794"/>
            <a:ext cx="7734299" cy="2917031"/>
          </a:xfrm>
        </p:spPr>
      </p:pic>
    </p:spTree>
    <p:extLst>
      <p:ext uri="{BB962C8B-B14F-4D97-AF65-F5344CB8AC3E}">
        <p14:creationId xmlns:p14="http://schemas.microsoft.com/office/powerpoint/2010/main" val="3663792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7FC6-A8F3-48C7-B1B7-F8EF533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Parameterized Constructor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25B9-6555-4DA1-97F0-BEF13AF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8" y="78677"/>
            <a:ext cx="11029615" cy="4253610"/>
          </a:xfrm>
        </p:spPr>
        <p:txBody>
          <a:bodyPr/>
          <a:lstStyle/>
          <a:p>
            <a:pPr marL="305435" indent="-305435"/>
            <a:r>
              <a:rPr lang="en-US" sz="2400">
                <a:ea typeface="+mn-lt"/>
                <a:cs typeface="+mn-lt"/>
              </a:rPr>
              <a:t>A constructor that have parameters. </a:t>
            </a:r>
          </a:p>
          <a:p>
            <a:pPr marL="305435" indent="-305435"/>
            <a:r>
              <a:rPr lang="en-US" sz="2400">
                <a:ea typeface="+mn-lt"/>
                <a:cs typeface="+mn-lt"/>
              </a:rPr>
              <a:t>Parameterized constructor is used to provide different values to the distinct objects.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309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5011-B2A3-49CA-B1A0-00987116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5" y="225906"/>
            <a:ext cx="11029616" cy="1188720"/>
          </a:xfrm>
        </p:spPr>
        <p:txBody>
          <a:bodyPr/>
          <a:lstStyle/>
          <a:p>
            <a:pPr algn="ctr"/>
            <a:r>
              <a:rPr lang="en-US"/>
              <a:t>EXAMPLE OF PARAMETRIZED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808B-4165-4218-AB4D-90FA2E0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9833"/>
            <a:ext cx="4695491" cy="426551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latin typeface="Consolas"/>
              </a:rPr>
              <a:t>class</a:t>
            </a:r>
            <a:r>
              <a:rPr lang="en-US">
                <a:latin typeface="Consolas"/>
              </a:rPr>
              <a:t> Student{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	String name;</a:t>
            </a:r>
            <a:r>
              <a:rPr lang="en-US" dirty="0">
                <a:latin typeface="Consolas"/>
              </a:rPr>
              <a:t>
    </a:t>
            </a:r>
            <a:r>
              <a:rPr lang="en-US" b="1">
                <a:latin typeface="Consolas"/>
              </a:rPr>
              <a:t>int</a:t>
            </a:r>
            <a:r>
              <a:rPr lang="en-US">
                <a:latin typeface="Consolas"/>
              </a:rPr>
              <a:t> rollNo;</a:t>
            </a:r>
            <a:r>
              <a:rPr lang="en-US" dirty="0">
                <a:latin typeface="Consolas"/>
              </a:rPr>
              <a:t>
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//Parametrized Constructor</a:t>
            </a:r>
            <a:r>
              <a:rPr lang="en-US" dirty="0">
                <a:latin typeface="Consolas"/>
              </a:rPr>
              <a:t>
 Student(String n, </a:t>
            </a:r>
            <a:r>
              <a:rPr lang="en-US" b="1" dirty="0">
                <a:latin typeface="Consolas"/>
              </a:rPr>
              <a:t>int</a:t>
            </a:r>
            <a:r>
              <a:rPr lang="en-US" dirty="0">
                <a:latin typeface="Consolas"/>
              </a:rPr>
              <a:t> i){
	name = n;
    rollNo = i;
    }
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CEA93F-90C3-429B-AB29-D1929C3BC49D}"/>
              </a:ext>
            </a:extLst>
          </p:cNvPr>
          <p:cNvSpPr txBox="1">
            <a:spLocks/>
          </p:cNvSpPr>
          <p:nvPr/>
        </p:nvSpPr>
        <p:spPr>
          <a:xfrm>
            <a:off x="5448467" y="1695545"/>
            <a:ext cx="6231397" cy="42655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</a:rPr>
              <a:t>void</a:t>
            </a:r>
            <a:r>
              <a:rPr lang="en-US" dirty="0">
                <a:latin typeface="Consolas"/>
              </a:rPr>
              <a:t> display(){
	System.</a:t>
            </a:r>
            <a:r>
              <a:rPr lang="en-US" b="1" dirty="0">
                <a:latin typeface="Consolas"/>
              </a:rPr>
              <a:t>out</a:t>
            </a:r>
            <a:r>
              <a:rPr lang="en-US" dirty="0">
                <a:latin typeface="Consolas"/>
              </a:rPr>
              <a:t>.println(rollNo+" "+name);
	}
</a:t>
            </a:r>
            <a:r>
              <a:rPr lang="en-US" b="1" dirty="0">
                <a:latin typeface="Consolas"/>
              </a:rPr>
              <a:t>public</a:t>
            </a:r>
            <a:r>
              <a:rPr lang="en-US" dirty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static</a:t>
            </a:r>
            <a:r>
              <a:rPr lang="en-US" dirty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void</a:t>
            </a:r>
            <a:r>
              <a:rPr lang="en-US" dirty="0">
                <a:latin typeface="Consolas"/>
              </a:rPr>
              <a:t> main(String args[]){
	Student s1=</a:t>
            </a:r>
            <a:r>
              <a:rPr lang="en-US" b="1" dirty="0">
                <a:latin typeface="Consolas"/>
              </a:rPr>
              <a:t>new</a:t>
            </a:r>
            <a:r>
              <a:rPr lang="en-US" dirty="0">
                <a:latin typeface="Consolas"/>
              </a:rPr>
              <a:t> Student("RUCHIKA", 1);
	Student s2=</a:t>
            </a:r>
            <a:r>
              <a:rPr lang="en-US" b="1" dirty="0">
                <a:latin typeface="Consolas"/>
              </a:rPr>
              <a:t>new</a:t>
            </a:r>
            <a:r>
              <a:rPr lang="en-US">
                <a:latin typeface="Consolas"/>
              </a:rPr>
              <a:t> Student(" MANJU",2);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	s1.display();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	s2.display();</a:t>
            </a:r>
            <a:r>
              <a:rPr lang="en-US" dirty="0">
                <a:latin typeface="Consolas"/>
              </a:rPr>
              <a:t>
	}
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7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7857-4888-4F8F-9005-C1812657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67" y="178281"/>
            <a:ext cx="11029616" cy="1188720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Constructor vs Method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864036-0DE1-451E-9B0C-AA75F7C7F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509633"/>
              </p:ext>
            </p:extLst>
          </p:nvPr>
        </p:nvGraphicFramePr>
        <p:xfrm>
          <a:off x="892968" y="1369218"/>
          <a:ext cx="10425007" cy="5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825578618"/>
                    </a:ext>
                  </a:extLst>
                </a:gridCol>
                <a:gridCol w="4566262">
                  <a:extLst>
                    <a:ext uri="{9D8B030D-6E8A-4147-A177-3AD203B41FA5}">
                      <a16:colId xmlns:a16="http://schemas.microsoft.com/office/drawing/2014/main" val="1099655159"/>
                    </a:ext>
                  </a:extLst>
                </a:gridCol>
                <a:gridCol w="5180089">
                  <a:extLst>
                    <a:ext uri="{9D8B030D-6E8A-4147-A177-3AD203B41FA5}">
                      <a16:colId xmlns:a16="http://schemas.microsoft.com/office/drawing/2014/main" val="4013272107"/>
                    </a:ext>
                  </a:extLst>
                </a:gridCol>
              </a:tblGrid>
              <a:tr h="58891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effectLst/>
                        </a:rPr>
                        <a:t>SR</a:t>
                      </a:r>
                      <a:endParaRPr lang="en-US" b="0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no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Constructor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Method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3950833"/>
                  </a:ext>
                </a:extLst>
              </a:tr>
              <a:tr h="71978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Constructor is used to initialize the state of an object.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Method is used to expose </a:t>
                      </a:r>
                      <a:r>
                        <a:rPr lang="en-US" sz="1800" b="1" dirty="0" err="1">
                          <a:effectLst/>
                        </a:rPr>
                        <a:t>behaviour</a:t>
                      </a:r>
                      <a:r>
                        <a:rPr lang="en-US" sz="1800" b="1" dirty="0">
                          <a:effectLst/>
                        </a:rPr>
                        <a:t> of an object.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7780998"/>
                  </a:ext>
                </a:extLst>
              </a:tr>
              <a:tr h="58891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Constructor must not have return type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Method must have return type.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9107750"/>
                  </a:ext>
                </a:extLst>
              </a:tr>
              <a:tr h="58891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Constructor is invoked implicitly.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Method is invoked explicitly.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8445197"/>
                  </a:ext>
                </a:extLst>
              </a:tr>
              <a:tr h="109603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4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 java compiler provides a default constructor if you don't have any constructor.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Method is not provided by compiler in any case.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9051023"/>
                  </a:ext>
                </a:extLst>
              </a:tr>
              <a:tr h="83429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5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Constructor name must be same as the class name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Method name may or may not be same as class name.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1563968"/>
                  </a:ext>
                </a:extLst>
              </a:tr>
              <a:tr h="83429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6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called only once at the time of Object creation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can be called any numbers of time.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73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8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6ECF-8156-45AF-9C3F-22C6924F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class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742854-2918-44FC-A2F9-C3A9F0776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83" t="28554" r="45493" b="32668"/>
          <a:stretch/>
        </p:blipFill>
        <p:spPr>
          <a:xfrm>
            <a:off x="583271" y="2028452"/>
            <a:ext cx="9500310" cy="4409108"/>
          </a:xfrm>
        </p:spPr>
      </p:pic>
    </p:spTree>
    <p:extLst>
      <p:ext uri="{BB962C8B-B14F-4D97-AF65-F5344CB8AC3E}">
        <p14:creationId xmlns:p14="http://schemas.microsoft.com/office/powerpoint/2010/main" val="2377787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5679-9201-43C9-BDC6-D25122CA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85444"/>
            <a:ext cx="11029616" cy="1188720"/>
          </a:xfrm>
        </p:spPr>
        <p:txBody>
          <a:bodyPr/>
          <a:lstStyle/>
          <a:p>
            <a:pPr algn="ctr"/>
            <a:r>
              <a:rPr lang="en-US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6219-D1AC-4716-B4D6-3AEB59E4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OBJECTS AND CLASSES: A REAL WORLD EXAMPLE</a:t>
            </a:r>
            <a:endParaRPr lang="en-US" dirty="0"/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C9957D-2E3B-45FB-9BD2-8649A96D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70" t="49425" r="15207" b="16092"/>
          <a:stretch/>
        </p:blipFill>
        <p:spPr>
          <a:xfrm>
            <a:off x="1674722" y="2483740"/>
            <a:ext cx="8767013" cy="3529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5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269D-63B2-4AD3-B30C-64520734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2" y="523562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Class</a:t>
            </a: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1DA4DA-09F3-4211-80C7-B0C4841C4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70" t="8852" r="67081" b="1311"/>
          <a:stretch/>
        </p:blipFill>
        <p:spPr>
          <a:xfrm>
            <a:off x="768958" y="3106039"/>
            <a:ext cx="3241046" cy="32650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E8E21-EC07-474D-9FF8-2CABCE5DB5ED}"/>
              </a:ext>
            </a:extLst>
          </p:cNvPr>
          <p:cNvSpPr txBox="1"/>
          <p:nvPr/>
        </p:nvSpPr>
        <p:spPr>
          <a:xfrm>
            <a:off x="3819525" y="842962"/>
            <a:ext cx="78152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dirty="0">
                <a:ea typeface="+mn-lt"/>
                <a:cs typeface="+mn-lt"/>
              </a:rPr>
              <a:t>Class is a template or blueprint from which objects are created.</a:t>
            </a: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sz="2400">
                <a:ea typeface="+mn-lt"/>
                <a:cs typeface="+mn-lt"/>
              </a:rPr>
              <a:t>A class is a group of objects – describes state and behaviour.</a:t>
            </a:r>
            <a:endParaRPr lang="en-US" sz="2400"/>
          </a:p>
          <a:p>
            <a:pPr marL="285750" indent="-285750">
              <a:buFont typeface="Wingdings"/>
              <a:buChar char="q"/>
            </a:pPr>
            <a:r>
              <a:rPr lang="en-US" sz="2400"/>
              <a:t>All actions in Java program takes inside class.</a:t>
            </a:r>
            <a:endParaRPr lang="en-US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F8ABC-1760-4AEA-A313-B4C8034C32B2}"/>
              </a:ext>
            </a:extLst>
          </p:cNvPr>
          <p:cNvSpPr txBox="1"/>
          <p:nvPr/>
        </p:nvSpPr>
        <p:spPr>
          <a:xfrm>
            <a:off x="5691460" y="3426619"/>
            <a:ext cx="5267324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Times"/>
                <a:cs typeface="Times"/>
              </a:rPr>
              <a:t>Syntax to declare a class:</a:t>
            </a:r>
            <a:endParaRPr lang="en-US" sz="2400">
              <a:solidFill>
                <a:srgbClr val="C00000"/>
              </a:solidFill>
              <a:latin typeface="Times"/>
              <a:cs typeface="Times"/>
            </a:endParaRPr>
          </a:p>
          <a:p>
            <a:endParaRPr lang="en-US" sz="2000" b="1" dirty="0">
              <a:latin typeface="Consolas"/>
              <a:ea typeface="BatangChe"/>
            </a:endParaRPr>
          </a:p>
          <a:p>
            <a:r>
              <a:rPr lang="en-US" sz="2400" b="1">
                <a:latin typeface="Consolas"/>
                <a:ea typeface="BatangChe"/>
              </a:rPr>
              <a:t>class Class_name{  </a:t>
            </a:r>
            <a:r>
              <a:rPr lang="en-US" sz="2400" b="1" dirty="0">
                <a:latin typeface="Consolas"/>
                <a:ea typeface="BatangChe"/>
              </a:rPr>
              <a:t>
</a:t>
            </a:r>
            <a:r>
              <a:rPr lang="en-US" sz="2400" b="1">
                <a:latin typeface="Consolas"/>
                <a:ea typeface="BatangChe"/>
              </a:rPr>
              <a:t>    field or variable ;  </a:t>
            </a:r>
            <a:r>
              <a:rPr lang="en-US" sz="2400" b="1" dirty="0">
                <a:latin typeface="Consolas"/>
                <a:ea typeface="BatangChe"/>
              </a:rPr>
              <a:t>
</a:t>
            </a:r>
            <a:r>
              <a:rPr lang="en-US" sz="2400" b="1">
                <a:latin typeface="Consolas"/>
                <a:ea typeface="BatangChe"/>
              </a:rPr>
              <a:t>    method like main() and others ;  </a:t>
            </a:r>
            <a:r>
              <a:rPr lang="en-US" sz="2400" b="1" dirty="0">
                <a:latin typeface="Consolas"/>
                <a:ea typeface="BatangChe"/>
              </a:rPr>
              <a:t>
</a:t>
            </a:r>
            <a:r>
              <a:rPr lang="en-US" sz="2400" b="1">
                <a:latin typeface="Consolas"/>
                <a:ea typeface="BatangChe"/>
              </a:rPr>
              <a:t>} 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74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1F4E4-4BCA-4DE4-B2C4-8AAA3941D937}"/>
              </a:ext>
            </a:extLst>
          </p:cNvPr>
          <p:cNvSpPr txBox="1"/>
          <p:nvPr/>
        </p:nvSpPr>
        <p:spPr>
          <a:xfrm>
            <a:off x="1000125" y="1172733"/>
            <a:ext cx="334327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SYNTAX:</a:t>
            </a:r>
          </a:p>
          <a:p>
            <a:endParaRPr lang="en-US" dirty="0"/>
          </a:p>
          <a:p>
            <a:r>
              <a:rPr lang="en-US" sz="2800" dirty="0"/>
              <a:t>Public class Car{</a:t>
            </a:r>
          </a:p>
          <a:p>
            <a:endParaRPr lang="en-US" sz="2800" dirty="0"/>
          </a:p>
          <a:p>
            <a:r>
              <a:rPr lang="en-US" sz="2800" dirty="0"/>
              <a:t>Color</a:t>
            </a:r>
          </a:p>
          <a:p>
            <a:r>
              <a:rPr lang="en-US" sz="2800" dirty="0"/>
              <a:t>Model</a:t>
            </a:r>
          </a:p>
          <a:p>
            <a:r>
              <a:rPr lang="en-US" sz="2800" dirty="0"/>
              <a:t>Price</a:t>
            </a:r>
          </a:p>
          <a:p>
            <a:endParaRPr lang="en-US" sz="2800" dirty="0"/>
          </a:p>
          <a:p>
            <a:r>
              <a:rPr lang="en-US" sz="2800" dirty="0"/>
              <a:t>Accelerate();</a:t>
            </a:r>
          </a:p>
          <a:p>
            <a:r>
              <a:rPr lang="en-US" sz="2800" dirty="0" err="1"/>
              <a:t>GearChange</a:t>
            </a:r>
            <a:r>
              <a:rPr lang="en-US" sz="2800" dirty="0"/>
              <a:t>();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  <a:endParaRPr lang="en-IN" sz="2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F57E3E7-C8AB-4604-8844-91F0155F0367}"/>
              </a:ext>
            </a:extLst>
          </p:cNvPr>
          <p:cNvSpPr/>
          <p:nvPr/>
        </p:nvSpPr>
        <p:spPr>
          <a:xfrm>
            <a:off x="3962400" y="1921764"/>
            <a:ext cx="2038350" cy="419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Name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710D4-9436-4103-B0B8-7C24AE0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744" y="3185319"/>
            <a:ext cx="1871662" cy="48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6141849-2A85-43D7-AB5E-3AA3A4FB35E4}"/>
              </a:ext>
            </a:extLst>
          </p:cNvPr>
          <p:cNvSpPr/>
          <p:nvPr/>
        </p:nvSpPr>
        <p:spPr>
          <a:xfrm>
            <a:off x="4000501" y="4635930"/>
            <a:ext cx="2162174" cy="419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37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0051-DD5D-4A2F-96A1-74D06A3A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92" y="244956"/>
            <a:ext cx="11029616" cy="1188720"/>
          </a:xfrm>
        </p:spPr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3307B5-225B-46EB-BEC8-B9C8D1762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976" y="1768570"/>
            <a:ext cx="5166208" cy="409168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224AA7-AFF9-4B28-A0C2-BFE959A80B05}"/>
              </a:ext>
            </a:extLst>
          </p:cNvPr>
          <p:cNvSpPr txBox="1"/>
          <p:nvPr/>
        </p:nvSpPr>
        <p:spPr>
          <a:xfrm>
            <a:off x="402431" y="1771650"/>
            <a:ext cx="561260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>
                <a:ea typeface="+mn-lt"/>
                <a:cs typeface="+mn-lt"/>
              </a:rPr>
              <a:t>An object is created from a class.</a:t>
            </a:r>
          </a:p>
          <a:p>
            <a:pPr marL="342900" indent="-342900">
              <a:buFont typeface="Wingdings"/>
              <a:buChar char="q"/>
            </a:pPr>
            <a:r>
              <a:rPr lang="en-US" sz="2400"/>
              <a:t>Instance of class which can access data.</a:t>
            </a:r>
          </a:p>
          <a:p>
            <a:pPr marL="342900" indent="-342900">
              <a:buFont typeface="Wingdings"/>
              <a:buChar char="q"/>
            </a:pPr>
            <a:endParaRPr lang="en-US" sz="2400" dirty="0"/>
          </a:p>
          <a:p>
            <a:pPr marL="342900" indent="-342900">
              <a:buFont typeface="Wingdings"/>
              <a:buChar char="q"/>
            </a:pPr>
            <a:r>
              <a:rPr lang="en-US" sz="2400"/>
              <a:t>An object has: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b="1"/>
              <a:t>State:</a:t>
            </a:r>
            <a:r>
              <a:rPr lang="en-US" sz="2400"/>
              <a:t> represents the data (value) of an object.</a:t>
            </a:r>
          </a:p>
          <a:p>
            <a:pPr>
              <a:buFont typeface="Arial"/>
              <a:buChar char="•"/>
            </a:pPr>
            <a:r>
              <a:rPr lang="en-US" sz="2400" b="1"/>
              <a:t>Behavior</a:t>
            </a:r>
            <a:r>
              <a:rPr lang="en-US" sz="2400"/>
              <a:t>: represents the behavior (functionality) of an object.</a:t>
            </a: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Identity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7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D56B-F1A2-4A22-85A2-666D7620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33062"/>
            <a:ext cx="11029616" cy="1188720"/>
          </a:xfrm>
        </p:spPr>
        <p:txBody>
          <a:bodyPr/>
          <a:lstStyle/>
          <a:p>
            <a:pPr algn="ctr"/>
            <a:r>
              <a:rPr lang="en-US"/>
              <a:t>Working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6CB3-23B4-4354-80BD-52B5110A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9833"/>
            <a:ext cx="11029615" cy="426551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How can you create an Object?</a:t>
            </a:r>
          </a:p>
          <a:p>
            <a:pPr marL="0" indent="0">
              <a:buNone/>
            </a:pPr>
            <a:r>
              <a:rPr lang="en-US" sz="2400" dirty="0"/>
              <a:t>1) Declaration</a:t>
            </a:r>
          </a:p>
          <a:p>
            <a:pPr marL="0" indent="0">
              <a:buNone/>
            </a:pPr>
            <a:r>
              <a:rPr lang="en-US" sz="2400"/>
              <a:t>     -- Variable name </a:t>
            </a:r>
          </a:p>
          <a:p>
            <a:pPr marL="0" indent="0">
              <a:buNone/>
            </a:pPr>
            <a:r>
              <a:rPr lang="en-US" sz="2400"/>
              <a:t>2) Instantiation</a:t>
            </a:r>
            <a:endParaRPr lang="en-US"/>
          </a:p>
          <a:p>
            <a:pPr marL="0" indent="0">
              <a:buNone/>
            </a:pPr>
            <a:r>
              <a:rPr lang="en-US" sz="2400" dirty="0"/>
              <a:t>    -- "New" keyword creates an object</a:t>
            </a:r>
          </a:p>
          <a:p>
            <a:pPr marL="0" indent="0">
              <a:buNone/>
            </a:pPr>
            <a:r>
              <a:rPr lang="en-US" sz="2400" dirty="0"/>
              <a:t>3) Initialization </a:t>
            </a:r>
          </a:p>
          <a:p>
            <a:pPr marL="0" indent="0">
              <a:buNone/>
            </a:pPr>
            <a:r>
              <a:rPr lang="en-US" sz="2400" dirty="0"/>
              <a:t>    -- Call to constructor, initializes new object</a:t>
            </a:r>
          </a:p>
        </p:txBody>
      </p:sp>
    </p:spTree>
    <p:extLst>
      <p:ext uri="{BB962C8B-B14F-4D97-AF65-F5344CB8AC3E}">
        <p14:creationId xmlns:p14="http://schemas.microsoft.com/office/powerpoint/2010/main" val="73800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859E-CAC0-47C4-A664-758AA902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how we can create objects in Java?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284A-2CE0-4EF2-945D-5C36CFC1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73" y="2495647"/>
            <a:ext cx="10731959" cy="10270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US" sz="2800" dirty="0">
              <a:latin typeface="Consolas"/>
            </a:endParaRPr>
          </a:p>
          <a:p>
            <a:pPr marL="305435" indent="-305435"/>
            <a:endParaRPr lang="en-US" sz="2800" dirty="0">
              <a:latin typeface="Consolas"/>
            </a:endParaRPr>
          </a:p>
          <a:p>
            <a:pPr marL="305435" indent="-305435"/>
            <a:r>
              <a:rPr lang="en-US" sz="3600">
                <a:latin typeface="Consolas"/>
              </a:rPr>
              <a:t>className object = new className();</a:t>
            </a:r>
            <a:endParaRPr lang="en-US" sz="3600"/>
          </a:p>
          <a:p>
            <a:pPr marL="305435" indent="-305435"/>
            <a:endParaRPr lang="en-US" sz="2800" dirty="0">
              <a:latin typeface="Consolas"/>
            </a:endParaRPr>
          </a:p>
          <a:p>
            <a:pPr marL="305435" indent="-305435"/>
            <a:endParaRPr lang="en-US" sz="2800" dirty="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28AD0-F859-4A11-B1FD-A46508944C89}"/>
              </a:ext>
            </a:extLst>
          </p:cNvPr>
          <p:cNvSpPr txBox="1"/>
          <p:nvPr/>
        </p:nvSpPr>
        <p:spPr>
          <a:xfrm>
            <a:off x="735806" y="4486275"/>
            <a:ext cx="608885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onsolas"/>
              </a:rPr>
              <a:t>New allocates memory for the object</a:t>
            </a:r>
            <a:endParaRPr lang="en-US" sz="2400">
              <a:solidFill>
                <a:srgbClr val="C00000"/>
              </a:solidFill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332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1502</Words>
  <Application>Microsoft Office PowerPoint</Application>
  <PresentationFormat>Widescreen</PresentationFormat>
  <Paragraphs>212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Consolas</vt:lpstr>
      <vt:lpstr>Franklin Gothic Book</vt:lpstr>
      <vt:lpstr>Franklin Gothic Demi</vt:lpstr>
      <vt:lpstr>Times</vt:lpstr>
      <vt:lpstr>Wingdings</vt:lpstr>
      <vt:lpstr>Wingdings 2</vt:lpstr>
      <vt:lpstr>DividendVTI</vt:lpstr>
      <vt:lpstr> Object Oriented Programming METHODOLOGY </vt:lpstr>
      <vt:lpstr>AGENDA </vt:lpstr>
      <vt:lpstr>Your First java program</vt:lpstr>
      <vt:lpstr>OBJECTS AND CLASSES: A REAL WORLD EXAMPLE</vt:lpstr>
      <vt:lpstr>Class</vt:lpstr>
      <vt:lpstr>PowerPoint Presentation</vt:lpstr>
      <vt:lpstr>OBJECTS</vt:lpstr>
      <vt:lpstr>Working with objects</vt:lpstr>
      <vt:lpstr>how we can create objects in Java?</vt:lpstr>
      <vt:lpstr>Creating an object</vt:lpstr>
      <vt:lpstr>Program 1: Basic</vt:lpstr>
      <vt:lpstr>PowerPoint Presentation</vt:lpstr>
      <vt:lpstr>PowerPoint Presentation</vt:lpstr>
      <vt:lpstr>initialize objects? </vt:lpstr>
      <vt:lpstr>1) objects: initialization through reference </vt:lpstr>
      <vt:lpstr>2) objects: Initialization through method </vt:lpstr>
      <vt:lpstr>3) Object : Initialization through a constructor </vt:lpstr>
      <vt:lpstr>Let's go back:</vt:lpstr>
      <vt:lpstr>Variables</vt:lpstr>
      <vt:lpstr>VARIABLE TYPES</vt:lpstr>
      <vt:lpstr>PowerPoint Presentation</vt:lpstr>
      <vt:lpstr>Methods </vt:lpstr>
      <vt:lpstr>TYPES OF METHODS </vt:lpstr>
      <vt:lpstr>Method Declaration </vt:lpstr>
      <vt:lpstr>METHODS- syntax</vt:lpstr>
      <vt:lpstr>PowerPoint Presentation</vt:lpstr>
      <vt:lpstr>METHODS </vt:lpstr>
      <vt:lpstr>PROBLEM STATEMENT (1)</vt:lpstr>
      <vt:lpstr>PROBLEM STATEMENT (2) </vt:lpstr>
      <vt:lpstr>CONSTRUCTORS</vt:lpstr>
      <vt:lpstr>Types of Java constructors </vt:lpstr>
      <vt:lpstr>EXAMPLE OF Default Constructor </vt:lpstr>
      <vt:lpstr>Rule:  If there is no constructor in a class, compiler automatically creates a default constructor. </vt:lpstr>
      <vt:lpstr>Parameterized Constructor </vt:lpstr>
      <vt:lpstr>EXAMPLE OF PARAMETRIZED CONSTRUCTOR</vt:lpstr>
      <vt:lpstr>Constructor vs Method</vt:lpstr>
      <vt:lpstr>Structure of a class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Shailesh Ingle</cp:lastModifiedBy>
  <cp:revision>1339</cp:revision>
  <dcterms:created xsi:type="dcterms:W3CDTF">2020-08-06T14:15:33Z</dcterms:created>
  <dcterms:modified xsi:type="dcterms:W3CDTF">2020-08-19T10:46:52Z</dcterms:modified>
</cp:coreProperties>
</file>