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7" r:id="rId2"/>
    <p:sldId id="258" r:id="rId3"/>
    <p:sldId id="261" r:id="rId4"/>
    <p:sldId id="259" r:id="rId5"/>
    <p:sldId id="260" r:id="rId6"/>
    <p:sldId id="262" r:id="rId7"/>
    <p:sldId id="267" r:id="rId8"/>
    <p:sldId id="263" r:id="rId9"/>
    <p:sldId id="268" r:id="rId10"/>
    <p:sldId id="265" r:id="rId11"/>
    <p:sldId id="280" r:id="rId12"/>
    <p:sldId id="269" r:id="rId13"/>
    <p:sldId id="281" r:id="rId14"/>
    <p:sldId id="266" r:id="rId15"/>
    <p:sldId id="264" r:id="rId16"/>
    <p:sldId id="270" r:id="rId17"/>
    <p:sldId id="282" r:id="rId18"/>
    <p:sldId id="273" r:id="rId19"/>
    <p:sldId id="284" r:id="rId20"/>
    <p:sldId id="279" r:id="rId21"/>
    <p:sldId id="285" r:id="rId22"/>
    <p:sldId id="289" r:id="rId23"/>
    <p:sldId id="290" r:id="rId24"/>
    <p:sldId id="286" r:id="rId25"/>
    <p:sldId id="287" r:id="rId26"/>
    <p:sldId id="288"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67" d="100"/>
          <a:sy n="67" d="100"/>
        </p:scale>
        <p:origin x="6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05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1260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0653564"/>
      </p:ext>
    </p:extLst>
  </p:cSld>
  <p:clrMap bg1="lt1" tx1="dk1" bg2="lt2" tx2="dk2" accent1="accent1" accent2="accent2" accent3="accent3" accent4="accent4" accent5="accent5" accent6="accent6" hlink="hlink" folHlink="folHlink"/>
  <p:sldLayoutIdLst>
    <p:sldLayoutId id="2147483681" r:id="rId1"/>
    <p:sldLayoutId id="2147483680" r:id="rId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vector-addall-method" TargetMode="External"/><Relationship Id="rId7" Type="http://schemas.openxmlformats.org/officeDocument/2006/relationships/hyperlink" Target="https://www.javatpoint.com/java-vector-clone-method" TargetMode="External"/><Relationship Id="rId2" Type="http://schemas.openxmlformats.org/officeDocument/2006/relationships/hyperlink" Target="https://www.javatpoint.com/java-vector-add-method" TargetMode="External"/><Relationship Id="rId1" Type="http://schemas.openxmlformats.org/officeDocument/2006/relationships/slideLayout" Target="../slideLayouts/slideLayout1.xml"/><Relationship Id="rId6" Type="http://schemas.openxmlformats.org/officeDocument/2006/relationships/hyperlink" Target="https://www.javatpoint.com/java-vector-clear-method" TargetMode="External"/><Relationship Id="rId5" Type="http://schemas.openxmlformats.org/officeDocument/2006/relationships/hyperlink" Target="https://www.javatpoint.com/java-vector-capacity-method" TargetMode="External"/><Relationship Id="rId4" Type="http://schemas.openxmlformats.org/officeDocument/2006/relationships/hyperlink" Target="https://www.javatpoint.com/java-vector-addelement-metho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java-vector-containsall-method" TargetMode="External"/><Relationship Id="rId7" Type="http://schemas.openxmlformats.org/officeDocument/2006/relationships/hyperlink" Target="https://www.javatpoint.com/java-vector-ensurecapacity-method" TargetMode="External"/><Relationship Id="rId2" Type="http://schemas.openxmlformats.org/officeDocument/2006/relationships/hyperlink" Target="https://www.javatpoint.com/java-vector-contains-method" TargetMode="External"/><Relationship Id="rId1" Type="http://schemas.openxmlformats.org/officeDocument/2006/relationships/slideLayout" Target="../slideLayouts/slideLayout1.xml"/><Relationship Id="rId6" Type="http://schemas.openxmlformats.org/officeDocument/2006/relationships/hyperlink" Target="https://www.javatpoint.com/java-vector-elements-method" TargetMode="External"/><Relationship Id="rId5" Type="http://schemas.openxmlformats.org/officeDocument/2006/relationships/hyperlink" Target="https://www.javatpoint.com/java-vector-elementat-method" TargetMode="External"/><Relationship Id="rId4" Type="http://schemas.openxmlformats.org/officeDocument/2006/relationships/hyperlink" Target="https://www.javatpoint.com/java-vector-copyinto-method"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java-vector-insertelementat-method" TargetMode="External"/><Relationship Id="rId3" Type="http://schemas.openxmlformats.org/officeDocument/2006/relationships/hyperlink" Target="https://www.javatpoint.com/java-vector-firstelement-method" TargetMode="External"/><Relationship Id="rId7" Type="http://schemas.openxmlformats.org/officeDocument/2006/relationships/hyperlink" Target="https://www.javatpoint.com/java-vector-indexof-method" TargetMode="External"/><Relationship Id="rId2" Type="http://schemas.openxmlformats.org/officeDocument/2006/relationships/hyperlink" Target="https://www.javatpoint.com/java-vector-equals-method" TargetMode="External"/><Relationship Id="rId1" Type="http://schemas.openxmlformats.org/officeDocument/2006/relationships/slideLayout" Target="../slideLayouts/slideLayout1.xml"/><Relationship Id="rId6" Type="http://schemas.openxmlformats.org/officeDocument/2006/relationships/hyperlink" Target="https://www.javatpoint.com/java-vector-hashcode-method" TargetMode="External"/><Relationship Id="rId5" Type="http://schemas.openxmlformats.org/officeDocument/2006/relationships/hyperlink" Target="https://www.javatpoint.com/java-vector-get-method" TargetMode="External"/><Relationship Id="rId4" Type="http://schemas.openxmlformats.org/officeDocument/2006/relationships/hyperlink" Target="https://www.javatpoint.com/java-vector-foreach-metho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iterators-in-java/"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1.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E6175D-CE1B-4C8E-8FF8-7309F21F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9121" y="863695"/>
            <a:ext cx="7204036" cy="4947169"/>
          </a:xfrm>
        </p:spPr>
        <p:txBody>
          <a:bodyPr anchor="ctr">
            <a:normAutofit/>
          </a:bodyPr>
          <a:lstStyle/>
          <a:p>
            <a:br>
              <a:rPr lang="en-US" sz="4400" dirty="0"/>
            </a:br>
            <a:r>
              <a:rPr lang="en-US" sz="4400" dirty="0">
                <a:ea typeface="+mj-lt"/>
                <a:cs typeface="+mj-lt"/>
              </a:rPr>
              <a:t>Object Oriented Programming METHODOLOGY</a:t>
            </a:r>
            <a:br>
              <a:rPr lang="en-US" sz="4400" dirty="0"/>
            </a:br>
            <a:endParaRPr lang="en-US" sz="4400">
              <a:solidFill>
                <a:schemeClr val="tx1">
                  <a:lumMod val="85000"/>
                  <a:lumOff val="15000"/>
                </a:schemeClr>
              </a:solidFill>
            </a:endParaRPr>
          </a:p>
        </p:txBody>
      </p:sp>
      <p:sp>
        <p:nvSpPr>
          <p:cNvPr id="23" name="Rectangle 22">
            <a:extLst>
              <a:ext uri="{FF2B5EF4-FFF2-40B4-BE49-F238E27FC236}">
                <a16:creationId xmlns:a16="http://schemas.microsoft.com/office/drawing/2014/main" id="{0DF8C05A-3103-44B5-AFBC-A8FC5AF00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0794EE00-AFAB-44F8-902F-E94445806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5F12ABC-29DF-4D0F-9FE7-873B7F8E3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14044"/>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768268" y="863695"/>
            <a:ext cx="3059854" cy="4947170"/>
          </a:xfrm>
        </p:spPr>
        <p:txBody>
          <a:bodyPr anchor="ctr">
            <a:normAutofit/>
          </a:bodyPr>
          <a:lstStyle/>
          <a:p>
            <a:pPr algn="ctr"/>
            <a:endParaRPr lang="en-US" sz="3200">
              <a:solidFill>
                <a:srgbClr val="FFFFFF"/>
              </a:solidFill>
              <a:ea typeface="+mn-lt"/>
              <a:cs typeface="+mn-lt"/>
            </a:endParaRPr>
          </a:p>
          <a:p>
            <a:pPr algn="ctr"/>
            <a:endParaRPr lang="en-US" sz="3200" dirty="0">
              <a:solidFill>
                <a:srgbClr val="FFFFFF"/>
              </a:solidFill>
            </a:endParaRPr>
          </a:p>
          <a:p>
            <a:pPr algn="ctr"/>
            <a:endParaRPr lang="en-US" sz="3200">
              <a:solidFill>
                <a:srgbClr val="FFFFFF"/>
              </a:solidFill>
            </a:endParaRPr>
          </a:p>
        </p:txBody>
      </p:sp>
      <p:sp>
        <p:nvSpPr>
          <p:cNvPr id="4" name="TextBox 3">
            <a:extLst>
              <a:ext uri="{FF2B5EF4-FFF2-40B4-BE49-F238E27FC236}">
                <a16:creationId xmlns:a16="http://schemas.microsoft.com/office/drawing/2014/main" id="{2D061F01-4948-4F45-938B-0A4BF8A8AA96}"/>
              </a:ext>
            </a:extLst>
          </p:cNvPr>
          <p:cNvSpPr txBox="1"/>
          <p:nvPr/>
        </p:nvSpPr>
        <p:spPr>
          <a:xfrm>
            <a:off x="7546181" y="5045868"/>
            <a:ext cx="34932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Ruchika Patil</a:t>
            </a:r>
          </a:p>
          <a:p>
            <a:r>
              <a:rPr lang="en-US" sz="2400" dirty="0"/>
              <a:t>ruchika.rp@somaiya.edu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F7787E-F880-4657-8143-B21E4684E17F}"/>
              </a:ext>
            </a:extLst>
          </p:cNvPr>
          <p:cNvSpPr/>
          <p:nvPr/>
        </p:nvSpPr>
        <p:spPr>
          <a:xfrm>
            <a:off x="3520402" y="571500"/>
            <a:ext cx="5691623" cy="1107996"/>
          </a:xfrm>
          <a:prstGeom prst="rect">
            <a:avLst/>
          </a:prstGeom>
        </p:spPr>
        <p:txBody>
          <a:bodyPr wrap="none">
            <a:spAutoFit/>
          </a:bodyPr>
          <a:lstStyle/>
          <a:p>
            <a:r>
              <a:rPr lang="en-IN" sz="2400" b="1" dirty="0">
                <a:solidFill>
                  <a:srgbClr val="C00000"/>
                </a:solidFill>
                <a:latin typeface="Times New Roman" panose="02020603050405020304" pitchFamily="18" charset="0"/>
                <a:cs typeface="Times New Roman" panose="02020603050405020304" pitchFamily="18" charset="0"/>
              </a:rPr>
              <a:t>Example: Initializing Vector Constructors</a:t>
            </a:r>
            <a:endParaRPr lang="en-IN" sz="2400" dirty="0">
              <a:solidFill>
                <a:srgbClr val="C00000"/>
              </a:solidFill>
              <a:latin typeface="Times New Roman" panose="02020603050405020304" pitchFamily="18" charset="0"/>
              <a:cs typeface="Times New Roman" panose="02020603050405020304" pitchFamily="18" charset="0"/>
            </a:endParaRPr>
          </a:p>
          <a:p>
            <a:br>
              <a:rPr lang="en-IN" dirty="0">
                <a:solidFill>
                  <a:srgbClr val="C00000"/>
                </a:solidFill>
              </a:rPr>
            </a:br>
            <a:endParaRPr lang="en-IN" sz="2400" b="1" i="0" dirty="0">
              <a:solidFill>
                <a:srgbClr val="C00000"/>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5E8B918-8D9A-4F4E-8A31-779E51988D51}"/>
              </a:ext>
            </a:extLst>
          </p:cNvPr>
          <p:cNvSpPr>
            <a:spLocks noGrp="1" noChangeArrowheads="1"/>
          </p:cNvSpPr>
          <p:nvPr>
            <p:ph idx="1"/>
          </p:nvPr>
        </p:nvSpPr>
        <p:spPr bwMode="auto">
          <a:xfrm>
            <a:off x="550423" y="1063942"/>
            <a:ext cx="5219701" cy="61555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onaco"/>
              </a:rPr>
              <a:t>// Java code illustrating Vector Constructors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Monaco"/>
              </a:rPr>
              <a:t>import</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err="1">
                <a:ln>
                  <a:noFill/>
                </a:ln>
                <a:solidFill>
                  <a:srgbClr val="000000"/>
                </a:solidFill>
                <a:effectLst/>
                <a:latin typeface="Monaco"/>
              </a:rPr>
              <a:t>java.util</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Monaco"/>
              </a:rPr>
              <a:t>public</a:t>
            </a:r>
            <a:r>
              <a:rPr kumimoji="0" lang="en-US" altLang="en-US" sz="2800" b="0" i="0" u="none" strike="noStrike" cap="none" normalizeH="0" baseline="0" dirty="0">
                <a:ln>
                  <a:noFill/>
                </a:ln>
                <a:solidFill>
                  <a:srgbClr val="FFFFFF"/>
                </a:solidFill>
                <a:effectLst/>
                <a:latin typeface="Monaco"/>
              </a:rPr>
              <a:t> </a:t>
            </a:r>
            <a:r>
              <a:rPr kumimoji="0" lang="en-US" altLang="en-US" sz="1800" b="1" i="0" u="none" strike="noStrike" cap="none" normalizeH="0" baseline="0" dirty="0">
                <a:ln>
                  <a:noFill/>
                </a:ln>
                <a:solidFill>
                  <a:srgbClr val="006699"/>
                </a:solidFill>
                <a:effectLst/>
                <a:latin typeface="Monaco"/>
              </a:rPr>
              <a:t>class</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Main{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1" i="0" u="none" strike="noStrike" cap="none" normalizeH="0" baseline="0" dirty="0">
                <a:ln>
                  <a:noFill/>
                </a:ln>
                <a:solidFill>
                  <a:srgbClr val="006699"/>
                </a:solidFill>
                <a:effectLst/>
                <a:latin typeface="Monaco"/>
              </a:rPr>
              <a:t>public</a:t>
            </a:r>
            <a:r>
              <a:rPr kumimoji="0" lang="en-US" altLang="en-US" sz="2800" b="0" i="0" u="none" strike="noStrike" cap="none" normalizeH="0" baseline="0" dirty="0">
                <a:ln>
                  <a:noFill/>
                </a:ln>
                <a:solidFill>
                  <a:srgbClr val="FFFFFF"/>
                </a:solidFill>
                <a:effectLst/>
                <a:latin typeface="Monaco"/>
              </a:rPr>
              <a:t> </a:t>
            </a:r>
            <a:r>
              <a:rPr kumimoji="0" lang="en-US" altLang="en-US" sz="1800" b="1" i="0" u="none" strike="noStrike" cap="none" normalizeH="0" baseline="0" dirty="0">
                <a:ln>
                  <a:noFill/>
                </a:ln>
                <a:solidFill>
                  <a:srgbClr val="006699"/>
                </a:solidFill>
                <a:effectLst/>
                <a:latin typeface="Monaco"/>
              </a:rPr>
              <a:t>static</a:t>
            </a:r>
            <a:r>
              <a:rPr kumimoji="0" lang="en-US" altLang="en-US" sz="2800" b="0" i="0" u="none" strike="noStrike" cap="none" normalizeH="0" baseline="0" dirty="0">
                <a:ln>
                  <a:noFill/>
                </a:ln>
                <a:solidFill>
                  <a:srgbClr val="FFFFFF"/>
                </a:solidFill>
                <a:effectLst/>
                <a:latin typeface="Monaco"/>
              </a:rPr>
              <a:t> </a:t>
            </a:r>
            <a:r>
              <a:rPr kumimoji="0" lang="en-US" altLang="en-US" sz="1800" b="1" i="0" u="none" strike="noStrike" cap="none" normalizeH="0" baseline="0" dirty="0">
                <a:ln>
                  <a:noFill/>
                </a:ln>
                <a:solidFill>
                  <a:srgbClr val="006699"/>
                </a:solidFill>
                <a:effectLst/>
                <a:latin typeface="Monaco"/>
              </a:rPr>
              <a:t>void</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main(String[] </a:t>
            </a:r>
            <a:r>
              <a:rPr kumimoji="0" lang="en-US" altLang="en-US" sz="1800" b="0" i="0" u="none" strike="noStrike" cap="none" normalizeH="0" baseline="0" dirty="0" err="1">
                <a:ln>
                  <a:noFill/>
                </a:ln>
                <a:solidFill>
                  <a:srgbClr val="000000"/>
                </a:solidFill>
                <a:effectLst/>
                <a:latin typeface="Monaco"/>
              </a:rPr>
              <a:t>args</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8200"/>
                </a:solidFill>
                <a:effectLst/>
                <a:latin typeface="Monaco"/>
              </a:rPr>
              <a:t>// create default vector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Vector v1 = </a:t>
            </a:r>
            <a:r>
              <a:rPr kumimoji="0" lang="en-US" altLang="en-US" sz="1800" b="1" i="0" u="none" strike="noStrike" cap="none" normalizeH="0" baseline="0" dirty="0">
                <a:ln>
                  <a:noFill/>
                </a:ln>
                <a:solidFill>
                  <a:srgbClr val="006699"/>
                </a:solidFill>
                <a:effectLst/>
                <a:latin typeface="Monaco"/>
              </a:rPr>
              <a:t>new</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Vector();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8200"/>
                </a:solidFill>
                <a:effectLst/>
                <a:latin typeface="Monaco"/>
              </a:rPr>
              <a:t>// create a vector of given Size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Vector v2 = </a:t>
            </a:r>
            <a:r>
              <a:rPr kumimoji="0" lang="en-US" altLang="en-US" sz="1800" b="1" i="0" u="none" strike="noStrike" cap="none" normalizeH="0" baseline="0" dirty="0">
                <a:ln>
                  <a:noFill/>
                </a:ln>
                <a:solidFill>
                  <a:srgbClr val="006699"/>
                </a:solidFill>
                <a:effectLst/>
                <a:latin typeface="Monaco"/>
              </a:rPr>
              <a:t>new</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Vector(</a:t>
            </a:r>
            <a:r>
              <a:rPr kumimoji="0" lang="en-US" altLang="en-US" sz="1800" b="0" i="0" u="none" strike="noStrike" cap="none" normalizeH="0" baseline="0" dirty="0">
                <a:ln>
                  <a:noFill/>
                </a:ln>
                <a:solidFill>
                  <a:srgbClr val="009900"/>
                </a:solidFill>
                <a:effectLst/>
                <a:latin typeface="Monaco"/>
              </a:rPr>
              <a:t>20</a:t>
            </a:r>
            <a:r>
              <a:rPr kumimoji="0" lang="en-US" altLang="en-US" sz="18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8200"/>
                </a:solidFill>
                <a:effectLst/>
                <a:latin typeface="Monaco"/>
              </a:rPr>
              <a:t>// create a vector of given Size and Increment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Vector v3 = </a:t>
            </a:r>
            <a:r>
              <a:rPr kumimoji="0" lang="en-US" altLang="en-US" sz="1800" b="1" i="0" u="none" strike="noStrike" cap="none" normalizeH="0" baseline="0" dirty="0">
                <a:ln>
                  <a:noFill/>
                </a:ln>
                <a:solidFill>
                  <a:srgbClr val="006699"/>
                </a:solidFill>
                <a:effectLst/>
                <a:latin typeface="Monaco"/>
              </a:rPr>
              <a:t>new</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Vector(</a:t>
            </a:r>
            <a:r>
              <a:rPr kumimoji="0" lang="en-US" altLang="en-US" sz="1800" b="0" i="0" u="none" strike="noStrike" cap="none" normalizeH="0" baseline="0" dirty="0">
                <a:ln>
                  <a:noFill/>
                </a:ln>
                <a:solidFill>
                  <a:srgbClr val="009900"/>
                </a:solidFill>
                <a:effectLst/>
                <a:latin typeface="Monaco"/>
              </a:rPr>
              <a:t>30</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9900"/>
                </a:solidFill>
                <a:effectLst/>
                <a:latin typeface="Monaco"/>
              </a:rPr>
              <a:t>10</a:t>
            </a:r>
            <a:r>
              <a:rPr kumimoji="0" lang="en-US" altLang="en-US" sz="18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v2.add(</a:t>
            </a:r>
            <a:r>
              <a:rPr kumimoji="0" lang="en-US" altLang="en-US" sz="1800" b="0" i="0" u="none" strike="noStrike" cap="none" normalizeH="0" baseline="0" dirty="0">
                <a:ln>
                  <a:noFill/>
                </a:ln>
                <a:solidFill>
                  <a:srgbClr val="009900"/>
                </a:solidFill>
                <a:effectLst/>
                <a:latin typeface="Monaco"/>
              </a:rPr>
              <a:t>100</a:t>
            </a:r>
            <a:r>
              <a:rPr kumimoji="0" lang="en-US" altLang="en-US" sz="18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v2.add(</a:t>
            </a:r>
            <a:r>
              <a:rPr kumimoji="0" lang="en-US" altLang="en-US" sz="1800" b="0" i="0" u="none" strike="noStrike" cap="none" normalizeH="0" baseline="0" dirty="0">
                <a:ln>
                  <a:noFill/>
                </a:ln>
                <a:solidFill>
                  <a:srgbClr val="009900"/>
                </a:solidFill>
                <a:effectLst/>
                <a:latin typeface="Monaco"/>
              </a:rPr>
              <a:t>100</a:t>
            </a:r>
            <a:r>
              <a:rPr kumimoji="0" lang="en-US" altLang="en-US" sz="18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v2.add(</a:t>
            </a:r>
            <a:r>
              <a:rPr kumimoji="0" lang="en-US" altLang="en-US" sz="1800" b="0" i="0" u="none" strike="noStrike" cap="none" normalizeH="0" baseline="0" dirty="0">
                <a:ln>
                  <a:noFill/>
                </a:ln>
                <a:solidFill>
                  <a:srgbClr val="009900"/>
                </a:solidFill>
                <a:effectLst/>
                <a:latin typeface="Monaco"/>
              </a:rPr>
              <a:t>100</a:t>
            </a:r>
            <a:r>
              <a:rPr kumimoji="0" lang="en-US" altLang="en-US" sz="18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8200"/>
                </a:solidFill>
                <a:effectLst/>
                <a:latin typeface="Monaco"/>
              </a:rPr>
              <a:t>// create a vector with given collection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83E8C"/>
                </a:solidFill>
                <a:effectLst/>
                <a:latin typeface="Monaco"/>
              </a:rPr>
              <a:t>            </a:t>
            </a:r>
            <a:r>
              <a:rPr kumimoji="0" lang="en-US" altLang="en-US" sz="1800" b="0" i="0" u="none" strike="noStrike" cap="none" normalizeH="0" baseline="0" dirty="0">
                <a:ln>
                  <a:noFill/>
                </a:ln>
                <a:solidFill>
                  <a:srgbClr val="000000"/>
                </a:solidFill>
                <a:effectLst/>
                <a:latin typeface="Monaco"/>
              </a:rPr>
              <a:t>Vector v4 = </a:t>
            </a:r>
            <a:r>
              <a:rPr kumimoji="0" lang="en-US" altLang="en-US" sz="1800" b="1" i="0" u="none" strike="noStrike" cap="none" normalizeH="0" baseline="0" dirty="0">
                <a:ln>
                  <a:noFill/>
                </a:ln>
                <a:solidFill>
                  <a:srgbClr val="006699"/>
                </a:solidFill>
                <a:effectLst/>
                <a:latin typeface="Monaco"/>
              </a:rPr>
              <a:t>new</a:t>
            </a:r>
            <a:r>
              <a:rPr kumimoji="0" lang="en-US" altLang="en-US" sz="2800" b="0" i="0" u="none" strike="noStrike" cap="none" normalizeH="0" baseline="0" dirty="0">
                <a:ln>
                  <a:noFill/>
                </a:ln>
                <a:solidFill>
                  <a:srgbClr val="FFFFFF"/>
                </a:solidFill>
                <a:effectLst/>
                <a:latin typeface="Monaco"/>
              </a:rPr>
              <a:t> </a:t>
            </a:r>
            <a:r>
              <a:rPr kumimoji="0" lang="en-US" altLang="en-US" sz="1800" b="0" i="0" u="none" strike="noStrike" cap="none" normalizeH="0" baseline="0" dirty="0">
                <a:ln>
                  <a:noFill/>
                </a:ln>
                <a:solidFill>
                  <a:srgbClr val="000000"/>
                </a:solidFill>
                <a:effectLst/>
                <a:latin typeface="Monaco"/>
              </a:rPr>
              <a:t>Vector(v2);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D065FA5-1C1A-4A24-ADF8-DDE948D18190}"/>
              </a:ext>
            </a:extLst>
          </p:cNvPr>
          <p:cNvSpPr txBox="1">
            <a:spLocks noChangeArrowheads="1"/>
          </p:cNvSpPr>
          <p:nvPr/>
        </p:nvSpPr>
        <p:spPr bwMode="auto">
          <a:xfrm>
            <a:off x="6130252" y="1063942"/>
            <a:ext cx="5219701"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306000" indent="-306000" algn="l" defTabSz="457200" rtl="0" eaLnBrk="0" fontAlgn="base" latinLnBrk="0" hangingPunct="0">
              <a:lnSpc>
                <a:spcPct val="110000"/>
              </a:lnSpc>
              <a:spcBef>
                <a:spcPct val="0"/>
              </a:spcBef>
              <a:spcAft>
                <a:spcPct val="0"/>
              </a:spcAft>
              <a:buClr>
                <a:schemeClr val="accent1"/>
              </a:buClr>
              <a:buSzPct val="92000"/>
              <a:buFont typeface="Wingdings 2" panose="05020102010507070707" pitchFamily="18" charset="2"/>
              <a:buChar char=""/>
              <a:defRPr sz="1700" kern="1200">
                <a:solidFill>
                  <a:schemeClr val="tx1"/>
                </a:solidFill>
                <a:latin typeface="Arial" panose="020B0604020202020204" pitchFamily="34" charset="0"/>
                <a:ea typeface="+mn-ea"/>
                <a:cs typeface="+mn-cs"/>
              </a:defRPr>
            </a:lvl1pPr>
            <a:lvl2pPr marL="630000" indent="-306000" algn="l" defTabSz="457200" rtl="0" eaLnBrk="0" fontAlgn="base" latinLnBrk="0" hangingPunct="0">
              <a:spcBef>
                <a:spcPct val="0"/>
              </a:spcBef>
              <a:spcAft>
                <a:spcPct val="0"/>
              </a:spcAft>
              <a:buClr>
                <a:schemeClr val="accent1"/>
              </a:buClr>
              <a:buSzPct val="92000"/>
              <a:buFont typeface="Wingdings 2" panose="05020102010507070707" pitchFamily="18" charset="2"/>
              <a:buChar char=""/>
              <a:defRPr sz="1400" kern="1200">
                <a:solidFill>
                  <a:schemeClr val="tx1"/>
                </a:solidFill>
                <a:latin typeface="Arial" panose="020B0604020202020204" pitchFamily="34" charset="0"/>
                <a:ea typeface="+mn-ea"/>
                <a:cs typeface="+mn-cs"/>
              </a:defRPr>
            </a:lvl2pPr>
            <a:lvl3pPr marL="900000" indent="-270000" algn="l" defTabSz="457200" rtl="0" eaLnBrk="0" fontAlgn="base" latinLnBrk="0" hangingPunct="0">
              <a:spcBef>
                <a:spcPct val="0"/>
              </a:spcBef>
              <a:spcAft>
                <a:spcPct val="0"/>
              </a:spcAft>
              <a:buClr>
                <a:schemeClr val="accent1"/>
              </a:buClr>
              <a:buSzPct val="92000"/>
              <a:buFont typeface="Wingdings 2" panose="05020102010507070707" pitchFamily="18" charset="2"/>
              <a:buChar char=""/>
              <a:defRPr sz="1300" kern="1200">
                <a:solidFill>
                  <a:schemeClr val="tx1"/>
                </a:solidFill>
                <a:latin typeface="Arial" panose="020B0604020202020204" pitchFamily="34" charset="0"/>
                <a:ea typeface="+mn-ea"/>
                <a:cs typeface="+mn-cs"/>
              </a:defRPr>
            </a:lvl3pPr>
            <a:lvl4pPr marL="1242000" indent="-234000" algn="l" defTabSz="457200" rtl="0" eaLnBrk="0" fontAlgn="base" latinLnBrk="0" hangingPunct="0">
              <a:spcBef>
                <a:spcPct val="0"/>
              </a:spcBef>
              <a:spcAft>
                <a:spcPct val="0"/>
              </a:spcAft>
              <a:buClr>
                <a:schemeClr val="accent1"/>
              </a:buClr>
              <a:buSzPct val="92000"/>
              <a:buFont typeface="Wingdings 2" panose="05020102010507070707" pitchFamily="18" charset="2"/>
              <a:buChar char=""/>
              <a:defRPr sz="1100" kern="1200">
                <a:solidFill>
                  <a:schemeClr val="tx1"/>
                </a:solidFill>
                <a:latin typeface="Arial" panose="020B0604020202020204" pitchFamily="34" charset="0"/>
                <a:ea typeface="+mn-ea"/>
                <a:cs typeface="+mn-cs"/>
              </a:defRPr>
            </a:lvl4pPr>
            <a:lvl5pPr marL="1602000" indent="-234000" algn="l" defTabSz="457200" rtl="0" eaLnBrk="0" fontAlgn="base" latinLnBrk="0" hangingPunct="0">
              <a:spcBef>
                <a:spcPct val="0"/>
              </a:spcBef>
              <a:spcAft>
                <a:spcPct val="0"/>
              </a:spcAft>
              <a:buClr>
                <a:schemeClr val="accent1"/>
              </a:buClr>
              <a:buSzPct val="92000"/>
              <a:buFont typeface="Wingdings 2" panose="05020102010507070707" pitchFamily="18" charset="2"/>
              <a:buChar char=""/>
              <a:defRPr sz="1100" kern="1200">
                <a:solidFill>
                  <a:schemeClr val="tx1"/>
                </a:solidFill>
                <a:latin typeface="Arial" panose="020B0604020202020204" pitchFamily="34" charset="0"/>
                <a:ea typeface="+mn-ea"/>
                <a:cs typeface="+mn-cs"/>
              </a:defRPr>
            </a:lvl5pPr>
            <a:lvl6pPr marL="1900000" indent="-228600" algn="l" defTabSz="457200" rtl="0" eaLnBrk="0" fontAlgn="base" latinLnBrk="0" hangingPunct="0">
              <a:spcBef>
                <a:spcPct val="0"/>
              </a:spcBef>
              <a:spcAft>
                <a:spcPct val="0"/>
              </a:spcAft>
              <a:buClr>
                <a:schemeClr val="accent2"/>
              </a:buClr>
              <a:buSzPct val="92000"/>
              <a:buFont typeface="Wingdings 2" panose="05020102010507070707" pitchFamily="18" charset="2"/>
              <a:buChar char=""/>
              <a:defRPr sz="1200" kern="1200">
                <a:solidFill>
                  <a:schemeClr val="tx1"/>
                </a:solidFill>
                <a:latin typeface="Arial" panose="020B0604020202020204" pitchFamily="34" charset="0"/>
                <a:ea typeface="+mn-ea"/>
                <a:cs typeface="+mn-cs"/>
              </a:defRPr>
            </a:lvl6pPr>
            <a:lvl7pPr marL="2200000" indent="-228600" algn="l" defTabSz="457200" rtl="0" eaLnBrk="0" fontAlgn="base" latinLnBrk="0" hangingPunct="0">
              <a:spcBef>
                <a:spcPct val="0"/>
              </a:spcBef>
              <a:spcAft>
                <a:spcPct val="0"/>
              </a:spcAft>
              <a:buClr>
                <a:schemeClr val="accent2"/>
              </a:buClr>
              <a:buSzPct val="92000"/>
              <a:buFont typeface="Wingdings 2" panose="05020102010507070707" pitchFamily="18" charset="2"/>
              <a:buChar char=""/>
              <a:defRPr sz="1200" kern="1200">
                <a:solidFill>
                  <a:schemeClr val="tx1"/>
                </a:solidFill>
                <a:latin typeface="Arial" panose="020B0604020202020204" pitchFamily="34" charset="0"/>
                <a:ea typeface="+mn-ea"/>
                <a:cs typeface="+mn-cs"/>
              </a:defRPr>
            </a:lvl7pPr>
            <a:lvl8pPr marL="2500000" indent="-228600" algn="l" defTabSz="457200" rtl="0" eaLnBrk="0" fontAlgn="base" latinLnBrk="0" hangingPunct="0">
              <a:spcBef>
                <a:spcPct val="0"/>
              </a:spcBef>
              <a:spcAft>
                <a:spcPct val="0"/>
              </a:spcAft>
              <a:buClr>
                <a:schemeClr val="accent2"/>
              </a:buClr>
              <a:buSzPct val="92000"/>
              <a:buFont typeface="Wingdings 2" panose="05020102010507070707" pitchFamily="18" charset="2"/>
              <a:buChar char=""/>
              <a:defRPr sz="1200" kern="1200">
                <a:solidFill>
                  <a:schemeClr val="tx1"/>
                </a:solidFill>
                <a:latin typeface="Arial" panose="020B0604020202020204" pitchFamily="34" charset="0"/>
                <a:ea typeface="+mn-ea"/>
                <a:cs typeface="+mn-cs"/>
              </a:defRPr>
            </a:lvl8pPr>
            <a:lvl9pPr marL="2800000" indent="-228600" algn="l" defTabSz="457200" rtl="0" eaLnBrk="0" fontAlgn="base" latinLnBrk="0" hangingPunct="0">
              <a:spcBef>
                <a:spcPct val="0"/>
              </a:spcBef>
              <a:spcAft>
                <a:spcPct val="0"/>
              </a:spcAft>
              <a:buClr>
                <a:schemeClr val="accent2"/>
              </a:buClr>
              <a:buSzPct val="92000"/>
              <a:buFont typeface="Wingdings 2" panose="05020102010507070707" pitchFamily="18" charset="2"/>
              <a:buChar char=""/>
              <a:defRPr sz="1200" kern="1200">
                <a:solidFill>
                  <a:schemeClr val="tx1"/>
                </a:solidFill>
                <a:latin typeface="Arial" panose="020B0604020202020204" pitchFamily="34" charset="0"/>
                <a:ea typeface="+mn-ea"/>
                <a:cs typeface="+mn-cs"/>
              </a:defRPr>
            </a:lvl9pPr>
          </a:lstStyle>
          <a:p>
            <a:pPr marL="0" indent="0" defTabSz="914400">
              <a:lnSpc>
                <a:spcPct val="100000"/>
              </a:lnSpc>
              <a:buClrTx/>
              <a:buSzTx/>
              <a:buFontTx/>
              <a:buNone/>
            </a:pPr>
            <a:r>
              <a:rPr lang="en-US" altLang="en-US" sz="2000" dirty="0">
                <a:solidFill>
                  <a:srgbClr val="FFFFFF"/>
                </a:solidFill>
                <a:latin typeface="Monaco"/>
              </a:rPr>
              <a:t> </a:t>
            </a:r>
            <a:endParaRPr lang="en-US" altLang="en-US" sz="1100" dirty="0"/>
          </a:p>
          <a:p>
            <a:pPr marL="0" indent="0" defTabSz="914400">
              <a:lnSpc>
                <a:spcPct val="100000"/>
              </a:lnSpc>
              <a:buClrTx/>
              <a:buSzTx/>
              <a:buFontTx/>
              <a:buNone/>
            </a:pPr>
            <a:r>
              <a:rPr lang="en-US" altLang="en-US" sz="1400" dirty="0">
                <a:solidFill>
                  <a:srgbClr val="E83E8C"/>
                </a:solidFill>
                <a:latin typeface="Monaco"/>
              </a:rPr>
              <a:t>        </a:t>
            </a:r>
            <a:r>
              <a:rPr lang="en-US" altLang="en-US" sz="1800" dirty="0" err="1">
                <a:solidFill>
                  <a:srgbClr val="000000"/>
                </a:solidFill>
                <a:latin typeface="Monaco"/>
              </a:rPr>
              <a:t>System.out.println</a:t>
            </a:r>
            <a:r>
              <a:rPr lang="en-US" altLang="en-US" sz="1800" dirty="0">
                <a:solidFill>
                  <a:srgbClr val="000000"/>
                </a:solidFill>
                <a:latin typeface="Monaco"/>
              </a:rPr>
              <a:t>(</a:t>
            </a:r>
            <a:r>
              <a:rPr lang="en-US" altLang="en-US" sz="1800" dirty="0">
                <a:solidFill>
                  <a:srgbClr val="0000FF"/>
                </a:solidFill>
                <a:latin typeface="Monaco"/>
              </a:rPr>
              <a:t>"Vector v1 of capacity "</a:t>
            </a:r>
            <a:r>
              <a:rPr lang="en-US" altLang="en-US" sz="2800" dirty="0">
                <a:solidFill>
                  <a:srgbClr val="FFFFFF"/>
                </a:solidFill>
                <a:latin typeface="Monaco"/>
              </a:rPr>
              <a:t> </a:t>
            </a:r>
            <a:r>
              <a:rPr lang="en-US" altLang="en-US" sz="1800" dirty="0">
                <a:solidFill>
                  <a:srgbClr val="000000"/>
                </a:solidFill>
                <a:latin typeface="Monaco"/>
              </a:rPr>
              <a:t>+ v1.capacity());</a:t>
            </a:r>
            <a:endParaRPr lang="en-US" altLang="en-US" sz="1400" dirty="0"/>
          </a:p>
          <a:p>
            <a:pPr marL="0" indent="0" defTabSz="914400">
              <a:lnSpc>
                <a:spcPct val="100000"/>
              </a:lnSpc>
              <a:buClrTx/>
              <a:buSzTx/>
              <a:buFontTx/>
              <a:buNone/>
            </a:pPr>
            <a:r>
              <a:rPr lang="en-US" altLang="en-US" sz="1800" dirty="0">
                <a:solidFill>
                  <a:srgbClr val="E83E8C"/>
                </a:solidFill>
                <a:latin typeface="Monaco"/>
              </a:rPr>
              <a:t>        </a:t>
            </a:r>
            <a:r>
              <a:rPr lang="en-US" altLang="en-US" sz="1800" dirty="0" err="1">
                <a:solidFill>
                  <a:srgbClr val="000000"/>
                </a:solidFill>
                <a:latin typeface="Monaco"/>
              </a:rPr>
              <a:t>System.out.println</a:t>
            </a:r>
            <a:r>
              <a:rPr lang="en-US" altLang="en-US" sz="1800" dirty="0">
                <a:solidFill>
                  <a:srgbClr val="000000"/>
                </a:solidFill>
                <a:latin typeface="Monaco"/>
              </a:rPr>
              <a:t>(</a:t>
            </a:r>
            <a:r>
              <a:rPr lang="en-US" altLang="en-US" sz="1800" dirty="0">
                <a:solidFill>
                  <a:srgbClr val="0000FF"/>
                </a:solidFill>
                <a:latin typeface="Monaco"/>
              </a:rPr>
              <a:t>"Vector v2 of capacity "</a:t>
            </a:r>
            <a:r>
              <a:rPr lang="en-US" altLang="en-US" sz="2800" dirty="0">
                <a:solidFill>
                  <a:srgbClr val="FFFFFF"/>
                </a:solidFill>
                <a:latin typeface="Monaco"/>
              </a:rPr>
              <a:t> </a:t>
            </a:r>
            <a:r>
              <a:rPr lang="en-US" altLang="en-US" sz="1800" dirty="0">
                <a:solidFill>
                  <a:srgbClr val="000000"/>
                </a:solidFill>
                <a:latin typeface="Monaco"/>
              </a:rPr>
              <a:t>+ v2.capacity());</a:t>
            </a:r>
            <a:endParaRPr lang="en-US" altLang="en-US" sz="1400" dirty="0"/>
          </a:p>
          <a:p>
            <a:pPr marL="0" indent="0" defTabSz="914400">
              <a:lnSpc>
                <a:spcPct val="100000"/>
              </a:lnSpc>
              <a:buClrTx/>
              <a:buSzTx/>
              <a:buFontTx/>
              <a:buNone/>
            </a:pPr>
            <a:r>
              <a:rPr lang="en-US" altLang="en-US" sz="1800" dirty="0">
                <a:solidFill>
                  <a:srgbClr val="E83E8C"/>
                </a:solidFill>
                <a:latin typeface="Monaco"/>
              </a:rPr>
              <a:t>        </a:t>
            </a:r>
            <a:r>
              <a:rPr lang="en-US" altLang="en-US" sz="1800" dirty="0" err="1">
                <a:solidFill>
                  <a:srgbClr val="000000"/>
                </a:solidFill>
                <a:latin typeface="Monaco"/>
              </a:rPr>
              <a:t>System.out.println</a:t>
            </a:r>
            <a:r>
              <a:rPr lang="en-US" altLang="en-US" sz="1800" dirty="0">
                <a:solidFill>
                  <a:srgbClr val="000000"/>
                </a:solidFill>
                <a:latin typeface="Monaco"/>
              </a:rPr>
              <a:t>(</a:t>
            </a:r>
            <a:r>
              <a:rPr lang="en-US" altLang="en-US" sz="1800" dirty="0">
                <a:solidFill>
                  <a:srgbClr val="0000FF"/>
                </a:solidFill>
                <a:latin typeface="Monaco"/>
              </a:rPr>
              <a:t>"Vector v3 of capacity "</a:t>
            </a:r>
            <a:r>
              <a:rPr lang="en-US" altLang="en-US" sz="2800" dirty="0">
                <a:solidFill>
                  <a:srgbClr val="FFFFFF"/>
                </a:solidFill>
                <a:latin typeface="Monaco"/>
              </a:rPr>
              <a:t> </a:t>
            </a:r>
            <a:r>
              <a:rPr lang="en-US" altLang="en-US" sz="1800" dirty="0">
                <a:solidFill>
                  <a:srgbClr val="000000"/>
                </a:solidFill>
                <a:latin typeface="Monaco"/>
              </a:rPr>
              <a:t>+ v3.capacity());</a:t>
            </a:r>
            <a:endParaRPr lang="en-US" altLang="en-US" sz="1400" dirty="0"/>
          </a:p>
          <a:p>
            <a:pPr marL="0" indent="0" defTabSz="914400">
              <a:lnSpc>
                <a:spcPct val="100000"/>
              </a:lnSpc>
              <a:buClrTx/>
              <a:buSzTx/>
              <a:buFontTx/>
              <a:buNone/>
            </a:pPr>
            <a:r>
              <a:rPr lang="en-US" altLang="en-US" sz="1800" dirty="0">
                <a:solidFill>
                  <a:srgbClr val="E83E8C"/>
                </a:solidFill>
                <a:latin typeface="Monaco"/>
              </a:rPr>
              <a:t>    </a:t>
            </a:r>
            <a:r>
              <a:rPr lang="en-US" altLang="en-US" sz="1800" dirty="0" err="1">
                <a:solidFill>
                  <a:srgbClr val="000000"/>
                </a:solidFill>
                <a:latin typeface="Monaco"/>
              </a:rPr>
              <a:t>System.out.println</a:t>
            </a:r>
            <a:r>
              <a:rPr lang="en-US" altLang="en-US" sz="1800" dirty="0">
                <a:solidFill>
                  <a:srgbClr val="000000"/>
                </a:solidFill>
                <a:latin typeface="Monaco"/>
              </a:rPr>
              <a:t>(</a:t>
            </a:r>
            <a:r>
              <a:rPr lang="en-US" altLang="en-US" sz="1800" dirty="0">
                <a:solidFill>
                  <a:srgbClr val="0000FF"/>
                </a:solidFill>
                <a:latin typeface="Monaco"/>
              </a:rPr>
              <a:t>"Vector v4 of capacity "</a:t>
            </a:r>
            <a:r>
              <a:rPr lang="en-US" altLang="en-US" sz="2800" dirty="0">
                <a:solidFill>
                  <a:srgbClr val="FFFFFF"/>
                </a:solidFill>
                <a:latin typeface="Monaco"/>
              </a:rPr>
              <a:t> </a:t>
            </a:r>
            <a:r>
              <a:rPr lang="en-US" altLang="en-US" sz="1800" dirty="0">
                <a:solidFill>
                  <a:srgbClr val="000000"/>
                </a:solidFill>
                <a:latin typeface="Monaco"/>
              </a:rPr>
              <a:t>+ v4.capacity()); </a:t>
            </a:r>
            <a:endParaRPr lang="en-US" altLang="en-US" sz="1400" dirty="0"/>
          </a:p>
          <a:p>
            <a:pPr marL="0" indent="0" defTabSz="914400">
              <a:lnSpc>
                <a:spcPct val="100000"/>
              </a:lnSpc>
              <a:buClrTx/>
              <a:buSzTx/>
              <a:buFontTx/>
              <a:buNone/>
            </a:pPr>
            <a:r>
              <a:rPr lang="en-US" altLang="en-US" sz="1800" dirty="0">
                <a:solidFill>
                  <a:srgbClr val="E83E8C"/>
                </a:solidFill>
                <a:latin typeface="Monaco"/>
              </a:rPr>
              <a:t>    </a:t>
            </a:r>
            <a:r>
              <a:rPr lang="en-US" altLang="en-US" sz="1800" dirty="0">
                <a:solidFill>
                  <a:srgbClr val="000000"/>
                </a:solidFill>
                <a:latin typeface="Monaco"/>
              </a:rPr>
              <a:t>}</a:t>
            </a:r>
            <a:endParaRPr lang="en-US" altLang="en-US" sz="4000" dirty="0"/>
          </a:p>
        </p:txBody>
      </p:sp>
      <p:pic>
        <p:nvPicPr>
          <p:cNvPr id="6148" name="Picture 4" descr="Constructors - Vectors in Java - Edureka">
            <a:extLst>
              <a:ext uri="{FF2B5EF4-FFF2-40B4-BE49-F238E27FC236}">
                <a16:creationId xmlns:a16="http://schemas.microsoft.com/office/drawing/2014/main" id="{1E027ACF-6CD9-41DD-B4D2-C249F51FF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258"/>
          <a:stretch/>
        </p:blipFill>
        <p:spPr bwMode="auto">
          <a:xfrm>
            <a:off x="6130252" y="4686300"/>
            <a:ext cx="4937798" cy="203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A3F5-ADBA-4B00-ACCF-D8F236C5C6D4}"/>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ASSIGNMENT (1)</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00C0B9-4145-4966-B4EC-2212147FF7A3}"/>
              </a:ext>
            </a:extLst>
          </p:cNvPr>
          <p:cNvSpPr>
            <a:spLocks noGrp="1"/>
          </p:cNvSpPr>
          <p:nvPr>
            <p:ph idx="1"/>
          </p:nvPr>
        </p:nvSpPr>
        <p:spPr>
          <a:xfrm>
            <a:off x="581192" y="1150239"/>
            <a:ext cx="11029615" cy="3634486"/>
          </a:xfrm>
        </p:spPr>
        <p:txBody>
          <a:bodyPr>
            <a:normAutofit/>
          </a:bodyPr>
          <a:lstStyle/>
          <a:p>
            <a:r>
              <a:rPr lang="en-US" sz="2400" dirty="0">
                <a:latin typeface="Times New Roman" panose="02020603050405020304" pitchFamily="18" charset="0"/>
                <a:cs typeface="Times New Roman" panose="02020603050405020304" pitchFamily="18" charset="0"/>
              </a:rPr>
              <a:t>WAJP using Vector Class which will print the following elements:</a:t>
            </a:r>
          </a:p>
          <a:p>
            <a:pPr marL="0" indent="0">
              <a:buNone/>
            </a:pPr>
            <a:r>
              <a:rPr lang="en-US" sz="2400" dirty="0">
                <a:latin typeface="Times New Roman" panose="02020603050405020304" pitchFamily="18" charset="0"/>
                <a:cs typeface="Times New Roman" panose="02020603050405020304" pitchFamily="18" charset="0"/>
              </a:rPr>
              <a:t>   Elements are: [Apple, Orange, Kiwi, Banana, Fig]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Add 3 more elements. Display size and capacity before and after increments.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81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F7787E-F880-4657-8143-B21E4684E17F}"/>
              </a:ext>
            </a:extLst>
          </p:cNvPr>
          <p:cNvSpPr/>
          <p:nvPr/>
        </p:nvSpPr>
        <p:spPr>
          <a:xfrm>
            <a:off x="3520402" y="571500"/>
            <a:ext cx="1885453" cy="461665"/>
          </a:xfrm>
          <a:prstGeom prst="rect">
            <a:avLst/>
          </a:prstGeom>
        </p:spPr>
        <p:txBody>
          <a:bodyPr wrap="none">
            <a:spAutoFit/>
          </a:bodyPr>
          <a:lstStyle/>
          <a:p>
            <a:r>
              <a:rPr lang="en-IN" sz="2400" b="1" dirty="0">
                <a:solidFill>
                  <a:srgbClr val="C00000"/>
                </a:solidFill>
                <a:latin typeface="Times New Roman" panose="02020603050405020304" pitchFamily="18" charset="0"/>
                <a:cs typeface="Times New Roman" panose="02020603050405020304" pitchFamily="18" charset="0"/>
              </a:rPr>
              <a:t>Example: (2)</a:t>
            </a:r>
            <a:endParaRPr lang="en-IN" sz="2400" b="1" i="0" dirty="0">
              <a:solidFill>
                <a:srgbClr val="C00000"/>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5E8B918-8D9A-4F4E-8A31-779E51988D51}"/>
              </a:ext>
            </a:extLst>
          </p:cNvPr>
          <p:cNvSpPr>
            <a:spLocks noGrp="1" noChangeArrowheads="1"/>
          </p:cNvSpPr>
          <p:nvPr>
            <p:ph idx="1"/>
          </p:nvPr>
        </p:nvSpPr>
        <p:spPr bwMode="auto">
          <a:xfrm>
            <a:off x="550423" y="656511"/>
            <a:ext cx="8907902" cy="68264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IN" sz="1800" b="1" dirty="0">
                <a:solidFill>
                  <a:srgbClr val="006699"/>
                </a:solidFill>
                <a:latin typeface="Times New Roman" panose="02020603050405020304" pitchFamily="18" charset="0"/>
                <a:cs typeface="Times New Roman" panose="02020603050405020304" pitchFamily="18" charset="0"/>
              </a:rPr>
              <a:t>import</a:t>
            </a: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java.util</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b="1" dirty="0">
                <a:solidFill>
                  <a:srgbClr val="006699"/>
                </a:solidFill>
                <a:latin typeface="Times New Roman" panose="02020603050405020304" pitchFamily="18" charset="0"/>
                <a:cs typeface="Times New Roman" panose="02020603050405020304" pitchFamily="18" charset="0"/>
              </a:rPr>
              <a:t>public</a:t>
            </a:r>
            <a:r>
              <a:rPr lang="en-IN" sz="1800" dirty="0">
                <a:solidFill>
                  <a:srgbClr val="000000"/>
                </a:solidFill>
                <a:latin typeface="Times New Roman" panose="02020603050405020304" pitchFamily="18" charset="0"/>
                <a:cs typeface="Times New Roman" panose="02020603050405020304" pitchFamily="18" charset="0"/>
              </a:rPr>
              <a:t> </a:t>
            </a:r>
            <a:r>
              <a:rPr lang="en-IN" sz="1800" b="1" dirty="0">
                <a:solidFill>
                  <a:srgbClr val="006699"/>
                </a:solidFill>
                <a:latin typeface="Times New Roman" panose="02020603050405020304" pitchFamily="18" charset="0"/>
                <a:cs typeface="Times New Roman" panose="02020603050405020304" pitchFamily="18" charset="0"/>
              </a:rPr>
              <a:t>class</a:t>
            </a: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VectorExample</a:t>
            </a:r>
            <a:r>
              <a:rPr lang="en-IN" sz="1800" dirty="0">
                <a:solidFill>
                  <a:srgbClr val="000000"/>
                </a:solidFill>
                <a:latin typeface="Times New Roman" panose="02020603050405020304" pitchFamily="18" charset="0"/>
                <a:cs typeface="Times New Roman" panose="02020603050405020304" pitchFamily="18" charset="0"/>
              </a:rPr>
              <a:t> {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b="1" dirty="0">
                <a:solidFill>
                  <a:srgbClr val="006699"/>
                </a:solidFill>
                <a:latin typeface="Times New Roman" panose="02020603050405020304" pitchFamily="18" charset="0"/>
                <a:cs typeface="Times New Roman" panose="02020603050405020304" pitchFamily="18" charset="0"/>
              </a:rPr>
              <a:t>public</a:t>
            </a:r>
            <a:r>
              <a:rPr lang="en-IN" sz="1800" dirty="0">
                <a:solidFill>
                  <a:srgbClr val="000000"/>
                </a:solidFill>
                <a:latin typeface="Times New Roman" panose="02020603050405020304" pitchFamily="18" charset="0"/>
                <a:cs typeface="Times New Roman" panose="02020603050405020304" pitchFamily="18" charset="0"/>
              </a:rPr>
              <a:t> </a:t>
            </a:r>
            <a:r>
              <a:rPr lang="en-IN" sz="1800" b="1" dirty="0">
                <a:solidFill>
                  <a:srgbClr val="006699"/>
                </a:solidFill>
                <a:latin typeface="Times New Roman" panose="02020603050405020304" pitchFamily="18" charset="0"/>
                <a:cs typeface="Times New Roman" panose="02020603050405020304" pitchFamily="18" charset="0"/>
              </a:rPr>
              <a:t>static</a:t>
            </a:r>
            <a:r>
              <a:rPr lang="en-IN" sz="1800" dirty="0">
                <a:solidFill>
                  <a:srgbClr val="000000"/>
                </a:solidFill>
                <a:latin typeface="Times New Roman" panose="02020603050405020304" pitchFamily="18" charset="0"/>
                <a:cs typeface="Times New Roman" panose="02020603050405020304" pitchFamily="18" charset="0"/>
              </a:rPr>
              <a:t> </a:t>
            </a:r>
            <a:r>
              <a:rPr lang="en-IN" sz="1800" b="1" dirty="0">
                <a:solidFill>
                  <a:srgbClr val="006699"/>
                </a:solidFill>
                <a:latin typeface="Times New Roman" panose="02020603050405020304" pitchFamily="18" charset="0"/>
                <a:cs typeface="Times New Roman" panose="02020603050405020304" pitchFamily="18" charset="0"/>
              </a:rPr>
              <a:t>void</a:t>
            </a:r>
            <a:r>
              <a:rPr lang="en-IN" sz="1800" dirty="0">
                <a:solidFill>
                  <a:srgbClr val="000000"/>
                </a:solidFill>
                <a:latin typeface="Times New Roman" panose="02020603050405020304" pitchFamily="18" charset="0"/>
                <a:cs typeface="Times New Roman" panose="02020603050405020304" pitchFamily="18" charset="0"/>
              </a:rPr>
              <a:t> main(String </a:t>
            </a:r>
            <a:r>
              <a:rPr lang="en-IN" sz="1800" dirty="0" err="1">
                <a:solidFill>
                  <a:srgbClr val="000000"/>
                </a:solidFill>
                <a:latin typeface="Times New Roman" panose="02020603050405020304" pitchFamily="18" charset="0"/>
                <a:cs typeface="Times New Roman" panose="02020603050405020304" pitchFamily="18" charset="0"/>
              </a:rPr>
              <a:t>args</a:t>
            </a:r>
            <a:r>
              <a:rPr lang="en-IN" sz="1800" dirty="0">
                <a:solidFill>
                  <a:srgbClr val="000000"/>
                </a:solidFill>
                <a:latin typeface="Times New Roman" panose="02020603050405020304" pitchFamily="18" charset="0"/>
                <a:cs typeface="Times New Roman" panose="02020603050405020304" pitchFamily="18" charset="0"/>
              </a:rPr>
              <a:t>[]) {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a:solidFill>
                  <a:srgbClr val="008200"/>
                </a:solidFill>
                <a:latin typeface="Times New Roman" panose="02020603050405020304" pitchFamily="18" charset="0"/>
                <a:cs typeface="Times New Roman" panose="02020603050405020304" pitchFamily="18" charset="0"/>
              </a:rPr>
              <a:t>//Create a vector</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Vector&lt;String&gt; </a:t>
            </a:r>
            <a:r>
              <a:rPr lang="en-IN" sz="1800" dirty="0" err="1">
                <a:solidFill>
                  <a:srgbClr val="000000"/>
                </a:solidFill>
                <a:latin typeface="Times New Roman" panose="02020603050405020304" pitchFamily="18" charset="0"/>
                <a:cs typeface="Times New Roman" panose="02020603050405020304" pitchFamily="18" charset="0"/>
              </a:rPr>
              <a:t>vec</a:t>
            </a:r>
            <a:r>
              <a:rPr lang="en-IN" sz="1800" dirty="0">
                <a:solidFill>
                  <a:srgbClr val="000000"/>
                </a:solidFill>
                <a:latin typeface="Times New Roman" panose="02020603050405020304" pitchFamily="18" charset="0"/>
                <a:cs typeface="Times New Roman" panose="02020603050405020304" pitchFamily="18" charset="0"/>
              </a:rPr>
              <a:t> = </a:t>
            </a:r>
            <a:r>
              <a:rPr lang="en-IN" sz="1800" b="1" dirty="0">
                <a:solidFill>
                  <a:srgbClr val="006699"/>
                </a:solidFill>
                <a:latin typeface="Times New Roman" panose="02020603050405020304" pitchFamily="18" charset="0"/>
                <a:cs typeface="Times New Roman" panose="02020603050405020304" pitchFamily="18" charset="0"/>
              </a:rPr>
              <a:t>new</a:t>
            </a:r>
            <a:r>
              <a:rPr lang="en-IN" sz="1800" dirty="0">
                <a:solidFill>
                  <a:srgbClr val="000000"/>
                </a:solidFill>
                <a:latin typeface="Times New Roman" panose="02020603050405020304" pitchFamily="18" charset="0"/>
                <a:cs typeface="Times New Roman" panose="02020603050405020304" pitchFamily="18" charset="0"/>
              </a:rPr>
              <a:t> Vector&lt;String&gt;();  </a:t>
            </a: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a:solidFill>
                  <a:srgbClr val="008200"/>
                </a:solidFill>
                <a:latin typeface="Times New Roman" panose="02020603050405020304" pitchFamily="18" charset="0"/>
                <a:cs typeface="Times New Roman" panose="02020603050405020304" pitchFamily="18" charset="0"/>
              </a:rPr>
              <a:t>//Adding elements using add() method of List</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"Tiger"</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"Lion"</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"Dog"</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"Elephant"</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r>
              <a:rPr lang="en-IN" sz="1800" dirty="0">
                <a:solidFill>
                  <a:srgbClr val="008200"/>
                </a:solidFill>
                <a:latin typeface="Times New Roman" panose="02020603050405020304" pitchFamily="18" charset="0"/>
                <a:cs typeface="Times New Roman" panose="02020603050405020304" pitchFamily="18" charset="0"/>
              </a:rPr>
              <a:t>//Adding elements using </a:t>
            </a:r>
            <a:r>
              <a:rPr lang="en-IN" sz="1800" dirty="0" err="1">
                <a:solidFill>
                  <a:srgbClr val="008200"/>
                </a:solidFill>
                <a:latin typeface="Times New Roman" panose="02020603050405020304" pitchFamily="18" charset="0"/>
                <a:cs typeface="Times New Roman" panose="02020603050405020304" pitchFamily="18" charset="0"/>
              </a:rPr>
              <a:t>addElement</a:t>
            </a:r>
            <a:r>
              <a:rPr lang="en-IN" sz="1800" dirty="0">
                <a:solidFill>
                  <a:srgbClr val="008200"/>
                </a:solidFill>
                <a:latin typeface="Times New Roman" panose="02020603050405020304" pitchFamily="18" charset="0"/>
                <a:cs typeface="Times New Roman" panose="02020603050405020304" pitchFamily="18" charset="0"/>
              </a:rPr>
              <a:t>() method of Vector</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vec.addElement</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"Rat"</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vec.addElement</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"Cat"</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vec.addElement</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"Deer"</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r>
              <a:rPr lang="en-IN" sz="1800" dirty="0" err="1">
                <a:solidFill>
                  <a:srgbClr val="000000"/>
                </a:solidFill>
                <a:latin typeface="Times New Roman" panose="02020603050405020304" pitchFamily="18" charset="0"/>
                <a:cs typeface="Times New Roman" panose="02020603050405020304" pitchFamily="18" charset="0"/>
              </a:rPr>
              <a:t>System.out.println</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"Elements are: "</a:t>
            </a:r>
            <a:r>
              <a:rPr lang="en-IN" sz="1800" dirty="0">
                <a:solidFill>
                  <a:srgbClr val="000000"/>
                </a:solidFill>
                <a:latin typeface="Times New Roman" panose="02020603050405020304" pitchFamily="18" charset="0"/>
                <a:cs typeface="Times New Roman" panose="02020603050405020304" pitchFamily="18" charset="0"/>
              </a:rPr>
              <a:t>+</a:t>
            </a:r>
            <a:r>
              <a:rPr lang="en-IN" sz="1800" dirty="0" err="1">
                <a:solidFill>
                  <a:srgbClr val="000000"/>
                </a:solidFill>
                <a:latin typeface="Times New Roman" panose="02020603050405020304" pitchFamily="18" charset="0"/>
                <a:cs typeface="Times New Roman" panose="02020603050405020304" pitchFamily="18" charset="0"/>
              </a:rPr>
              <a:t>vec</a:t>
            </a: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  </a:t>
            </a:r>
          </a:p>
          <a:p>
            <a:pPr marL="0" indent="0">
              <a:buNone/>
            </a:pPr>
            <a:r>
              <a:rPr lang="en-IN"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IN" sz="1600" dirty="0">
                <a:solidFill>
                  <a:srgbClr val="000000"/>
                </a:solidFill>
                <a:latin typeface="verdana" panose="020B0604030504040204" pitchFamily="34" charset="0"/>
              </a:rPr>
              <a:t> </a:t>
            </a:r>
          </a:p>
          <a:p>
            <a:pPr marL="0" indent="0" defTabSz="914400">
              <a:lnSpc>
                <a:spcPct val="100000"/>
              </a:lnSpc>
              <a:buClrTx/>
              <a:buSzTx/>
              <a:buNone/>
            </a:pPr>
            <a:r>
              <a:rPr kumimoji="0" lang="en-US" altLang="en-US" sz="1600" b="0" i="0" u="none" strike="noStrike" cap="none" normalizeH="0" baseline="0" dirty="0">
                <a:ln>
                  <a:noFill/>
                </a:ln>
                <a:solidFill>
                  <a:srgbClr val="FFFFFF"/>
                </a:solidFill>
                <a:effectLst/>
                <a:latin typeface="Monac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0F0-09AD-4989-B139-CD5AF67C2655}"/>
              </a:ext>
            </a:extLst>
          </p:cNvPr>
          <p:cNvSpPr>
            <a:spLocks noGrp="1"/>
          </p:cNvSpPr>
          <p:nvPr>
            <p:ph type="title"/>
          </p:nvPr>
        </p:nvSpPr>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Memory allocation of vectors</a:t>
            </a:r>
            <a:br>
              <a:rPr lang="en-IN" dirty="0"/>
            </a:br>
            <a:endParaRPr lang="en-IN" dirty="0"/>
          </a:p>
        </p:txBody>
      </p:sp>
      <p:sp>
        <p:nvSpPr>
          <p:cNvPr id="3" name="Content Placeholder 2">
            <a:extLst>
              <a:ext uri="{FF2B5EF4-FFF2-40B4-BE49-F238E27FC236}">
                <a16:creationId xmlns:a16="http://schemas.microsoft.com/office/drawing/2014/main" id="{A110D5AF-A7EA-4D72-BE8A-EEAF2E20CCAA}"/>
              </a:ext>
            </a:extLst>
          </p:cNvPr>
          <p:cNvSpPr>
            <a:spLocks noGrp="1"/>
          </p:cNvSpPr>
          <p:nvPr>
            <p:ph idx="1"/>
          </p:nvPr>
        </p:nvSpPr>
        <p:spPr>
          <a:xfrm>
            <a:off x="724067" y="978789"/>
            <a:ext cx="11029615" cy="3634486"/>
          </a:xfrm>
        </p:spPr>
        <p:txBody>
          <a:bodyPr>
            <a:normAutofit/>
          </a:bodyPr>
          <a:lstStyle/>
          <a:p>
            <a:r>
              <a:rPr lang="en-US" sz="2000" dirty="0">
                <a:latin typeface="Times New Roman" panose="02020603050405020304" pitchFamily="18" charset="0"/>
                <a:cs typeface="Times New Roman" panose="02020603050405020304" pitchFamily="18" charset="0"/>
              </a:rPr>
              <a:t>Vectors can change their size based on two fields ‘capacity’ and ‘</a:t>
            </a:r>
            <a:r>
              <a:rPr lang="en-US" sz="2000" dirty="0" err="1">
                <a:latin typeface="Times New Roman" panose="02020603050405020304" pitchFamily="18" charset="0"/>
                <a:cs typeface="Times New Roman" panose="02020603050405020304" pitchFamily="18" charset="0"/>
              </a:rPr>
              <a:t>capacityIncrement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Vectors do not contain real objects, but only references to the objects.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91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0F3A-5FA8-4050-92C6-7B026DD952D4}"/>
              </a:ext>
            </a:extLst>
          </p:cNvPr>
          <p:cNvSpPr>
            <a:spLocks noGrp="1"/>
          </p:cNvSpPr>
          <p:nvPr>
            <p:ph type="title"/>
          </p:nvPr>
        </p:nvSpPr>
        <p:spPr>
          <a:xfrm>
            <a:off x="466892" y="2602230"/>
            <a:ext cx="11029616" cy="1188720"/>
          </a:xfrm>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Java Vector Methods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63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BE2E-B2EB-4440-B767-E1FB6D501272}"/>
              </a:ext>
            </a:extLst>
          </p:cNvPr>
          <p:cNvSpPr>
            <a:spLocks noGrp="1"/>
          </p:cNvSpPr>
          <p:nvPr>
            <p:ph idx="1"/>
          </p:nvPr>
        </p:nvSpPr>
        <p:spPr>
          <a:xfrm>
            <a:off x="581192" y="-1072706"/>
            <a:ext cx="11029615" cy="5631561"/>
          </a:xfrm>
        </p:spPr>
        <p:txBody>
          <a:bodyPr/>
          <a:lstStyle/>
          <a:p>
            <a:pPr marL="0" indent="0" algn="ctr">
              <a:buNone/>
            </a:pPr>
            <a:r>
              <a:rPr lang="en-IN" sz="2400" b="1" dirty="0">
                <a:solidFill>
                  <a:srgbClr val="C00000"/>
                </a:solidFill>
                <a:latin typeface="Times New Roman" panose="02020603050405020304" pitchFamily="18" charset="0"/>
                <a:cs typeface="Times New Roman" panose="02020603050405020304" pitchFamily="18" charset="0"/>
              </a:rPr>
              <a:t>Java Vector Methods</a:t>
            </a:r>
          </a:p>
          <a:p>
            <a:pPr marL="0" indent="0" algn="ctr">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48C76642-C954-4D74-A791-B4657BB8986A}"/>
              </a:ext>
            </a:extLst>
          </p:cNvPr>
          <p:cNvGraphicFramePr>
            <a:graphicFrameLocks noGrp="1"/>
          </p:cNvGraphicFramePr>
          <p:nvPr>
            <p:extLst>
              <p:ext uri="{D42A27DB-BD31-4B8C-83A1-F6EECF244321}">
                <p14:modId xmlns:p14="http://schemas.microsoft.com/office/powerpoint/2010/main" val="339898547"/>
              </p:ext>
            </p:extLst>
          </p:nvPr>
        </p:nvGraphicFramePr>
        <p:xfrm>
          <a:off x="1000126" y="1295401"/>
          <a:ext cx="9372600" cy="5210174"/>
        </p:xfrm>
        <a:graphic>
          <a:graphicData uri="http://schemas.openxmlformats.org/drawingml/2006/table">
            <a:tbl>
              <a:tblPr/>
              <a:tblGrid>
                <a:gridCol w="1567696">
                  <a:extLst>
                    <a:ext uri="{9D8B030D-6E8A-4147-A177-3AD203B41FA5}">
                      <a16:colId xmlns:a16="http://schemas.microsoft.com/office/drawing/2014/main" val="452308201"/>
                    </a:ext>
                  </a:extLst>
                </a:gridCol>
                <a:gridCol w="2254140">
                  <a:extLst>
                    <a:ext uri="{9D8B030D-6E8A-4147-A177-3AD203B41FA5}">
                      <a16:colId xmlns:a16="http://schemas.microsoft.com/office/drawing/2014/main" val="1707853852"/>
                    </a:ext>
                  </a:extLst>
                </a:gridCol>
                <a:gridCol w="5550764">
                  <a:extLst>
                    <a:ext uri="{9D8B030D-6E8A-4147-A177-3AD203B41FA5}">
                      <a16:colId xmlns:a16="http://schemas.microsoft.com/office/drawing/2014/main" val="2115281908"/>
                    </a:ext>
                  </a:extLst>
                </a:gridCol>
              </a:tblGrid>
              <a:tr h="345811">
                <a:tc>
                  <a:txBody>
                    <a:bodyPr/>
                    <a:lstStyle/>
                    <a:p>
                      <a:pPr algn="l" fontAlgn="t"/>
                      <a:r>
                        <a:rPr lang="en-IN" sz="1600" dirty="0">
                          <a:solidFill>
                            <a:srgbClr val="000000"/>
                          </a:solidFill>
                          <a:effectLst/>
                          <a:latin typeface="times new roman" panose="02020603050405020304" pitchFamily="18" charset="0"/>
                        </a:rPr>
                        <a:t>SN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Method</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rPr>
                        <a:t>Description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23697400"/>
                  </a:ext>
                </a:extLst>
              </a:tr>
              <a:tr h="701824">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1)</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add()</a:t>
                      </a:r>
                      <a:endParaRPr lang="en-IN" sz="1600" dirty="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It is used to append the specified element in the given vector.</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9541060"/>
                  </a:ext>
                </a:extLst>
              </a:tr>
              <a:tr h="1093875">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2)</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addAll()</a:t>
                      </a:r>
                      <a:endParaRPr lang="en-IN" sz="160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It is used to append all of the elements in the specified collection to the end of this Vector.</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807323"/>
                  </a:ext>
                </a:extLst>
              </a:tr>
              <a:tr h="1224562">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3)</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addElement()</a:t>
                      </a:r>
                      <a:endParaRPr lang="en-IN" sz="160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append the specified component to the end of this vector. It increases the vector size by one.</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3829707"/>
                  </a:ext>
                </a:extLst>
              </a:tr>
              <a:tr h="701824">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4)</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capacity()</a:t>
                      </a:r>
                      <a:endParaRPr lang="en-IN" sz="160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It is used to get the current capacity of this vector.</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8761691"/>
                  </a:ext>
                </a:extLst>
              </a:tr>
              <a:tr h="701824">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5)</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clear()</a:t>
                      </a:r>
                      <a:endParaRPr lang="en-IN" sz="160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delete all of the elements from this vector.</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6798324"/>
                  </a:ext>
                </a:extLst>
              </a:tr>
              <a:tr h="440454">
                <a:tc>
                  <a:txBody>
                    <a:bodyPr/>
                    <a:lstStyle/>
                    <a:p>
                      <a:pPr algn="l" fontAlgn="t"/>
                      <a:r>
                        <a:rPr lang="en-IN" sz="1600">
                          <a:solidFill>
                            <a:schemeClr val="tx1"/>
                          </a:solidFill>
                          <a:effectLst/>
                          <a:latin typeface="Times New Roman" panose="02020603050405020304" pitchFamily="18" charset="0"/>
                          <a:cs typeface="Times New Roman" panose="02020603050405020304" pitchFamily="18" charset="0"/>
                        </a:rPr>
                        <a:t>6)</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u="none"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clone()</a:t>
                      </a:r>
                      <a:endParaRPr lang="en-IN" sz="1600" dirty="0">
                        <a:solidFill>
                          <a:schemeClr val="tx1"/>
                        </a:solidFill>
                        <a:effectLst/>
                        <a:latin typeface="Times New Roman" panose="02020603050405020304" pitchFamily="18" charset="0"/>
                        <a:cs typeface="Times New Roman" panose="02020603050405020304" pitchFamily="18" charset="0"/>
                      </a:endParaRP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It returns a clone of this vector.</a:t>
                      </a:r>
                    </a:p>
                  </a:txBody>
                  <a:tcPr marL="17444" marR="17444" marT="17444" marB="174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54886100"/>
                  </a:ext>
                </a:extLst>
              </a:tr>
            </a:tbl>
          </a:graphicData>
        </a:graphic>
      </p:graphicFrame>
    </p:spTree>
    <p:extLst>
      <p:ext uri="{BB962C8B-B14F-4D97-AF65-F5344CB8AC3E}">
        <p14:creationId xmlns:p14="http://schemas.microsoft.com/office/powerpoint/2010/main" val="35265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BE2E-B2EB-4440-B767-E1FB6D501272}"/>
              </a:ext>
            </a:extLst>
          </p:cNvPr>
          <p:cNvSpPr>
            <a:spLocks noGrp="1"/>
          </p:cNvSpPr>
          <p:nvPr>
            <p:ph idx="1"/>
          </p:nvPr>
        </p:nvSpPr>
        <p:spPr>
          <a:xfrm>
            <a:off x="181143" y="-1320356"/>
            <a:ext cx="11029615" cy="5631561"/>
          </a:xfrm>
        </p:spPr>
        <p:txBody>
          <a:bodyPr/>
          <a:lstStyle/>
          <a:p>
            <a:pPr marL="0" indent="0" algn="ctr">
              <a:buNone/>
            </a:pPr>
            <a:r>
              <a:rPr lang="en-IN" sz="2400" b="1" dirty="0">
                <a:solidFill>
                  <a:srgbClr val="C00000"/>
                </a:solidFill>
                <a:latin typeface="Times New Roman" panose="02020603050405020304" pitchFamily="18" charset="0"/>
                <a:cs typeface="Times New Roman" panose="02020603050405020304" pitchFamily="18" charset="0"/>
              </a:rPr>
              <a:t>Java Vector Methods</a:t>
            </a:r>
          </a:p>
          <a:p>
            <a:pPr marL="0" indent="0" algn="ctr">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48C76642-C954-4D74-A791-B4657BB8986A}"/>
              </a:ext>
            </a:extLst>
          </p:cNvPr>
          <p:cNvGraphicFramePr>
            <a:graphicFrameLocks noGrp="1"/>
          </p:cNvGraphicFramePr>
          <p:nvPr>
            <p:extLst>
              <p:ext uri="{D42A27DB-BD31-4B8C-83A1-F6EECF244321}">
                <p14:modId xmlns:p14="http://schemas.microsoft.com/office/powerpoint/2010/main" val="106741211"/>
              </p:ext>
            </p:extLst>
          </p:nvPr>
        </p:nvGraphicFramePr>
        <p:xfrm>
          <a:off x="523875" y="990600"/>
          <a:ext cx="10515600" cy="5631562"/>
        </p:xfrm>
        <a:graphic>
          <a:graphicData uri="http://schemas.openxmlformats.org/drawingml/2006/table">
            <a:tbl>
              <a:tblPr/>
              <a:tblGrid>
                <a:gridCol w="1758879">
                  <a:extLst>
                    <a:ext uri="{9D8B030D-6E8A-4147-A177-3AD203B41FA5}">
                      <a16:colId xmlns:a16="http://schemas.microsoft.com/office/drawing/2014/main" val="452308201"/>
                    </a:ext>
                  </a:extLst>
                </a:gridCol>
                <a:gridCol w="2529035">
                  <a:extLst>
                    <a:ext uri="{9D8B030D-6E8A-4147-A177-3AD203B41FA5}">
                      <a16:colId xmlns:a16="http://schemas.microsoft.com/office/drawing/2014/main" val="1707853852"/>
                    </a:ext>
                  </a:extLst>
                </a:gridCol>
                <a:gridCol w="6227686">
                  <a:extLst>
                    <a:ext uri="{9D8B030D-6E8A-4147-A177-3AD203B41FA5}">
                      <a16:colId xmlns:a16="http://schemas.microsoft.com/office/drawing/2014/main" val="2115281908"/>
                    </a:ext>
                  </a:extLst>
                </a:gridCol>
              </a:tblGrid>
              <a:tr h="326284">
                <a:tc>
                  <a:txBody>
                    <a:bodyPr/>
                    <a:lstStyle/>
                    <a:p>
                      <a:pPr algn="l" fontAlgn="t"/>
                      <a:r>
                        <a:rPr lang="en-IN" sz="1600" dirty="0">
                          <a:solidFill>
                            <a:srgbClr val="000000"/>
                          </a:solidFill>
                          <a:effectLst/>
                          <a:latin typeface="times new roman" panose="02020603050405020304" pitchFamily="18" charset="0"/>
                        </a:rPr>
                        <a:t>SN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Method</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rPr>
                        <a:t>Description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23697400"/>
                  </a:ext>
                </a:extLst>
              </a:tr>
              <a:tr h="662193">
                <a:tc>
                  <a:txBody>
                    <a:bodyPr/>
                    <a:lstStyle/>
                    <a:p>
                      <a:pPr algn="l" fontAlgn="t"/>
                      <a:r>
                        <a:rPr lang="en-IN" dirty="0">
                          <a:solidFill>
                            <a:schemeClr val="tx1"/>
                          </a:solidFill>
                          <a:effectLst/>
                          <a:latin typeface="Times New Roman" panose="02020603050405020304" pitchFamily="18" charset="0"/>
                          <a:cs typeface="Times New Roman" panose="02020603050405020304" pitchFamily="18" charset="0"/>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contains()</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It returns true if the vector contains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9541060"/>
                  </a:ext>
                </a:extLst>
              </a:tr>
              <a:tr h="1032105">
                <a:tc>
                  <a:txBody>
                    <a:bodyPr/>
                    <a:lstStyle/>
                    <a:p>
                      <a:pPr algn="l" fontAlgn="t"/>
                      <a:r>
                        <a:rPr lang="en-IN">
                          <a:solidFill>
                            <a:schemeClr val="tx1"/>
                          </a:solidFill>
                          <a:effectLst/>
                          <a:latin typeface="Times New Roman" panose="02020603050405020304" pitchFamily="18" charset="0"/>
                          <a:cs typeface="Times New Roman" panose="02020603050405020304" pitchFamily="18" charset="0"/>
                        </a:rPr>
                        <a:t>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containsAll</a:t>
                      </a:r>
                      <a:r>
                        <a:rPr lang="en-IN"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It returns true if the vector contains all of the elements in the specified collection.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807323"/>
                  </a:ext>
                </a:extLst>
              </a:tr>
              <a:tr h="1155413">
                <a:tc>
                  <a:txBody>
                    <a:bodyPr/>
                    <a:lstStyle/>
                    <a:p>
                      <a:pPr algn="l" fontAlgn="t"/>
                      <a:r>
                        <a:rPr lang="en-IN">
                          <a:solidFill>
                            <a:schemeClr val="tx1"/>
                          </a:solidFill>
                          <a:effectLst/>
                          <a:latin typeface="Times New Roman" panose="02020603050405020304" pitchFamily="18" charset="0"/>
                          <a:cs typeface="Times New Roman" panose="02020603050405020304" pitchFamily="18" charset="0"/>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copyInto()</a:t>
                      </a:r>
                      <a:endParaRPr lang="en-IN">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It is used to copy the components of the vector into the specified array.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3829707"/>
                  </a:ext>
                </a:extLst>
              </a:tr>
              <a:tr h="662193">
                <a:tc>
                  <a:txBody>
                    <a:bodyPr/>
                    <a:lstStyle/>
                    <a:p>
                      <a:pPr algn="l" fontAlgn="t"/>
                      <a:r>
                        <a:rPr lang="en-IN">
                          <a:solidFill>
                            <a:schemeClr val="tx1"/>
                          </a:solidFill>
                          <a:effectLst/>
                          <a:latin typeface="Times New Roman" panose="02020603050405020304" pitchFamily="18" charset="0"/>
                          <a:cs typeface="Times New Roman" panose="02020603050405020304" pitchFamily="18" charset="0"/>
                        </a:rPr>
                        <a:t>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elementAt()</a:t>
                      </a:r>
                      <a:endParaRPr lang="en-IN">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It is used to get the component at the specified 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8761691"/>
                  </a:ext>
                </a:extLst>
              </a:tr>
              <a:tr h="662193">
                <a:tc>
                  <a:txBody>
                    <a:bodyPr/>
                    <a:lstStyle/>
                    <a:p>
                      <a:pPr algn="l" fontAlgn="t"/>
                      <a:r>
                        <a:rPr lang="en-IN">
                          <a:solidFill>
                            <a:schemeClr val="tx1"/>
                          </a:solidFill>
                          <a:effectLst/>
                          <a:latin typeface="Times New Roman" panose="02020603050405020304" pitchFamily="18" charset="0"/>
                          <a:cs typeface="Times New Roman" panose="02020603050405020304" pitchFamily="18" charset="0"/>
                        </a:rPr>
                        <a:t>11)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elements()</a:t>
                      </a:r>
                      <a:endParaRPr lang="en-IN">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It returns an enumeration of the components of a vector.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6798324"/>
                  </a:ext>
                </a:extLst>
              </a:tr>
              <a:tr h="1131181">
                <a:tc>
                  <a:txBody>
                    <a:bodyPr/>
                    <a:lstStyle/>
                    <a:p>
                      <a:pPr algn="l" fontAlgn="t"/>
                      <a:r>
                        <a:rPr lang="en-IN">
                          <a:solidFill>
                            <a:schemeClr val="tx1"/>
                          </a:solidFill>
                          <a:effectLst/>
                          <a:latin typeface="Times New Roman" panose="02020603050405020304" pitchFamily="18" charset="0"/>
                          <a:cs typeface="Times New Roman" panose="02020603050405020304" pitchFamily="18" charset="0"/>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err="1">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ensureCapacity</a:t>
                      </a:r>
                      <a:r>
                        <a:rPr lang="en-IN" u="none"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Times New Roman" panose="02020603050405020304" pitchFamily="18" charset="0"/>
                          <a:cs typeface="Times New Roman" panose="02020603050405020304" pitchFamily="18" charset="0"/>
                        </a:rPr>
                        <a:t>It is used to increase the capacity of the vector which is in use, if necessary. It ensures that the vector can hold at least the number of components specified by the minimum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54886100"/>
                  </a:ext>
                </a:extLst>
              </a:tr>
            </a:tbl>
          </a:graphicData>
        </a:graphic>
      </p:graphicFrame>
    </p:spTree>
    <p:extLst>
      <p:ext uri="{BB962C8B-B14F-4D97-AF65-F5344CB8AC3E}">
        <p14:creationId xmlns:p14="http://schemas.microsoft.com/office/powerpoint/2010/main" val="77620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BE2E-B2EB-4440-B767-E1FB6D501272}"/>
              </a:ext>
            </a:extLst>
          </p:cNvPr>
          <p:cNvSpPr>
            <a:spLocks noGrp="1"/>
          </p:cNvSpPr>
          <p:nvPr>
            <p:ph idx="1"/>
          </p:nvPr>
        </p:nvSpPr>
        <p:spPr>
          <a:xfrm>
            <a:off x="181143" y="-1320356"/>
            <a:ext cx="11029615" cy="5631561"/>
          </a:xfrm>
        </p:spPr>
        <p:txBody>
          <a:bodyPr/>
          <a:lstStyle/>
          <a:p>
            <a:pPr marL="0" indent="0" algn="ctr">
              <a:buNone/>
            </a:pPr>
            <a:r>
              <a:rPr lang="en-IN" sz="2400" b="1" dirty="0">
                <a:solidFill>
                  <a:srgbClr val="C00000"/>
                </a:solidFill>
                <a:latin typeface="Times New Roman" panose="02020603050405020304" pitchFamily="18" charset="0"/>
                <a:cs typeface="Times New Roman" panose="02020603050405020304" pitchFamily="18" charset="0"/>
              </a:rPr>
              <a:t>Java Vector Methods</a:t>
            </a:r>
          </a:p>
          <a:p>
            <a:pPr marL="0" indent="0" algn="ctr">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48C76642-C954-4D74-A791-B4657BB8986A}"/>
              </a:ext>
            </a:extLst>
          </p:cNvPr>
          <p:cNvGraphicFramePr>
            <a:graphicFrameLocks noGrp="1"/>
          </p:cNvGraphicFramePr>
          <p:nvPr>
            <p:extLst>
              <p:ext uri="{D42A27DB-BD31-4B8C-83A1-F6EECF244321}">
                <p14:modId xmlns:p14="http://schemas.microsoft.com/office/powerpoint/2010/main" val="625081214"/>
              </p:ext>
            </p:extLst>
          </p:nvPr>
        </p:nvGraphicFramePr>
        <p:xfrm>
          <a:off x="523874" y="990600"/>
          <a:ext cx="10686882" cy="5872351"/>
        </p:xfrm>
        <a:graphic>
          <a:graphicData uri="http://schemas.openxmlformats.org/drawingml/2006/table">
            <a:tbl>
              <a:tblPr/>
              <a:tblGrid>
                <a:gridCol w="1787528">
                  <a:extLst>
                    <a:ext uri="{9D8B030D-6E8A-4147-A177-3AD203B41FA5}">
                      <a16:colId xmlns:a16="http://schemas.microsoft.com/office/drawing/2014/main" val="452308201"/>
                    </a:ext>
                  </a:extLst>
                </a:gridCol>
                <a:gridCol w="2570229">
                  <a:extLst>
                    <a:ext uri="{9D8B030D-6E8A-4147-A177-3AD203B41FA5}">
                      <a16:colId xmlns:a16="http://schemas.microsoft.com/office/drawing/2014/main" val="1707853852"/>
                    </a:ext>
                  </a:extLst>
                </a:gridCol>
                <a:gridCol w="6329125">
                  <a:extLst>
                    <a:ext uri="{9D8B030D-6E8A-4147-A177-3AD203B41FA5}">
                      <a16:colId xmlns:a16="http://schemas.microsoft.com/office/drawing/2014/main" val="2115281908"/>
                    </a:ext>
                  </a:extLst>
                </a:gridCol>
              </a:tblGrid>
              <a:tr h="276897">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SN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Method</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Description</a:t>
                      </a:r>
                    </a:p>
                  </a:txBody>
                  <a:tcPr marL="26166" marR="26166" marT="26166" marB="26166">
                    <a:lnL w="6350" cap="flat" cmpd="sng" algn="ctr">
                      <a:solidFill>
                        <a:srgbClr val="40DA44"/>
                      </a:solidFill>
                      <a:prstDash val="solid"/>
                      <a:round/>
                      <a:headEnd type="none" w="med" len="med"/>
                      <a:tailEnd type="none" w="med" len="med"/>
                    </a:lnL>
                    <a:lnR w="6350" cap="flat" cmpd="sng" algn="ctr">
                      <a:solidFill>
                        <a:srgbClr val="40DA44"/>
                      </a:solidFill>
                      <a:prstDash val="solid"/>
                      <a:round/>
                      <a:headEnd type="none" w="med" len="med"/>
                      <a:tailEnd type="none" w="med" len="med"/>
                    </a:lnR>
                    <a:lnT w="6350" cap="flat" cmpd="sng" algn="ctr">
                      <a:solidFill>
                        <a:srgbClr val="40DA4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23697400"/>
                  </a:ext>
                </a:extLst>
              </a:tr>
              <a:tr h="561964">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13)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2"/>
                        </a:rPr>
                        <a:t>equals()</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compare the specified object with the vector for equality.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9541060"/>
                  </a:ext>
                </a:extLst>
              </a:tr>
              <a:tr h="561964">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3"/>
                        </a:rPr>
                        <a:t>firstElement()</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get the first component of the vector.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6214618"/>
                  </a:ext>
                </a:extLst>
              </a:tr>
              <a:tr h="584329">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4"/>
                        </a:rPr>
                        <a:t>forEach()</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perform the given action for each element of the Iterable until all elements have been processed or the action throws an exception.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5876563"/>
                  </a:ext>
                </a:extLst>
              </a:tr>
              <a:tr h="773457">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dirty="0">
                          <a:solidFill>
                            <a:srgbClr val="008000"/>
                          </a:solidFill>
                          <a:effectLst/>
                          <a:latin typeface="Times New Roman" panose="02020603050405020304" pitchFamily="18" charset="0"/>
                          <a:cs typeface="Times New Roman" panose="02020603050405020304" pitchFamily="18" charset="0"/>
                          <a:hlinkClick r:id="rId5"/>
                        </a:rPr>
                        <a:t>get()</a:t>
                      </a:r>
                      <a:endParaRPr lang="en-IN" sz="1600" dirty="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get an element at the specified position in the vector.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7387316"/>
                  </a:ext>
                </a:extLst>
              </a:tr>
              <a:tr h="1004594">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6"/>
                        </a:rPr>
                        <a:t>hashCode()</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get the hash code value of a vector.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3770328"/>
                  </a:ext>
                </a:extLst>
              </a:tr>
              <a:tr h="1123663">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7"/>
                        </a:rPr>
                        <a:t>indexOf()</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is used to get the index of the first occurrence of the specified element in the vector. It returns -1 if the vector does not contain the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807323"/>
                  </a:ext>
                </a:extLst>
              </a:tr>
              <a:tr h="980532">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u="none" strike="noStrike">
                          <a:solidFill>
                            <a:srgbClr val="008000"/>
                          </a:solidFill>
                          <a:effectLst/>
                          <a:latin typeface="Times New Roman" panose="02020603050405020304" pitchFamily="18" charset="0"/>
                          <a:cs typeface="Times New Roman" panose="02020603050405020304" pitchFamily="18" charset="0"/>
                          <a:hlinkClick r:id="rId8"/>
                        </a:rPr>
                        <a:t>insertElementAt()</a:t>
                      </a:r>
                      <a:endParaRPr lang="en-IN" sz="1600">
                        <a:solidFill>
                          <a:srgbClr val="000000"/>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It is used to insert the specified object as a component in the given vector at the specified 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3829707"/>
                  </a:ext>
                </a:extLst>
              </a:tr>
            </a:tbl>
          </a:graphicData>
        </a:graphic>
      </p:graphicFrame>
    </p:spTree>
    <p:extLst>
      <p:ext uri="{BB962C8B-B14F-4D97-AF65-F5344CB8AC3E}">
        <p14:creationId xmlns:p14="http://schemas.microsoft.com/office/powerpoint/2010/main" val="102195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2037-2D52-4701-B0F8-D95AD0058EF7}"/>
              </a:ext>
            </a:extLst>
          </p:cNvPr>
          <p:cNvSpPr>
            <a:spLocks noGrp="1"/>
          </p:cNvSpPr>
          <p:nvPr>
            <p:ph type="title"/>
          </p:nvPr>
        </p:nvSpPr>
        <p:spPr>
          <a:xfrm>
            <a:off x="466892" y="158042"/>
            <a:ext cx="11029616" cy="118872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ASSIGNMENT (2)</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F4861D-0F23-4477-BB9A-9333EF0FED2E}"/>
              </a:ext>
            </a:extLst>
          </p:cNvPr>
          <p:cNvSpPr>
            <a:spLocks noGrp="1"/>
          </p:cNvSpPr>
          <p:nvPr>
            <p:ph idx="1"/>
          </p:nvPr>
        </p:nvSpPr>
        <p:spPr>
          <a:xfrm>
            <a:off x="647867" y="1611757"/>
            <a:ext cx="11029615" cy="363448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Create an empty vector, add (min 8) elements in the vector. WAJP to:</a:t>
            </a:r>
          </a:p>
          <a:p>
            <a:r>
              <a:rPr lang="en-US" sz="2000" dirty="0">
                <a:latin typeface="Times New Roman" panose="02020603050405020304" pitchFamily="18" charset="0"/>
                <a:cs typeface="Times New Roman" panose="02020603050405020304" pitchFamily="18" charset="0"/>
              </a:rPr>
              <a:t>Display vector elements</a:t>
            </a:r>
          </a:p>
          <a:p>
            <a:r>
              <a:rPr lang="en-US" sz="2000" dirty="0">
                <a:latin typeface="Times New Roman" panose="02020603050405020304" pitchFamily="18" charset="0"/>
                <a:cs typeface="Times New Roman" panose="02020603050405020304" pitchFamily="18" charset="0"/>
              </a:rPr>
              <a:t>Delete first occurrence of the element. </a:t>
            </a:r>
          </a:p>
          <a:p>
            <a:r>
              <a:rPr lang="en-US" sz="2000" dirty="0">
                <a:latin typeface="Times New Roman" panose="02020603050405020304" pitchFamily="18" charset="0"/>
                <a:cs typeface="Times New Roman" panose="02020603050405020304" pitchFamily="18" charset="0"/>
              </a:rPr>
              <a:t>Remove element at index 4.</a:t>
            </a:r>
          </a:p>
          <a:p>
            <a:r>
              <a:rPr lang="en-US" sz="2000" dirty="0">
                <a:latin typeface="Times New Roman" panose="02020603050405020304" pitchFamily="18" charset="0"/>
                <a:cs typeface="Times New Roman" panose="02020603050405020304" pitchFamily="18" charset="0"/>
              </a:rPr>
              <a:t>Get element at specific index</a:t>
            </a:r>
          </a:p>
          <a:p>
            <a:r>
              <a:rPr lang="en-US" sz="2000" dirty="0">
                <a:latin typeface="Times New Roman" panose="02020603050405020304" pitchFamily="18" charset="0"/>
                <a:cs typeface="Times New Roman" panose="02020603050405020304" pitchFamily="18" charset="0"/>
              </a:rPr>
              <a:t>Check if the vector is empty</a:t>
            </a:r>
          </a:p>
          <a:p>
            <a:r>
              <a:rPr lang="en-US" sz="2000" dirty="0">
                <a:latin typeface="Times New Roman" panose="02020603050405020304" pitchFamily="18" charset="0"/>
                <a:cs typeface="Times New Roman" panose="02020603050405020304" pitchFamily="18" charset="0"/>
              </a:rPr>
              <a:t>Get </a:t>
            </a:r>
            <a:r>
              <a:rPr lang="en-US" sz="2000" dirty="0" err="1">
                <a:latin typeface="Times New Roman" panose="02020603050405020304" pitchFamily="18" charset="0"/>
                <a:cs typeface="Times New Roman" panose="02020603050405020304" pitchFamily="18" charset="0"/>
              </a:rPr>
              <a:t>HashCode</a:t>
            </a:r>
            <a:r>
              <a:rPr lang="en-US" sz="2000" dirty="0">
                <a:latin typeface="Times New Roman" panose="02020603050405020304" pitchFamily="18" charset="0"/>
                <a:cs typeface="Times New Roman" panose="02020603050405020304" pitchFamily="18" charset="0"/>
              </a:rPr>
              <a:t> for this vector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22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2037-2D52-4701-B0F8-D95AD0058EF7}"/>
              </a:ext>
            </a:extLst>
          </p:cNvPr>
          <p:cNvSpPr>
            <a:spLocks noGrp="1"/>
          </p:cNvSpPr>
          <p:nvPr>
            <p:ph type="title"/>
          </p:nvPr>
        </p:nvSpPr>
        <p:spPr>
          <a:xfrm>
            <a:off x="-1966662" y="-6640"/>
            <a:ext cx="11029616" cy="118872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ASSIGNMENT (3)</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F4861D-0F23-4477-BB9A-9333EF0FED2E}"/>
              </a:ext>
            </a:extLst>
          </p:cNvPr>
          <p:cNvSpPr>
            <a:spLocks noGrp="1"/>
          </p:cNvSpPr>
          <p:nvPr>
            <p:ph idx="1"/>
          </p:nvPr>
        </p:nvSpPr>
        <p:spPr>
          <a:xfrm>
            <a:off x="647867" y="1611757"/>
            <a:ext cx="11029615" cy="3634486"/>
          </a:xfrm>
        </p:spPr>
        <p:txBody>
          <a:bodyPr>
            <a:normAutofit/>
          </a:bodyPr>
          <a:lstStyle/>
          <a:p>
            <a:pPr marL="0" indent="0">
              <a:buNone/>
            </a:pPr>
            <a:r>
              <a:rPr lang="en-US" altLang="ja-JP" sz="2000" dirty="0"/>
              <a:t>Write a java application program </a:t>
            </a:r>
          </a:p>
          <a:p>
            <a:pPr marL="0" indent="0">
              <a:buNone/>
            </a:pPr>
            <a:r>
              <a:rPr lang="en-US" altLang="ja-JP" sz="2000" dirty="0"/>
              <a:t>that uses </a:t>
            </a:r>
            <a:r>
              <a:rPr lang="en-US" altLang="ja-JP" sz="2000" dirty="0">
                <a:solidFill>
                  <a:srgbClr val="FF3300"/>
                </a:solidFill>
              </a:rPr>
              <a:t>Vector</a:t>
            </a:r>
            <a:r>
              <a:rPr lang="en-US" altLang="ja-JP" sz="2000" dirty="0"/>
              <a:t> class </a:t>
            </a:r>
          </a:p>
          <a:p>
            <a:pPr marL="0" indent="0">
              <a:buNone/>
            </a:pPr>
            <a:r>
              <a:rPr lang="en-US" altLang="ja-JP" sz="2000" dirty="0"/>
              <a:t>and can output the result as </a:t>
            </a:r>
          </a:p>
          <a:p>
            <a:pPr marL="0" indent="0">
              <a:buNone/>
            </a:pPr>
            <a:r>
              <a:rPr lang="en-US" altLang="ja-JP" sz="2000" dirty="0"/>
              <a:t>shown in the right.</a:t>
            </a:r>
          </a:p>
          <a:p>
            <a:endParaRPr lang="en-IN" sz="2000" dirty="0">
              <a:latin typeface="Times New Roman" panose="02020603050405020304" pitchFamily="18" charset="0"/>
              <a:cs typeface="Times New Roman" panose="02020603050405020304" pitchFamily="18" charset="0"/>
            </a:endParaRPr>
          </a:p>
        </p:txBody>
      </p:sp>
      <p:sp>
        <p:nvSpPr>
          <p:cNvPr id="4" name="Text Box 4">
            <a:extLst>
              <a:ext uri="{FF2B5EF4-FFF2-40B4-BE49-F238E27FC236}">
                <a16:creationId xmlns:a16="http://schemas.microsoft.com/office/drawing/2014/main" id="{55D27119-18ED-4B53-9175-A6698204F28E}"/>
              </a:ext>
            </a:extLst>
          </p:cNvPr>
          <p:cNvSpPr txBox="1">
            <a:spLocks noChangeArrowheads="1"/>
          </p:cNvSpPr>
          <p:nvPr/>
        </p:nvSpPr>
        <p:spPr bwMode="auto">
          <a:xfrm>
            <a:off x="5514974" y="762000"/>
            <a:ext cx="6296025" cy="58007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1200" dirty="0"/>
              <a:t>　　</a:t>
            </a:r>
            <a:r>
              <a:rPr lang="en-US" altLang="ja-JP" sz="1200" dirty="0">
                <a:solidFill>
                  <a:srgbClr val="FF3300"/>
                </a:solidFill>
              </a:rPr>
              <a:t>Enter lines of input, use quit to end the program.</a:t>
            </a:r>
          </a:p>
          <a:p>
            <a:pPr>
              <a:spcBef>
                <a:spcPct val="50000"/>
              </a:spcBef>
            </a:pPr>
            <a:r>
              <a:rPr lang="ja-JP" altLang="en-US" sz="1200" dirty="0"/>
              <a:t>　　</a:t>
            </a:r>
            <a:r>
              <a:rPr lang="en-US" altLang="ja-JP" sz="1200" dirty="0"/>
              <a:t>apple</a:t>
            </a:r>
          </a:p>
          <a:p>
            <a:pPr>
              <a:spcBef>
                <a:spcPct val="50000"/>
              </a:spcBef>
            </a:pPr>
            <a:r>
              <a:rPr lang="ja-JP" altLang="en-US" sz="1200" dirty="0"/>
              <a:t>　　</a:t>
            </a:r>
            <a:r>
              <a:rPr lang="en-US" altLang="ja-JP" sz="1200" dirty="0"/>
              <a:t>orange</a:t>
            </a:r>
          </a:p>
          <a:p>
            <a:pPr>
              <a:spcBef>
                <a:spcPct val="50000"/>
              </a:spcBef>
            </a:pPr>
            <a:r>
              <a:rPr lang="ja-JP" altLang="en-US" sz="1200" dirty="0"/>
              <a:t>　　</a:t>
            </a:r>
            <a:r>
              <a:rPr lang="en-US" altLang="ja-JP" sz="1200" dirty="0"/>
              <a:t>banana</a:t>
            </a:r>
          </a:p>
          <a:p>
            <a:pPr>
              <a:spcBef>
                <a:spcPct val="50000"/>
              </a:spcBef>
            </a:pPr>
            <a:r>
              <a:rPr lang="ja-JP" altLang="en-US" sz="1200" dirty="0"/>
              <a:t>　　</a:t>
            </a:r>
            <a:r>
              <a:rPr lang="en-US" altLang="ja-JP" sz="1200" dirty="0"/>
              <a:t>grape</a:t>
            </a:r>
          </a:p>
          <a:p>
            <a:pPr>
              <a:spcBef>
                <a:spcPct val="50000"/>
              </a:spcBef>
            </a:pPr>
            <a:r>
              <a:rPr lang="ja-JP" altLang="en-US" sz="1200" dirty="0"/>
              <a:t>　　</a:t>
            </a:r>
            <a:r>
              <a:rPr lang="en-US" altLang="ja-JP" sz="1200" dirty="0"/>
              <a:t>lemon</a:t>
            </a:r>
          </a:p>
          <a:p>
            <a:pPr>
              <a:spcBef>
                <a:spcPct val="50000"/>
              </a:spcBef>
            </a:pPr>
            <a:r>
              <a:rPr lang="ja-JP" altLang="en-US" sz="1200" dirty="0"/>
              <a:t>　　</a:t>
            </a:r>
            <a:r>
              <a:rPr lang="en-US" altLang="ja-JP" sz="1200" dirty="0"/>
              <a:t>quit</a:t>
            </a:r>
          </a:p>
          <a:p>
            <a:pPr>
              <a:spcBef>
                <a:spcPct val="50000"/>
              </a:spcBef>
            </a:pPr>
            <a:r>
              <a:rPr lang="ja-JP" altLang="en-US" sz="1200" dirty="0"/>
              <a:t>　　</a:t>
            </a:r>
            <a:r>
              <a:rPr lang="en-US" altLang="ja-JP" sz="1200" dirty="0">
                <a:solidFill>
                  <a:srgbClr val="FF3300"/>
                </a:solidFill>
              </a:rPr>
              <a:t>Number of lines: 5</a:t>
            </a:r>
          </a:p>
          <a:p>
            <a:pPr>
              <a:spcBef>
                <a:spcPct val="50000"/>
              </a:spcBef>
            </a:pPr>
            <a:r>
              <a:rPr lang="ja-JP" altLang="en-US" sz="1200" dirty="0">
                <a:solidFill>
                  <a:srgbClr val="FF3300"/>
                </a:solidFill>
              </a:rPr>
              <a:t>　　</a:t>
            </a:r>
            <a:r>
              <a:rPr lang="en-US" altLang="ja-JP" sz="1200" dirty="0">
                <a:solidFill>
                  <a:srgbClr val="FF3300"/>
                </a:solidFill>
              </a:rPr>
              <a:t>Middle line:   banana</a:t>
            </a:r>
          </a:p>
          <a:p>
            <a:pPr>
              <a:spcBef>
                <a:spcPct val="50000"/>
              </a:spcBef>
            </a:pPr>
            <a:r>
              <a:rPr lang="ja-JP" altLang="en-US" sz="1200" dirty="0">
                <a:solidFill>
                  <a:srgbClr val="FF3300"/>
                </a:solidFill>
              </a:rPr>
              <a:t>　　</a:t>
            </a:r>
            <a:r>
              <a:rPr lang="en-US" altLang="ja-JP" sz="1200" dirty="0">
                <a:solidFill>
                  <a:srgbClr val="FF3300"/>
                </a:solidFill>
              </a:rPr>
              <a:t>Lines in reverse order:</a:t>
            </a:r>
          </a:p>
          <a:p>
            <a:pPr>
              <a:spcBef>
                <a:spcPct val="50000"/>
              </a:spcBef>
            </a:pPr>
            <a:r>
              <a:rPr lang="ja-JP" altLang="en-US" sz="1200" dirty="0"/>
              <a:t>　　</a:t>
            </a:r>
            <a:r>
              <a:rPr lang="en-US" altLang="ja-JP" sz="1200" dirty="0"/>
              <a:t>lemon</a:t>
            </a:r>
          </a:p>
          <a:p>
            <a:pPr>
              <a:spcBef>
                <a:spcPct val="50000"/>
              </a:spcBef>
            </a:pPr>
            <a:r>
              <a:rPr lang="ja-JP" altLang="en-US" sz="1200" dirty="0"/>
              <a:t>　　</a:t>
            </a:r>
            <a:r>
              <a:rPr lang="en-US" altLang="ja-JP" sz="1200" dirty="0"/>
              <a:t>grape</a:t>
            </a:r>
          </a:p>
          <a:p>
            <a:pPr>
              <a:spcBef>
                <a:spcPct val="50000"/>
              </a:spcBef>
            </a:pPr>
            <a:r>
              <a:rPr lang="ja-JP" altLang="en-US" sz="1200" dirty="0"/>
              <a:t>　　</a:t>
            </a:r>
            <a:r>
              <a:rPr lang="en-US" altLang="ja-JP" sz="1200" dirty="0"/>
              <a:t>banana</a:t>
            </a:r>
          </a:p>
          <a:p>
            <a:pPr>
              <a:spcBef>
                <a:spcPct val="50000"/>
              </a:spcBef>
            </a:pPr>
            <a:r>
              <a:rPr lang="ja-JP" altLang="en-US" sz="1200" dirty="0"/>
              <a:t>　　</a:t>
            </a:r>
            <a:r>
              <a:rPr lang="en-US" altLang="ja-JP" sz="1200" dirty="0"/>
              <a:t>orange</a:t>
            </a:r>
          </a:p>
          <a:p>
            <a:pPr>
              <a:spcBef>
                <a:spcPct val="50000"/>
              </a:spcBef>
            </a:pPr>
            <a:r>
              <a:rPr lang="ja-JP" altLang="en-US" sz="1200" dirty="0"/>
              <a:t>　　</a:t>
            </a:r>
            <a:r>
              <a:rPr lang="en-US" altLang="ja-JP" sz="1200" dirty="0"/>
              <a:t>apple</a:t>
            </a:r>
          </a:p>
          <a:p>
            <a:pPr>
              <a:spcBef>
                <a:spcPct val="50000"/>
              </a:spcBef>
            </a:pPr>
            <a:r>
              <a:rPr lang="ja-JP" altLang="en-US" sz="1200" dirty="0"/>
              <a:t>　　</a:t>
            </a:r>
            <a:r>
              <a:rPr lang="en-US" altLang="ja-JP" sz="1200" dirty="0">
                <a:solidFill>
                  <a:srgbClr val="FF3300"/>
                </a:solidFill>
              </a:rPr>
              <a:t>Lines in reverse alphabetical order:</a:t>
            </a:r>
          </a:p>
          <a:p>
            <a:pPr>
              <a:spcBef>
                <a:spcPct val="50000"/>
              </a:spcBef>
            </a:pPr>
            <a:r>
              <a:rPr lang="ja-JP" altLang="en-US" sz="1200" dirty="0"/>
              <a:t>　　</a:t>
            </a:r>
            <a:r>
              <a:rPr lang="en-US" altLang="ja-JP" sz="1200" dirty="0"/>
              <a:t>orange</a:t>
            </a:r>
          </a:p>
          <a:p>
            <a:pPr>
              <a:spcBef>
                <a:spcPct val="50000"/>
              </a:spcBef>
            </a:pPr>
            <a:r>
              <a:rPr lang="ja-JP" altLang="en-US" sz="1200" dirty="0"/>
              <a:t>　　</a:t>
            </a:r>
            <a:r>
              <a:rPr lang="en-US" altLang="ja-JP" sz="1200" dirty="0"/>
              <a:t>lemon</a:t>
            </a:r>
          </a:p>
          <a:p>
            <a:pPr>
              <a:spcBef>
                <a:spcPct val="50000"/>
              </a:spcBef>
            </a:pPr>
            <a:r>
              <a:rPr lang="ja-JP" altLang="en-US" sz="1200" dirty="0"/>
              <a:t>　　</a:t>
            </a:r>
            <a:r>
              <a:rPr lang="en-US" altLang="ja-JP" sz="1200" dirty="0"/>
              <a:t>grape</a:t>
            </a:r>
          </a:p>
          <a:p>
            <a:pPr>
              <a:spcBef>
                <a:spcPct val="50000"/>
              </a:spcBef>
            </a:pPr>
            <a:r>
              <a:rPr lang="ja-JP" altLang="en-US" sz="1200" dirty="0"/>
              <a:t>　　</a:t>
            </a:r>
            <a:r>
              <a:rPr lang="en-US" altLang="ja-JP" sz="1200" dirty="0"/>
              <a:t>banana</a:t>
            </a:r>
          </a:p>
          <a:p>
            <a:pPr>
              <a:spcBef>
                <a:spcPct val="50000"/>
              </a:spcBef>
            </a:pPr>
            <a:r>
              <a:rPr lang="ja-JP" altLang="en-US" sz="1200" dirty="0"/>
              <a:t>　　</a:t>
            </a:r>
            <a:r>
              <a:rPr lang="en-US" altLang="ja-JP" sz="1200" dirty="0"/>
              <a:t>apple</a:t>
            </a:r>
          </a:p>
        </p:txBody>
      </p:sp>
    </p:spTree>
    <p:extLst>
      <p:ext uri="{BB962C8B-B14F-4D97-AF65-F5344CB8AC3E}">
        <p14:creationId xmlns:p14="http://schemas.microsoft.com/office/powerpoint/2010/main" val="315450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D586-3A2C-41E7-B4CB-E0CDC328CD2D}"/>
              </a:ext>
            </a:extLst>
          </p:cNvPr>
          <p:cNvSpPr>
            <a:spLocks noGrp="1"/>
          </p:cNvSpPr>
          <p:nvPr>
            <p:ph type="title"/>
          </p:nvPr>
        </p:nvSpPr>
        <p:spPr>
          <a:xfrm>
            <a:off x="581192" y="368781"/>
            <a:ext cx="11029616" cy="1188720"/>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OUTLINE </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0D52D6-7BEC-4843-8E97-6A36C28306BB}"/>
              </a:ext>
            </a:extLst>
          </p:cNvPr>
          <p:cNvSpPr>
            <a:spLocks noGrp="1"/>
          </p:cNvSpPr>
          <p:nvPr>
            <p:ph idx="1"/>
          </p:nvPr>
        </p:nvSpPr>
        <p:spPr>
          <a:xfrm>
            <a:off x="581193" y="2347215"/>
            <a:ext cx="11029615" cy="4682235"/>
          </a:xfrm>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Introduction to Vector Class</a:t>
            </a:r>
          </a:p>
          <a:p>
            <a:pPr marL="305435" indent="-305435"/>
            <a:r>
              <a:rPr lang="en-US" sz="2800" dirty="0">
                <a:latin typeface="Times New Roman" panose="02020603050405020304" pitchFamily="18" charset="0"/>
                <a:cs typeface="Times New Roman" panose="02020603050405020304" pitchFamily="18" charset="0"/>
              </a:rPr>
              <a:t>Vector Declaration</a:t>
            </a:r>
          </a:p>
          <a:p>
            <a:pPr marL="305435" indent="-305435"/>
            <a:r>
              <a:rPr lang="en-US" sz="2800" dirty="0">
                <a:latin typeface="Times New Roman" panose="02020603050405020304" pitchFamily="18" charset="0"/>
                <a:cs typeface="Times New Roman" panose="02020603050405020304" pitchFamily="18" charset="0"/>
              </a:rPr>
              <a:t>Vector Constructors</a:t>
            </a:r>
          </a:p>
          <a:p>
            <a:pPr marL="305435" indent="-305435"/>
            <a:r>
              <a:rPr lang="en-US" sz="2800" dirty="0">
                <a:latin typeface="Times New Roman" panose="02020603050405020304" pitchFamily="18" charset="0"/>
                <a:cs typeface="Times New Roman" panose="02020603050405020304" pitchFamily="18" charset="0"/>
              </a:rPr>
              <a:t>Vector Methods</a:t>
            </a:r>
          </a:p>
          <a:p>
            <a:pPr marL="305435" indent="-305435"/>
            <a:r>
              <a:rPr lang="en-US" sz="2800" dirty="0" err="1">
                <a:latin typeface="Times New Roman" panose="02020603050405020304" pitchFamily="18" charset="0"/>
                <a:cs typeface="Times New Roman" panose="02020603050405020304" pitchFamily="18" charset="0"/>
              </a:rPr>
              <a:t>ArrayList</a:t>
            </a:r>
            <a:r>
              <a:rPr lang="en-US" sz="2800" dirty="0">
                <a:latin typeface="Times New Roman" panose="02020603050405020304" pitchFamily="18" charset="0"/>
                <a:cs typeface="Times New Roman" panose="02020603050405020304" pitchFamily="18" charset="0"/>
              </a:rPr>
              <a:t> vs Vector</a:t>
            </a:r>
          </a:p>
          <a:p>
            <a:pPr marL="305435" indent="-305435"/>
            <a:r>
              <a:rPr lang="en-IN" sz="2800" dirty="0">
                <a:latin typeface="Times New Roman" panose="02020603050405020304" pitchFamily="18" charset="0"/>
                <a:cs typeface="Times New Roman" panose="02020603050405020304" pitchFamily="18" charset="0"/>
              </a:rPr>
              <a:t>Wrapper Classes</a:t>
            </a:r>
            <a:endParaRPr lang="en-US" sz="2800" dirty="0">
              <a:latin typeface="Times New Roman" panose="02020603050405020304" pitchFamily="18" charset="0"/>
              <a:cs typeface="Times New Roman" panose="02020603050405020304" pitchFamily="18" charset="0"/>
            </a:endParaRPr>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p:txBody>
      </p:sp>
    </p:spTree>
    <p:extLst>
      <p:ext uri="{BB962C8B-B14F-4D97-AF65-F5344CB8AC3E}">
        <p14:creationId xmlns:p14="http://schemas.microsoft.com/office/powerpoint/2010/main" val="16142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rayList vs Vector Java">
            <a:extLst>
              <a:ext uri="{FF2B5EF4-FFF2-40B4-BE49-F238E27FC236}">
                <a16:creationId xmlns:a16="http://schemas.microsoft.com/office/drawing/2014/main" id="{98B09653-70AF-478F-AE63-9F38D5F1C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164" y="1250400"/>
            <a:ext cx="4785090" cy="26715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D7BA37-E9BF-40BD-9893-4E3F82D5B41A}"/>
              </a:ext>
            </a:extLst>
          </p:cNvPr>
          <p:cNvSpPr>
            <a:spLocks noGrp="1"/>
          </p:cNvSpPr>
          <p:nvPr>
            <p:ph type="title"/>
          </p:nvPr>
        </p:nvSpPr>
        <p:spPr>
          <a:xfrm>
            <a:off x="581192" y="216381"/>
            <a:ext cx="11029616" cy="1188720"/>
          </a:xfrm>
        </p:spPr>
        <p:txBody>
          <a:bodyPr/>
          <a:lstStyle/>
          <a:p>
            <a:r>
              <a:rPr lang="en-US" b="1" dirty="0">
                <a:solidFill>
                  <a:srgbClr val="C00000"/>
                </a:solidFill>
                <a:latin typeface="Times New Roman" panose="02020603050405020304" pitchFamily="18" charset="0"/>
                <a:cs typeface="Times New Roman" panose="02020603050405020304" pitchFamily="18" charset="0"/>
              </a:rPr>
              <a:t>Vector V/S Array List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9970A3-182C-41A8-B181-CDDEF6076055}"/>
              </a:ext>
            </a:extLst>
          </p:cNvPr>
          <p:cNvSpPr>
            <a:spLocks noGrp="1"/>
          </p:cNvSpPr>
          <p:nvPr>
            <p:ph idx="1"/>
          </p:nvPr>
        </p:nvSpPr>
        <p:spPr>
          <a:xfrm>
            <a:off x="581192" y="1405100"/>
            <a:ext cx="11029615" cy="5033799"/>
          </a:xfrm>
        </p:spPr>
        <p:txBody>
          <a:bodyPr>
            <a:normAutofit/>
          </a:bodyPr>
          <a:lstStyle/>
          <a:p>
            <a:r>
              <a:rPr lang="en-US" sz="2400" dirty="0">
                <a:latin typeface="Times New Roman" panose="02020603050405020304" pitchFamily="18" charset="0"/>
                <a:cs typeface="Times New Roman" panose="02020603050405020304" pitchFamily="18" charset="0"/>
              </a:rPr>
              <a:t>1) Synchronization: </a:t>
            </a:r>
          </a:p>
          <a:p>
            <a:r>
              <a:rPr lang="en-US" sz="2400"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Performance: </a:t>
            </a:r>
            <a:r>
              <a:rPr lang="en-IN" sz="2400" dirty="0" err="1">
                <a:latin typeface="Times New Roman" panose="02020603050405020304" pitchFamily="18" charset="0"/>
                <a:cs typeface="Times New Roman" panose="02020603050405020304" pitchFamily="18" charset="0"/>
              </a:rPr>
              <a:t>ArrayList</a:t>
            </a:r>
            <a:r>
              <a:rPr lang="en-IN" sz="2400" dirty="0">
                <a:latin typeface="Times New Roman" panose="02020603050405020304" pitchFamily="18" charset="0"/>
                <a:cs typeface="Times New Roman" panose="02020603050405020304" pitchFamily="18" charset="0"/>
              </a:rPr>
              <a:t> is faster</a:t>
            </a:r>
          </a:p>
          <a:p>
            <a:r>
              <a:rPr lang="en-IN" sz="2400" b="1"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Data Growth:</a:t>
            </a:r>
          </a:p>
          <a:p>
            <a:pPr lvl="1"/>
            <a:r>
              <a:rPr lang="en-US" sz="1800" dirty="0" err="1">
                <a:latin typeface="Times New Roman" panose="02020603050405020304" pitchFamily="18" charset="0"/>
                <a:cs typeface="Times New Roman" panose="02020603050405020304" pitchFamily="18" charset="0"/>
              </a:rPr>
              <a:t>ArrayList</a:t>
            </a:r>
            <a:r>
              <a:rPr lang="en-US" sz="1800" dirty="0">
                <a:latin typeface="Times New Roman" panose="02020603050405020304" pitchFamily="18" charset="0"/>
                <a:cs typeface="Times New Roman" panose="02020603050405020304" pitchFamily="18" charset="0"/>
              </a:rPr>
              <a:t> increments 50% of the current array size </a:t>
            </a:r>
          </a:p>
          <a:p>
            <a:pPr lvl="1"/>
            <a:r>
              <a:rPr lang="en-US" sz="1800" dirty="0">
                <a:latin typeface="Times New Roman" panose="02020603050405020304" pitchFamily="18" charset="0"/>
                <a:cs typeface="Times New Roman" panose="02020603050405020304" pitchFamily="18" charset="0"/>
              </a:rPr>
              <a:t>vector increments 100% – essentially doubling the current array size.</a:t>
            </a:r>
          </a:p>
          <a:p>
            <a:pPr lvl="1"/>
            <a:r>
              <a:rPr lang="en-US" sz="21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Traversal: </a:t>
            </a:r>
            <a:r>
              <a:rPr lang="en-US" sz="1800" dirty="0">
                <a:latin typeface="Times New Roman" panose="02020603050405020304" pitchFamily="18" charset="0"/>
                <a:cs typeface="Times New Roman" panose="02020603050405020304" pitchFamily="18" charset="0"/>
              </a:rPr>
              <a:t>Vector can use both </a:t>
            </a:r>
            <a:r>
              <a:rPr lang="en-US" sz="1800" b="1" dirty="0">
                <a:latin typeface="Times New Roman" panose="02020603050405020304" pitchFamily="18" charset="0"/>
                <a:cs typeface="Times New Roman" panose="02020603050405020304" pitchFamily="18" charset="0"/>
                <a:hlinkClick r:id="rId3"/>
              </a:rPr>
              <a:t>Enumeration and Iterator</a:t>
            </a:r>
            <a:r>
              <a:rPr lang="en-US" sz="1800" dirty="0">
                <a:latin typeface="Times New Roman" panose="02020603050405020304" pitchFamily="18" charset="0"/>
                <a:cs typeface="Times New Roman" panose="02020603050405020304" pitchFamily="18" charset="0"/>
              </a:rPr>
              <a:t> for traversing over elements of vector while</a:t>
            </a:r>
          </a:p>
          <a:p>
            <a:pPr marL="3240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ArrayList</a:t>
            </a:r>
            <a:r>
              <a:rPr lang="en-US" sz="1800" dirty="0">
                <a:latin typeface="Times New Roman" panose="02020603050405020304" pitchFamily="18" charset="0"/>
                <a:cs typeface="Times New Roman" panose="02020603050405020304" pitchFamily="18" charset="0"/>
              </a:rPr>
              <a:t> can only use </a:t>
            </a:r>
            <a:r>
              <a:rPr lang="en-US" sz="1800" b="1" dirty="0">
                <a:latin typeface="Times New Roman" panose="02020603050405020304" pitchFamily="18" charset="0"/>
                <a:cs typeface="Times New Roman" panose="02020603050405020304" pitchFamily="18" charset="0"/>
              </a:rPr>
              <a:t>Iterator</a:t>
            </a:r>
            <a:r>
              <a:rPr lang="en-US" sz="1800" dirty="0">
                <a:latin typeface="Times New Roman" panose="02020603050405020304" pitchFamily="18" charset="0"/>
                <a:cs typeface="Times New Roman" panose="02020603050405020304" pitchFamily="18" charset="0"/>
              </a:rPr>
              <a:t> for traversing.</a:t>
            </a:r>
            <a:endParaRPr lang="en-US" sz="16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5) Applications : </a:t>
            </a:r>
            <a:r>
              <a:rPr lang="en-US" sz="1600" dirty="0">
                <a:latin typeface="Times New Roman" panose="02020603050405020304" pitchFamily="18" charset="0"/>
                <a:cs typeface="Times New Roman" panose="02020603050405020304" pitchFamily="18" charset="0"/>
              </a:rPr>
              <a:t>Most of the time, programmers prefer </a:t>
            </a:r>
            <a:r>
              <a:rPr lang="en-US" sz="1600" dirty="0" err="1">
                <a:latin typeface="Times New Roman" panose="02020603050405020304" pitchFamily="18" charset="0"/>
                <a:cs typeface="Times New Roman" panose="02020603050405020304" pitchFamily="18" charset="0"/>
              </a:rPr>
              <a:t>ArrayList</a:t>
            </a:r>
            <a:r>
              <a:rPr lang="en-US" sz="1600" dirty="0">
                <a:latin typeface="Times New Roman" panose="02020603050405020304" pitchFamily="18" charset="0"/>
                <a:cs typeface="Times New Roman" panose="02020603050405020304" pitchFamily="18" charset="0"/>
              </a:rPr>
              <a:t> over Vector</a:t>
            </a:r>
            <a:endParaRPr lang="en-US" dirty="0">
              <a:latin typeface="Times New Roman" panose="02020603050405020304" pitchFamily="18" charset="0"/>
              <a:cs typeface="Times New Roman" panose="02020603050405020304" pitchFamily="18" charset="0"/>
            </a:endParaRPr>
          </a:p>
          <a:p>
            <a:pPr lvl="1"/>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70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5E9F-0F5D-445E-AF9A-A471C0C027A4}"/>
              </a:ext>
            </a:extLst>
          </p:cNvPr>
          <p:cNvSpPr>
            <a:spLocks noGrp="1"/>
          </p:cNvSpPr>
          <p:nvPr>
            <p:ph type="title"/>
          </p:nvPr>
        </p:nvSpPr>
        <p:spPr>
          <a:xfrm>
            <a:off x="762167" y="0"/>
            <a:ext cx="11029616" cy="1188720"/>
          </a:xfrm>
        </p:spPr>
        <p:txBody>
          <a:bodyPr/>
          <a:lstStyle/>
          <a:p>
            <a:r>
              <a:rPr lang="en-US" b="1" dirty="0">
                <a:solidFill>
                  <a:srgbClr val="C00000"/>
                </a:solidFill>
                <a:latin typeface="Times New Roman" panose="02020603050405020304" pitchFamily="18" charset="0"/>
                <a:cs typeface="Times New Roman" panose="02020603050405020304" pitchFamily="18" charset="0"/>
              </a:rPr>
              <a:t>Vector V/S Array List</a:t>
            </a:r>
            <a:endParaRPr lang="en-IN" dirty="0"/>
          </a:p>
        </p:txBody>
      </p:sp>
      <p:graphicFrame>
        <p:nvGraphicFramePr>
          <p:cNvPr id="4" name="Content Placeholder 3">
            <a:extLst>
              <a:ext uri="{FF2B5EF4-FFF2-40B4-BE49-F238E27FC236}">
                <a16:creationId xmlns:a16="http://schemas.microsoft.com/office/drawing/2014/main" id="{AC9A1D18-594A-47EF-93C4-FB091803C9F0}"/>
              </a:ext>
            </a:extLst>
          </p:cNvPr>
          <p:cNvGraphicFramePr>
            <a:graphicFrameLocks noGrp="1"/>
          </p:cNvGraphicFramePr>
          <p:nvPr>
            <p:ph idx="1"/>
            <p:extLst>
              <p:ext uri="{D42A27DB-BD31-4B8C-83A1-F6EECF244321}">
                <p14:modId xmlns:p14="http://schemas.microsoft.com/office/powerpoint/2010/main" val="4124497846"/>
              </p:ext>
            </p:extLst>
          </p:nvPr>
        </p:nvGraphicFramePr>
        <p:xfrm>
          <a:off x="866775" y="1209675"/>
          <a:ext cx="9858376" cy="5361404"/>
        </p:xfrm>
        <a:graphic>
          <a:graphicData uri="http://schemas.openxmlformats.org/drawingml/2006/table">
            <a:tbl>
              <a:tblPr/>
              <a:tblGrid>
                <a:gridCol w="4929188">
                  <a:extLst>
                    <a:ext uri="{9D8B030D-6E8A-4147-A177-3AD203B41FA5}">
                      <a16:colId xmlns:a16="http://schemas.microsoft.com/office/drawing/2014/main" val="1152174223"/>
                    </a:ext>
                  </a:extLst>
                </a:gridCol>
                <a:gridCol w="4929188">
                  <a:extLst>
                    <a:ext uri="{9D8B030D-6E8A-4147-A177-3AD203B41FA5}">
                      <a16:colId xmlns:a16="http://schemas.microsoft.com/office/drawing/2014/main" val="3666783278"/>
                    </a:ext>
                  </a:extLst>
                </a:gridCol>
              </a:tblGrid>
              <a:tr h="340536">
                <a:tc>
                  <a:txBody>
                    <a:bodyPr/>
                    <a:lstStyle/>
                    <a:p>
                      <a:pPr algn="l" fontAlgn="ctr" latinLnBrk="0"/>
                      <a:r>
                        <a:rPr lang="en-IN" sz="1800" b="1" dirty="0">
                          <a:effectLst/>
                          <a:latin typeface="Times New Roman" panose="02020603050405020304" pitchFamily="18" charset="0"/>
                          <a:cs typeface="Times New Roman" panose="02020603050405020304" pitchFamily="18" charset="0"/>
                        </a:rPr>
                        <a:t>Vector</a:t>
                      </a:r>
                    </a:p>
                  </a:txBody>
                  <a:tcPr marL="23750" marR="23750" marT="23750" marB="23750"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sz="1800" b="1">
                          <a:effectLst/>
                          <a:latin typeface="Times New Roman" panose="02020603050405020304" pitchFamily="18" charset="0"/>
                          <a:cs typeface="Times New Roman" panose="02020603050405020304" pitchFamily="18" charset="0"/>
                        </a:rPr>
                        <a:t>ArrayList</a:t>
                      </a:r>
                    </a:p>
                  </a:txBody>
                  <a:tcPr marL="23750" marR="23750" marT="23750" marB="23750"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23205006"/>
                  </a:ext>
                </a:extLst>
              </a:tr>
              <a:tr h="792939">
                <a:tc>
                  <a:txBody>
                    <a:bodyPr/>
                    <a:lstStyle/>
                    <a:p>
                      <a:pPr algn="l" fontAlgn="t" latinLnBrk="0"/>
                      <a:r>
                        <a:rPr lang="en-US" sz="1800" b="0" dirty="0">
                          <a:effectLst/>
                          <a:latin typeface="Times New Roman" panose="02020603050405020304" pitchFamily="18" charset="0"/>
                          <a:cs typeface="Times New Roman" panose="02020603050405020304" pitchFamily="18" charset="0"/>
                        </a:rPr>
                        <a:t>Present since the initial version of Java(JDK 1.0 version).</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a:effectLst/>
                          <a:latin typeface="Times New Roman" panose="02020603050405020304" pitchFamily="18" charset="0"/>
                          <a:cs typeface="Times New Roman" panose="02020603050405020304" pitchFamily="18" charset="0"/>
                        </a:rPr>
                        <a:t>Introduced in Java since JDK 1.2</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6408787"/>
                  </a:ext>
                </a:extLst>
              </a:tr>
              <a:tr h="630809">
                <a:tc>
                  <a:txBody>
                    <a:bodyPr/>
                    <a:lstStyle/>
                    <a:p>
                      <a:pPr algn="l" fontAlgn="t" latinLnBrk="0"/>
                      <a:r>
                        <a:rPr lang="en-US" sz="1800" b="0">
                          <a:effectLst/>
                          <a:latin typeface="Times New Roman" panose="02020603050405020304" pitchFamily="18" charset="0"/>
                          <a:cs typeface="Times New Roman" panose="02020603050405020304" pitchFamily="18" charset="0"/>
                        </a:rPr>
                        <a:t>Vector is a legacy class of Java.</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800" b="0">
                          <a:effectLst/>
                          <a:latin typeface="Times New Roman" panose="02020603050405020304" pitchFamily="18" charset="0"/>
                          <a:cs typeface="Times New Roman" panose="02020603050405020304" pitchFamily="18" charset="0"/>
                        </a:rPr>
                        <a:t>ArrayList is a part of the Java Collections Framework.</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5527422"/>
                  </a:ext>
                </a:extLst>
              </a:tr>
              <a:tr h="630809">
                <a:tc>
                  <a:txBody>
                    <a:bodyPr/>
                    <a:lstStyle/>
                    <a:p>
                      <a:pPr algn="l" fontAlgn="t" latinLnBrk="0"/>
                      <a:r>
                        <a:rPr lang="en-US" sz="1800" b="0" dirty="0">
                          <a:effectLst/>
                          <a:latin typeface="Times New Roman" panose="02020603050405020304" pitchFamily="18" charset="0"/>
                          <a:cs typeface="Times New Roman" panose="02020603050405020304" pitchFamily="18" charset="0"/>
                        </a:rPr>
                        <a:t>Vector grows double its size when its capacity is reached.</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dirty="0" err="1">
                          <a:effectLst/>
                          <a:latin typeface="Times New Roman" panose="02020603050405020304" pitchFamily="18" charset="0"/>
                          <a:cs typeface="Times New Roman" panose="02020603050405020304" pitchFamily="18" charset="0"/>
                        </a:rPr>
                        <a:t>ArrayList</a:t>
                      </a:r>
                      <a:r>
                        <a:rPr lang="en-US" sz="1800" b="0" dirty="0">
                          <a:effectLst/>
                          <a:latin typeface="Times New Roman" panose="02020603050405020304" pitchFamily="18" charset="0"/>
                          <a:cs typeface="Times New Roman" panose="02020603050405020304" pitchFamily="18" charset="0"/>
                        </a:rPr>
                        <a:t> grows by half the size when its capacity is reached.</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1837872"/>
                  </a:ext>
                </a:extLst>
              </a:tr>
              <a:tr h="403203">
                <a:tc>
                  <a:txBody>
                    <a:bodyPr/>
                    <a:lstStyle/>
                    <a:p>
                      <a:pPr algn="l" fontAlgn="t" latinLnBrk="0"/>
                      <a:r>
                        <a:rPr lang="en-IN" sz="1800" b="0" dirty="0">
                          <a:effectLst/>
                          <a:latin typeface="Times New Roman" panose="02020603050405020304" pitchFamily="18" charset="0"/>
                          <a:cs typeface="Times New Roman" panose="02020603050405020304" pitchFamily="18" charset="0"/>
                        </a:rPr>
                        <a:t>Vector methods are synchronized.</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c>
                  <a:txBody>
                    <a:bodyPr/>
                    <a:lstStyle/>
                    <a:p>
                      <a:pPr algn="l" fontAlgn="t" latinLnBrk="0"/>
                      <a:r>
                        <a:rPr lang="en-IN" sz="1800" b="0" dirty="0" err="1">
                          <a:effectLst/>
                          <a:latin typeface="Times New Roman" panose="02020603050405020304" pitchFamily="18" charset="0"/>
                          <a:cs typeface="Times New Roman" panose="02020603050405020304" pitchFamily="18" charset="0"/>
                        </a:rPr>
                        <a:t>ArrayList</a:t>
                      </a:r>
                      <a:r>
                        <a:rPr lang="en-IN" sz="1800" b="0" dirty="0">
                          <a:effectLst/>
                          <a:latin typeface="Times New Roman" panose="02020603050405020304" pitchFamily="18" charset="0"/>
                          <a:cs typeface="Times New Roman" panose="02020603050405020304" pitchFamily="18" charset="0"/>
                        </a:rPr>
                        <a:t> is not synchronized.</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86361823"/>
                  </a:ext>
                </a:extLst>
              </a:tr>
              <a:tr h="615590">
                <a:tc>
                  <a:txBody>
                    <a:bodyPr/>
                    <a:lstStyle/>
                    <a:p>
                      <a:pPr algn="l" fontAlgn="t" latinLnBrk="0"/>
                      <a:r>
                        <a:rPr lang="en-US" sz="1800" b="0" dirty="0">
                          <a:effectLst/>
                          <a:latin typeface="Times New Roman" panose="02020603050405020304" pitchFamily="18" charset="0"/>
                          <a:cs typeface="Times New Roman" panose="02020603050405020304" pitchFamily="18" charset="0"/>
                        </a:rPr>
                        <a:t>Vector uses Enumerator and Iterator for traversing.</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800" b="0" dirty="0" err="1">
                          <a:effectLst/>
                          <a:latin typeface="Times New Roman" panose="02020603050405020304" pitchFamily="18" charset="0"/>
                          <a:cs typeface="Times New Roman" panose="02020603050405020304" pitchFamily="18" charset="0"/>
                        </a:rPr>
                        <a:t>ArrayList</a:t>
                      </a:r>
                      <a:r>
                        <a:rPr lang="en-IN" sz="1800" b="0" dirty="0">
                          <a:effectLst/>
                          <a:latin typeface="Times New Roman" panose="02020603050405020304" pitchFamily="18" charset="0"/>
                          <a:cs typeface="Times New Roman" panose="02020603050405020304" pitchFamily="18" charset="0"/>
                        </a:rPr>
                        <a:t> uses only Iterator.</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8398436"/>
                  </a:ext>
                </a:extLst>
              </a:tr>
              <a:tr h="403203">
                <a:tc>
                  <a:txBody>
                    <a:bodyPr/>
                    <a:lstStyle/>
                    <a:p>
                      <a:pPr algn="l" fontAlgn="t" latinLnBrk="0"/>
                      <a:r>
                        <a:rPr lang="en-IN" sz="1800" b="0">
                          <a:effectLst/>
                          <a:latin typeface="Times New Roman" panose="02020603050405020304" pitchFamily="18" charset="0"/>
                          <a:cs typeface="Times New Roman" panose="02020603050405020304" pitchFamily="18" charset="0"/>
                        </a:rPr>
                        <a:t>Vector operations are slower.</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800" b="0">
                          <a:effectLst/>
                          <a:latin typeface="Times New Roman" panose="02020603050405020304" pitchFamily="18" charset="0"/>
                          <a:cs typeface="Times New Roman" panose="02020603050405020304" pitchFamily="18" charset="0"/>
                        </a:rPr>
                        <a:t>ArrayList is faster.</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18931215"/>
                  </a:ext>
                </a:extLst>
              </a:tr>
              <a:tr h="630809">
                <a:tc>
                  <a:txBody>
                    <a:bodyPr/>
                    <a:lstStyle/>
                    <a:p>
                      <a:pPr algn="l" fontAlgn="t" latinLnBrk="0"/>
                      <a:r>
                        <a:rPr lang="en-US" sz="1800" b="0">
                          <a:effectLst/>
                          <a:latin typeface="Times New Roman" panose="02020603050405020304" pitchFamily="18" charset="0"/>
                          <a:cs typeface="Times New Roman" panose="02020603050405020304" pitchFamily="18" charset="0"/>
                        </a:rPr>
                        <a:t>Vector has increment size using which vector size can be increased.</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a:effectLst/>
                          <a:latin typeface="Times New Roman" panose="02020603050405020304" pitchFamily="18" charset="0"/>
                          <a:cs typeface="Times New Roman" panose="02020603050405020304" pitchFamily="18" charset="0"/>
                        </a:rPr>
                        <a:t>ArrayList does not provide increment size.</a:t>
                      </a:r>
                    </a:p>
                  </a:txBody>
                  <a:tcPr marL="23750" marR="23750" marT="23750" marB="237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49493525"/>
                  </a:ext>
                </a:extLst>
              </a:tr>
              <a:tr h="913506">
                <a:tc>
                  <a:txBody>
                    <a:bodyPr/>
                    <a:lstStyle/>
                    <a:p>
                      <a:pPr algn="l" fontAlgn="t" latinLnBrk="0"/>
                      <a:r>
                        <a:rPr lang="en-US" sz="1800" b="0">
                          <a:effectLst/>
                          <a:latin typeface="Times New Roman" panose="02020603050405020304" pitchFamily="18" charset="0"/>
                          <a:cs typeface="Times New Roman" panose="02020603050405020304" pitchFamily="18" charset="0"/>
                        </a:rPr>
                        <a:t>Vector is thread-safe which means using Vector from multiple threads is permitted and is safe.</a:t>
                      </a:r>
                    </a:p>
                  </a:txBody>
                  <a:tcPr marL="23750" marR="23750" marT="23750" marB="23750">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IN" sz="1800" b="0" dirty="0" err="1">
                          <a:effectLst/>
                          <a:latin typeface="Times New Roman" panose="02020603050405020304" pitchFamily="18" charset="0"/>
                          <a:cs typeface="Times New Roman" panose="02020603050405020304" pitchFamily="18" charset="0"/>
                        </a:rPr>
                        <a:t>ArrayList</a:t>
                      </a:r>
                      <a:r>
                        <a:rPr lang="en-IN" sz="1800" b="0" dirty="0">
                          <a:effectLst/>
                          <a:latin typeface="Times New Roman" panose="02020603050405020304" pitchFamily="18" charset="0"/>
                          <a:cs typeface="Times New Roman" panose="02020603050405020304" pitchFamily="18" charset="0"/>
                        </a:rPr>
                        <a:t> is not thread-safe.</a:t>
                      </a:r>
                    </a:p>
                  </a:txBody>
                  <a:tcPr marL="23750" marR="23750" marT="23750" marB="23750">
                    <a:lnL>
                      <a:noFill/>
                    </a:lnL>
                    <a:lnR>
                      <a:noFill/>
                    </a:lnR>
                    <a:lnT w="635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984914119"/>
                  </a:ext>
                </a:extLst>
              </a:tr>
            </a:tbl>
          </a:graphicData>
        </a:graphic>
      </p:graphicFrame>
    </p:spTree>
    <p:extLst>
      <p:ext uri="{BB962C8B-B14F-4D97-AF65-F5344CB8AC3E}">
        <p14:creationId xmlns:p14="http://schemas.microsoft.com/office/powerpoint/2010/main" val="230576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013A-1BC4-4A42-A4B3-146A0C41FB33}"/>
              </a:ext>
            </a:extLst>
          </p:cNvPr>
          <p:cNvSpPr>
            <a:spLocks noGrp="1"/>
          </p:cNvSpPr>
          <p:nvPr>
            <p:ph type="title"/>
          </p:nvPr>
        </p:nvSpPr>
        <p:spPr>
          <a:xfrm>
            <a:off x="581192" y="92556"/>
            <a:ext cx="11029616" cy="118872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Vector constraints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ADF2F8-6A9C-43B1-A46C-88AE7AE9589C}"/>
              </a:ext>
            </a:extLst>
          </p:cNvPr>
          <p:cNvSpPr>
            <a:spLocks noGrp="1"/>
          </p:cNvSpPr>
          <p:nvPr>
            <p:ph idx="1"/>
          </p:nvPr>
        </p:nvSpPr>
        <p:spPr>
          <a:xfrm>
            <a:off x="581192" y="1419225"/>
            <a:ext cx="11029615" cy="4556125"/>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Cannot directly store simple data type in a vector we can only store objects. </a:t>
            </a:r>
          </a:p>
          <a:p>
            <a:r>
              <a:rPr lang="en-US" sz="2000" dirty="0">
                <a:latin typeface="Times New Roman" panose="02020603050405020304" pitchFamily="18" charset="0"/>
                <a:cs typeface="Times New Roman" panose="02020603050405020304" pitchFamily="18" charset="0"/>
              </a:rPr>
              <a:t>We can convert simple types to objects using wrapper classes. </a:t>
            </a:r>
          </a:p>
          <a:p>
            <a:r>
              <a:rPr lang="en-US" sz="2000" dirty="0">
                <a:latin typeface="Times New Roman" panose="02020603050405020304" pitchFamily="18" charset="0"/>
                <a:cs typeface="Times New Roman" panose="02020603050405020304" pitchFamily="18" charset="0"/>
              </a:rPr>
              <a:t>Important Vector methods are </a:t>
            </a: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list.addElement</a:t>
            </a:r>
            <a:r>
              <a:rPr lang="en-US" sz="2000" dirty="0">
                <a:latin typeface="Times New Roman" panose="02020603050405020304" pitchFamily="18" charset="0"/>
                <a:cs typeface="Times New Roman" panose="02020603050405020304" pitchFamily="18" charset="0"/>
              </a:rPr>
              <a:t>(item) – adds the item to the list at the end </a:t>
            </a: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list.elementAt</a:t>
            </a:r>
            <a:r>
              <a:rPr lang="en-US" sz="2000" dirty="0">
                <a:latin typeface="Times New Roman" panose="02020603050405020304" pitchFamily="18" charset="0"/>
                <a:cs typeface="Times New Roman" panose="02020603050405020304" pitchFamily="18" charset="0"/>
              </a:rPr>
              <a:t>(5) – gives the name of the 5th object </a:t>
            </a: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list.size</a:t>
            </a:r>
            <a:r>
              <a:rPr lang="en-US" sz="2000" dirty="0">
                <a:latin typeface="Times New Roman" panose="02020603050405020304" pitchFamily="18" charset="0"/>
                <a:cs typeface="Times New Roman" panose="02020603050405020304" pitchFamily="18" charset="0"/>
              </a:rPr>
              <a:t>() – gives the number of objects present l</a:t>
            </a: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ist.removeElement</a:t>
            </a:r>
            <a:r>
              <a:rPr lang="en-US" sz="2000" dirty="0">
                <a:latin typeface="Times New Roman" panose="02020603050405020304" pitchFamily="18" charset="0"/>
                <a:cs typeface="Times New Roman" panose="02020603050405020304" pitchFamily="18" charset="0"/>
              </a:rPr>
              <a:t>(item) – removes the specified item from the list </a:t>
            </a: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list.removeElementAt</a:t>
            </a:r>
            <a:r>
              <a:rPr lang="en-US" sz="2000" dirty="0">
                <a:latin typeface="Times New Roman" panose="02020603050405020304" pitchFamily="18" charset="0"/>
                <a:cs typeface="Times New Roman" panose="02020603050405020304" pitchFamily="18" charset="0"/>
              </a:rPr>
              <a:t>(n) – removes the item stored in the nth position of the list </a:t>
            </a:r>
            <a:r>
              <a:rPr lang="en-US" sz="2000" dirty="0" err="1">
                <a:latin typeface="Times New Roman" panose="02020603050405020304" pitchFamily="18" charset="0"/>
                <a:cs typeface="Times New Roman" panose="02020603050405020304" pitchFamily="18" charset="0"/>
              </a:rPr>
              <a:t>list.removeAllElements</a:t>
            </a:r>
            <a:r>
              <a:rPr lang="en-US" sz="2000" dirty="0">
                <a:latin typeface="Times New Roman" panose="02020603050405020304" pitchFamily="18" charset="0"/>
                <a:cs typeface="Times New Roman" panose="02020603050405020304" pitchFamily="18" charset="0"/>
              </a:rPr>
              <a:t>() – removes all the elements in the list</a:t>
            </a:r>
          </a:p>
          <a:p>
            <a:pPr>
              <a:buFont typeface="Courier New" panose="02070309020205020404" pitchFamily="49" charset="0"/>
              <a:buChar char="o"/>
            </a:pPr>
            <a:r>
              <a:rPr lang="en-US" sz="2100" dirty="0" err="1">
                <a:latin typeface="Times New Roman" panose="02020603050405020304" pitchFamily="18" charset="0"/>
                <a:cs typeface="Times New Roman" panose="02020603050405020304" pitchFamily="18" charset="0"/>
              </a:rPr>
              <a:t>list.copyInto</a:t>
            </a:r>
            <a:r>
              <a:rPr lang="en-US" sz="2100" dirty="0">
                <a:latin typeface="Times New Roman" panose="02020603050405020304" pitchFamily="18" charset="0"/>
                <a:cs typeface="Times New Roman" panose="02020603050405020304" pitchFamily="18" charset="0"/>
              </a:rPr>
              <a:t>(array) – copies all items from list to array </a:t>
            </a:r>
          </a:p>
          <a:p>
            <a:pPr>
              <a:buFont typeface="Courier New" panose="02070309020205020404" pitchFamily="49" charset="0"/>
              <a:buChar char="o"/>
            </a:pPr>
            <a:r>
              <a:rPr lang="en-US" sz="2100" dirty="0" err="1">
                <a:latin typeface="Times New Roman" panose="02020603050405020304" pitchFamily="18" charset="0"/>
                <a:cs typeface="Times New Roman" panose="02020603050405020304" pitchFamily="18" charset="0"/>
              </a:rPr>
              <a:t>list.insertElementAt</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item,n</a:t>
            </a:r>
            <a:r>
              <a:rPr lang="en-US" sz="2100" dirty="0">
                <a:latin typeface="Times New Roman" panose="02020603050405020304" pitchFamily="18" charset="0"/>
                <a:cs typeface="Times New Roman" panose="02020603050405020304" pitchFamily="18" charset="0"/>
              </a:rPr>
              <a:t>) – inserts the item at nth position</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4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E88B-4AF6-4DEE-B441-431F1F1DAC72}"/>
              </a:ext>
            </a:extLst>
          </p:cNvPr>
          <p:cNvSpPr>
            <a:spLocks noGrp="1"/>
          </p:cNvSpPr>
          <p:nvPr>
            <p:ph type="title"/>
          </p:nvPr>
        </p:nvSpPr>
        <p:spPr>
          <a:xfrm>
            <a:off x="419101" y="654531"/>
            <a:ext cx="11029616" cy="640869"/>
          </a:xfrm>
        </p:spPr>
        <p:txBody>
          <a:bodyPr>
            <a:normAutofit/>
          </a:bodyPr>
          <a:lstStyle/>
          <a:p>
            <a:r>
              <a:rPr lang="en-US" sz="2000" b="1" dirty="0">
                <a:solidFill>
                  <a:srgbClr val="C00000"/>
                </a:solidFill>
                <a:latin typeface="Times New Roman" panose="02020603050405020304" pitchFamily="18" charset="0"/>
                <a:cs typeface="Times New Roman" panose="02020603050405020304" pitchFamily="18" charset="0"/>
              </a:rPr>
              <a:t>Program to explain working with Vectors</a:t>
            </a: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8D38D3-8D8C-4D20-8C1A-E37DBA97F160}"/>
              </a:ext>
            </a:extLst>
          </p:cNvPr>
          <p:cNvSpPr>
            <a:spLocks noGrp="1"/>
          </p:cNvSpPr>
          <p:nvPr>
            <p:ph idx="1"/>
          </p:nvPr>
        </p:nvSpPr>
        <p:spPr>
          <a:xfrm>
            <a:off x="419101" y="1752600"/>
            <a:ext cx="4946790" cy="4222750"/>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buNone/>
            </a:pPr>
            <a:r>
              <a:rPr lang="en-IN" sz="4000" dirty="0">
                <a:latin typeface="Times New Roman" panose="02020603050405020304" pitchFamily="18" charset="0"/>
                <a:cs typeface="Times New Roman" panose="02020603050405020304" pitchFamily="18" charset="0"/>
              </a:rPr>
              <a:t>import </a:t>
            </a:r>
            <a:r>
              <a:rPr lang="en-IN" sz="4000" dirty="0" err="1">
                <a:latin typeface="Times New Roman" panose="02020603050405020304" pitchFamily="18" charset="0"/>
                <a:cs typeface="Times New Roman" panose="02020603050405020304" pitchFamily="18" charset="0"/>
              </a:rPr>
              <a:t>java.util</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Class </a:t>
            </a:r>
            <a:r>
              <a:rPr lang="en-IN" sz="4000" dirty="0" err="1">
                <a:latin typeface="Times New Roman" panose="02020603050405020304" pitchFamily="18" charset="0"/>
                <a:cs typeface="Times New Roman" panose="02020603050405020304" pitchFamily="18" charset="0"/>
              </a:rPr>
              <a:t>TestVector</a:t>
            </a:r>
            <a:endParaRPr lang="en-IN" sz="4000" dirty="0">
              <a:latin typeface="Times New Roman" panose="02020603050405020304" pitchFamily="18" charset="0"/>
              <a:cs typeface="Times New Roman" panose="02020603050405020304" pitchFamily="18" charset="0"/>
            </a:endParaRPr>
          </a:p>
          <a:p>
            <a:pPr marL="0" indent="0">
              <a:buNone/>
            </a:pP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public static void main(String </a:t>
            </a:r>
            <a:r>
              <a:rPr lang="en-IN" sz="4000" dirty="0" err="1">
                <a:latin typeface="Times New Roman" panose="02020603050405020304" pitchFamily="18" charset="0"/>
                <a:cs typeface="Times New Roman" panose="02020603050405020304" pitchFamily="18" charset="0"/>
              </a:rPr>
              <a:t>args</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Vector list= new Vector();</a:t>
            </a:r>
          </a:p>
          <a:p>
            <a:pPr marL="0" indent="0">
              <a:buNone/>
            </a:pPr>
            <a:r>
              <a:rPr lang="en-IN" sz="4000" dirty="0">
                <a:latin typeface="Times New Roman" panose="02020603050405020304" pitchFamily="18" charset="0"/>
                <a:cs typeface="Times New Roman" panose="02020603050405020304" pitchFamily="18" charset="0"/>
              </a:rPr>
              <a:t>int length=</a:t>
            </a:r>
            <a:r>
              <a:rPr lang="en-IN" sz="4000" dirty="0" err="1">
                <a:latin typeface="Times New Roman" panose="02020603050405020304" pitchFamily="18" charset="0"/>
                <a:cs typeface="Times New Roman" panose="02020603050405020304" pitchFamily="18" charset="0"/>
              </a:rPr>
              <a:t>args.length</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for(int </a:t>
            </a:r>
            <a:r>
              <a:rPr lang="en-IN" sz="4000" dirty="0" err="1">
                <a:latin typeface="Times New Roman" panose="02020603050405020304" pitchFamily="18" charset="0"/>
                <a:cs typeface="Times New Roman" panose="02020603050405020304" pitchFamily="18" charset="0"/>
              </a:rPr>
              <a:t>i</a:t>
            </a:r>
            <a:r>
              <a:rPr lang="en-IN" sz="4000" dirty="0">
                <a:latin typeface="Times New Roman" panose="02020603050405020304" pitchFamily="18" charset="0"/>
                <a:cs typeface="Times New Roman" panose="02020603050405020304" pitchFamily="18" charset="0"/>
              </a:rPr>
              <a:t>=0;i&lt;</a:t>
            </a:r>
            <a:r>
              <a:rPr lang="en-IN" sz="4000" dirty="0" err="1">
                <a:latin typeface="Times New Roman" panose="02020603050405020304" pitchFamily="18" charset="0"/>
                <a:cs typeface="Times New Roman" panose="02020603050405020304" pitchFamily="18" charset="0"/>
              </a:rPr>
              <a:t>length;i</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a:t>
            </a:r>
          </a:p>
          <a:p>
            <a:pPr marL="0" indent="0">
              <a:buNone/>
            </a:pPr>
            <a:r>
              <a:rPr lang="en-IN" sz="4000" dirty="0" err="1">
                <a:latin typeface="Times New Roman" panose="02020603050405020304" pitchFamily="18" charset="0"/>
                <a:cs typeface="Times New Roman" panose="02020603050405020304" pitchFamily="18" charset="0"/>
              </a:rPr>
              <a:t>list.addElement</a:t>
            </a:r>
            <a:r>
              <a:rPr lang="en-IN" sz="4000" dirty="0">
                <a:latin typeface="Times New Roman" panose="02020603050405020304" pitchFamily="18" charset="0"/>
                <a:cs typeface="Times New Roman" panose="02020603050405020304" pitchFamily="18" charset="0"/>
              </a:rPr>
              <a:t>(</a:t>
            </a:r>
            <a:r>
              <a:rPr lang="en-IN" sz="4000" dirty="0" err="1">
                <a:latin typeface="Times New Roman" panose="02020603050405020304" pitchFamily="18" charset="0"/>
                <a:cs typeface="Times New Roman" panose="02020603050405020304" pitchFamily="18" charset="0"/>
              </a:rPr>
              <a:t>args</a:t>
            </a:r>
            <a:r>
              <a:rPr lang="en-IN" sz="4000" dirty="0">
                <a:latin typeface="Times New Roman" panose="02020603050405020304" pitchFamily="18" charset="0"/>
                <a:cs typeface="Times New Roman" panose="02020603050405020304" pitchFamily="18" charset="0"/>
              </a:rPr>
              <a:t>[</a:t>
            </a:r>
            <a:r>
              <a:rPr lang="en-IN" sz="4000" dirty="0" err="1">
                <a:latin typeface="Times New Roman" panose="02020603050405020304" pitchFamily="18" charset="0"/>
                <a:cs typeface="Times New Roman" panose="02020603050405020304" pitchFamily="18" charset="0"/>
              </a:rPr>
              <a:t>i</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a:t>
            </a:r>
          </a:p>
          <a:p>
            <a:endParaRPr lang="en-IN" dirty="0"/>
          </a:p>
        </p:txBody>
      </p:sp>
      <p:sp>
        <p:nvSpPr>
          <p:cNvPr id="4" name="Content Placeholder 2">
            <a:extLst>
              <a:ext uri="{FF2B5EF4-FFF2-40B4-BE49-F238E27FC236}">
                <a16:creationId xmlns:a16="http://schemas.microsoft.com/office/drawing/2014/main" id="{AD7A725D-1E3C-4D54-AE3F-F98E59FB6BFF}"/>
              </a:ext>
            </a:extLst>
          </p:cNvPr>
          <p:cNvSpPr txBox="1">
            <a:spLocks/>
          </p:cNvSpPr>
          <p:nvPr/>
        </p:nvSpPr>
        <p:spPr>
          <a:xfrm>
            <a:off x="5876925" y="1628775"/>
            <a:ext cx="4946789" cy="43465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4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sz="4000" dirty="0" err="1">
                <a:latin typeface="Times New Roman" panose="02020603050405020304" pitchFamily="18" charset="0"/>
                <a:cs typeface="Times New Roman" panose="02020603050405020304" pitchFamily="18" charset="0"/>
              </a:rPr>
              <a:t>list.insertElementAt</a:t>
            </a:r>
            <a:r>
              <a:rPr lang="en-IN" sz="4000" dirty="0">
                <a:latin typeface="Times New Roman" panose="02020603050405020304" pitchFamily="18" charset="0"/>
                <a:cs typeface="Times New Roman" panose="02020603050405020304" pitchFamily="18" charset="0"/>
              </a:rPr>
              <a:t>(“COBOL”,2);</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int size = </a:t>
            </a:r>
            <a:r>
              <a:rPr lang="en-IN" sz="4000" dirty="0" err="1">
                <a:latin typeface="Times New Roman" panose="02020603050405020304" pitchFamily="18" charset="0"/>
                <a:cs typeface="Times New Roman" panose="02020603050405020304" pitchFamily="18" charset="0"/>
              </a:rPr>
              <a:t>list.size</a:t>
            </a: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String </a:t>
            </a:r>
            <a:r>
              <a:rPr lang="en-IN" sz="4000" dirty="0" err="1">
                <a:latin typeface="Times New Roman" panose="02020603050405020304" pitchFamily="18" charset="0"/>
                <a:cs typeface="Times New Roman" panose="02020603050405020304" pitchFamily="18" charset="0"/>
              </a:rPr>
              <a:t>listaray</a:t>
            </a:r>
            <a:r>
              <a:rPr lang="en-IN" sz="4000" dirty="0">
                <a:latin typeface="Times New Roman" panose="02020603050405020304" pitchFamily="18" charset="0"/>
                <a:cs typeface="Times New Roman" panose="02020603050405020304" pitchFamily="18" charset="0"/>
              </a:rPr>
              <a:t>[] = new String[size];</a:t>
            </a:r>
          </a:p>
          <a:p>
            <a:pPr marL="0" indent="0">
              <a:buFont typeface="Wingdings 2" panose="05020102010507070707" pitchFamily="18" charset="2"/>
              <a:buNone/>
            </a:pPr>
            <a:r>
              <a:rPr lang="en-IN" sz="4000" dirty="0" err="1">
                <a:latin typeface="Times New Roman" panose="02020603050405020304" pitchFamily="18" charset="0"/>
                <a:cs typeface="Times New Roman" panose="02020603050405020304" pitchFamily="18" charset="0"/>
              </a:rPr>
              <a:t>list.copyInto</a:t>
            </a:r>
            <a:r>
              <a:rPr lang="en-IN" sz="4000" dirty="0">
                <a:latin typeface="Times New Roman" panose="02020603050405020304" pitchFamily="18" charset="0"/>
                <a:cs typeface="Times New Roman" panose="02020603050405020304" pitchFamily="18" charset="0"/>
              </a:rPr>
              <a:t>(</a:t>
            </a:r>
            <a:r>
              <a:rPr lang="en-IN" sz="4000" dirty="0" err="1">
                <a:latin typeface="Times New Roman" panose="02020603050405020304" pitchFamily="18" charset="0"/>
                <a:cs typeface="Times New Roman" panose="02020603050405020304" pitchFamily="18" charset="0"/>
              </a:rPr>
              <a:t>listarray</a:t>
            </a: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err="1">
                <a:latin typeface="Times New Roman" panose="02020603050405020304" pitchFamily="18" charset="0"/>
                <a:cs typeface="Times New Roman" panose="02020603050405020304" pitchFamily="18" charset="0"/>
              </a:rPr>
              <a:t>System.out.println</a:t>
            </a:r>
            <a:r>
              <a:rPr lang="en-IN" sz="4000" dirty="0">
                <a:latin typeface="Times New Roman" panose="02020603050405020304" pitchFamily="18" charset="0"/>
                <a:cs typeface="Times New Roman" panose="02020603050405020304" pitchFamily="18" charset="0"/>
              </a:rPr>
              <a:t>(“List of Languages”);</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for(int </a:t>
            </a:r>
            <a:r>
              <a:rPr lang="en-IN" sz="4000" dirty="0" err="1">
                <a:latin typeface="Times New Roman" panose="02020603050405020304" pitchFamily="18" charset="0"/>
                <a:cs typeface="Times New Roman" panose="02020603050405020304" pitchFamily="18" charset="0"/>
              </a:rPr>
              <a:t>i</a:t>
            </a:r>
            <a:r>
              <a:rPr lang="en-IN" sz="4000" dirty="0">
                <a:latin typeface="Times New Roman" panose="02020603050405020304" pitchFamily="18" charset="0"/>
                <a:cs typeface="Times New Roman" panose="02020603050405020304" pitchFamily="18" charset="0"/>
              </a:rPr>
              <a:t>=0;i&lt;</a:t>
            </a:r>
            <a:r>
              <a:rPr lang="en-IN" sz="4000" dirty="0" err="1">
                <a:latin typeface="Times New Roman" panose="02020603050405020304" pitchFamily="18" charset="0"/>
                <a:cs typeface="Times New Roman" panose="02020603050405020304" pitchFamily="18" charset="0"/>
              </a:rPr>
              <a:t>size;i</a:t>
            </a: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err="1">
                <a:latin typeface="Times New Roman" panose="02020603050405020304" pitchFamily="18" charset="0"/>
                <a:cs typeface="Times New Roman" panose="02020603050405020304" pitchFamily="18" charset="0"/>
              </a:rPr>
              <a:t>System.out.println</a:t>
            </a:r>
            <a:r>
              <a:rPr lang="en-IN" sz="4000" dirty="0">
                <a:latin typeface="Times New Roman" panose="02020603050405020304" pitchFamily="18" charset="0"/>
                <a:cs typeface="Times New Roman" panose="02020603050405020304" pitchFamily="18" charset="0"/>
              </a:rPr>
              <a:t>(</a:t>
            </a:r>
            <a:r>
              <a:rPr lang="en-IN" sz="4000" dirty="0" err="1">
                <a:latin typeface="Times New Roman" panose="02020603050405020304" pitchFamily="18" charset="0"/>
                <a:cs typeface="Times New Roman" panose="02020603050405020304" pitchFamily="18" charset="0"/>
              </a:rPr>
              <a:t>listarray</a:t>
            </a:r>
            <a:r>
              <a:rPr lang="en-IN" sz="4000" dirty="0">
                <a:latin typeface="Times New Roman" panose="02020603050405020304" pitchFamily="18" charset="0"/>
                <a:cs typeface="Times New Roman" panose="02020603050405020304" pitchFamily="18" charset="0"/>
              </a:rPr>
              <a:t>[</a:t>
            </a:r>
            <a:r>
              <a:rPr lang="en-IN" sz="4000" dirty="0" err="1">
                <a:latin typeface="Times New Roman" panose="02020603050405020304" pitchFamily="18" charset="0"/>
                <a:cs typeface="Times New Roman" panose="02020603050405020304" pitchFamily="18" charset="0"/>
              </a:rPr>
              <a:t>i</a:t>
            </a: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r>
              <a:rPr lang="en-IN" sz="4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748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BC08-3340-460E-A165-283322CC062C}"/>
              </a:ext>
            </a:extLst>
          </p:cNvPr>
          <p:cNvSpPr>
            <a:spLocks noGrp="1"/>
          </p:cNvSpPr>
          <p:nvPr>
            <p:ph type="title"/>
          </p:nvPr>
        </p:nvSpPr>
        <p:spPr>
          <a:xfrm>
            <a:off x="581192" y="2550006"/>
            <a:ext cx="11029616" cy="1188720"/>
          </a:xfrm>
        </p:spPr>
        <p:txBody>
          <a:bodyPr/>
          <a:lstStyle/>
          <a:p>
            <a:pPr algn="ctr"/>
            <a:r>
              <a:rPr lang="en-IN" dirty="0">
                <a:latin typeface="Times New Roman" panose="02020603050405020304" pitchFamily="18" charset="0"/>
                <a:cs typeface="Times New Roman" panose="02020603050405020304" pitchFamily="18" charset="0"/>
              </a:rPr>
              <a:t>Wrapper Classes</a:t>
            </a:r>
          </a:p>
        </p:txBody>
      </p:sp>
    </p:spTree>
    <p:extLst>
      <p:ext uri="{BB962C8B-B14F-4D97-AF65-F5344CB8AC3E}">
        <p14:creationId xmlns:p14="http://schemas.microsoft.com/office/powerpoint/2010/main" val="23065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65BB-C7D3-4388-A841-B798EE220240}"/>
              </a:ext>
            </a:extLst>
          </p:cNvPr>
          <p:cNvSpPr>
            <a:spLocks noGrp="1"/>
          </p:cNvSpPr>
          <p:nvPr>
            <p:ph type="title"/>
          </p:nvPr>
        </p:nvSpPr>
        <p:spPr>
          <a:xfrm>
            <a:off x="581191" y="288290"/>
            <a:ext cx="11029616" cy="1188720"/>
          </a:xfrm>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Wrapper Classes</a:t>
            </a:r>
          </a:p>
        </p:txBody>
      </p:sp>
      <p:sp>
        <p:nvSpPr>
          <p:cNvPr id="3" name="Content Placeholder 2">
            <a:extLst>
              <a:ext uri="{FF2B5EF4-FFF2-40B4-BE49-F238E27FC236}">
                <a16:creationId xmlns:a16="http://schemas.microsoft.com/office/drawing/2014/main" id="{7CFDA905-5D22-4436-A0CE-FD2A3B1AA297}"/>
              </a:ext>
            </a:extLst>
          </p:cNvPr>
          <p:cNvSpPr>
            <a:spLocks noGrp="1"/>
          </p:cNvSpPr>
          <p:nvPr>
            <p:ph idx="1"/>
          </p:nvPr>
        </p:nvSpPr>
        <p:spPr>
          <a:xfrm>
            <a:off x="647867" y="712089"/>
            <a:ext cx="11029615" cy="3634486"/>
          </a:xfrm>
        </p:spPr>
        <p:txBody>
          <a:bodyPr/>
          <a:lstStyle/>
          <a:p>
            <a:r>
              <a:rPr lang="en-US" sz="1800" dirty="0">
                <a:latin typeface="Times New Roman" panose="02020603050405020304" pitchFamily="18" charset="0"/>
                <a:cs typeface="Times New Roman" panose="02020603050405020304" pitchFamily="18" charset="0"/>
              </a:rPr>
              <a:t>Vectors can not handle primitive data types like </a:t>
            </a:r>
            <a:r>
              <a:rPr lang="en-US" sz="1800" dirty="0" err="1">
                <a:latin typeface="Times New Roman" panose="02020603050405020304" pitchFamily="18" charset="0"/>
                <a:cs typeface="Times New Roman" panose="02020603050405020304" pitchFamily="18" charset="0"/>
              </a:rPr>
              <a:t>int,float,long,double,char</a:t>
            </a:r>
            <a:r>
              <a:rPr lang="en-US" sz="1800" dirty="0">
                <a:latin typeface="Times New Roman" panose="02020603050405020304" pitchFamily="18" charset="0"/>
                <a:cs typeface="Times New Roman" panose="02020603050405020304" pitchFamily="18" charset="0"/>
              </a:rPr>
              <a:t> etc.</a:t>
            </a:r>
          </a:p>
          <a:p>
            <a:r>
              <a:rPr lang="en-US" sz="1800" dirty="0">
                <a:latin typeface="Times New Roman" panose="02020603050405020304" pitchFamily="18" charset="0"/>
                <a:cs typeface="Times New Roman" panose="02020603050405020304" pitchFamily="18" charset="0"/>
              </a:rPr>
              <a:t>Primitive data types can be converted into objects types by using wrapper classes contained in the </a:t>
            </a:r>
            <a:r>
              <a:rPr lang="en-US" sz="1800" dirty="0" err="1">
                <a:latin typeface="Times New Roman" panose="02020603050405020304" pitchFamily="18" charset="0"/>
                <a:cs typeface="Times New Roman" panose="02020603050405020304" pitchFamily="18" charset="0"/>
              </a:rPr>
              <a:t>java.lang</a:t>
            </a:r>
            <a:r>
              <a:rPr lang="en-US" sz="1800" dirty="0">
                <a:latin typeface="Times New Roman" panose="02020603050405020304" pitchFamily="18" charset="0"/>
                <a:cs typeface="Times New Roman" panose="02020603050405020304" pitchFamily="18" charset="0"/>
              </a:rPr>
              <a:t> package</a:t>
            </a:r>
          </a:p>
          <a:p>
            <a:r>
              <a:rPr lang="en-US" dirty="0">
                <a:latin typeface="Times New Roman" panose="02020603050405020304" pitchFamily="18" charset="0"/>
                <a:cs typeface="Times New Roman" panose="02020603050405020304" pitchFamily="18" charset="0"/>
              </a:rPr>
              <a:t>Following are the data types and their corresponding wrapper class types.</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41EDBEB-37B9-4BA2-92AE-3832042439EA}"/>
              </a:ext>
            </a:extLst>
          </p:cNvPr>
          <p:cNvGraphicFramePr>
            <a:graphicFrameLocks noGrp="1"/>
          </p:cNvGraphicFramePr>
          <p:nvPr>
            <p:extLst>
              <p:ext uri="{D42A27DB-BD31-4B8C-83A1-F6EECF244321}">
                <p14:modId xmlns:p14="http://schemas.microsoft.com/office/powerpoint/2010/main" val="1607489454"/>
              </p:ext>
            </p:extLst>
          </p:nvPr>
        </p:nvGraphicFramePr>
        <p:xfrm>
          <a:off x="2181225" y="3320891"/>
          <a:ext cx="6017682" cy="3434080"/>
        </p:xfrm>
        <a:graphic>
          <a:graphicData uri="http://schemas.openxmlformats.org/drawingml/2006/table">
            <a:tbl>
              <a:tblPr/>
              <a:tblGrid>
                <a:gridCol w="3008841">
                  <a:extLst>
                    <a:ext uri="{9D8B030D-6E8A-4147-A177-3AD203B41FA5}">
                      <a16:colId xmlns:a16="http://schemas.microsoft.com/office/drawing/2014/main" val="1692845729"/>
                    </a:ext>
                  </a:extLst>
                </a:gridCol>
                <a:gridCol w="3008841">
                  <a:extLst>
                    <a:ext uri="{9D8B030D-6E8A-4147-A177-3AD203B41FA5}">
                      <a16:colId xmlns:a16="http://schemas.microsoft.com/office/drawing/2014/main" val="3114900769"/>
                    </a:ext>
                  </a:extLst>
                </a:gridCol>
              </a:tblGrid>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Primitive Type</a:t>
                      </a:r>
                    </a:p>
                  </a:txBody>
                  <a:tcPr marL="76200" marR="76200" marT="76200" marB="76200">
                    <a:lnL w="6350" cap="flat" cmpd="sng" algn="ctr">
                      <a:solidFill>
                        <a:srgbClr val="007AC5"/>
                      </a:solidFill>
                      <a:prstDash val="solid"/>
                      <a:round/>
                      <a:headEnd type="none" w="med" len="med"/>
                      <a:tailEnd type="none" w="med" len="med"/>
                    </a:lnL>
                    <a:lnR w="6350" cap="flat" cmpd="sng" algn="ctr">
                      <a:solidFill>
                        <a:srgbClr val="007AC5"/>
                      </a:solidFill>
                      <a:prstDash val="solid"/>
                      <a:round/>
                      <a:headEnd type="none" w="med" len="med"/>
                      <a:tailEnd type="none" w="med" len="med"/>
                    </a:lnR>
                    <a:lnT w="6350" cap="flat" cmpd="sng" algn="ctr">
                      <a:solidFill>
                        <a:srgbClr val="007AC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Wrapper class</a:t>
                      </a:r>
                    </a:p>
                  </a:txBody>
                  <a:tcPr marL="76200" marR="76200" marT="76200" marB="76200">
                    <a:lnL w="6350" cap="flat" cmpd="sng" algn="ctr">
                      <a:solidFill>
                        <a:srgbClr val="007AC5"/>
                      </a:solidFill>
                      <a:prstDash val="solid"/>
                      <a:round/>
                      <a:headEnd type="none" w="med" len="med"/>
                      <a:tailEnd type="none" w="med" len="med"/>
                    </a:lnL>
                    <a:lnR w="6350" cap="flat" cmpd="sng" algn="ctr">
                      <a:solidFill>
                        <a:srgbClr val="007AC5"/>
                      </a:solidFill>
                      <a:prstDash val="solid"/>
                      <a:round/>
                      <a:headEnd type="none" w="med" len="med"/>
                      <a:tailEnd type="none" w="med" len="med"/>
                    </a:lnR>
                    <a:lnT w="6350" cap="flat" cmpd="sng" algn="ctr">
                      <a:solidFill>
                        <a:srgbClr val="007AC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81689347"/>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Boolean</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8383747"/>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Character</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06535283"/>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Byte</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771001"/>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Short</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39152551"/>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Integer</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49155712"/>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Long</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62635758"/>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Float</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16642988"/>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Double</a:t>
                      </a:r>
                      <a:endParaRPr lang="en-IN" dirty="0">
                        <a:solidFill>
                          <a:schemeClr val="tx1"/>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0817926"/>
                  </a:ext>
                </a:extLst>
              </a:tr>
            </a:tbl>
          </a:graphicData>
        </a:graphic>
      </p:graphicFrame>
    </p:spTree>
    <p:extLst>
      <p:ext uri="{BB962C8B-B14F-4D97-AF65-F5344CB8AC3E}">
        <p14:creationId xmlns:p14="http://schemas.microsoft.com/office/powerpoint/2010/main" val="388150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D2FBE-7379-4567-8812-147F6617A05F}"/>
              </a:ext>
            </a:extLst>
          </p:cNvPr>
          <p:cNvSpPr>
            <a:spLocks noGrp="1"/>
          </p:cNvSpPr>
          <p:nvPr>
            <p:ph idx="1"/>
          </p:nvPr>
        </p:nvSpPr>
        <p:spPr>
          <a:xfrm>
            <a:off x="581192" y="555625"/>
            <a:ext cx="11029615" cy="5746750"/>
          </a:xfrm>
        </p:spPr>
        <p:txBody>
          <a:bodyPr>
            <a:normAutofit/>
          </a:bodyPr>
          <a:lstStyle/>
          <a:p>
            <a:r>
              <a:rPr lang="en-US" dirty="0">
                <a:latin typeface="Times New Roman" panose="02020603050405020304" pitchFamily="18" charset="0"/>
                <a:cs typeface="Times New Roman" panose="02020603050405020304" pitchFamily="18" charset="0"/>
              </a:rPr>
              <a:t>Following are the conversation from primitive data types to object numbers using constructor Methods</a:t>
            </a:r>
          </a:p>
          <a:p>
            <a:pPr marL="0" indent="0">
              <a:buNone/>
            </a:pPr>
            <a:r>
              <a:rPr lang="en-US" b="1" dirty="0">
                <a:latin typeface="Times New Roman" panose="02020603050405020304" pitchFamily="18" charset="0"/>
                <a:cs typeface="Times New Roman" panose="02020603050405020304" pitchFamily="18" charset="0"/>
              </a:rPr>
              <a:t>     Integer </a:t>
            </a:r>
            <a:r>
              <a:rPr lang="en-US" b="1" dirty="0" err="1">
                <a:latin typeface="Times New Roman" panose="02020603050405020304" pitchFamily="18" charset="0"/>
                <a:cs typeface="Times New Roman" panose="02020603050405020304" pitchFamily="18" charset="0"/>
              </a:rPr>
              <a:t>IntVal</a:t>
            </a:r>
            <a:r>
              <a:rPr lang="en-US" b="1" dirty="0">
                <a:latin typeface="Times New Roman" panose="02020603050405020304" pitchFamily="18" charset="0"/>
                <a:cs typeface="Times New Roman" panose="02020603050405020304" pitchFamily="18" charset="0"/>
              </a:rPr>
              <a:t> = new Integer(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//primitive integer to Integer Object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Converting Object numbers to Primitive numbers using </a:t>
            </a:r>
            <a:r>
              <a:rPr lang="en-US" dirty="0" err="1">
                <a:latin typeface="Times New Roman" panose="02020603050405020304" pitchFamily="18" charset="0"/>
                <a:cs typeface="Times New Roman" panose="02020603050405020304" pitchFamily="18" charset="0"/>
              </a:rPr>
              <a:t>typeValue</a:t>
            </a:r>
            <a:r>
              <a:rPr lang="en-US" dirty="0">
                <a:latin typeface="Times New Roman" panose="02020603050405020304" pitchFamily="18" charset="0"/>
                <a:cs typeface="Times New Roman" panose="02020603050405020304" pitchFamily="18" charset="0"/>
              </a:rPr>
              <a:t>() method</a:t>
            </a:r>
          </a:p>
          <a:p>
            <a:pPr marL="0" indent="0">
              <a:buNone/>
            </a:pPr>
            <a:r>
              <a:rPr lang="en-US" b="1" dirty="0">
                <a:latin typeface="Times New Roman" panose="02020603050405020304" pitchFamily="18" charset="0"/>
                <a:cs typeface="Times New Roman" panose="02020603050405020304" pitchFamily="18" charset="0"/>
              </a:rPr>
              <a:t>    Int I = </a:t>
            </a:r>
            <a:r>
              <a:rPr lang="en-US" b="1" dirty="0" err="1">
                <a:latin typeface="Times New Roman" panose="02020603050405020304" pitchFamily="18" charset="0"/>
                <a:cs typeface="Times New Roman" panose="02020603050405020304" pitchFamily="18" charset="0"/>
              </a:rPr>
              <a:t>IntVal.intValue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Object to primitive integer</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Converting numbers to Strings using to String() method</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 = </a:t>
            </a:r>
            <a:r>
              <a:rPr lang="en-US" b="1" dirty="0" err="1">
                <a:latin typeface="Times New Roman" panose="02020603050405020304" pitchFamily="18" charset="0"/>
                <a:cs typeface="Times New Roman" panose="02020603050405020304" pitchFamily="18" charset="0"/>
              </a:rPr>
              <a:t>Integer.toString</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//primitive integer to string</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Converting String Object to Numeric Objects using the static method </a:t>
            </a:r>
            <a:r>
              <a:rPr lang="en-US" dirty="0" err="1">
                <a:latin typeface="Times New Roman" panose="02020603050405020304" pitchFamily="18" charset="0"/>
                <a:cs typeface="Times New Roman" panose="02020603050405020304" pitchFamily="18" charset="0"/>
              </a:rPr>
              <a:t>ValueOf</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IntVal</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Integer.ValueOf</a:t>
            </a:r>
            <a:r>
              <a:rPr lang="en-US" b="1" dirty="0">
                <a:latin typeface="Times New Roman" panose="02020603050405020304" pitchFamily="18" charset="0"/>
                <a:cs typeface="Times New Roman" panose="02020603050405020304" pitchFamily="18" charset="0"/>
              </a:rPr>
              <a:t>(str); </a:t>
            </a:r>
            <a:r>
              <a:rPr lang="en-US" dirty="0">
                <a:latin typeface="Times New Roman" panose="02020603050405020304" pitchFamily="18" charset="0"/>
                <a:cs typeface="Times New Roman" panose="02020603050405020304" pitchFamily="18" charset="0"/>
              </a:rPr>
              <a:t>// Converts string to Integer Object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Converting Numeric String to Primitive Numbers Using Parsing Methods</a:t>
            </a:r>
          </a:p>
          <a:p>
            <a:pPr marL="0" indent="0">
              <a:buNone/>
            </a:pPr>
            <a:r>
              <a:rPr lang="en-US" b="1" dirty="0">
                <a:latin typeface="Times New Roman" panose="02020603050405020304" pitchFamily="18" charset="0"/>
                <a:cs typeface="Times New Roman" panose="02020603050405020304" pitchFamily="18" charset="0"/>
              </a:rPr>
              <a:t>     int I = </a:t>
            </a:r>
            <a:r>
              <a:rPr lang="en-US" b="1" dirty="0" err="1">
                <a:latin typeface="Times New Roman" panose="02020603050405020304" pitchFamily="18" charset="0"/>
                <a:cs typeface="Times New Roman" panose="02020603050405020304" pitchFamily="18" charset="0"/>
              </a:rPr>
              <a:t>Integer.parseInt</a:t>
            </a:r>
            <a:r>
              <a:rPr lang="en-US" b="1" dirty="0">
                <a:latin typeface="Times New Roman" panose="02020603050405020304" pitchFamily="18" charset="0"/>
                <a:cs typeface="Times New Roman" panose="02020603050405020304" pitchFamily="18" charset="0"/>
              </a:rPr>
              <a:t>(str);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829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71D-5EAD-47D6-B4BE-71A355462816}"/>
              </a:ext>
            </a:extLst>
          </p:cNvPr>
          <p:cNvSpPr>
            <a:spLocks noGrp="1"/>
          </p:cNvSpPr>
          <p:nvPr>
            <p:ph type="title"/>
          </p:nvPr>
        </p:nvSpPr>
        <p:spPr>
          <a:xfrm>
            <a:off x="200191" y="-269394"/>
            <a:ext cx="11029616" cy="1188720"/>
          </a:xfrm>
        </p:spPr>
        <p:txBody>
          <a:bodyPr>
            <a:norm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Wrapper class Example: Primitive to Wrapper</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B85DF-37AA-496B-87B5-4FDA3E01606E}"/>
              </a:ext>
            </a:extLst>
          </p:cNvPr>
          <p:cNvSpPr>
            <a:spLocks noGrp="1"/>
          </p:cNvSpPr>
          <p:nvPr>
            <p:ph idx="1"/>
          </p:nvPr>
        </p:nvSpPr>
        <p:spPr>
          <a:xfrm>
            <a:off x="581190" y="1074737"/>
            <a:ext cx="9972509" cy="4708525"/>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IN" dirty="0">
                <a:solidFill>
                  <a:srgbClr val="008200"/>
                </a:solidFill>
                <a:latin typeface="Times New Roman" panose="02020603050405020304" pitchFamily="18" charset="0"/>
                <a:cs typeface="Times New Roman" panose="02020603050405020304" pitchFamily="18" charset="0"/>
              </a:rPr>
              <a:t>//Java program to convert primitive into objects</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8200"/>
                </a:solidFill>
                <a:latin typeface="Times New Roman" panose="02020603050405020304" pitchFamily="18" charset="0"/>
                <a:cs typeface="Times New Roman" panose="02020603050405020304" pitchFamily="18" charset="0"/>
              </a:rPr>
              <a:t>//Autoboxing example of int to Integer</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dirty="0">
                <a:solidFill>
                  <a:srgbClr val="006699"/>
                </a:solidFill>
                <a:latin typeface="Times New Roman" panose="02020603050405020304" pitchFamily="18" charset="0"/>
                <a:cs typeface="Times New Roman" panose="02020603050405020304" pitchFamily="18" charset="0"/>
              </a:rPr>
              <a:t>public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class</a:t>
            </a:r>
            <a:r>
              <a:rPr lang="en-IN" dirty="0">
                <a:solidFill>
                  <a:srgbClr val="000000"/>
                </a:solidFill>
                <a:latin typeface="Times New Roman" panose="02020603050405020304" pitchFamily="18" charset="0"/>
                <a:cs typeface="Times New Roman" panose="02020603050405020304" pitchFamily="18" charset="0"/>
              </a:rPr>
              <a:t> WrapperExample1{  </a:t>
            </a:r>
          </a:p>
          <a:p>
            <a:pPr marL="0" indent="0">
              <a:buNone/>
            </a:pPr>
            <a:r>
              <a:rPr lang="en-IN" b="1" dirty="0">
                <a:solidFill>
                  <a:srgbClr val="006699"/>
                </a:solidFill>
                <a:latin typeface="Times New Roman" panose="02020603050405020304" pitchFamily="18" charset="0"/>
                <a:cs typeface="Times New Roman" panose="02020603050405020304" pitchFamily="18" charset="0"/>
              </a:rPr>
              <a:t>public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static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void</a:t>
            </a:r>
            <a:r>
              <a:rPr lang="en-IN" dirty="0">
                <a:solidFill>
                  <a:srgbClr val="000000"/>
                </a:solidFill>
                <a:latin typeface="Times New Roman" panose="02020603050405020304" pitchFamily="18" charset="0"/>
                <a:cs typeface="Times New Roman" panose="02020603050405020304" pitchFamily="18" charset="0"/>
              </a:rPr>
              <a:t> main(String </a:t>
            </a:r>
            <a:r>
              <a:rPr lang="en-IN" dirty="0" err="1">
                <a:solidFill>
                  <a:srgbClr val="000000"/>
                </a:solidFill>
                <a:latin typeface="Times New Roman" panose="02020603050405020304" pitchFamily="18" charset="0"/>
                <a:cs typeface="Times New Roman" panose="02020603050405020304" pitchFamily="18" charset="0"/>
              </a:rPr>
              <a:t>args</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8200"/>
                </a:solidFill>
                <a:latin typeface="Times New Roman" panose="02020603050405020304" pitchFamily="18" charset="0"/>
                <a:cs typeface="Times New Roman" panose="02020603050405020304" pitchFamily="18" charset="0"/>
              </a:rPr>
              <a:t>//Converting int into Integer</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dirty="0">
                <a:solidFill>
                  <a:srgbClr val="006699"/>
                </a:solidFill>
                <a:latin typeface="Times New Roman" panose="02020603050405020304" pitchFamily="18" charset="0"/>
                <a:cs typeface="Times New Roman" panose="02020603050405020304" pitchFamily="18" charset="0"/>
              </a:rPr>
              <a:t>int</a:t>
            </a:r>
            <a:r>
              <a:rPr lang="en-IN" dirty="0">
                <a:solidFill>
                  <a:srgbClr val="000000"/>
                </a:solidFill>
                <a:latin typeface="Times New Roman" panose="02020603050405020304" pitchFamily="18" charset="0"/>
                <a:cs typeface="Times New Roman" panose="02020603050405020304" pitchFamily="18" charset="0"/>
              </a:rPr>
              <a:t> a=</a:t>
            </a:r>
            <a:r>
              <a:rPr lang="en-IN" dirty="0">
                <a:solidFill>
                  <a:srgbClr val="C00000"/>
                </a:solidFill>
                <a:latin typeface="Times New Roman" panose="02020603050405020304" pitchFamily="18" charset="0"/>
                <a:cs typeface="Times New Roman" panose="02020603050405020304" pitchFamily="18" charset="0"/>
              </a:rPr>
              <a:t>20</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0000"/>
                </a:solidFill>
                <a:latin typeface="Times New Roman" panose="02020603050405020304" pitchFamily="18" charset="0"/>
                <a:cs typeface="Times New Roman" panose="02020603050405020304" pitchFamily="18" charset="0"/>
              </a:rPr>
              <a:t>Integer </a:t>
            </a:r>
            <a:r>
              <a:rPr lang="en-IN" dirty="0" err="1">
                <a:solidFill>
                  <a:srgbClr val="000000"/>
                </a:solidFill>
                <a:latin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cs typeface="Times New Roman" panose="02020603050405020304" pitchFamily="18" charset="0"/>
              </a:rPr>
              <a:t>=</a:t>
            </a:r>
            <a:r>
              <a:rPr lang="en-IN" dirty="0" err="1">
                <a:solidFill>
                  <a:srgbClr val="000000"/>
                </a:solidFill>
                <a:latin typeface="Times New Roman" panose="02020603050405020304" pitchFamily="18" charset="0"/>
                <a:cs typeface="Times New Roman" panose="02020603050405020304" pitchFamily="18" charset="0"/>
              </a:rPr>
              <a:t>Integer.valueOf</a:t>
            </a:r>
            <a:r>
              <a:rPr lang="en-IN" dirty="0">
                <a:solidFill>
                  <a:srgbClr val="000000"/>
                </a:solidFill>
                <a:latin typeface="Times New Roman" panose="02020603050405020304" pitchFamily="18" charset="0"/>
                <a:cs typeface="Times New Roman" panose="02020603050405020304" pitchFamily="18" charset="0"/>
              </a:rPr>
              <a:t>(a);</a:t>
            </a:r>
            <a:r>
              <a:rPr lang="en-IN" dirty="0">
                <a:solidFill>
                  <a:srgbClr val="008200"/>
                </a:solidFill>
                <a:latin typeface="Times New Roman" panose="02020603050405020304" pitchFamily="18" charset="0"/>
                <a:cs typeface="Times New Roman" panose="02020603050405020304" pitchFamily="18" charset="0"/>
              </a:rPr>
              <a:t>//converting int into Integer explicitly</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0000"/>
                </a:solidFill>
                <a:latin typeface="Times New Roman" panose="02020603050405020304" pitchFamily="18" charset="0"/>
                <a:cs typeface="Times New Roman" panose="02020603050405020304" pitchFamily="18" charset="0"/>
              </a:rPr>
              <a:t>Integer j=a;</a:t>
            </a:r>
            <a:r>
              <a:rPr lang="en-IN" dirty="0">
                <a:solidFill>
                  <a:srgbClr val="008200"/>
                </a:solidFill>
                <a:latin typeface="Times New Roman" panose="02020603050405020304" pitchFamily="18" charset="0"/>
                <a:cs typeface="Times New Roman" panose="02020603050405020304" pitchFamily="18" charset="0"/>
              </a:rPr>
              <a:t>//autoboxing, now compiler will write </a:t>
            </a:r>
            <a:r>
              <a:rPr lang="en-IN" dirty="0" err="1">
                <a:solidFill>
                  <a:srgbClr val="008200"/>
                </a:solidFill>
                <a:latin typeface="Times New Roman" panose="02020603050405020304" pitchFamily="18" charset="0"/>
                <a:cs typeface="Times New Roman" panose="02020603050405020304" pitchFamily="18" charset="0"/>
              </a:rPr>
              <a:t>Integer.valueOf</a:t>
            </a:r>
            <a:r>
              <a:rPr lang="en-IN" dirty="0">
                <a:solidFill>
                  <a:srgbClr val="008200"/>
                </a:solidFill>
                <a:latin typeface="Times New Roman" panose="02020603050405020304" pitchFamily="18" charset="0"/>
                <a:cs typeface="Times New Roman" panose="02020603050405020304" pitchFamily="18" charset="0"/>
              </a:rPr>
              <a:t>(a) internally</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err="1">
                <a:solidFill>
                  <a:srgbClr val="000000"/>
                </a:solidFill>
                <a:latin typeface="Times New Roman" panose="02020603050405020304" pitchFamily="18" charset="0"/>
                <a:cs typeface="Times New Roman" panose="02020603050405020304" pitchFamily="18" charset="0"/>
              </a:rPr>
              <a:t>System.out.println</a:t>
            </a:r>
            <a:r>
              <a:rPr lang="en-IN" dirty="0">
                <a:solidFill>
                  <a:srgbClr val="000000"/>
                </a:solidFill>
                <a:latin typeface="Times New Roman" panose="02020603050405020304" pitchFamily="18" charset="0"/>
                <a:cs typeface="Times New Roman" panose="02020603050405020304" pitchFamily="18" charset="0"/>
              </a:rPr>
              <a:t>(a+</a:t>
            </a:r>
            <a:r>
              <a:rPr lang="en-IN" dirty="0">
                <a:solidFill>
                  <a:srgbClr val="0000FF"/>
                </a:solidFill>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a:t>
            </a:r>
            <a:r>
              <a:rPr lang="en-IN" dirty="0" err="1">
                <a:solidFill>
                  <a:srgbClr val="000000"/>
                </a:solidFill>
                <a:latin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+j);  </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19DE59C0-7D8F-45BE-9BD1-778F43F457A8}"/>
              </a:ext>
            </a:extLst>
          </p:cNvPr>
          <p:cNvSpPr/>
          <p:nvPr/>
        </p:nvSpPr>
        <p:spPr>
          <a:xfrm>
            <a:off x="581190" y="5934670"/>
            <a:ext cx="8467559"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Autoboxing:</a:t>
            </a:r>
            <a:r>
              <a:rPr lang="en-US" dirty="0">
                <a:latin typeface="Times New Roman" panose="02020603050405020304" pitchFamily="18" charset="0"/>
                <a:cs typeface="Times New Roman" panose="02020603050405020304" pitchFamily="18" charset="0"/>
              </a:rPr>
              <a:t> Automatic conversion of primitive types to the object of their corresponding wrapper classes is known as autoboxing.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1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25D4-814D-420C-A3BE-54D84A418D88}"/>
              </a:ext>
            </a:extLst>
          </p:cNvPr>
          <p:cNvSpPr>
            <a:spLocks noGrp="1"/>
          </p:cNvSpPr>
          <p:nvPr>
            <p:ph type="title"/>
          </p:nvPr>
        </p:nvSpPr>
        <p:spPr>
          <a:xfrm>
            <a:off x="581192" y="702156"/>
            <a:ext cx="11029616" cy="650394"/>
          </a:xfrm>
        </p:spPr>
        <p:txBody>
          <a:bodyPr>
            <a:norm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Wrapper class Example: Wrapper to Primitive</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76DADA-8B13-414F-841C-D1AA16176855}"/>
              </a:ext>
            </a:extLst>
          </p:cNvPr>
          <p:cNvSpPr>
            <a:spLocks noGrp="1"/>
          </p:cNvSpPr>
          <p:nvPr>
            <p:ph idx="1"/>
          </p:nvPr>
        </p:nvSpPr>
        <p:spPr>
          <a:xfrm>
            <a:off x="581192" y="1476375"/>
            <a:ext cx="11029615" cy="4498975"/>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IN" dirty="0">
                <a:solidFill>
                  <a:srgbClr val="008200"/>
                </a:solidFill>
                <a:latin typeface="Times New Roman" panose="02020603050405020304" pitchFamily="18" charset="0"/>
                <a:cs typeface="Times New Roman" panose="02020603050405020304" pitchFamily="18" charset="0"/>
              </a:rPr>
              <a:t>//Java program to convert object into primitives</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8200"/>
                </a:solidFill>
                <a:latin typeface="Times New Roman" panose="02020603050405020304" pitchFamily="18" charset="0"/>
                <a:cs typeface="Times New Roman" panose="02020603050405020304" pitchFamily="18" charset="0"/>
              </a:rPr>
              <a:t>//Unboxing example of Integer to int</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dirty="0">
                <a:solidFill>
                  <a:srgbClr val="006699"/>
                </a:solidFill>
                <a:latin typeface="Times New Roman" panose="02020603050405020304" pitchFamily="18" charset="0"/>
                <a:cs typeface="Times New Roman" panose="02020603050405020304" pitchFamily="18" charset="0"/>
              </a:rPr>
              <a:t>public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class</a:t>
            </a:r>
            <a:r>
              <a:rPr lang="en-IN" dirty="0">
                <a:solidFill>
                  <a:srgbClr val="000000"/>
                </a:solidFill>
                <a:latin typeface="Times New Roman" panose="02020603050405020304" pitchFamily="18" charset="0"/>
                <a:cs typeface="Times New Roman" panose="02020603050405020304" pitchFamily="18" charset="0"/>
              </a:rPr>
              <a:t> WrapperExample2{    </a:t>
            </a:r>
          </a:p>
          <a:p>
            <a:pPr marL="0" indent="0">
              <a:buNone/>
            </a:pPr>
            <a:r>
              <a:rPr lang="en-IN" b="1" dirty="0">
                <a:solidFill>
                  <a:srgbClr val="006699"/>
                </a:solidFill>
                <a:latin typeface="Times New Roman" panose="02020603050405020304" pitchFamily="18" charset="0"/>
                <a:cs typeface="Times New Roman" panose="02020603050405020304" pitchFamily="18" charset="0"/>
              </a:rPr>
              <a:t>public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static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void</a:t>
            </a:r>
            <a:r>
              <a:rPr lang="en-IN" dirty="0">
                <a:solidFill>
                  <a:srgbClr val="000000"/>
                </a:solidFill>
                <a:latin typeface="Times New Roman" panose="02020603050405020304" pitchFamily="18" charset="0"/>
                <a:cs typeface="Times New Roman" panose="02020603050405020304" pitchFamily="18" charset="0"/>
              </a:rPr>
              <a:t> main(String </a:t>
            </a:r>
            <a:r>
              <a:rPr lang="en-IN" dirty="0" err="1">
                <a:solidFill>
                  <a:srgbClr val="000000"/>
                </a:solidFill>
                <a:latin typeface="Times New Roman" panose="02020603050405020304" pitchFamily="18" charset="0"/>
                <a:cs typeface="Times New Roman" panose="02020603050405020304" pitchFamily="18" charset="0"/>
              </a:rPr>
              <a:t>args</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8200"/>
                </a:solidFill>
                <a:latin typeface="Times New Roman" panose="02020603050405020304" pitchFamily="18" charset="0"/>
                <a:cs typeface="Times New Roman" panose="02020603050405020304" pitchFamily="18" charset="0"/>
              </a:rPr>
              <a:t>//Converting Integer to int  </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0000"/>
                </a:solidFill>
                <a:latin typeface="Times New Roman" panose="02020603050405020304" pitchFamily="18" charset="0"/>
                <a:cs typeface="Times New Roman" panose="02020603050405020304" pitchFamily="18" charset="0"/>
              </a:rPr>
              <a:t>Integer a=</a:t>
            </a:r>
            <a:r>
              <a:rPr lang="en-IN" b="1" dirty="0">
                <a:solidFill>
                  <a:srgbClr val="006699"/>
                </a:solidFill>
                <a:latin typeface="Times New Roman" panose="02020603050405020304" pitchFamily="18" charset="0"/>
                <a:cs typeface="Times New Roman" panose="02020603050405020304" pitchFamily="18" charset="0"/>
              </a:rPr>
              <a:t>new</a:t>
            </a:r>
            <a:r>
              <a:rPr lang="en-IN" dirty="0">
                <a:solidFill>
                  <a:srgbClr val="000000"/>
                </a:solidFill>
                <a:latin typeface="Times New Roman" panose="02020603050405020304" pitchFamily="18" charset="0"/>
                <a:cs typeface="Times New Roman" panose="02020603050405020304" pitchFamily="18" charset="0"/>
              </a:rPr>
              <a:t> Integer(</a:t>
            </a:r>
            <a:r>
              <a:rPr lang="en-IN" dirty="0">
                <a:solidFill>
                  <a:srgbClr val="C00000"/>
                </a:solidFill>
                <a:latin typeface="Times New Roman" panose="02020603050405020304" pitchFamily="18" charset="0"/>
                <a:cs typeface="Times New Roman" panose="02020603050405020304" pitchFamily="18" charset="0"/>
              </a:rPr>
              <a:t>3</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dirty="0">
                <a:solidFill>
                  <a:srgbClr val="006699"/>
                </a:solidFill>
                <a:latin typeface="Times New Roman" panose="02020603050405020304" pitchFamily="18" charset="0"/>
                <a:cs typeface="Times New Roman" panose="02020603050405020304" pitchFamily="18" charset="0"/>
              </a:rPr>
              <a:t>int</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cs typeface="Times New Roman" panose="02020603050405020304" pitchFamily="18" charset="0"/>
              </a:rPr>
              <a:t>=</a:t>
            </a:r>
            <a:r>
              <a:rPr lang="en-IN" dirty="0" err="1">
                <a:solidFill>
                  <a:srgbClr val="000000"/>
                </a:solidFill>
                <a:latin typeface="Times New Roman" panose="02020603050405020304" pitchFamily="18" charset="0"/>
                <a:cs typeface="Times New Roman" panose="02020603050405020304" pitchFamily="18" charset="0"/>
              </a:rPr>
              <a:t>a.intValue</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8200"/>
                </a:solidFill>
                <a:latin typeface="Times New Roman" panose="02020603050405020304" pitchFamily="18" charset="0"/>
                <a:cs typeface="Times New Roman" panose="02020603050405020304" pitchFamily="18" charset="0"/>
              </a:rPr>
              <a:t>//converting Integer to int explicitly</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dirty="0">
                <a:solidFill>
                  <a:srgbClr val="006699"/>
                </a:solidFill>
                <a:latin typeface="Times New Roman" panose="02020603050405020304" pitchFamily="18" charset="0"/>
                <a:cs typeface="Times New Roman" panose="02020603050405020304" pitchFamily="18" charset="0"/>
              </a:rPr>
              <a:t>int</a:t>
            </a:r>
            <a:r>
              <a:rPr lang="en-IN" dirty="0">
                <a:solidFill>
                  <a:srgbClr val="000000"/>
                </a:solidFill>
                <a:latin typeface="Times New Roman" panose="02020603050405020304" pitchFamily="18" charset="0"/>
                <a:cs typeface="Times New Roman" panose="02020603050405020304" pitchFamily="18" charset="0"/>
              </a:rPr>
              <a:t> j=a;</a:t>
            </a:r>
            <a:r>
              <a:rPr lang="en-IN" dirty="0">
                <a:solidFill>
                  <a:srgbClr val="008200"/>
                </a:solidFill>
                <a:latin typeface="Times New Roman" panose="02020603050405020304" pitchFamily="18" charset="0"/>
                <a:cs typeface="Times New Roman" panose="02020603050405020304" pitchFamily="18" charset="0"/>
              </a:rPr>
              <a:t>//unboxing, now compiler will write </a:t>
            </a:r>
            <a:r>
              <a:rPr lang="en-IN" dirty="0" err="1">
                <a:solidFill>
                  <a:srgbClr val="008200"/>
                </a:solidFill>
                <a:latin typeface="Times New Roman" panose="02020603050405020304" pitchFamily="18" charset="0"/>
                <a:cs typeface="Times New Roman" panose="02020603050405020304" pitchFamily="18" charset="0"/>
              </a:rPr>
              <a:t>a.intValue</a:t>
            </a:r>
            <a:r>
              <a:rPr lang="en-IN" dirty="0">
                <a:solidFill>
                  <a:srgbClr val="008200"/>
                </a:solidFill>
                <a:latin typeface="Times New Roman" panose="02020603050405020304" pitchFamily="18" charset="0"/>
                <a:cs typeface="Times New Roman" panose="02020603050405020304" pitchFamily="18" charset="0"/>
              </a:rPr>
              <a:t>() internally  </a:t>
            </a: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p>
          <a:p>
            <a:pPr marL="0" indent="0">
              <a:buNone/>
            </a:pPr>
            <a:r>
              <a:rPr lang="en-IN" dirty="0" err="1">
                <a:solidFill>
                  <a:srgbClr val="000000"/>
                </a:solidFill>
                <a:latin typeface="Times New Roman" panose="02020603050405020304" pitchFamily="18" charset="0"/>
                <a:cs typeface="Times New Roman" panose="02020603050405020304" pitchFamily="18" charset="0"/>
              </a:rPr>
              <a:t>System.out.println</a:t>
            </a:r>
            <a:r>
              <a:rPr lang="en-IN" dirty="0">
                <a:solidFill>
                  <a:srgbClr val="000000"/>
                </a:solidFill>
                <a:latin typeface="Times New Roman" panose="02020603050405020304" pitchFamily="18" charset="0"/>
                <a:cs typeface="Times New Roman" panose="02020603050405020304" pitchFamily="18" charset="0"/>
              </a:rPr>
              <a:t>(a+</a:t>
            </a:r>
            <a:r>
              <a:rPr lang="en-IN" dirty="0">
                <a:solidFill>
                  <a:srgbClr val="0000FF"/>
                </a:solidFill>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a:t>
            </a:r>
            <a:r>
              <a:rPr lang="en-IN" dirty="0" err="1">
                <a:solidFill>
                  <a:srgbClr val="000000"/>
                </a:solidFill>
                <a:latin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+j);    </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0CB5B163-7491-4B1F-B043-574260F1A345}"/>
              </a:ext>
            </a:extLst>
          </p:cNvPr>
          <p:cNvSpPr/>
          <p:nvPr/>
        </p:nvSpPr>
        <p:spPr>
          <a:xfrm>
            <a:off x="581192" y="5832678"/>
            <a:ext cx="10077283"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Times New Roman" panose="02020603050405020304" pitchFamily="18" charset="0"/>
                <a:cs typeface="Times New Roman" panose="02020603050405020304" pitchFamily="18" charset="0"/>
              </a:rPr>
              <a:t>Unboxing:</a:t>
            </a:r>
            <a:r>
              <a:rPr lang="en-US" dirty="0">
                <a:latin typeface="Times New Roman" panose="02020603050405020304" pitchFamily="18" charset="0"/>
                <a:cs typeface="Times New Roman" panose="02020603050405020304" pitchFamily="18" charset="0"/>
              </a:rPr>
              <a:t> It is just the reverse process of autoboxing. Automatically converting an object of a wrapper class to its corresponding primitive type is known as unboxing.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24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AE0BE-FB94-4DE3-80C0-A8E0D592EA78}"/>
              </a:ext>
            </a:extLst>
          </p:cNvPr>
          <p:cNvSpPr txBox="1"/>
          <p:nvPr/>
        </p:nvSpPr>
        <p:spPr>
          <a:xfrm>
            <a:off x="6324600" y="6337173"/>
            <a:ext cx="6312408" cy="338554"/>
          </a:xfrm>
          <a:prstGeom prst="rect">
            <a:avLst/>
          </a:prstGeom>
          <a:noFill/>
        </p:spPr>
        <p:txBody>
          <a:bodyPr wrap="square" rtlCol="0">
            <a:spAutoFit/>
          </a:bodyPr>
          <a:lstStyle/>
          <a:p>
            <a:r>
              <a:rPr lang="en-IN" sz="1600" dirty="0"/>
              <a:t>https://www.edureka.co/blog/java-collections/#interface</a:t>
            </a:r>
          </a:p>
        </p:txBody>
      </p:sp>
      <p:pic>
        <p:nvPicPr>
          <p:cNvPr id="3" name="Content Placeholder 2" descr="FrameworkHierarchy - Java Collections - Edureka">
            <a:extLst>
              <a:ext uri="{FF2B5EF4-FFF2-40B4-BE49-F238E27FC236}">
                <a16:creationId xmlns:a16="http://schemas.microsoft.com/office/drawing/2014/main" id="{4F268A73-7661-4A92-94DB-FC26B5CC95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2697" y="847724"/>
            <a:ext cx="6749404" cy="54894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A19452-8945-4463-9BF2-EA4300A8DB85}"/>
              </a:ext>
            </a:extLst>
          </p:cNvPr>
          <p:cNvSpPr/>
          <p:nvPr/>
        </p:nvSpPr>
        <p:spPr>
          <a:xfrm>
            <a:off x="3768780" y="75294"/>
            <a:ext cx="4197239" cy="369332"/>
          </a:xfrm>
          <a:prstGeom prst="rect">
            <a:avLst/>
          </a:prstGeom>
        </p:spPr>
        <p:txBody>
          <a:bodyPr wrap="none">
            <a:spAutoFit/>
          </a:bodyPr>
          <a:lstStyle/>
          <a:p>
            <a:pPr algn="just"/>
            <a:r>
              <a:rPr lang="en-IN" b="1" dirty="0">
                <a:solidFill>
                  <a:srgbClr val="4A4A4A"/>
                </a:solidFill>
                <a:latin typeface="Open Sans"/>
              </a:rPr>
              <a:t>Java Collection Framework Hierarchy</a:t>
            </a:r>
            <a:endParaRPr lang="en-IN" b="0" i="0" dirty="0">
              <a:solidFill>
                <a:srgbClr val="4A4A4A"/>
              </a:solidFill>
              <a:effectLst/>
              <a:latin typeface="Open Sans"/>
            </a:endParaRPr>
          </a:p>
        </p:txBody>
      </p:sp>
    </p:spTree>
    <p:extLst>
      <p:ext uri="{BB962C8B-B14F-4D97-AF65-F5344CB8AC3E}">
        <p14:creationId xmlns:p14="http://schemas.microsoft.com/office/powerpoint/2010/main" val="233907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3FAF-21F1-4C90-BA32-6E0731C06029}"/>
              </a:ext>
            </a:extLst>
          </p:cNvPr>
          <p:cNvSpPr>
            <a:spLocks noGrp="1"/>
          </p:cNvSpPr>
          <p:nvPr>
            <p:ph type="title"/>
          </p:nvPr>
        </p:nvSpPr>
        <p:spPr>
          <a:xfrm>
            <a:off x="438317" y="147325"/>
            <a:ext cx="11029616" cy="1188720"/>
          </a:xfrm>
        </p:spPr>
        <p:txBody>
          <a:bodyPr/>
          <a:lstStyle/>
          <a:p>
            <a:pPr algn="ctr"/>
            <a:r>
              <a:rPr lang="en-US" altLang="ja-JP" dirty="0">
                <a:solidFill>
                  <a:srgbClr val="C00000"/>
                </a:solidFill>
              </a:rPr>
              <a:t>What is Java</a:t>
            </a:r>
            <a:r>
              <a:rPr lang="en-US" altLang="ja-JP" b="1" dirty="0">
                <a:solidFill>
                  <a:srgbClr val="C00000"/>
                </a:solidFill>
              </a:rPr>
              <a:t> Vector </a:t>
            </a:r>
            <a:r>
              <a:rPr lang="en-US" altLang="ja-JP" dirty="0">
                <a:solidFill>
                  <a:srgbClr val="C00000"/>
                </a:solidFill>
              </a:rPr>
              <a:t>Class?</a:t>
            </a:r>
            <a:endParaRPr lang="en-US" dirty="0">
              <a:solidFill>
                <a:srgbClr val="C00000"/>
              </a:solidFill>
            </a:endParaRPr>
          </a:p>
        </p:txBody>
      </p:sp>
      <p:sp>
        <p:nvSpPr>
          <p:cNvPr id="4" name="Content Placeholder 3">
            <a:extLst>
              <a:ext uri="{FF2B5EF4-FFF2-40B4-BE49-F238E27FC236}">
                <a16:creationId xmlns:a16="http://schemas.microsoft.com/office/drawing/2014/main" id="{7D9C64BF-52E3-4161-B191-616D3FBB5491}"/>
              </a:ext>
            </a:extLst>
          </p:cNvPr>
          <p:cNvSpPr>
            <a:spLocks noGrp="1"/>
          </p:cNvSpPr>
          <p:nvPr>
            <p:ph idx="1"/>
          </p:nvPr>
        </p:nvSpPr>
        <p:spPr>
          <a:xfrm>
            <a:off x="771692" y="2660782"/>
            <a:ext cx="11029615" cy="4365625"/>
          </a:xfrm>
        </p:spPr>
        <p:txBody>
          <a:bodyPr>
            <a:normAutofit fontScale="92500"/>
          </a:bodyPr>
          <a:lstStyle/>
          <a:p>
            <a:pPr>
              <a:spcBef>
                <a:spcPct val="50000"/>
              </a:spcBef>
              <a:buFont typeface="Wingdings" panose="05000000000000000000" pitchFamily="2" charset="2"/>
              <a:buChar char="q"/>
            </a:pPr>
            <a:r>
              <a:rPr lang="en-US" altLang="ja-JP" sz="2400" b="1" dirty="0">
                <a:solidFill>
                  <a:schemeClr val="tx1"/>
                </a:solidFill>
                <a:latin typeface="Times New Roman" panose="02020603050405020304" pitchFamily="18" charset="0"/>
              </a:rPr>
              <a:t>Vector implements a dynamic array.</a:t>
            </a:r>
          </a:p>
          <a:p>
            <a:pPr lvl="3">
              <a:spcBef>
                <a:spcPct val="50000"/>
              </a:spcBef>
              <a:buFont typeface="Wingdings" panose="05000000000000000000" pitchFamily="2" charset="2"/>
              <a:buChar char="§"/>
            </a:pPr>
            <a:r>
              <a:rPr lang="en-US" altLang="ja-JP" sz="2200" b="1" dirty="0">
                <a:solidFill>
                  <a:schemeClr val="tx1"/>
                </a:solidFill>
                <a:latin typeface="Times New Roman" panose="02020603050405020304" pitchFamily="18" charset="0"/>
              </a:rPr>
              <a:t>Not limited to a specific size</a:t>
            </a:r>
          </a:p>
          <a:p>
            <a:pPr>
              <a:buFont typeface="Wingdings" panose="05000000000000000000" pitchFamily="2" charset="2"/>
              <a:buChar char="q"/>
            </a:pPr>
            <a:r>
              <a:rPr lang="en-US" altLang="ja-JP" sz="2400" b="1" dirty="0">
                <a:solidFill>
                  <a:schemeClr val="tx1"/>
                </a:solidFill>
                <a:latin typeface="Times New Roman" panose="02020603050405020304" pitchFamily="18" charset="0"/>
                <a:cs typeface="Times New Roman" panose="02020603050405020304" pitchFamily="18" charset="0"/>
              </a:rPr>
              <a:t>Similar to </a:t>
            </a:r>
            <a:r>
              <a:rPr lang="en-US" altLang="ja-JP" sz="2400" b="1" dirty="0" err="1">
                <a:solidFill>
                  <a:schemeClr val="tx1"/>
                </a:solidFill>
                <a:latin typeface="Times New Roman" panose="02020603050405020304" pitchFamily="18" charset="0"/>
                <a:cs typeface="Times New Roman" panose="02020603050405020304" pitchFamily="18" charset="0"/>
              </a:rPr>
              <a:t>ArrayList</a:t>
            </a:r>
            <a:r>
              <a:rPr lang="en-US" altLang="ja-JP" sz="2400" b="1" dirty="0">
                <a:solidFill>
                  <a:schemeClr val="tx1"/>
                </a:solidFill>
                <a:latin typeface="Times New Roman" panose="02020603050405020304" pitchFamily="18" charset="0"/>
                <a:cs typeface="Times New Roman" panose="02020603050405020304" pitchFamily="18" charset="0"/>
              </a:rPr>
              <a:t>, but </a:t>
            </a: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with two differences </a:t>
            </a:r>
            <a:r>
              <a:rPr lang="en-US" dirty="0"/>
              <a:t>:</a:t>
            </a:r>
          </a:p>
          <a:p>
            <a:pPr lvl="3">
              <a:buFont typeface="Wingdings" panose="05000000000000000000" pitchFamily="2" charset="2"/>
              <a:buChar char="§"/>
            </a:pPr>
            <a:r>
              <a:rPr lang="en-US" sz="2200" b="1" dirty="0">
                <a:solidFill>
                  <a:schemeClr val="tx1"/>
                </a:solidFill>
                <a:latin typeface="Times New Roman" panose="02020603050405020304" pitchFamily="18" charset="0"/>
                <a:cs typeface="Times New Roman" panose="02020603050405020304" pitchFamily="18" charset="0"/>
              </a:rPr>
              <a:t>Vector is synchronized.</a:t>
            </a:r>
          </a:p>
          <a:p>
            <a:pPr lvl="3">
              <a:buFont typeface="Wingdings" panose="05000000000000000000" pitchFamily="2" charset="2"/>
              <a:buChar char="§"/>
            </a:pPr>
            <a:r>
              <a:rPr lang="en-US" sz="2200" b="1" dirty="0">
                <a:solidFill>
                  <a:schemeClr val="tx1"/>
                </a:solidFill>
                <a:latin typeface="Times New Roman" panose="02020603050405020304" pitchFamily="18" charset="0"/>
                <a:cs typeface="Times New Roman" panose="02020603050405020304" pitchFamily="18" charset="0"/>
              </a:rPr>
              <a:t>Vector contains many legacy methods that are not part of the collections framework</a:t>
            </a:r>
            <a:r>
              <a:rPr lang="en-US" sz="2000" b="1" dirty="0">
                <a:solidFill>
                  <a:schemeClr val="tx1"/>
                </a:solidFill>
                <a:latin typeface="Times New Roman" panose="02020603050405020304" pitchFamily="18" charset="0"/>
                <a:cs typeface="Times New Roman" panose="02020603050405020304" pitchFamily="18" charset="0"/>
              </a:rPr>
              <a:t>.</a:t>
            </a:r>
          </a:p>
          <a:p>
            <a:pPr>
              <a:spcBef>
                <a:spcPct val="50000"/>
              </a:spcBef>
              <a:buFont typeface="Wingdings" panose="05000000000000000000" pitchFamily="2" charset="2"/>
              <a:buChar char="q"/>
            </a:pPr>
            <a:r>
              <a:rPr lang="en-US" altLang="ja-JP" sz="2400" b="1" dirty="0">
                <a:solidFill>
                  <a:schemeClr val="tx1"/>
                </a:solidFill>
                <a:latin typeface="Times New Roman" panose="02020603050405020304" pitchFamily="18" charset="0"/>
              </a:rPr>
              <a:t>Vector is Extends </a:t>
            </a:r>
            <a:r>
              <a:rPr lang="en-US" altLang="ja-JP" sz="2400" b="1" dirty="0" err="1">
                <a:solidFill>
                  <a:schemeClr val="tx1"/>
                </a:solidFill>
                <a:latin typeface="Times New Roman" panose="02020603050405020304" pitchFamily="18" charset="0"/>
              </a:rPr>
              <a:t>AbstractList</a:t>
            </a:r>
            <a:r>
              <a:rPr lang="en-US" altLang="ja-JP" sz="2400" b="1" dirty="0">
                <a:solidFill>
                  <a:schemeClr val="tx1"/>
                </a:solidFill>
                <a:latin typeface="Times New Roman" panose="02020603050405020304" pitchFamily="18" charset="0"/>
              </a:rPr>
              <a:t> and implements List interface.</a:t>
            </a:r>
          </a:p>
          <a:p>
            <a:pPr>
              <a:spcBef>
                <a:spcPct val="50000"/>
              </a:spcBef>
              <a:buFont typeface="Wingdings" panose="05000000000000000000" pitchFamily="2" charset="2"/>
              <a:buChar char="q"/>
            </a:pPr>
            <a:r>
              <a:rPr lang="en-US" altLang="ja-JP" sz="2400" b="1" dirty="0">
                <a:solidFill>
                  <a:schemeClr val="tx1"/>
                </a:solidFill>
                <a:latin typeface="Times New Roman" panose="02020603050405020304" pitchFamily="18" charset="0"/>
              </a:rPr>
              <a:t>Introduced in JDK 1.0</a:t>
            </a:r>
          </a:p>
          <a:p>
            <a:pPr>
              <a:spcBef>
                <a:spcPct val="50000"/>
              </a:spcBef>
              <a:buFont typeface="Wingdings" panose="05000000000000000000" pitchFamily="2" charset="2"/>
              <a:buChar char="q"/>
            </a:pPr>
            <a:r>
              <a:rPr lang="en-IN" sz="2000" b="1" i="1" dirty="0">
                <a:solidFill>
                  <a:srgbClr val="0070C0"/>
                </a:solidFill>
              </a:rPr>
              <a:t>import </a:t>
            </a:r>
            <a:r>
              <a:rPr lang="en-IN" sz="2000" b="1" i="1" dirty="0" err="1">
                <a:solidFill>
                  <a:srgbClr val="0070C0"/>
                </a:solidFill>
              </a:rPr>
              <a:t>java.util.Vector</a:t>
            </a:r>
            <a:r>
              <a:rPr lang="en-IN" sz="2000" b="1" i="1" dirty="0">
                <a:solidFill>
                  <a:srgbClr val="0070C0"/>
                </a:solidFill>
              </a:rPr>
              <a:t> </a:t>
            </a:r>
            <a:endParaRPr lang="en-US" altLang="ja-JP" sz="3200" b="1" dirty="0">
              <a:solidFill>
                <a:srgbClr val="0070C0"/>
              </a:solidFill>
              <a:latin typeface="Times New Roman" panose="02020603050405020304" pitchFamily="18" charset="0"/>
            </a:endParaRPr>
          </a:p>
          <a:p>
            <a:pPr>
              <a:spcBef>
                <a:spcPct val="50000"/>
              </a:spcBef>
              <a:buFont typeface="Wingdings" panose="05000000000000000000" pitchFamily="2" charset="2"/>
              <a:buChar char="q"/>
            </a:pPr>
            <a:endParaRPr lang="en-US" altLang="ja-JP" sz="2000" b="1" dirty="0">
              <a:solidFill>
                <a:schemeClr val="tx1"/>
              </a:solidFill>
              <a:latin typeface="Times New Roman" panose="02020603050405020304" pitchFamily="18" charset="0"/>
            </a:endParaRPr>
          </a:p>
          <a:p>
            <a:pPr>
              <a:spcBef>
                <a:spcPct val="50000"/>
              </a:spcBef>
              <a:buFont typeface="Wingdings" panose="05000000000000000000" pitchFamily="2" charset="2"/>
              <a:buChar char="q"/>
            </a:pPr>
            <a:endParaRPr lang="en-US" altLang="ja-JP" sz="2000" b="1" dirty="0">
              <a:solidFill>
                <a:schemeClr val="tx1"/>
              </a:solidFill>
              <a:latin typeface="Times New Roman" panose="02020603050405020304" pitchFamily="18" charset="0"/>
            </a:endParaRPr>
          </a:p>
          <a:p>
            <a:pPr>
              <a:spcBef>
                <a:spcPct val="50000"/>
              </a:spcBef>
              <a:buFont typeface="Wingdings" panose="05000000000000000000" pitchFamily="2" charset="2"/>
              <a:buChar char="q"/>
            </a:pPr>
            <a:endParaRPr lang="en-US" altLang="ja-JP" sz="1800" b="1"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89384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or - Java Collections - Edureka">
            <a:extLst>
              <a:ext uri="{FF2B5EF4-FFF2-40B4-BE49-F238E27FC236}">
                <a16:creationId xmlns:a16="http://schemas.microsoft.com/office/drawing/2014/main" id="{199AFCB7-4B7E-499B-A97D-20F17821D1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8036" y="714376"/>
            <a:ext cx="7792718" cy="4870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4BFCDA-68CB-4A00-85A2-8BCEDE91547A}"/>
              </a:ext>
            </a:extLst>
          </p:cNvPr>
          <p:cNvSpPr txBox="1"/>
          <p:nvPr/>
        </p:nvSpPr>
        <p:spPr>
          <a:xfrm>
            <a:off x="542925" y="5794375"/>
            <a:ext cx="779271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Vectors can hold objects of any type and any number.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Access the data members simply by using the index of the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88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98DE53-C3A8-43B5-831A-EA38B500B349}"/>
              </a:ext>
            </a:extLst>
          </p:cNvPr>
          <p:cNvSpPr>
            <a:spLocks noGrp="1"/>
          </p:cNvSpPr>
          <p:nvPr>
            <p:ph idx="1"/>
          </p:nvPr>
        </p:nvSpPr>
        <p:spPr>
          <a:xfrm>
            <a:off x="581192" y="876300"/>
            <a:ext cx="11029615" cy="4413250"/>
          </a:xfrm>
        </p:spPr>
        <p:txBody>
          <a:bodyPr/>
          <a:lstStyle/>
          <a:p>
            <a:r>
              <a:rPr lang="en-IN" sz="2400" b="1" dirty="0">
                <a:latin typeface="Times New Roman" panose="02020603050405020304" pitchFamily="18" charset="0"/>
                <a:cs typeface="Times New Roman" panose="02020603050405020304" pitchFamily="18" charset="0"/>
              </a:rPr>
              <a:t>Vector is declared like this:</a:t>
            </a:r>
          </a:p>
          <a:p>
            <a:pPr marL="0" indent="0">
              <a:buNone/>
            </a:pP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public</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class</a:t>
            </a:r>
            <a:r>
              <a:rPr lang="en-IN" sz="2400" dirty="0">
                <a:latin typeface="Times New Roman" panose="02020603050405020304" pitchFamily="18" charset="0"/>
                <a:cs typeface="Times New Roman" panose="02020603050405020304" pitchFamily="18" charset="0"/>
              </a:rPr>
              <a:t> Vector&lt;E&gt;  // E specifies the type of element to be stored.</a:t>
            </a:r>
          </a:p>
          <a:p>
            <a:pPr marL="0" indent="0">
              <a:buNone/>
            </a:pPr>
            <a:r>
              <a:rPr lang="en-IN" sz="2400" b="1" dirty="0">
                <a:latin typeface="Times New Roman" panose="02020603050405020304" pitchFamily="18" charset="0"/>
                <a:cs typeface="Times New Roman" panose="02020603050405020304" pitchFamily="18" charset="0"/>
              </a:rPr>
              <a:t>   extends</a:t>
            </a:r>
            <a:r>
              <a:rPr lang="en-IN" sz="2400" dirty="0">
                <a:latin typeface="Times New Roman" panose="02020603050405020304" pitchFamily="18" charset="0"/>
                <a:cs typeface="Times New Roman" panose="02020603050405020304" pitchFamily="18" charset="0"/>
              </a:rPr>
              <a:t> Object&lt;E&gt;  </a:t>
            </a:r>
          </a:p>
          <a:p>
            <a:pPr marL="0" indent="0">
              <a:buNone/>
            </a:pPr>
            <a:r>
              <a:rPr lang="en-IN" sz="2400" b="1" dirty="0">
                <a:latin typeface="Times New Roman" panose="02020603050405020304" pitchFamily="18" charset="0"/>
                <a:cs typeface="Times New Roman" panose="02020603050405020304" pitchFamily="18" charset="0"/>
              </a:rPr>
              <a:t>   implements</a:t>
            </a:r>
            <a:r>
              <a:rPr lang="en-IN" sz="2400" dirty="0">
                <a:latin typeface="Times New Roman" panose="02020603050405020304" pitchFamily="18" charset="0"/>
                <a:cs typeface="Times New Roman" panose="02020603050405020304" pitchFamily="18" charset="0"/>
              </a:rPr>
              <a:t> List&lt;E&gt;, Cloneable, Serializable  </a:t>
            </a:r>
          </a:p>
          <a:p>
            <a:endParaRPr lang="en-IN" dirty="0"/>
          </a:p>
        </p:txBody>
      </p:sp>
      <p:sp>
        <p:nvSpPr>
          <p:cNvPr id="3" name="Rectangle 2">
            <a:extLst>
              <a:ext uri="{FF2B5EF4-FFF2-40B4-BE49-F238E27FC236}">
                <a16:creationId xmlns:a16="http://schemas.microsoft.com/office/drawing/2014/main" id="{F7F7787E-F880-4657-8143-B21E4684E17F}"/>
              </a:ext>
            </a:extLst>
          </p:cNvPr>
          <p:cNvSpPr/>
          <p:nvPr/>
        </p:nvSpPr>
        <p:spPr>
          <a:xfrm>
            <a:off x="4016946" y="739775"/>
            <a:ext cx="4032514" cy="461665"/>
          </a:xfrm>
          <a:prstGeom prst="rect">
            <a:avLst/>
          </a:prstGeom>
        </p:spPr>
        <p:txBody>
          <a:bodyPr wrap="none">
            <a:spAutoFit/>
          </a:bodyPr>
          <a:lstStyle/>
          <a:p>
            <a:r>
              <a:rPr lang="en-IN" sz="2400" b="1" dirty="0">
                <a:solidFill>
                  <a:srgbClr val="610B4B"/>
                </a:solidFill>
                <a:latin typeface="Times New Roman" panose="02020603050405020304" pitchFamily="18" charset="0"/>
                <a:cs typeface="Times New Roman" panose="02020603050405020304" pitchFamily="18" charset="0"/>
              </a:rPr>
              <a:t>Java Vector class Declaration</a:t>
            </a:r>
            <a:endParaRPr lang="en-IN" sz="2400" b="1" i="0" dirty="0">
              <a:solidFill>
                <a:srgbClr val="610B4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66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BA39-CC75-4E46-9A1A-132FD27B9CA7}"/>
              </a:ext>
            </a:extLst>
          </p:cNvPr>
          <p:cNvSpPr>
            <a:spLocks noGrp="1"/>
          </p:cNvSpPr>
          <p:nvPr>
            <p:ph type="title"/>
          </p:nvPr>
        </p:nvSpPr>
        <p:spPr>
          <a:xfrm>
            <a:off x="752642" y="2626206"/>
            <a:ext cx="11029616" cy="1188720"/>
          </a:xfrm>
        </p:spPr>
        <p:txBody>
          <a:bodyPr/>
          <a:lstStyle/>
          <a:p>
            <a:pPr algn="ctr"/>
            <a:r>
              <a:rPr lang="en-IN" b="1" dirty="0">
                <a:latin typeface="Times New Roman" panose="02020603050405020304" pitchFamily="18" charset="0"/>
                <a:cs typeface="Times New Roman" panose="02020603050405020304" pitchFamily="18" charset="0"/>
              </a:rPr>
              <a:t>Java Vector Constructors</a:t>
            </a:r>
            <a:br>
              <a:rPr lang="en-IN" dirty="0"/>
            </a:br>
            <a:endParaRPr lang="en-IN" dirty="0"/>
          </a:p>
        </p:txBody>
      </p:sp>
    </p:spTree>
    <p:extLst>
      <p:ext uri="{BB962C8B-B14F-4D97-AF65-F5344CB8AC3E}">
        <p14:creationId xmlns:p14="http://schemas.microsoft.com/office/powerpoint/2010/main" val="368236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2A4244-F843-4A06-9693-9777D6FC89E9}"/>
              </a:ext>
            </a:extLst>
          </p:cNvPr>
          <p:cNvSpPr>
            <a:spLocks noGrp="1"/>
          </p:cNvSpPr>
          <p:nvPr>
            <p:ph idx="1"/>
          </p:nvPr>
        </p:nvSpPr>
        <p:spPr>
          <a:xfrm>
            <a:off x="581192" y="838199"/>
            <a:ext cx="11029615" cy="64008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Vector class supports four types of constructors. </a:t>
            </a:r>
          </a:p>
          <a:p>
            <a:pPr marL="0" indent="0" fontAlgn="base">
              <a:buNone/>
            </a:pPr>
            <a:r>
              <a:rPr lang="en-IN" sz="2400" b="1" dirty="0">
                <a:solidFill>
                  <a:srgbClr val="0070C0"/>
                </a:solidFill>
                <a:latin typeface="Times New Roman" panose="02020603050405020304" pitchFamily="18" charset="0"/>
                <a:cs typeface="Times New Roman" panose="02020603050405020304" pitchFamily="18" charset="0"/>
              </a:rPr>
              <a:t>(1) Vector v = new Vector();</a:t>
            </a:r>
          </a:p>
          <a:p>
            <a:r>
              <a:rPr lang="en-US" sz="2400" dirty="0">
                <a:solidFill>
                  <a:srgbClr val="000000"/>
                </a:solidFill>
                <a:latin typeface="Times New Roman" panose="02020603050405020304" pitchFamily="18" charset="0"/>
                <a:cs typeface="Times New Roman" panose="02020603050405020304" pitchFamily="18" charset="0"/>
              </a:rPr>
              <a:t>It constructs an empty vector with the default size as 10.</a:t>
            </a:r>
          </a:p>
          <a:p>
            <a:r>
              <a:rPr lang="en-US" sz="2400" dirty="0">
                <a:solidFill>
                  <a:srgbClr val="000000"/>
                </a:solidFill>
                <a:latin typeface="Times New Roman" panose="02020603050405020304" pitchFamily="18" charset="0"/>
                <a:cs typeface="Times New Roman" panose="02020603050405020304" pitchFamily="18" charset="0"/>
              </a:rPr>
              <a:t>when maximum size of the Vector is reached  -&gt;</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Capacity = New Vector size = 2 * current size (double in size)</a:t>
            </a: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fontAlgn="base">
              <a:buNone/>
            </a:pPr>
            <a:r>
              <a:rPr lang="en-US" sz="2400" dirty="0">
                <a:solidFill>
                  <a:srgbClr val="0070C0"/>
                </a:solidFill>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2) Vector v = new Vector(int </a:t>
            </a:r>
            <a:r>
              <a:rPr lang="en-US" sz="2400" b="1" dirty="0" err="1">
                <a:solidFill>
                  <a:srgbClr val="0070C0"/>
                </a:solidFill>
                <a:latin typeface="Times New Roman" panose="02020603050405020304" pitchFamily="18" charset="0"/>
                <a:cs typeface="Times New Roman" panose="02020603050405020304" pitchFamily="18" charset="0"/>
              </a:rPr>
              <a:t>initialCapacity</a:t>
            </a:r>
            <a:r>
              <a:rPr lang="en-US" sz="2400" b="1" dirty="0">
                <a:solidFill>
                  <a:srgbClr val="0070C0"/>
                </a:solidFill>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It creates an empty Vector object of specified size (or initial capacity)</a:t>
            </a:r>
          </a:p>
          <a:p>
            <a:pPr marL="0" indent="0" fontAlgn="base">
              <a:buNone/>
            </a:pPr>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EC0ADB1-C3F7-4CE8-A464-8028F87C126F}"/>
              </a:ext>
            </a:extLst>
          </p:cNvPr>
          <p:cNvSpPr txBox="1"/>
          <p:nvPr/>
        </p:nvSpPr>
        <p:spPr>
          <a:xfrm>
            <a:off x="3571876" y="737729"/>
            <a:ext cx="4552950" cy="800219"/>
          </a:xfrm>
          <a:prstGeom prst="rect">
            <a:avLst/>
          </a:prstGeom>
          <a:noFill/>
        </p:spPr>
        <p:txBody>
          <a:bodyPr wrap="square" rtlCol="0">
            <a:spAutoFit/>
          </a:bodyPr>
          <a:lstStyle/>
          <a:p>
            <a:r>
              <a:rPr lang="en-IN" sz="2800" b="1" dirty="0">
                <a:solidFill>
                  <a:srgbClr val="C00000"/>
                </a:solidFill>
                <a:latin typeface="Times New Roman" panose="02020603050405020304" pitchFamily="18" charset="0"/>
                <a:cs typeface="Times New Roman" panose="02020603050405020304" pitchFamily="18" charset="0"/>
              </a:rPr>
              <a:t>Java Vector Constructors</a:t>
            </a:r>
          </a:p>
          <a:p>
            <a:endParaRPr lang="en-IN" dirty="0"/>
          </a:p>
        </p:txBody>
      </p:sp>
    </p:spTree>
    <p:extLst>
      <p:ext uri="{BB962C8B-B14F-4D97-AF65-F5344CB8AC3E}">
        <p14:creationId xmlns:p14="http://schemas.microsoft.com/office/powerpoint/2010/main" val="86511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2A4244-F843-4A06-9693-9777D6FC89E9}"/>
              </a:ext>
            </a:extLst>
          </p:cNvPr>
          <p:cNvSpPr>
            <a:spLocks noGrp="1"/>
          </p:cNvSpPr>
          <p:nvPr>
            <p:ph idx="1"/>
          </p:nvPr>
        </p:nvSpPr>
        <p:spPr>
          <a:xfrm>
            <a:off x="400218" y="1038224"/>
            <a:ext cx="11029615" cy="6400800"/>
          </a:xfrm>
        </p:spPr>
        <p:txBody>
          <a:bodyPr>
            <a:normAutofit/>
          </a:bodyPr>
          <a:lstStyle/>
          <a:p>
            <a:pPr marL="0" indent="0" fontAlgn="base">
              <a:buNone/>
            </a:pPr>
            <a:r>
              <a:rPr lang="en-US" sz="2400" b="1" dirty="0">
                <a:solidFill>
                  <a:srgbClr val="00B050"/>
                </a:solidFill>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3) Vector v = new Vector(int </a:t>
            </a:r>
            <a:r>
              <a:rPr lang="en-US" sz="2400" b="1" dirty="0" err="1">
                <a:solidFill>
                  <a:srgbClr val="0070C0"/>
                </a:solidFill>
                <a:latin typeface="Times New Roman" panose="02020603050405020304" pitchFamily="18" charset="0"/>
                <a:cs typeface="Times New Roman" panose="02020603050405020304" pitchFamily="18" charset="0"/>
              </a:rPr>
              <a:t>initialCapacity</a:t>
            </a:r>
            <a:r>
              <a:rPr lang="en-US" sz="2400" b="1" dirty="0">
                <a:solidFill>
                  <a:srgbClr val="0070C0"/>
                </a:solidFill>
                <a:latin typeface="Times New Roman" panose="02020603050405020304" pitchFamily="18" charset="0"/>
                <a:cs typeface="Times New Roman" panose="02020603050405020304" pitchFamily="18" charset="0"/>
              </a:rPr>
              <a:t>, int </a:t>
            </a:r>
            <a:r>
              <a:rPr lang="en-US" sz="2400" b="1" dirty="0" err="1">
                <a:solidFill>
                  <a:srgbClr val="0070C0"/>
                </a:solidFill>
                <a:latin typeface="Times New Roman" panose="02020603050405020304" pitchFamily="18" charset="0"/>
                <a:cs typeface="Times New Roman" panose="02020603050405020304" pitchFamily="18" charset="0"/>
              </a:rPr>
              <a:t>incrementalCapacity</a:t>
            </a:r>
            <a:r>
              <a:rPr lang="en-US" sz="2400" b="1" dirty="0">
                <a:solidFill>
                  <a:srgbClr val="0070C0"/>
                </a:solidFill>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creates an empty Vector object of specified size (or initial capacity) </a:t>
            </a:r>
            <a:r>
              <a:rPr lang="en-US" sz="2400" dirty="0">
                <a:solidFill>
                  <a:srgbClr val="000000"/>
                </a:solidFill>
                <a:latin typeface="Times New Roman" panose="02020603050405020304" pitchFamily="18" charset="0"/>
                <a:cs typeface="Times New Roman" panose="02020603050405020304" pitchFamily="18" charset="0"/>
              </a:rPr>
              <a:t>and capacity increment.</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when maximum size is reached, new vector is created with a size of </a:t>
            </a:r>
          </a:p>
          <a:p>
            <a:pPr marL="0" indent="0" fontAlgn="base">
              <a:buNone/>
            </a:pPr>
            <a:r>
              <a:rPr lang="en-US" sz="2400" dirty="0">
                <a:latin typeface="Times New Roman" panose="02020603050405020304" pitchFamily="18" charset="0"/>
                <a:cs typeface="Times New Roman" panose="02020603050405020304" pitchFamily="18" charset="0"/>
              </a:rPr>
              <a:t>    (old vector size + increment capacity value)</a:t>
            </a:r>
          </a:p>
          <a:p>
            <a:pPr fontAlgn="base"/>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b="1" dirty="0">
                <a:solidFill>
                  <a:srgbClr val="00B050"/>
                </a:solidFill>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4) Vector v = new Vector(Collection c);</a:t>
            </a:r>
          </a:p>
          <a:p>
            <a:pPr fontAlgn="base"/>
            <a:r>
              <a:rPr lang="en-US" sz="2400" dirty="0">
                <a:latin typeface="Times New Roman" panose="02020603050405020304" pitchFamily="18" charset="0"/>
                <a:cs typeface="Times New Roman" panose="02020603050405020304" pitchFamily="18" charset="0"/>
              </a:rPr>
              <a:t>It constructs a vector that contains the elements of a collection c.</a:t>
            </a:r>
          </a:p>
          <a:p>
            <a:pPr fontAlgn="base"/>
            <a:r>
              <a:rPr lang="en-US" sz="2400" dirty="0">
                <a:latin typeface="Times New Roman" panose="02020603050405020304" pitchFamily="18" charset="0"/>
                <a:cs typeface="Times New Roman" panose="02020603050405020304" pitchFamily="18" charset="0"/>
              </a:rPr>
              <a:t>it is basically used for inter-conversion between collection objects</a:t>
            </a:r>
          </a:p>
          <a:p>
            <a:pPr marL="0" indent="0" fontAlgn="base">
              <a:buNone/>
            </a:pPr>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EC0ADB1-C3F7-4CE8-A464-8028F87C126F}"/>
              </a:ext>
            </a:extLst>
          </p:cNvPr>
          <p:cNvSpPr txBox="1"/>
          <p:nvPr/>
        </p:nvSpPr>
        <p:spPr>
          <a:xfrm>
            <a:off x="3571876" y="737729"/>
            <a:ext cx="4552950" cy="800219"/>
          </a:xfrm>
          <a:prstGeom prst="rect">
            <a:avLst/>
          </a:prstGeom>
          <a:noFill/>
        </p:spPr>
        <p:txBody>
          <a:bodyPr wrap="square" rtlCol="0">
            <a:spAutoFit/>
          </a:bodyPr>
          <a:lstStyle/>
          <a:p>
            <a:r>
              <a:rPr lang="en-IN" sz="2800" b="1" dirty="0">
                <a:solidFill>
                  <a:srgbClr val="C00000"/>
                </a:solidFill>
                <a:latin typeface="Times New Roman" panose="02020603050405020304" pitchFamily="18" charset="0"/>
                <a:cs typeface="Times New Roman" panose="02020603050405020304" pitchFamily="18" charset="0"/>
              </a:rPr>
              <a:t>Java Vector Constructors</a:t>
            </a:r>
          </a:p>
          <a:p>
            <a:endParaRPr lang="en-IN" dirty="0"/>
          </a:p>
        </p:txBody>
      </p:sp>
    </p:spTree>
    <p:extLst>
      <p:ext uri="{BB962C8B-B14F-4D97-AF65-F5344CB8AC3E}">
        <p14:creationId xmlns:p14="http://schemas.microsoft.com/office/powerpoint/2010/main" val="15499894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2957</TotalTime>
  <Words>2548</Words>
  <Application>Microsoft Office PowerPoint</Application>
  <PresentationFormat>Widescreen</PresentationFormat>
  <Paragraphs>342</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Courier New</vt:lpstr>
      <vt:lpstr>Franklin Gothic Book</vt:lpstr>
      <vt:lpstr>Franklin Gothic Demi</vt:lpstr>
      <vt:lpstr>Monaco</vt:lpstr>
      <vt:lpstr>Open Sans</vt:lpstr>
      <vt:lpstr>Times New Roman</vt:lpstr>
      <vt:lpstr>Times New Roman</vt:lpstr>
      <vt:lpstr>Verdana</vt:lpstr>
      <vt:lpstr>Wingdings</vt:lpstr>
      <vt:lpstr>Wingdings 2</vt:lpstr>
      <vt:lpstr>DividendVTI</vt:lpstr>
      <vt:lpstr> Object Oriented Programming METHODOLOGY </vt:lpstr>
      <vt:lpstr>OUTLINE </vt:lpstr>
      <vt:lpstr>PowerPoint Presentation</vt:lpstr>
      <vt:lpstr>What is Java Vector Class?</vt:lpstr>
      <vt:lpstr>PowerPoint Presentation</vt:lpstr>
      <vt:lpstr>PowerPoint Presentation</vt:lpstr>
      <vt:lpstr>Java Vector Constructors </vt:lpstr>
      <vt:lpstr>PowerPoint Presentation</vt:lpstr>
      <vt:lpstr>PowerPoint Presentation</vt:lpstr>
      <vt:lpstr>PowerPoint Presentation</vt:lpstr>
      <vt:lpstr>ASSIGNMENT (1)</vt:lpstr>
      <vt:lpstr>PowerPoint Presentation</vt:lpstr>
      <vt:lpstr>Memory allocation of vectors </vt:lpstr>
      <vt:lpstr>Java Vector Methods </vt:lpstr>
      <vt:lpstr>PowerPoint Presentation</vt:lpstr>
      <vt:lpstr>PowerPoint Presentation</vt:lpstr>
      <vt:lpstr>PowerPoint Presentation</vt:lpstr>
      <vt:lpstr>ASSIGNMENT (2)</vt:lpstr>
      <vt:lpstr>ASSIGNMENT (3)</vt:lpstr>
      <vt:lpstr>Vector V/S Array List</vt:lpstr>
      <vt:lpstr>Vector V/S Array List</vt:lpstr>
      <vt:lpstr>Vector constraints</vt:lpstr>
      <vt:lpstr>Program to explain working with Vectors</vt:lpstr>
      <vt:lpstr>Wrapper Classes</vt:lpstr>
      <vt:lpstr>Wrapper Classes</vt:lpstr>
      <vt:lpstr>PowerPoint Presentation</vt:lpstr>
      <vt:lpstr>Wrapper class Example: Primitive to Wrapper</vt:lpstr>
      <vt:lpstr>Wrapper class Example: Wrapper to Primitive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 Oriented Programming METHODOLOGY </dc:title>
  <dc:creator>Shailesh Ingle</dc:creator>
  <cp:lastModifiedBy>Shailesh Ingle</cp:lastModifiedBy>
  <cp:revision>101</cp:revision>
  <dcterms:created xsi:type="dcterms:W3CDTF">2020-09-04T06:22:36Z</dcterms:created>
  <dcterms:modified xsi:type="dcterms:W3CDTF">2020-09-08T06:43:23Z</dcterms:modified>
</cp:coreProperties>
</file>