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Google Sans"/>
      <p:regular r:id="rId24"/>
      <p:bold r:id="rId25"/>
      <p:italic r:id="rId26"/>
      <p:boldItalic r:id="rId27"/>
    </p:embeddedFont>
    <p:embeddedFont>
      <p:font typeface="Roboto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GoogleSans-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oogleSans-italic.fntdata"/><Relationship Id="rId25" Type="http://schemas.openxmlformats.org/officeDocument/2006/relationships/font" Target="fonts/GoogleSans-bold.fntdata"/><Relationship Id="rId28" Type="http://schemas.openxmlformats.org/officeDocument/2006/relationships/font" Target="fonts/RobotoLight-regular.fntdata"/><Relationship Id="rId27" Type="http://schemas.openxmlformats.org/officeDocument/2006/relationships/font" Target="fonts/Google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0eb0b58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d0eb0b58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eb0b58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eb0b58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0eb0b58b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0eb0b58b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0eb0b58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0eb0b58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eb0b58b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eb0b58b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0eb0b58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0eb0b58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0eb0b58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0eb0b58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eb0b58b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eb0b58b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0eb0b58b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0eb0b58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0eb0b58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0eb0b58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eb0b58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eb0b58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eb0b58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eb0b58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0eb0b58b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0eb0b58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0eb0b58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0eb0b58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CUSTOM_2_2">
    <p:bg>
      <p:bgPr>
        <a:solidFill>
          <a:srgbClr val="4285F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40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52" name="Google Shape;52;p13"/>
          <p:cNvSpPr txBox="1"/>
          <p:nvPr>
            <p:ph idx="1" type="subTitle"/>
          </p:nvPr>
        </p:nvSpPr>
        <p:spPr>
          <a:xfrm>
            <a:off x="959986" y="822442"/>
            <a:ext cx="7555800" cy="446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100">
                <a:solidFill>
                  <a:schemeClr val="lt1"/>
                </a:solidFill>
                <a:latin typeface="Roboto Light"/>
                <a:ea typeface="Roboto Light"/>
                <a:cs typeface="Roboto Light"/>
                <a:sym typeface="Roboto Light"/>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p:txBody>
      </p:sp>
      <p:sp>
        <p:nvSpPr>
          <p:cNvPr id="53" name="Google Shape;53;p13"/>
          <p:cNvSpPr/>
          <p:nvPr/>
        </p:nvSpPr>
        <p:spPr>
          <a:xfrm>
            <a:off x="247700" y="4572000"/>
            <a:ext cx="8751900" cy="3198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figma.com/proto/PQgSOiWQUk83Mwuv2DXpSN/Google-UX-Design-Zia-s-Pizza-low-fidelity-prototype?page-id=0%3A1&amp;node-id=1%3A5&amp;viewport=388%2C304%2C0.07979439198970795&amp;scaling=min-zoom"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nvSpPr>
        <p:spPr>
          <a:xfrm>
            <a:off x="422858" y="1183109"/>
            <a:ext cx="8205900" cy="21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600">
                <a:latin typeface="Google Sans"/>
                <a:ea typeface="Google Sans"/>
                <a:cs typeface="Google Sans"/>
                <a:sym typeface="Google Sans"/>
              </a:rPr>
              <a:t>Zia’s Pizza App Usability Study</a:t>
            </a:r>
            <a:endParaRPr sz="4600">
              <a:latin typeface="Google Sans"/>
              <a:ea typeface="Google Sans"/>
              <a:cs typeface="Google Sans"/>
              <a:sym typeface="Google Sans"/>
            </a:endParaRPr>
          </a:p>
        </p:txBody>
      </p:sp>
      <p:sp>
        <p:nvSpPr>
          <p:cNvPr id="59" name="Google Shape;59;p14"/>
          <p:cNvSpPr txBox="1"/>
          <p:nvPr/>
        </p:nvSpPr>
        <p:spPr>
          <a:xfrm>
            <a:off x="440189" y="2501378"/>
            <a:ext cx="8075700" cy="63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4285F4"/>
                </a:solidFill>
                <a:latin typeface="Google Sans"/>
                <a:ea typeface="Google Sans"/>
                <a:cs typeface="Google Sans"/>
                <a:sym typeface="Google Sans"/>
              </a:rPr>
              <a:t>1/27/2021</a:t>
            </a:r>
            <a:endParaRPr>
              <a:solidFill>
                <a:srgbClr val="4285F4"/>
              </a:solidFill>
              <a:latin typeface="Google Sans"/>
              <a:ea typeface="Google Sans"/>
              <a:cs typeface="Google Sans"/>
              <a:sym typeface="Google Sans"/>
            </a:endParaRPr>
          </a:p>
        </p:txBody>
      </p:sp>
      <p:sp>
        <p:nvSpPr>
          <p:cNvPr id="60" name="Google Shape;60;p14"/>
          <p:cNvSpPr txBox="1"/>
          <p:nvPr/>
        </p:nvSpPr>
        <p:spPr>
          <a:xfrm>
            <a:off x="442775" y="3728500"/>
            <a:ext cx="2088900" cy="103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UX Analysis Team</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April Appmaster</a:t>
            </a:r>
            <a:br>
              <a:rPr lang="en" sz="1000">
                <a:solidFill>
                  <a:srgbClr val="666666"/>
                </a:solidFill>
                <a:latin typeface="Roboto Light"/>
                <a:ea typeface="Roboto Light"/>
                <a:cs typeface="Roboto Light"/>
                <a:sym typeface="Roboto Light"/>
              </a:rPr>
            </a:br>
            <a:r>
              <a:rPr lang="en" sz="1000">
                <a:solidFill>
                  <a:srgbClr val="666666"/>
                </a:solidFill>
                <a:latin typeface="Roboto Light"/>
                <a:ea typeface="Roboto Light"/>
                <a:cs typeface="Roboto Light"/>
                <a:sym typeface="Roboto Light"/>
              </a:rPr>
              <a:t>Davis Developer</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Cameron Coder</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nvSpPr>
        <p:spPr>
          <a:xfrm>
            <a:off x="273625" y="404600"/>
            <a:ext cx="51312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a delivery option</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34" name="Google Shape;134;p23"/>
          <p:cNvSpPr txBox="1"/>
          <p:nvPr/>
        </p:nvSpPr>
        <p:spPr>
          <a:xfrm>
            <a:off x="273625" y="971350"/>
            <a:ext cx="3585900" cy="39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6 out of 7 total participants said they wanted an option for delivery in addition to pickup </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With my busy schedule it’s not always easy to drive to the store and back. Sometimes I just want to kick back, relax, and get some food delivered. Easy</a:t>
            </a:r>
            <a:r>
              <a:rPr i="1" lang="en" sz="1300">
                <a:solidFill>
                  <a:schemeClr val="accent1"/>
                </a:solidFill>
                <a:latin typeface="Roboto Light"/>
                <a:ea typeface="Roboto Light"/>
                <a:cs typeface="Roboto Light"/>
                <a:sym typeface="Roboto Light"/>
              </a:rPr>
              <a:t>.</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Ky Lim</a:t>
            </a:r>
            <a:r>
              <a:rPr lang="en" sz="1300">
                <a:solidFill>
                  <a:schemeClr val="accent1"/>
                </a:solidFill>
                <a:latin typeface="Roboto Light"/>
                <a:ea typeface="Roboto Light"/>
                <a:cs typeface="Roboto Light"/>
                <a:sym typeface="Roboto Light"/>
              </a:rPr>
              <a:t>, pizza consumer from Highlands Ranch, Colorado </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35" name="Google Shape;135;p23"/>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36" name="Google Shape;136;p23"/>
          <p:cNvGrpSpPr/>
          <p:nvPr/>
        </p:nvGrpSpPr>
        <p:grpSpPr>
          <a:xfrm>
            <a:off x="6134289" y="2951327"/>
            <a:ext cx="234000" cy="234000"/>
            <a:chOff x="4462947" y="2315504"/>
            <a:chExt cx="234000" cy="234000"/>
          </a:xfrm>
        </p:grpSpPr>
        <p:sp>
          <p:nvSpPr>
            <p:cNvPr id="137" name="Google Shape;137;p23"/>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38" name="Google Shape;138;p23"/>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39" name="Google Shape;139;p23"/>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3"/>
          <p:cNvPicPr preferRelativeResize="0"/>
          <p:nvPr/>
        </p:nvPicPr>
        <p:blipFill>
          <a:blip r:embed="rId3">
            <a:alphaModFix/>
          </a:blip>
          <a:stretch>
            <a:fillRect/>
          </a:stretch>
        </p:blipFill>
        <p:spPr>
          <a:xfrm>
            <a:off x="5888902" y="0"/>
            <a:ext cx="252989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956075" y="1361850"/>
            <a:ext cx="7443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&amp; Recommendations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p:nvPr/>
        </p:nvSpPr>
        <p:spPr>
          <a:xfrm>
            <a:off x="13491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15374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351420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370252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57554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59437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1476266"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Fast ordering</a:t>
            </a:r>
            <a:endParaRPr sz="1500">
              <a:solidFill>
                <a:srgbClr val="FFFFFF"/>
              </a:solidFill>
              <a:latin typeface="Google Sans"/>
              <a:ea typeface="Google Sans"/>
              <a:cs typeface="Google Sans"/>
              <a:sym typeface="Google Sans"/>
            </a:endParaRPr>
          </a:p>
        </p:txBody>
      </p:sp>
      <p:sp>
        <p:nvSpPr>
          <p:cNvPr id="157" name="Google Shape;157;p25"/>
          <p:cNvSpPr txBox="1"/>
          <p:nvPr/>
        </p:nvSpPr>
        <p:spPr>
          <a:xfrm>
            <a:off x="3630737"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Customization options</a:t>
            </a:r>
            <a:endParaRPr sz="1500">
              <a:solidFill>
                <a:srgbClr val="FFFFFF"/>
              </a:solidFill>
              <a:latin typeface="Google Sans"/>
              <a:ea typeface="Google Sans"/>
              <a:cs typeface="Google Sans"/>
              <a:sym typeface="Google Sans"/>
            </a:endParaRPr>
          </a:p>
        </p:txBody>
      </p:sp>
      <p:sp>
        <p:nvSpPr>
          <p:cNvPr id="158" name="Google Shape;158;p25"/>
          <p:cNvSpPr txBox="1"/>
          <p:nvPr/>
        </p:nvSpPr>
        <p:spPr>
          <a:xfrm>
            <a:off x="5885208"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Delivery option</a:t>
            </a:r>
            <a:endParaRPr sz="1500">
              <a:solidFill>
                <a:srgbClr val="FFFFFF"/>
              </a:solidFill>
              <a:latin typeface="Google Sans"/>
              <a:ea typeface="Google Sans"/>
              <a:cs typeface="Google Sans"/>
              <a:sym typeface="Google Sans"/>
            </a:endParaRPr>
          </a:p>
        </p:txBody>
      </p:sp>
      <p:sp>
        <p:nvSpPr>
          <p:cNvPr id="159" name="Google Shape;159;p25"/>
          <p:cNvSpPr txBox="1"/>
          <p:nvPr/>
        </p:nvSpPr>
        <p:spPr>
          <a:xfrm>
            <a:off x="1539104"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a way to order more quickly without having to go through the full “Build a pizza” process..</a:t>
            </a:r>
            <a:endParaRPr sz="1100">
              <a:solidFill>
                <a:srgbClr val="595959"/>
              </a:solidFill>
              <a:latin typeface="Roboto Light"/>
              <a:ea typeface="Roboto Light"/>
              <a:cs typeface="Roboto Light"/>
              <a:sym typeface="Roboto Light"/>
            </a:endParaRPr>
          </a:p>
        </p:txBody>
      </p:sp>
      <p:sp>
        <p:nvSpPr>
          <p:cNvPr id="160" name="Google Shape;160;p25"/>
          <p:cNvSpPr txBox="1"/>
          <p:nvPr/>
        </p:nvSpPr>
        <p:spPr>
          <a:xfrm>
            <a:off x="3647279"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better customization options when building their own pizza.</a:t>
            </a:r>
            <a:endParaRPr sz="1100">
              <a:solidFill>
                <a:srgbClr val="595959"/>
              </a:solidFill>
              <a:latin typeface="Roboto Light"/>
              <a:ea typeface="Roboto Light"/>
              <a:cs typeface="Roboto Light"/>
              <a:sym typeface="Roboto Light"/>
            </a:endParaRPr>
          </a:p>
        </p:txBody>
      </p:sp>
      <p:sp>
        <p:nvSpPr>
          <p:cNvPr id="161" name="Google Shape;161;p25"/>
          <p:cNvSpPr txBox="1"/>
          <p:nvPr/>
        </p:nvSpPr>
        <p:spPr>
          <a:xfrm>
            <a:off x="5885204" y="2547877"/>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a way to order food for delivery.</a:t>
            </a:r>
            <a:endParaRPr sz="1100">
              <a:solidFill>
                <a:srgbClr val="595959"/>
              </a:solidFill>
              <a:latin typeface="Roboto Light"/>
              <a:ea typeface="Roboto Light"/>
              <a:cs typeface="Roboto Light"/>
              <a:sym typeface="Roboto Light"/>
            </a:endParaRPr>
          </a:p>
        </p:txBody>
      </p:sp>
      <p:sp>
        <p:nvSpPr>
          <p:cNvPr id="162" name="Google Shape;162;p25"/>
          <p:cNvSpPr txBox="1"/>
          <p:nvPr/>
        </p:nvSpPr>
        <p:spPr>
          <a:xfrm>
            <a:off x="273625" y="404600"/>
            <a:ext cx="4607100" cy="4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Research insights </a:t>
            </a:r>
            <a:endParaRPr sz="1800">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p:nvPr/>
        </p:nvSpPr>
        <p:spPr>
          <a:xfrm>
            <a:off x="358600" y="1064550"/>
            <a:ext cx="8438100" cy="34302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Recommendations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69" name="Google Shape;169;p26"/>
          <p:cNvSpPr txBox="1"/>
          <p:nvPr/>
        </p:nvSpPr>
        <p:spPr>
          <a:xfrm>
            <a:off x="486649" y="1252475"/>
            <a:ext cx="6017400" cy="2214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“save pizza” option in the user profile so users can reorder quickly.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way for users to customize their sauce and crust so they have expanded options for their dietary needs and preferences.</a:t>
            </a:r>
            <a:endParaRPr sz="1300">
              <a:solidFill>
                <a:srgbClr val="595959"/>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delivery option in the checkout process so users can order from the </a:t>
            </a:r>
            <a:r>
              <a:rPr lang="en" sz="1300">
                <a:solidFill>
                  <a:srgbClr val="595959"/>
                </a:solidFill>
                <a:latin typeface="Roboto Light"/>
                <a:ea typeface="Roboto Light"/>
                <a:cs typeface="Roboto Light"/>
                <a:sym typeface="Roboto Light"/>
              </a:rPr>
              <a:t>comfort</a:t>
            </a:r>
            <a:r>
              <a:rPr lang="en" sz="1300">
                <a:solidFill>
                  <a:srgbClr val="595959"/>
                </a:solidFill>
                <a:latin typeface="Roboto Light"/>
                <a:ea typeface="Roboto Light"/>
                <a:cs typeface="Roboto Light"/>
                <a:sym typeface="Roboto Light"/>
              </a:rPr>
              <a:t> of their home.</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300">
              <a:solidFill>
                <a:srgbClr val="595959"/>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954116" y="1202218"/>
            <a:ext cx="6110400" cy="210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000000"/>
                </a:solidFill>
                <a:latin typeface="Google Sans"/>
                <a:ea typeface="Google Sans"/>
                <a:cs typeface="Google Sans"/>
                <a:sym typeface="Google Sans"/>
              </a:rPr>
              <a:t>Thank you!</a:t>
            </a:r>
            <a:endParaRPr sz="4800">
              <a:solidFill>
                <a:srgbClr val="000000"/>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5" y="404600"/>
            <a:ext cx="9144000" cy="57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434343"/>
                </a:solidFill>
                <a:latin typeface="Google Sans"/>
                <a:ea typeface="Google Sans"/>
                <a:cs typeface="Google Sans"/>
                <a:sym typeface="Google Sans"/>
              </a:rPr>
              <a:t>Table of Contents</a:t>
            </a:r>
            <a:endParaRPr b="1" sz="2000">
              <a:solidFill>
                <a:srgbClr val="434343"/>
              </a:solidFill>
              <a:latin typeface="Google Sans"/>
              <a:ea typeface="Google Sans"/>
              <a:cs typeface="Google Sans"/>
              <a:sym typeface="Google Sans"/>
            </a:endParaRPr>
          </a:p>
        </p:txBody>
      </p:sp>
      <p:sp>
        <p:nvSpPr>
          <p:cNvPr id="66" name="Google Shape;66;p15"/>
          <p:cNvSpPr txBox="1"/>
          <p:nvPr/>
        </p:nvSpPr>
        <p:spPr>
          <a:xfrm>
            <a:off x="2416201" y="1434800"/>
            <a:ext cx="4568100" cy="343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4285F4"/>
                </a:solidFill>
                <a:latin typeface="Google Sans"/>
                <a:ea typeface="Google Sans"/>
                <a:cs typeface="Google Sans"/>
                <a:sym typeface="Google Sans"/>
              </a:rPr>
              <a:t>Section 1</a:t>
            </a:r>
            <a:r>
              <a:rPr lang="en" sz="1500">
                <a:solidFill>
                  <a:srgbClr val="434343"/>
                </a:solidFill>
                <a:latin typeface="Google Sans"/>
                <a:ea typeface="Google Sans"/>
                <a:cs typeface="Google Sans"/>
                <a:sym typeface="Google Sans"/>
              </a:rPr>
              <a:t>   Study Details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2</a:t>
            </a:r>
            <a:r>
              <a:rPr lang="en" sz="1500">
                <a:solidFill>
                  <a:srgbClr val="434343"/>
                </a:solidFill>
                <a:latin typeface="Google Sans"/>
                <a:ea typeface="Google Sans"/>
                <a:cs typeface="Google Sans"/>
                <a:sym typeface="Google Sans"/>
              </a:rPr>
              <a:t>   Themes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3</a:t>
            </a:r>
            <a:r>
              <a:rPr lang="en" sz="1500">
                <a:solidFill>
                  <a:srgbClr val="434343"/>
                </a:solidFill>
                <a:latin typeface="Google Sans"/>
                <a:ea typeface="Google Sans"/>
                <a:cs typeface="Google Sans"/>
                <a:sym typeface="Google Sans"/>
              </a:rPr>
              <a:t>   Insights &amp; Recommendations </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1600"/>
              </a:spcAft>
              <a:buNone/>
            </a:pPr>
            <a:r>
              <a:t/>
            </a:r>
            <a:endParaRPr b="1" sz="1500">
              <a:solidFill>
                <a:srgbClr val="4285F4"/>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70" name="Shape 70"/>
        <p:cNvGrpSpPr/>
        <p:nvPr/>
      </p:nvGrpSpPr>
      <p:grpSpPr>
        <a:xfrm>
          <a:off x="0" y="0"/>
          <a:ext cx="0" cy="0"/>
          <a:chOff x="0" y="0"/>
          <a:chExt cx="0" cy="0"/>
        </a:xfrm>
      </p:grpSpPr>
      <p:sp>
        <p:nvSpPr>
          <p:cNvPr id="71" name="Google Shape;71;p16"/>
          <p:cNvSpPr txBox="1"/>
          <p:nvPr/>
        </p:nvSpPr>
        <p:spPr>
          <a:xfrm>
            <a:off x="956075" y="1361850"/>
            <a:ext cx="6732000" cy="27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Google Sans"/>
                <a:ea typeface="Google Sans"/>
                <a:cs typeface="Google Sans"/>
                <a:sym typeface="Google Sans"/>
              </a:rPr>
              <a:t>Study Details</a:t>
            </a:r>
            <a:endParaRPr sz="4000">
              <a:solidFill>
                <a:srgbClr val="FFFFFF"/>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73625" y="404600"/>
            <a:ext cx="5526600" cy="3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Google Sans"/>
                <a:ea typeface="Google Sans"/>
                <a:cs typeface="Google Sans"/>
                <a:sym typeface="Google Sans"/>
              </a:rPr>
              <a:t>Project Background</a:t>
            </a:r>
            <a:endParaRPr sz="1800">
              <a:solidFill>
                <a:srgbClr val="000000"/>
              </a:solidFill>
              <a:latin typeface="Google Sans"/>
              <a:ea typeface="Google Sans"/>
              <a:cs typeface="Google Sans"/>
              <a:sym typeface="Google Sans"/>
            </a:endParaRPr>
          </a:p>
          <a:p>
            <a:pPr indent="0" lvl="0" marL="0" rtl="0" algn="l">
              <a:spcBef>
                <a:spcPts val="0"/>
              </a:spcBef>
              <a:spcAft>
                <a:spcPts val="0"/>
              </a:spcAft>
              <a:buClr>
                <a:srgbClr val="000000"/>
              </a:buClr>
              <a:buSzPts val="1100"/>
              <a:buFont typeface="Arial"/>
              <a:buNone/>
            </a:pPr>
            <a:r>
              <a:t/>
            </a:r>
            <a:endParaRPr sz="3000">
              <a:solidFill>
                <a:srgbClr val="000000"/>
              </a:solidFill>
              <a:latin typeface="Google Sans"/>
              <a:ea typeface="Google Sans"/>
              <a:cs typeface="Google Sans"/>
              <a:sym typeface="Google Sans"/>
            </a:endParaRPr>
          </a:p>
        </p:txBody>
      </p:sp>
      <p:sp>
        <p:nvSpPr>
          <p:cNvPr id="77" name="Google Shape;77;p17"/>
          <p:cNvSpPr txBox="1"/>
          <p:nvPr/>
        </p:nvSpPr>
        <p:spPr>
          <a:xfrm>
            <a:off x="563675" y="861025"/>
            <a:ext cx="7356000" cy="35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a:latin typeface="Roboto"/>
                <a:ea typeface="Roboto"/>
                <a:cs typeface="Roboto"/>
                <a:sym typeface="Roboto"/>
              </a:rPr>
            </a:br>
            <a:r>
              <a:rPr lang="en" sz="1500">
                <a:solidFill>
                  <a:srgbClr val="434343"/>
                </a:solidFill>
                <a:latin typeface="Google Sans"/>
                <a:ea typeface="Google Sans"/>
                <a:cs typeface="Google Sans"/>
                <a:sym typeface="Google Sans"/>
              </a:rPr>
              <a:t>We’re creating a Zia’s Pizza app to attract and retain customers in our online system. We noticed that our competitors offer dedicated mobile apps for their customers to order through, and they have been very successful. We want to create a product that can compete in the market, improve sales, and increase customer satisfaction.</a:t>
            </a:r>
            <a:r>
              <a:rPr lang="en" sz="1500">
                <a:solidFill>
                  <a:srgbClr val="5E6268"/>
                </a:solidFill>
                <a:latin typeface="Google Sans"/>
                <a:ea typeface="Google Sans"/>
                <a:cs typeface="Google Sans"/>
                <a:sym typeface="Google Sans"/>
              </a:rPr>
              <a:t> </a:t>
            </a:r>
            <a:endParaRPr sz="1500">
              <a:solidFill>
                <a:srgbClr val="5E6268"/>
              </a:solidFill>
              <a:latin typeface="Google Sans"/>
              <a:ea typeface="Google Sans"/>
              <a:cs typeface="Google Sans"/>
              <a:sym typeface="Google Sans"/>
            </a:endParaRPr>
          </a:p>
          <a:p>
            <a:pPr indent="0" lvl="0" marL="0" rtl="0" algn="l">
              <a:lnSpc>
                <a:spcPct val="115000"/>
              </a:lnSpc>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p:nvPr/>
        </p:nvSpPr>
        <p:spPr>
          <a:xfrm>
            <a:off x="6169938"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3257313"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344700"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nvSpPr>
        <p:spPr>
          <a:xfrm>
            <a:off x="46559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Research Questions</a:t>
            </a:r>
            <a:endParaRPr>
              <a:solidFill>
                <a:srgbClr val="4285F4"/>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4285F4"/>
              </a:solidFill>
              <a:latin typeface="Google Sans"/>
              <a:ea typeface="Google Sans"/>
              <a:cs typeface="Google Sans"/>
              <a:sym typeface="Google Sans"/>
            </a:endParaRPr>
          </a:p>
        </p:txBody>
      </p:sp>
      <p:sp>
        <p:nvSpPr>
          <p:cNvPr id="86" name="Google Shape;86;p18"/>
          <p:cNvSpPr txBox="1"/>
          <p:nvPr/>
        </p:nvSpPr>
        <p:spPr>
          <a:xfrm>
            <a:off x="455700" y="1839499"/>
            <a:ext cx="2481300" cy="2607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How long does it take for a user to select and order a pizza in the app?</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Are users able to successfully order the pizza that they want?</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What can we learn from the steps users took to order a pizza?</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Are there any parts of the pizza ordering process </a:t>
            </a:r>
            <a:r>
              <a:rPr lang="en" sz="1100">
                <a:solidFill>
                  <a:srgbClr val="595959"/>
                </a:solidFill>
                <a:latin typeface="Roboto Light"/>
                <a:ea typeface="Roboto Light"/>
                <a:cs typeface="Roboto Light"/>
                <a:sym typeface="Roboto Light"/>
              </a:rPr>
              <a:t>where</a:t>
            </a:r>
            <a:r>
              <a:rPr lang="en" sz="1100">
                <a:solidFill>
                  <a:srgbClr val="595959"/>
                </a:solidFill>
                <a:latin typeface="Roboto Light"/>
                <a:ea typeface="Roboto Light"/>
                <a:cs typeface="Roboto Light"/>
                <a:sym typeface="Roboto Light"/>
              </a:rPr>
              <a:t> users are getting stuck?</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Is the payment process easy for the customer?</a:t>
            </a:r>
            <a:endParaRPr sz="11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p:txBody>
      </p:sp>
      <p:sp>
        <p:nvSpPr>
          <p:cNvPr id="87" name="Google Shape;87;p18"/>
          <p:cNvSpPr txBox="1"/>
          <p:nvPr/>
        </p:nvSpPr>
        <p:spPr>
          <a:xfrm>
            <a:off x="3312598"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Participants</a:t>
            </a:r>
            <a:endParaRPr>
              <a:solidFill>
                <a:srgbClr val="4285F4"/>
              </a:solidFill>
              <a:latin typeface="Google Sans"/>
              <a:ea typeface="Google Sans"/>
              <a:cs typeface="Google Sans"/>
              <a:sym typeface="Google Sans"/>
            </a:endParaRPr>
          </a:p>
        </p:txBody>
      </p:sp>
      <p:sp>
        <p:nvSpPr>
          <p:cNvPr id="88" name="Google Shape;88;p18"/>
          <p:cNvSpPr txBox="1"/>
          <p:nvPr/>
        </p:nvSpPr>
        <p:spPr>
          <a:xfrm>
            <a:off x="3323346" y="1839507"/>
            <a:ext cx="2481300" cy="22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7 participants</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Participants between the ages of 18-62 who reside in metropolitan and suburb areas. Participants order out at least once a week. </a:t>
            </a:r>
            <a:endParaRPr sz="1300">
              <a:solidFill>
                <a:srgbClr val="595959"/>
              </a:solidFill>
              <a:latin typeface="Roboto Light"/>
              <a:ea typeface="Roboto Light"/>
              <a:cs typeface="Roboto Light"/>
              <a:sym typeface="Roboto Light"/>
            </a:endParaRPr>
          </a:p>
        </p:txBody>
      </p:sp>
      <p:sp>
        <p:nvSpPr>
          <p:cNvPr id="89" name="Google Shape;89;p18"/>
          <p:cNvSpPr txBox="1"/>
          <p:nvPr/>
        </p:nvSpPr>
        <p:spPr>
          <a:xfrm>
            <a:off x="616992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Methodology</a:t>
            </a:r>
            <a:endParaRPr>
              <a:solidFill>
                <a:srgbClr val="4285F4"/>
              </a:solidFill>
              <a:latin typeface="Google Sans"/>
              <a:ea typeface="Google Sans"/>
              <a:cs typeface="Google Sans"/>
              <a:sym typeface="Google Sans"/>
            </a:endParaRPr>
          </a:p>
        </p:txBody>
      </p:sp>
      <p:sp>
        <p:nvSpPr>
          <p:cNvPr id="90" name="Google Shape;90;p18"/>
          <p:cNvSpPr txBox="1"/>
          <p:nvPr/>
        </p:nvSpPr>
        <p:spPr>
          <a:xfrm>
            <a:off x="6180671" y="1839507"/>
            <a:ext cx="2481300" cy="22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25-30 minutes</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United States, remote</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Unmoderated usability study)</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rPr lang="en" sz="1300">
                <a:solidFill>
                  <a:srgbClr val="595959"/>
                </a:solidFill>
                <a:latin typeface="Roboto Light"/>
                <a:ea typeface="Roboto Light"/>
                <a:cs typeface="Roboto Light"/>
                <a:sym typeface="Roboto Light"/>
              </a:rPr>
              <a:t>Users were asked to order a pizza on a low-fidelity prototype</a:t>
            </a:r>
            <a:endParaRPr sz="1300">
              <a:solidFill>
                <a:srgbClr val="595959"/>
              </a:solidFill>
              <a:latin typeface="Roboto Light"/>
              <a:ea typeface="Roboto Light"/>
              <a:cs typeface="Roboto Light"/>
              <a:sym typeface="Roboto Light"/>
            </a:endParaRPr>
          </a:p>
        </p:txBody>
      </p:sp>
      <p:sp>
        <p:nvSpPr>
          <p:cNvPr id="91" name="Google Shape;91;p18"/>
          <p:cNvSpPr txBox="1"/>
          <p:nvPr/>
        </p:nvSpPr>
        <p:spPr>
          <a:xfrm>
            <a:off x="273625" y="404600"/>
            <a:ext cx="5526600" cy="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Study Details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Prototype</a:t>
            </a:r>
            <a:r>
              <a:rPr lang="en" sz="1800">
                <a:latin typeface="Google Sans"/>
                <a:ea typeface="Google Sans"/>
                <a:cs typeface="Google Sans"/>
                <a:sym typeface="Google Sans"/>
              </a:rPr>
              <a:t> </a:t>
            </a:r>
            <a:r>
              <a:rPr lang="en" sz="1800">
                <a:solidFill>
                  <a:srgbClr val="000000"/>
                </a:solidFill>
                <a:latin typeface="Google Sans"/>
                <a:ea typeface="Google Sans"/>
                <a:cs typeface="Google Sans"/>
                <a:sym typeface="Google Sans"/>
              </a:rPr>
              <a:t>Tested</a:t>
            </a:r>
            <a:endParaRPr sz="1800">
              <a:solidFill>
                <a:srgbClr val="000000"/>
              </a:solidFill>
              <a:latin typeface="Google Sans"/>
              <a:ea typeface="Google Sans"/>
              <a:cs typeface="Google Sans"/>
              <a:sym typeface="Google Sans"/>
            </a:endParaRPr>
          </a:p>
        </p:txBody>
      </p:sp>
      <p:sp>
        <p:nvSpPr>
          <p:cNvPr id="97" name="Google Shape;97;p19"/>
          <p:cNvSpPr txBox="1"/>
          <p:nvPr/>
        </p:nvSpPr>
        <p:spPr>
          <a:xfrm>
            <a:off x="310725" y="934250"/>
            <a:ext cx="32004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The low-fidelity app prototype for Zia’s Pizza was tested and can be viewed </a:t>
            </a:r>
            <a:r>
              <a:rPr lang="en" sz="1300" u="sng">
                <a:solidFill>
                  <a:schemeClr val="hlink"/>
                </a:solidFill>
                <a:latin typeface="Roboto Light"/>
                <a:ea typeface="Roboto Light"/>
                <a:cs typeface="Roboto Light"/>
                <a:sym typeface="Roboto Light"/>
                <a:hlinkClick r:id="rId3"/>
              </a:rPr>
              <a:t>here.</a:t>
            </a: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100">
              <a:solidFill>
                <a:srgbClr val="595959"/>
              </a:solidFill>
              <a:latin typeface="Roboto Light"/>
              <a:ea typeface="Roboto Light"/>
              <a:cs typeface="Roboto Light"/>
              <a:sym typeface="Roboto Light"/>
            </a:endParaRPr>
          </a:p>
        </p:txBody>
      </p:sp>
      <p:sp>
        <p:nvSpPr>
          <p:cNvPr id="98" name="Google Shape;98;p19"/>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9"/>
          <p:cNvPicPr preferRelativeResize="0"/>
          <p:nvPr/>
        </p:nvPicPr>
        <p:blipFill>
          <a:blip r:embed="rId4">
            <a:alphaModFix/>
          </a:blip>
          <a:stretch>
            <a:fillRect/>
          </a:stretch>
        </p:blipFill>
        <p:spPr>
          <a:xfrm>
            <a:off x="5797125" y="0"/>
            <a:ext cx="2593850" cy="51213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Themes</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to order pizza quickly</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10" name="Google Shape;110;p21"/>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5 out of 7 total participants said they wanted to order their pizza in under five minutes</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7 total participants expressed a desire to save orders for easy re-ordering</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rgbClr val="4285F4"/>
                </a:solidFill>
                <a:latin typeface="Roboto Light"/>
                <a:ea typeface="Roboto Light"/>
                <a:cs typeface="Roboto Light"/>
                <a:sym typeface="Roboto Light"/>
              </a:rPr>
              <a:t>“</a:t>
            </a:r>
            <a:r>
              <a:rPr i="1" lang="en" sz="1300">
                <a:solidFill>
                  <a:srgbClr val="4285F4"/>
                </a:solidFill>
                <a:latin typeface="Roboto Light"/>
                <a:ea typeface="Roboto Light"/>
                <a:cs typeface="Roboto Light"/>
                <a:sym typeface="Roboto Light"/>
              </a:rPr>
              <a:t>I like the profile feature, but it’s strange that there’s no way to store my order so I can order it again next time.</a:t>
            </a:r>
            <a:r>
              <a:rPr lang="en" sz="1300">
                <a:solidFill>
                  <a:srgbClr val="4285F4"/>
                </a:solidFill>
                <a:latin typeface="Roboto Light"/>
                <a:ea typeface="Roboto Light"/>
                <a:cs typeface="Roboto Light"/>
                <a:sym typeface="Roboto Light"/>
              </a:rPr>
              <a:t>” </a:t>
            </a:r>
            <a:endParaRPr sz="1300">
              <a:solidFill>
                <a:srgbClr val="4285F4"/>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t>
            </a:r>
            <a:r>
              <a:rPr lang="en" sz="1300">
                <a:solidFill>
                  <a:srgbClr val="4285F4"/>
                </a:solidFill>
                <a:latin typeface="Roboto Light"/>
                <a:ea typeface="Roboto Light"/>
                <a:cs typeface="Roboto Light"/>
                <a:sym typeface="Roboto Light"/>
              </a:rPr>
              <a:t>Alan East, pizza consumer from Denver, Colorado </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11" name="Google Shape;111;p21"/>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12" name="Google Shape;112;p21"/>
          <p:cNvGrpSpPr/>
          <p:nvPr/>
        </p:nvGrpSpPr>
        <p:grpSpPr>
          <a:xfrm>
            <a:off x="6134289" y="2951327"/>
            <a:ext cx="234000" cy="234000"/>
            <a:chOff x="4462947" y="2315504"/>
            <a:chExt cx="234000" cy="234000"/>
          </a:xfrm>
        </p:grpSpPr>
        <p:sp>
          <p:nvSpPr>
            <p:cNvPr id="113" name="Google Shape;113;p21"/>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4" name="Google Shape;114;p21"/>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15" name="Google Shape;115;p21"/>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1"/>
          <p:cNvPicPr preferRelativeResize="0"/>
          <p:nvPr/>
        </p:nvPicPr>
        <p:blipFill rotWithShape="1">
          <a:blip r:embed="rId3">
            <a:alphaModFix/>
          </a:blip>
          <a:srcRect b="0" l="0" r="0" t="1487"/>
          <a:stretch/>
        </p:blipFill>
        <p:spPr>
          <a:xfrm>
            <a:off x="5787275" y="48375"/>
            <a:ext cx="2661400" cy="5067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273625" y="404600"/>
            <a:ext cx="51312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customization options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22" name="Google Shape;122;p22"/>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7 total participants said they wanted the ability to choose crust and sauce in addition to toppings</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of those participants noted that they would like an option for gluten-free or low-calorie crust options.</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Clr>
                <a:schemeClr val="dk1"/>
              </a:buClr>
              <a:buSzPts val="1100"/>
              <a:buFont typeface="Arial"/>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I’m gluten-intolerant, so I would really like the option to choose a crust that meets my dietary needs.</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Noemi Hirsch, pizza consumer from Boulder, Colorado </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23" name="Google Shape;123;p22"/>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24" name="Google Shape;124;p22"/>
          <p:cNvGrpSpPr/>
          <p:nvPr/>
        </p:nvGrpSpPr>
        <p:grpSpPr>
          <a:xfrm>
            <a:off x="6134289" y="2951327"/>
            <a:ext cx="234000" cy="234000"/>
            <a:chOff x="4462947" y="2315504"/>
            <a:chExt cx="234000" cy="234000"/>
          </a:xfrm>
        </p:grpSpPr>
        <p:sp>
          <p:nvSpPr>
            <p:cNvPr id="125" name="Google Shape;125;p22"/>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6" name="Google Shape;126;p22"/>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27" name="Google Shape;127;p22"/>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2"/>
          <p:cNvPicPr preferRelativeResize="0"/>
          <p:nvPr/>
        </p:nvPicPr>
        <p:blipFill rotWithShape="1">
          <a:blip r:embed="rId3">
            <a:alphaModFix/>
          </a:blip>
          <a:srcRect b="1114" l="0" r="0" t="1938"/>
          <a:stretch/>
        </p:blipFill>
        <p:spPr>
          <a:xfrm>
            <a:off x="5837000" y="78450"/>
            <a:ext cx="2548500" cy="498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