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6" y="1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453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Participant A</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MY" dirty="0" smtClean="0">
                <a:solidFill>
                  <a:schemeClr val="dk1"/>
                </a:solidFill>
                <a:latin typeface="Google Sans"/>
                <a:ea typeface="Google Sans"/>
                <a:cs typeface="Google Sans"/>
                <a:sym typeface="Google Sans"/>
              </a:rPr>
              <a:t>35</a:t>
            </a:r>
          </a:p>
          <a:p>
            <a:pPr marL="0" marR="0" lvl="0" indent="0" algn="l" rtl="0">
              <a:lnSpc>
                <a:spcPct val="100000"/>
              </a:lnSpc>
              <a:spcBef>
                <a:spcPts val="0"/>
              </a:spcBef>
              <a:spcAft>
                <a:spcPts val="0"/>
              </a:spcAft>
              <a:buClr>
                <a:srgbClr val="000000"/>
              </a:buClr>
              <a:buSzPts val="1400"/>
              <a:buFont typeface="Arial"/>
              <a:buNone/>
            </a:pPr>
            <a:r>
              <a:rPr lang="en-MY" sz="1400" i="0" u="none" strike="noStrike" cap="none" dirty="0" smtClean="0">
                <a:solidFill>
                  <a:schemeClr val="dk1"/>
                </a:solidFill>
                <a:latin typeface="Google Sans"/>
                <a:ea typeface="Google Sans"/>
                <a:cs typeface="Google Sans"/>
                <a:sym typeface="Google Sans"/>
              </a:rPr>
              <a:t>BA</a:t>
            </a:r>
          </a:p>
          <a:p>
            <a:pPr marL="0" marR="0" lvl="0" indent="0" algn="l" rtl="0">
              <a:lnSpc>
                <a:spcPct val="100000"/>
              </a:lnSpc>
              <a:spcBef>
                <a:spcPts val="0"/>
              </a:spcBef>
              <a:spcAft>
                <a:spcPts val="0"/>
              </a:spcAft>
              <a:buClr>
                <a:srgbClr val="000000"/>
              </a:buClr>
              <a:buSzPts val="1400"/>
              <a:buFont typeface="Arial"/>
              <a:buNone/>
            </a:pPr>
            <a:r>
              <a:rPr lang="en-MY" dirty="0" smtClean="0">
                <a:solidFill>
                  <a:schemeClr val="dk1"/>
                </a:solidFill>
                <a:latin typeface="Google Sans"/>
                <a:ea typeface="Google Sans"/>
                <a:cs typeface="Google Sans"/>
                <a:sym typeface="Google Sans"/>
              </a:rPr>
              <a:t>S------------</a:t>
            </a:r>
          </a:p>
          <a:p>
            <a:pPr marL="0" marR="0" lvl="0" indent="0" algn="l" rtl="0">
              <a:lnSpc>
                <a:spcPct val="100000"/>
              </a:lnSpc>
              <a:spcBef>
                <a:spcPts val="0"/>
              </a:spcBef>
              <a:spcAft>
                <a:spcPts val="0"/>
              </a:spcAft>
              <a:buClr>
                <a:srgbClr val="000000"/>
              </a:buClr>
              <a:buSzPts val="1400"/>
              <a:buFont typeface="Arial"/>
              <a:buNone/>
            </a:pPr>
            <a:r>
              <a:rPr lang="en-MY" sz="1400" i="0" u="none" strike="noStrike" cap="none" dirty="0" smtClean="0">
                <a:solidFill>
                  <a:schemeClr val="dk1"/>
                </a:solidFill>
                <a:latin typeface="Google Sans"/>
                <a:ea typeface="Google Sans"/>
                <a:cs typeface="Google Sans"/>
                <a:sym typeface="Google Sans"/>
              </a:rPr>
              <a:t>Single</a:t>
            </a:r>
          </a:p>
          <a:p>
            <a:pPr marL="0" marR="0" lvl="0" indent="0" algn="l" rtl="0">
              <a:lnSpc>
                <a:spcPct val="100000"/>
              </a:lnSpc>
              <a:spcBef>
                <a:spcPts val="0"/>
              </a:spcBef>
              <a:spcAft>
                <a:spcPts val="0"/>
              </a:spcAft>
              <a:buClr>
                <a:srgbClr val="000000"/>
              </a:buClr>
              <a:buSzPts val="1400"/>
              <a:buFont typeface="Arial"/>
              <a:buNone/>
            </a:pPr>
            <a:r>
              <a:rPr lang="en-MY" dirty="0" smtClean="0">
                <a:solidFill>
                  <a:schemeClr val="dk1"/>
                </a:solidFill>
                <a:latin typeface="Google Sans"/>
                <a:ea typeface="Google Sans"/>
                <a:cs typeface="Google Sans"/>
                <a:sym typeface="Google Sans"/>
              </a:rPr>
              <a:t>Senior Officer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“Exciting opportunities in Artificial Intelligence”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Able to predict results with multiple inputs</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MY" sz="1400" i="0" u="none" strike="noStrike" cap="none" dirty="0" smtClean="0">
                <a:solidFill>
                  <a:schemeClr val="dk1"/>
                </a:solidFill>
                <a:latin typeface="Google Sans"/>
                <a:ea typeface="Google Sans"/>
                <a:cs typeface="Google Sans"/>
                <a:sym typeface="Google Sans"/>
              </a:rPr>
              <a:t>Too much screen scrolling</a:t>
            </a:r>
          </a:p>
          <a:p>
            <a:pPr marL="457200" marR="0" lvl="0" indent="-317500" algn="l" rtl="0">
              <a:lnSpc>
                <a:spcPct val="100000"/>
              </a:lnSpc>
              <a:spcBef>
                <a:spcPts val="0"/>
              </a:spcBef>
              <a:spcAft>
                <a:spcPts val="0"/>
              </a:spcAft>
              <a:buClr>
                <a:schemeClr val="dk1"/>
              </a:buClr>
              <a:buSzPts val="1400"/>
              <a:buFont typeface="Google Sans"/>
              <a:buChar char="●"/>
            </a:pPr>
            <a:r>
              <a:rPr lang="en-MY" dirty="0" smtClean="0">
                <a:solidFill>
                  <a:schemeClr val="dk1"/>
                </a:solidFill>
                <a:latin typeface="Google Sans"/>
                <a:ea typeface="Google Sans"/>
                <a:cs typeface="Google Sans"/>
                <a:sym typeface="Google Sans"/>
              </a:rPr>
              <a:t>Confused interfaces</a:t>
            </a:r>
            <a:endParaRPr lang="en-MY" sz="1400" i="0" u="none" strike="noStrike" cap="none" dirty="0" smtClean="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smtClean="0">
                <a:solidFill>
                  <a:srgbClr val="000000"/>
                </a:solidFill>
                <a:latin typeface="Google Sans"/>
                <a:ea typeface="Google Sans"/>
                <a:cs typeface="Google Sans"/>
                <a:sym typeface="Google Sans"/>
              </a:rPr>
              <a:t>Participant A needs to use the application to predict stocks level for several products at one go. He prefers to be able to use the mobile app on the move to find out stocks levels in the shop.</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dirty="0">
                <a:latin typeface="Google Sans"/>
                <a:ea typeface="Google Sans"/>
                <a:cs typeface="Google Sans"/>
                <a:sym typeface="Google Sans"/>
              </a:rPr>
              <a:t>Add image that represents this persona</a:t>
            </a:r>
            <a:endParaRPr sz="1100" dirty="0">
              <a:latin typeface="Google Sans"/>
              <a:ea typeface="Google Sans"/>
              <a:cs typeface="Google Sans"/>
              <a:sym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90" y="461325"/>
            <a:ext cx="2727960" cy="2758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Participant B</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MY" dirty="0" smtClean="0">
                <a:solidFill>
                  <a:schemeClr val="dk1"/>
                </a:solidFill>
                <a:latin typeface="Google Sans"/>
                <a:ea typeface="Google Sans"/>
                <a:cs typeface="Google Sans"/>
                <a:sym typeface="Google Sans"/>
              </a:rPr>
              <a:t>21</a:t>
            </a:r>
          </a:p>
          <a:p>
            <a:pPr marL="0" marR="0" lvl="0" indent="0" algn="l" rtl="0">
              <a:lnSpc>
                <a:spcPct val="100000"/>
              </a:lnSpc>
              <a:spcBef>
                <a:spcPts val="0"/>
              </a:spcBef>
              <a:spcAft>
                <a:spcPts val="0"/>
              </a:spcAft>
              <a:buClr>
                <a:srgbClr val="000000"/>
              </a:buClr>
              <a:buSzPts val="1400"/>
              <a:buFont typeface="Arial"/>
              <a:buNone/>
            </a:pPr>
            <a:r>
              <a:rPr lang="en-MY" sz="1400" i="0" u="none" strike="noStrike" cap="none" dirty="0" smtClean="0">
                <a:solidFill>
                  <a:schemeClr val="dk1"/>
                </a:solidFill>
                <a:latin typeface="Google Sans"/>
                <a:ea typeface="Google Sans"/>
                <a:cs typeface="Google Sans"/>
                <a:sym typeface="Google Sans"/>
              </a:rPr>
              <a:t>High School</a:t>
            </a:r>
          </a:p>
          <a:p>
            <a:pPr marL="0" marR="0" lvl="0" indent="0" algn="l" rtl="0">
              <a:lnSpc>
                <a:spcPct val="100000"/>
              </a:lnSpc>
              <a:spcBef>
                <a:spcPts val="0"/>
              </a:spcBef>
              <a:spcAft>
                <a:spcPts val="0"/>
              </a:spcAft>
              <a:buClr>
                <a:srgbClr val="000000"/>
              </a:buClr>
              <a:buSzPts val="1400"/>
              <a:buFont typeface="Arial"/>
              <a:buNone/>
            </a:pPr>
            <a:r>
              <a:rPr lang="en-MY" dirty="0" smtClean="0">
                <a:solidFill>
                  <a:schemeClr val="dk1"/>
                </a:solidFill>
                <a:latin typeface="Google Sans"/>
                <a:ea typeface="Google Sans"/>
                <a:cs typeface="Google Sans"/>
                <a:sym typeface="Google Sans"/>
              </a:rPr>
              <a:t>S------------</a:t>
            </a:r>
          </a:p>
          <a:p>
            <a:pPr marL="0" marR="0" lvl="0" indent="0" algn="l" rtl="0">
              <a:lnSpc>
                <a:spcPct val="100000"/>
              </a:lnSpc>
              <a:spcBef>
                <a:spcPts val="0"/>
              </a:spcBef>
              <a:spcAft>
                <a:spcPts val="0"/>
              </a:spcAft>
              <a:buClr>
                <a:srgbClr val="000000"/>
              </a:buClr>
              <a:buSzPts val="1400"/>
              <a:buFont typeface="Arial"/>
              <a:buNone/>
            </a:pPr>
            <a:r>
              <a:rPr lang="en-MY" sz="1400" i="0" u="none" strike="noStrike" cap="none" dirty="0" smtClean="0">
                <a:solidFill>
                  <a:srgbClr val="000000"/>
                </a:solidFill>
                <a:latin typeface="Google Sans"/>
                <a:ea typeface="Google Sans"/>
                <a:cs typeface="Google Sans"/>
                <a:sym typeface="Google Sans"/>
              </a:rPr>
              <a:t>Stay with parents</a:t>
            </a:r>
          </a:p>
          <a:p>
            <a:pPr marL="0" marR="0" lvl="0" indent="0" algn="l" rtl="0">
              <a:lnSpc>
                <a:spcPct val="100000"/>
              </a:lnSpc>
              <a:spcBef>
                <a:spcPts val="0"/>
              </a:spcBef>
              <a:spcAft>
                <a:spcPts val="0"/>
              </a:spcAft>
              <a:buClr>
                <a:srgbClr val="000000"/>
              </a:buClr>
              <a:buSzPts val="1400"/>
              <a:buFont typeface="Arial"/>
              <a:buNone/>
            </a:pPr>
            <a:r>
              <a:rPr lang="en-MY" dirty="0" smtClean="0">
                <a:latin typeface="Google Sans"/>
                <a:ea typeface="Google Sans"/>
                <a:cs typeface="Google Sans"/>
                <a:sym typeface="Google Sans"/>
              </a:rPr>
              <a:t>Internship</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“Jovial and outgoing personality, willing to learn technology”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Find out which stock level are lowest so that the shop owner can order goods in advance</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MY" sz="1400" i="0" u="none" strike="noStrike" cap="none" dirty="0" smtClean="0">
                <a:solidFill>
                  <a:schemeClr val="dk1"/>
                </a:solidFill>
                <a:latin typeface="Google Sans"/>
                <a:ea typeface="Google Sans"/>
                <a:cs typeface="Google Sans"/>
                <a:sym typeface="Google Sans"/>
              </a:rPr>
              <a:t>Lost and confused in using the mobile app</a:t>
            </a:r>
          </a:p>
          <a:p>
            <a:pPr marL="457200" marR="0" lvl="0" indent="-317500" algn="l" rtl="0">
              <a:lnSpc>
                <a:spcPct val="100000"/>
              </a:lnSpc>
              <a:spcBef>
                <a:spcPts val="0"/>
              </a:spcBef>
              <a:spcAft>
                <a:spcPts val="0"/>
              </a:spcAft>
              <a:buClr>
                <a:schemeClr val="dk1"/>
              </a:buClr>
              <a:buSzPts val="1400"/>
              <a:buFont typeface="Google Sans"/>
              <a:buChar char="●"/>
            </a:pPr>
            <a:r>
              <a:rPr lang="en-MY" dirty="0" smtClean="0">
                <a:solidFill>
                  <a:schemeClr val="dk1"/>
                </a:solidFill>
                <a:latin typeface="Google Sans"/>
                <a:ea typeface="Google Sans"/>
                <a:cs typeface="Google Sans"/>
                <a:sym typeface="Google Sans"/>
              </a:rPr>
              <a:t>No user guide built into the application</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smtClean="0">
                <a:solidFill>
                  <a:srgbClr val="000000"/>
                </a:solidFill>
                <a:latin typeface="Google Sans"/>
                <a:ea typeface="Google Sans"/>
                <a:cs typeface="Google Sans"/>
                <a:sym typeface="Google Sans"/>
              </a:rPr>
              <a:t>Participant B is currently doing internship in this shop that is piloting AI as part of improving efficiency and reduce labour costs in long term. She is keen to learn and give feedback on machine learning mobile app usage.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0" y="461325"/>
            <a:ext cx="2758200" cy="2758200"/>
          </a:xfrm>
          <a:prstGeom prst="rect">
            <a:avLst/>
          </a:prstGeom>
        </p:spPr>
      </p:pic>
    </p:spTree>
    <p:extLst>
      <p:ext uri="{BB962C8B-B14F-4D97-AF65-F5344CB8AC3E}">
        <p14:creationId xmlns:p14="http://schemas.microsoft.com/office/powerpoint/2010/main" val="11965411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200</Words>
  <Application>Microsoft Office PowerPoint</Application>
  <PresentationFormat>On-screen Show (16:9)</PresentationFormat>
  <Paragraphs>38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Dennis</cp:lastModifiedBy>
  <cp:revision>16</cp:revision>
  <dcterms:modified xsi:type="dcterms:W3CDTF">2022-06-01T10:43:33Z</dcterms:modified>
</cp:coreProperties>
</file>