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81" r:id="rId4"/>
    <p:sldId id="263" r:id="rId5"/>
    <p:sldId id="261" r:id="rId6"/>
    <p:sldId id="267" r:id="rId7"/>
    <p:sldId id="266" r:id="rId8"/>
    <p:sldId id="265" r:id="rId9"/>
    <p:sldId id="264" r:id="rId10"/>
    <p:sldId id="269" r:id="rId11"/>
    <p:sldId id="270" r:id="rId12"/>
    <p:sldId id="276" r:id="rId13"/>
    <p:sldId id="277" r:id="rId14"/>
    <p:sldId id="278" r:id="rId15"/>
    <p:sldId id="279" r:id="rId16"/>
    <p:sldId id="280" r:id="rId17"/>
    <p:sldId id="271" r:id="rId18"/>
    <p:sldId id="272" r:id="rId19"/>
    <p:sldId id="273" r:id="rId20"/>
    <p:sldId id="274" r:id="rId21"/>
    <p:sldId id="284" r:id="rId22"/>
    <p:sldId id="285" r:id="rId23"/>
    <p:sldId id="282" r:id="rId24"/>
    <p:sldId id="28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1"/>
    <a:srgbClr val="F68A28"/>
    <a:srgbClr val="AA1CAD"/>
    <a:srgbClr val="FFCC66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524E-1DBE-4D9F-9924-C8CC84655371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C4D9-8AEB-4A5F-A20F-48332E21F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99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524E-1DBE-4D9F-9924-C8CC84655371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C4D9-8AEB-4A5F-A20F-48332E21F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33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524E-1DBE-4D9F-9924-C8CC84655371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C4D9-8AEB-4A5F-A20F-48332E21F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10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524E-1DBE-4D9F-9924-C8CC84655371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C4D9-8AEB-4A5F-A20F-48332E21F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91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524E-1DBE-4D9F-9924-C8CC84655371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C4D9-8AEB-4A5F-A20F-48332E21F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39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524E-1DBE-4D9F-9924-C8CC84655371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C4D9-8AEB-4A5F-A20F-48332E21F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51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524E-1DBE-4D9F-9924-C8CC84655371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C4D9-8AEB-4A5F-A20F-48332E21F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77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524E-1DBE-4D9F-9924-C8CC84655371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C4D9-8AEB-4A5F-A20F-48332E21F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66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524E-1DBE-4D9F-9924-C8CC84655371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C4D9-8AEB-4A5F-A20F-48332E21F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31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524E-1DBE-4D9F-9924-C8CC84655371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C4D9-8AEB-4A5F-A20F-48332E21F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20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524E-1DBE-4D9F-9924-C8CC84655371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C4D9-8AEB-4A5F-A20F-48332E21F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27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9000">
              <a:schemeClr val="accent4">
                <a:lumMod val="20000"/>
                <a:lumOff val="80000"/>
              </a:schemeClr>
            </a:gs>
            <a:gs pos="51000">
              <a:schemeClr val="accent4">
                <a:lumMod val="60000"/>
                <a:lumOff val="40000"/>
              </a:schemeClr>
            </a:gs>
            <a:gs pos="88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4524E-1DBE-4D9F-9924-C8CC84655371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1C4D9-8AEB-4A5F-A20F-48332E21F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50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667" y="-1862048"/>
            <a:ext cx="99252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latin typeface="Berlin Sans FB Demi" panose="020E0802020502020306" pitchFamily="34" charset="0"/>
              </a:rPr>
              <a:t>M</a:t>
            </a:r>
            <a:endParaRPr lang="en-IN" sz="11500" dirty="0">
              <a:latin typeface="Berlin Sans FB Demi" panose="020E08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5549" y="-1323439"/>
            <a:ext cx="9375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Berlin Sans FB Demi" panose="020E0802020502020306" pitchFamily="34" charset="0"/>
              </a:rPr>
              <a:t>Y</a:t>
            </a:r>
            <a:endParaRPr lang="en-IN" sz="8000" dirty="0">
              <a:latin typeface="Berlin Sans FB Demi" panose="020E0802020502020306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3098" y="7082775"/>
            <a:ext cx="9375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Berlin Sans FB Demi" panose="020E0802020502020306" pitchFamily="34" charset="0"/>
              </a:rPr>
              <a:t>G</a:t>
            </a:r>
            <a:endParaRPr lang="en-IN" sz="9600" dirty="0">
              <a:latin typeface="Berlin Sans FB Demi" panose="020E0802020502020306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406595">
            <a:off x="4282145" y="-1715854"/>
            <a:ext cx="9375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Berlin Sans FB Demi" panose="020E0802020502020306" pitchFamily="34" charset="0"/>
              </a:rPr>
              <a:t>Y</a:t>
            </a:r>
            <a:endParaRPr lang="en-IN" sz="9600" dirty="0">
              <a:latin typeface="Berlin Sans FB Demi" panose="020E0802020502020306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73878" y="-1893330"/>
            <a:ext cx="9375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Berlin Sans FB Demi" panose="020E0802020502020306" pitchFamily="34" charset="0"/>
              </a:rPr>
              <a:t>M</a:t>
            </a:r>
            <a:endParaRPr lang="en-IN" sz="9600" dirty="0">
              <a:latin typeface="Berlin Sans FB Demi" panose="020E0802020502020306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758966">
            <a:off x="6190942" y="7555215"/>
            <a:ext cx="9375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Berlin Sans FB Demi" panose="020E0802020502020306" pitchFamily="34" charset="0"/>
              </a:rPr>
              <a:t>D</a:t>
            </a:r>
            <a:endParaRPr lang="en-IN" sz="8800" dirty="0">
              <a:latin typeface="Berlin Sans FB Demi" panose="020E0802020502020306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86710" y="7328326"/>
            <a:ext cx="9375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Berlin Sans FB Demi" panose="020E0802020502020306" pitchFamily="34" charset="0"/>
              </a:rPr>
              <a:t>A</a:t>
            </a:r>
            <a:endParaRPr lang="en-IN" sz="8000" dirty="0">
              <a:latin typeface="Berlin Sans FB Demi" panose="020E0802020502020306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03284" y="7867605"/>
            <a:ext cx="93754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latin typeface="Berlin Sans FB Demi" panose="020E0802020502020306" pitchFamily="34" charset="0"/>
              </a:rPr>
              <a:t>T</a:t>
            </a:r>
            <a:endParaRPr lang="en-IN" sz="11500" dirty="0">
              <a:latin typeface="Berlin Sans FB Demi" panose="020E0802020502020306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95780" y="-1770220"/>
            <a:ext cx="9375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Berlin Sans FB Demi" panose="020E0802020502020306" pitchFamily="34" charset="0"/>
              </a:rPr>
              <a:t>A</a:t>
            </a:r>
            <a:endParaRPr lang="en-IN" sz="8000" dirty="0">
              <a:latin typeface="Berlin Sans FB Demi" panose="020E0802020502020306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37411" y="3958013"/>
            <a:ext cx="9375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Berlin Sans FB Demi" panose="020E0802020502020306" pitchFamily="34" charset="0"/>
              </a:rPr>
              <a:t>S</a:t>
            </a:r>
            <a:endParaRPr lang="en-IN" sz="9600" dirty="0">
              <a:latin typeface="Berlin Sans FB Demi" panose="020E0802020502020306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98292" y="-2585323"/>
            <a:ext cx="9375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Berlin Sans FB Demi" panose="020E0802020502020306" pitchFamily="34" charset="0"/>
              </a:rPr>
              <a:t>A</a:t>
            </a:r>
            <a:endParaRPr lang="en-IN" sz="8800" dirty="0">
              <a:latin typeface="Berlin Sans FB Demi" panose="020E0802020502020306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551264" y="-1592744"/>
            <a:ext cx="93754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latin typeface="Berlin Sans FB Demi" panose="020E0802020502020306" pitchFamily="34" charset="0"/>
              </a:rPr>
              <a:t>B</a:t>
            </a:r>
            <a:endParaRPr lang="en-IN" sz="11500" dirty="0">
              <a:latin typeface="Berlin Sans FB Demi" panose="020E0802020502020306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70095" y="2274614"/>
            <a:ext cx="9375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Berlin Sans FB Demi" panose="020E0802020502020306" pitchFamily="34" charset="0"/>
              </a:rPr>
              <a:t>E</a:t>
            </a:r>
            <a:endParaRPr lang="en-IN" sz="6600" dirty="0">
              <a:latin typeface="Berlin Sans FB Demi" panose="020E0802020502020306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84238" y="-2585323"/>
            <a:ext cx="33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>
                <a:latin typeface="Berlin Sans FB Demi" panose="020E0802020502020306" pitchFamily="34" charset="0"/>
              </a:rPr>
              <a:t>BY SAHIL VIJAY SHELAR</a:t>
            </a:r>
            <a:endParaRPr lang="en-IN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60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accent1">
                <a:lumMod val="40000"/>
                <a:lumOff val="60000"/>
              </a:schemeClr>
            </a:gs>
            <a:gs pos="9000">
              <a:schemeClr val="accent1">
                <a:lumMod val="60000"/>
                <a:lumOff val="40000"/>
              </a:schemeClr>
            </a:gs>
            <a:gs pos="39000">
              <a:schemeClr val="accent1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B272AC8A-9E8C-437F-41BA-E93D272BAF82}"/>
              </a:ext>
            </a:extLst>
          </p:cNvPr>
          <p:cNvGrpSpPr/>
          <p:nvPr/>
        </p:nvGrpSpPr>
        <p:grpSpPr>
          <a:xfrm>
            <a:off x="1669557" y="-5080"/>
            <a:ext cx="3474720" cy="6858000"/>
            <a:chOff x="9225280" y="0"/>
            <a:chExt cx="3474720" cy="68580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283DA7E-CC73-9A3E-7112-2A779D0B43EF}"/>
                </a:ext>
              </a:extLst>
            </p:cNvPr>
            <p:cNvGrpSpPr/>
            <p:nvPr/>
          </p:nvGrpSpPr>
          <p:grpSpPr>
            <a:xfrm>
              <a:off x="9225280" y="0"/>
              <a:ext cx="3474720" cy="6858000"/>
              <a:chOff x="9225280" y="0"/>
              <a:chExt cx="3474720" cy="6858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8D1FCD7-0718-BD3A-7526-33C4FD7520F4}"/>
                  </a:ext>
                </a:extLst>
              </p:cNvPr>
              <p:cNvSpPr/>
              <p:nvPr/>
            </p:nvSpPr>
            <p:spPr>
              <a:xfrm>
                <a:off x="9225280" y="0"/>
                <a:ext cx="2966720" cy="6858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858E9BB2-0DBA-E87D-7FA3-1BB50D84E019}"/>
                  </a:ext>
                </a:extLst>
              </p:cNvPr>
              <p:cNvSpPr/>
              <p:nvPr/>
            </p:nvSpPr>
            <p:spPr>
              <a:xfrm rot="5400000">
                <a:off x="11841480" y="528320"/>
                <a:ext cx="1209040" cy="508000"/>
              </a:xfrm>
              <a:prstGeom prst="triangl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23" name="Picture 22" descr="A screenshot of a table">
              <a:extLst>
                <a:ext uri="{FF2B5EF4-FFF2-40B4-BE49-F238E27FC236}">
                  <a16:creationId xmlns:a16="http://schemas.microsoft.com/office/drawing/2014/main" id="{69EEC7E9-FC91-FE5C-D610-A985D2F8B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4731" y="1703860"/>
              <a:ext cx="2651760" cy="4969981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5494DE-DB13-99A5-67BA-88438BEC8840}"/>
                </a:ext>
              </a:extLst>
            </p:cNvPr>
            <p:cNvSpPr txBox="1"/>
            <p:nvPr/>
          </p:nvSpPr>
          <p:spPr>
            <a:xfrm>
              <a:off x="9496074" y="489931"/>
              <a:ext cx="24251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CAFE’S</a:t>
              </a:r>
              <a:endParaRPr lang="en-IN" sz="3200" b="1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657DA0-F8A4-A613-0718-EB04686655D6}"/>
              </a:ext>
            </a:extLst>
          </p:cNvPr>
          <p:cNvGrpSpPr/>
          <p:nvPr/>
        </p:nvGrpSpPr>
        <p:grpSpPr>
          <a:xfrm>
            <a:off x="988837" y="-22571"/>
            <a:ext cx="3566160" cy="6858000"/>
            <a:chOff x="6096000" y="0"/>
            <a:chExt cx="3566160" cy="68580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81FE42F-9B67-F9B9-49C2-597A137D0CCE}"/>
                </a:ext>
              </a:extLst>
            </p:cNvPr>
            <p:cNvGrpSpPr/>
            <p:nvPr/>
          </p:nvGrpSpPr>
          <p:grpSpPr>
            <a:xfrm>
              <a:off x="6096000" y="0"/>
              <a:ext cx="3566160" cy="6858000"/>
              <a:chOff x="6096000" y="0"/>
              <a:chExt cx="3566160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47BB5E2-D018-B4FC-E842-3E89EF4E24AE}"/>
                  </a:ext>
                </a:extLst>
              </p:cNvPr>
              <p:cNvSpPr/>
              <p:nvPr/>
            </p:nvSpPr>
            <p:spPr>
              <a:xfrm>
                <a:off x="6096000" y="0"/>
                <a:ext cx="3129280" cy="685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583B6435-B250-A358-A375-1F7AC72E7081}"/>
                  </a:ext>
                </a:extLst>
              </p:cNvPr>
              <p:cNvSpPr/>
              <p:nvPr/>
            </p:nvSpPr>
            <p:spPr>
              <a:xfrm rot="5400000">
                <a:off x="8803640" y="528320"/>
                <a:ext cx="1209040" cy="508000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21" name="Picture 20" descr="A screenshot of a table">
              <a:extLst>
                <a:ext uri="{FF2B5EF4-FFF2-40B4-BE49-F238E27FC236}">
                  <a16:creationId xmlns:a16="http://schemas.microsoft.com/office/drawing/2014/main" id="{BDAD88B8-7124-6B02-AD73-C0A822D28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9360" y="1727766"/>
              <a:ext cx="2702560" cy="4946075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B028AF7-6DAD-6ED5-96AF-91A2D80848FC}"/>
                </a:ext>
              </a:extLst>
            </p:cNvPr>
            <p:cNvSpPr txBox="1"/>
            <p:nvPr/>
          </p:nvSpPr>
          <p:spPr>
            <a:xfrm>
              <a:off x="6448074" y="253870"/>
              <a:ext cx="242513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PERSONAL TRAINER</a:t>
              </a:r>
              <a:endParaRPr lang="en-IN" sz="3200" b="1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1D488CE-7BF8-FE1A-F85A-88D41DC1E77C}"/>
              </a:ext>
            </a:extLst>
          </p:cNvPr>
          <p:cNvGrpSpPr/>
          <p:nvPr/>
        </p:nvGrpSpPr>
        <p:grpSpPr>
          <a:xfrm>
            <a:off x="551957" y="-22571"/>
            <a:ext cx="3545840" cy="6858000"/>
            <a:chOff x="3037840" y="0"/>
            <a:chExt cx="3545840" cy="6858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5452907-F183-7C8E-F7E6-631B47DC3C5D}"/>
                </a:ext>
              </a:extLst>
            </p:cNvPr>
            <p:cNvGrpSpPr/>
            <p:nvPr/>
          </p:nvGrpSpPr>
          <p:grpSpPr>
            <a:xfrm>
              <a:off x="3037840" y="0"/>
              <a:ext cx="3545840" cy="6858000"/>
              <a:chOff x="3037840" y="0"/>
              <a:chExt cx="3545840" cy="68580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2080797-5221-1BA2-D0B1-5632F813ED9C}"/>
                  </a:ext>
                </a:extLst>
              </p:cNvPr>
              <p:cNvSpPr/>
              <p:nvPr/>
            </p:nvSpPr>
            <p:spPr>
              <a:xfrm>
                <a:off x="3037840" y="0"/>
                <a:ext cx="3058160" cy="6858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D747BCAE-AD26-ABD5-2CE4-CEC39FEDC56C}"/>
                  </a:ext>
                </a:extLst>
              </p:cNvPr>
              <p:cNvSpPr/>
              <p:nvPr/>
            </p:nvSpPr>
            <p:spPr>
              <a:xfrm rot="5400000">
                <a:off x="5725160" y="528320"/>
                <a:ext cx="1209040" cy="508000"/>
              </a:xfrm>
              <a:prstGeom prst="triangl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19" name="Picture 18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7CDB315B-8057-863B-1962-4CB64BF86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448" y="1727767"/>
              <a:ext cx="2685723" cy="382005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52EAE83-77F2-B3F4-2105-C19660AB4AD0}"/>
                </a:ext>
              </a:extLst>
            </p:cNvPr>
            <p:cNvSpPr txBox="1"/>
            <p:nvPr/>
          </p:nvSpPr>
          <p:spPr>
            <a:xfrm>
              <a:off x="3389914" y="500092"/>
              <a:ext cx="24251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TRAINERS</a:t>
              </a:r>
              <a:endParaRPr lang="en-IN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B50C55F-445E-9758-81BE-AB39E4390177}"/>
              </a:ext>
            </a:extLst>
          </p:cNvPr>
          <p:cNvGrpSpPr/>
          <p:nvPr/>
        </p:nvGrpSpPr>
        <p:grpSpPr>
          <a:xfrm>
            <a:off x="0" y="0"/>
            <a:ext cx="3495040" cy="6858000"/>
            <a:chOff x="0" y="0"/>
            <a:chExt cx="3495040" cy="68580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0461005-395D-2987-3B36-02CA4A6B5D90}"/>
                </a:ext>
              </a:extLst>
            </p:cNvPr>
            <p:cNvGrpSpPr/>
            <p:nvPr/>
          </p:nvGrpSpPr>
          <p:grpSpPr>
            <a:xfrm>
              <a:off x="0" y="0"/>
              <a:ext cx="3495040" cy="6858000"/>
              <a:chOff x="0" y="0"/>
              <a:chExt cx="3495040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E27DAF8-6FCE-6327-81B1-44A98DAAE4A4}"/>
                  </a:ext>
                </a:extLst>
              </p:cNvPr>
              <p:cNvSpPr/>
              <p:nvPr/>
            </p:nvSpPr>
            <p:spPr>
              <a:xfrm>
                <a:off x="0" y="0"/>
                <a:ext cx="3037840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AB771C26-CABF-152D-CAC6-60E325C4C8BB}"/>
                  </a:ext>
                </a:extLst>
              </p:cNvPr>
              <p:cNvSpPr/>
              <p:nvPr/>
            </p:nvSpPr>
            <p:spPr>
              <a:xfrm rot="5400000">
                <a:off x="2636520" y="528320"/>
                <a:ext cx="1209040" cy="508000"/>
              </a:xfrm>
              <a:prstGeom prst="triangl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17" name="Picture 16" descr="A screenshot of a computer">
              <a:extLst>
                <a:ext uri="{FF2B5EF4-FFF2-40B4-BE49-F238E27FC236}">
                  <a16:creationId xmlns:a16="http://schemas.microsoft.com/office/drawing/2014/main" id="{65E7F9A5-A520-70C5-D439-EEF61D08D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509" y="1727767"/>
              <a:ext cx="2706503" cy="444951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2D3AC04-20FE-D09A-4F49-94EF5C12FA6D}"/>
                </a:ext>
              </a:extLst>
            </p:cNvPr>
            <p:cNvSpPr txBox="1"/>
            <p:nvPr/>
          </p:nvSpPr>
          <p:spPr>
            <a:xfrm>
              <a:off x="155509" y="489932"/>
              <a:ext cx="24251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MEMBERS</a:t>
              </a:r>
              <a:endParaRPr lang="en-IN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89176FC-1F7A-038D-C45D-BAF98856C6A1}"/>
              </a:ext>
            </a:extLst>
          </p:cNvPr>
          <p:cNvSpPr txBox="1"/>
          <p:nvPr/>
        </p:nvSpPr>
        <p:spPr>
          <a:xfrm>
            <a:off x="5753877" y="1698780"/>
            <a:ext cx="54223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Arial Black" panose="020B0A04020102020204" pitchFamily="34" charset="0"/>
              </a:rPr>
              <a:t>OUTPUT</a:t>
            </a:r>
            <a:endParaRPr lang="en-IN" sz="8800" dirty="0">
              <a:latin typeface="Arial Black" panose="020B0A040201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A7D935-AB1C-FDE0-77F7-28B106880773}"/>
              </a:ext>
            </a:extLst>
          </p:cNvPr>
          <p:cNvSpPr txBox="1"/>
          <p:nvPr/>
        </p:nvSpPr>
        <p:spPr>
          <a:xfrm>
            <a:off x="6096000" y="3144819"/>
            <a:ext cx="466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3100" spc="600" dirty="0"/>
              <a:t>OF ALL TABLES</a:t>
            </a:r>
            <a:endParaRPr lang="en-IN" sz="2800" kern="3100" spc="600" dirty="0"/>
          </a:p>
        </p:txBody>
      </p:sp>
    </p:spTree>
    <p:extLst>
      <p:ext uri="{BB962C8B-B14F-4D97-AF65-F5344CB8AC3E}">
        <p14:creationId xmlns:p14="http://schemas.microsoft.com/office/powerpoint/2010/main" val="23893532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accent1">
                <a:lumMod val="40000"/>
                <a:lumOff val="60000"/>
              </a:schemeClr>
            </a:gs>
            <a:gs pos="9000">
              <a:schemeClr val="accent1">
                <a:lumMod val="60000"/>
                <a:lumOff val="40000"/>
              </a:schemeClr>
            </a:gs>
            <a:gs pos="39000">
              <a:schemeClr val="accent1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B272AC8A-9E8C-437F-41BA-E93D272BAF82}"/>
              </a:ext>
            </a:extLst>
          </p:cNvPr>
          <p:cNvGrpSpPr/>
          <p:nvPr/>
        </p:nvGrpSpPr>
        <p:grpSpPr>
          <a:xfrm>
            <a:off x="9225280" y="0"/>
            <a:ext cx="3474720" cy="6858000"/>
            <a:chOff x="9225280" y="0"/>
            <a:chExt cx="3474720" cy="68580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283DA7E-CC73-9A3E-7112-2A779D0B43EF}"/>
                </a:ext>
              </a:extLst>
            </p:cNvPr>
            <p:cNvGrpSpPr/>
            <p:nvPr/>
          </p:nvGrpSpPr>
          <p:grpSpPr>
            <a:xfrm>
              <a:off x="9225280" y="0"/>
              <a:ext cx="3474720" cy="6858000"/>
              <a:chOff x="9225280" y="0"/>
              <a:chExt cx="3474720" cy="6858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8D1FCD7-0718-BD3A-7526-33C4FD7520F4}"/>
                  </a:ext>
                </a:extLst>
              </p:cNvPr>
              <p:cNvSpPr/>
              <p:nvPr/>
            </p:nvSpPr>
            <p:spPr>
              <a:xfrm>
                <a:off x="9225280" y="0"/>
                <a:ext cx="2966720" cy="6858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858E9BB2-0DBA-E87D-7FA3-1BB50D84E019}"/>
                  </a:ext>
                </a:extLst>
              </p:cNvPr>
              <p:cNvSpPr/>
              <p:nvPr/>
            </p:nvSpPr>
            <p:spPr>
              <a:xfrm rot="5400000">
                <a:off x="11841480" y="528320"/>
                <a:ext cx="1209040" cy="508000"/>
              </a:xfrm>
              <a:prstGeom prst="triangl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23" name="Picture 22" descr="A screenshot of a table">
              <a:extLst>
                <a:ext uri="{FF2B5EF4-FFF2-40B4-BE49-F238E27FC236}">
                  <a16:creationId xmlns:a16="http://schemas.microsoft.com/office/drawing/2014/main" id="{69EEC7E9-FC91-FE5C-D610-A985D2F8B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4731" y="1703860"/>
              <a:ext cx="2651760" cy="4969981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5494DE-DB13-99A5-67BA-88438BEC8840}"/>
                </a:ext>
              </a:extLst>
            </p:cNvPr>
            <p:cNvSpPr txBox="1"/>
            <p:nvPr/>
          </p:nvSpPr>
          <p:spPr>
            <a:xfrm>
              <a:off x="9496074" y="489931"/>
              <a:ext cx="24251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CAFE’S</a:t>
              </a:r>
              <a:endParaRPr lang="en-IN" sz="3200" b="1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657DA0-F8A4-A613-0718-EB04686655D6}"/>
              </a:ext>
            </a:extLst>
          </p:cNvPr>
          <p:cNvGrpSpPr/>
          <p:nvPr/>
        </p:nvGrpSpPr>
        <p:grpSpPr>
          <a:xfrm>
            <a:off x="6096000" y="0"/>
            <a:ext cx="3566160" cy="6858000"/>
            <a:chOff x="6096000" y="0"/>
            <a:chExt cx="3566160" cy="68580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81FE42F-9B67-F9B9-49C2-597A137D0CCE}"/>
                </a:ext>
              </a:extLst>
            </p:cNvPr>
            <p:cNvGrpSpPr/>
            <p:nvPr/>
          </p:nvGrpSpPr>
          <p:grpSpPr>
            <a:xfrm>
              <a:off x="6096000" y="0"/>
              <a:ext cx="3566160" cy="6858000"/>
              <a:chOff x="6096000" y="0"/>
              <a:chExt cx="3566160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47BB5E2-D018-B4FC-E842-3E89EF4E24AE}"/>
                  </a:ext>
                </a:extLst>
              </p:cNvPr>
              <p:cNvSpPr/>
              <p:nvPr/>
            </p:nvSpPr>
            <p:spPr>
              <a:xfrm>
                <a:off x="6096000" y="0"/>
                <a:ext cx="3129280" cy="685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583B6435-B250-A358-A375-1F7AC72E7081}"/>
                  </a:ext>
                </a:extLst>
              </p:cNvPr>
              <p:cNvSpPr/>
              <p:nvPr/>
            </p:nvSpPr>
            <p:spPr>
              <a:xfrm rot="5400000">
                <a:off x="8803640" y="528320"/>
                <a:ext cx="1209040" cy="508000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21" name="Picture 20" descr="A screenshot of a table">
              <a:extLst>
                <a:ext uri="{FF2B5EF4-FFF2-40B4-BE49-F238E27FC236}">
                  <a16:creationId xmlns:a16="http://schemas.microsoft.com/office/drawing/2014/main" id="{BDAD88B8-7124-6B02-AD73-C0A822D28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9360" y="1727766"/>
              <a:ext cx="2702560" cy="4946075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B028AF7-6DAD-6ED5-96AF-91A2D80848FC}"/>
                </a:ext>
              </a:extLst>
            </p:cNvPr>
            <p:cNvSpPr txBox="1"/>
            <p:nvPr/>
          </p:nvSpPr>
          <p:spPr>
            <a:xfrm>
              <a:off x="6448074" y="253870"/>
              <a:ext cx="242513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PERSONAL TRAINER</a:t>
              </a:r>
              <a:endParaRPr lang="en-IN" sz="3200" b="1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1D488CE-7BF8-FE1A-F85A-88D41DC1E77C}"/>
              </a:ext>
            </a:extLst>
          </p:cNvPr>
          <p:cNvGrpSpPr/>
          <p:nvPr/>
        </p:nvGrpSpPr>
        <p:grpSpPr>
          <a:xfrm>
            <a:off x="3037840" y="0"/>
            <a:ext cx="3545840" cy="6858000"/>
            <a:chOff x="3037840" y="0"/>
            <a:chExt cx="3545840" cy="6858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5452907-F183-7C8E-F7E6-631B47DC3C5D}"/>
                </a:ext>
              </a:extLst>
            </p:cNvPr>
            <p:cNvGrpSpPr/>
            <p:nvPr/>
          </p:nvGrpSpPr>
          <p:grpSpPr>
            <a:xfrm>
              <a:off x="3037840" y="0"/>
              <a:ext cx="3545840" cy="6858000"/>
              <a:chOff x="3037840" y="0"/>
              <a:chExt cx="3545840" cy="68580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2080797-5221-1BA2-D0B1-5632F813ED9C}"/>
                  </a:ext>
                </a:extLst>
              </p:cNvPr>
              <p:cNvSpPr/>
              <p:nvPr/>
            </p:nvSpPr>
            <p:spPr>
              <a:xfrm>
                <a:off x="3037840" y="0"/>
                <a:ext cx="3058160" cy="6858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D747BCAE-AD26-ABD5-2CE4-CEC39FEDC56C}"/>
                  </a:ext>
                </a:extLst>
              </p:cNvPr>
              <p:cNvSpPr/>
              <p:nvPr/>
            </p:nvSpPr>
            <p:spPr>
              <a:xfrm rot="5400000">
                <a:off x="5725160" y="528320"/>
                <a:ext cx="1209040" cy="508000"/>
              </a:xfrm>
              <a:prstGeom prst="triangl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19" name="Picture 18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7CDB315B-8057-863B-1962-4CB64BF86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448" y="1727767"/>
              <a:ext cx="2685723" cy="382005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52EAE83-77F2-B3F4-2105-C19660AB4AD0}"/>
                </a:ext>
              </a:extLst>
            </p:cNvPr>
            <p:cNvSpPr txBox="1"/>
            <p:nvPr/>
          </p:nvSpPr>
          <p:spPr>
            <a:xfrm>
              <a:off x="3389914" y="500092"/>
              <a:ext cx="24251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TRAINERS</a:t>
              </a:r>
              <a:endParaRPr lang="en-IN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B50C55F-445E-9758-81BE-AB39E4390177}"/>
              </a:ext>
            </a:extLst>
          </p:cNvPr>
          <p:cNvGrpSpPr/>
          <p:nvPr/>
        </p:nvGrpSpPr>
        <p:grpSpPr>
          <a:xfrm>
            <a:off x="0" y="0"/>
            <a:ext cx="3495040" cy="6858000"/>
            <a:chOff x="0" y="0"/>
            <a:chExt cx="3495040" cy="68580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0461005-395D-2987-3B36-02CA4A6B5D90}"/>
                </a:ext>
              </a:extLst>
            </p:cNvPr>
            <p:cNvGrpSpPr/>
            <p:nvPr/>
          </p:nvGrpSpPr>
          <p:grpSpPr>
            <a:xfrm>
              <a:off x="0" y="0"/>
              <a:ext cx="3495040" cy="6858000"/>
              <a:chOff x="0" y="0"/>
              <a:chExt cx="3495040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E27DAF8-6FCE-6327-81B1-44A98DAAE4A4}"/>
                  </a:ext>
                </a:extLst>
              </p:cNvPr>
              <p:cNvSpPr/>
              <p:nvPr/>
            </p:nvSpPr>
            <p:spPr>
              <a:xfrm>
                <a:off x="0" y="0"/>
                <a:ext cx="3037840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AB771C26-CABF-152D-CAC6-60E325C4C8BB}"/>
                  </a:ext>
                </a:extLst>
              </p:cNvPr>
              <p:cNvSpPr/>
              <p:nvPr/>
            </p:nvSpPr>
            <p:spPr>
              <a:xfrm rot="5400000">
                <a:off x="2636520" y="528320"/>
                <a:ext cx="1209040" cy="508000"/>
              </a:xfrm>
              <a:prstGeom prst="triangl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17" name="Picture 16" descr="A screenshot of a computer">
              <a:extLst>
                <a:ext uri="{FF2B5EF4-FFF2-40B4-BE49-F238E27FC236}">
                  <a16:creationId xmlns:a16="http://schemas.microsoft.com/office/drawing/2014/main" id="{65E7F9A5-A520-70C5-D439-EEF61D08D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509" y="1727767"/>
              <a:ext cx="2706503" cy="444951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2D3AC04-20FE-D09A-4F49-94EF5C12FA6D}"/>
                </a:ext>
              </a:extLst>
            </p:cNvPr>
            <p:cNvSpPr txBox="1"/>
            <p:nvPr/>
          </p:nvSpPr>
          <p:spPr>
            <a:xfrm>
              <a:off x="155509" y="489932"/>
              <a:ext cx="24251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MEMBERS</a:t>
              </a:r>
              <a:endParaRPr lang="en-IN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4146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E10CF8F-A0A5-5B6F-1019-C7D0CC4E3610}"/>
              </a:ext>
            </a:extLst>
          </p:cNvPr>
          <p:cNvSpPr/>
          <p:nvPr/>
        </p:nvSpPr>
        <p:spPr>
          <a:xfrm>
            <a:off x="335280" y="2144429"/>
            <a:ext cx="2032000" cy="2569141"/>
          </a:xfrm>
          <a:prstGeom prst="roundRect">
            <a:avLst/>
          </a:prstGeom>
          <a:solidFill>
            <a:srgbClr val="AA1C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FF367F-0BBE-376F-DB21-C356CA1D97C3}"/>
              </a:ext>
            </a:extLst>
          </p:cNvPr>
          <p:cNvSpPr txBox="1"/>
          <p:nvPr/>
        </p:nvSpPr>
        <p:spPr>
          <a:xfrm>
            <a:off x="467360" y="460970"/>
            <a:ext cx="7813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WHAT TYPES OF SQL QUERIES I HAVE USED…</a:t>
            </a:r>
            <a:endParaRPr lang="en-IN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94969E-05CF-21E4-BCD4-46F8E4E105BD}"/>
              </a:ext>
            </a:extLst>
          </p:cNvPr>
          <p:cNvSpPr txBox="1"/>
          <p:nvPr/>
        </p:nvSpPr>
        <p:spPr>
          <a:xfrm>
            <a:off x="467360" y="2216219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AB489B-C1DC-52D8-12FC-881BC7DA2A73}"/>
              </a:ext>
            </a:extLst>
          </p:cNvPr>
          <p:cNvSpPr txBox="1"/>
          <p:nvPr/>
        </p:nvSpPr>
        <p:spPr>
          <a:xfrm>
            <a:off x="467360" y="2739439"/>
            <a:ext cx="985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COUNT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641AF5-643D-0CAE-9D03-2360D42C4653}"/>
              </a:ext>
            </a:extLst>
          </p:cNvPr>
          <p:cNvSpPr txBox="1"/>
          <p:nvPr/>
        </p:nvSpPr>
        <p:spPr>
          <a:xfrm>
            <a:off x="457202" y="3175108"/>
            <a:ext cx="203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function is used to count the number of rows that match a specified condition. Here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87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98CD8B-4A07-EF18-0841-1A1C21A15E86}"/>
              </a:ext>
            </a:extLst>
          </p:cNvPr>
          <p:cNvSpPr/>
          <p:nvPr/>
        </p:nvSpPr>
        <p:spPr>
          <a:xfrm>
            <a:off x="2783840" y="2164749"/>
            <a:ext cx="2032000" cy="252850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FF367F-0BBE-376F-DB21-C356CA1D97C3}"/>
              </a:ext>
            </a:extLst>
          </p:cNvPr>
          <p:cNvSpPr txBox="1"/>
          <p:nvPr/>
        </p:nvSpPr>
        <p:spPr>
          <a:xfrm>
            <a:off x="467360" y="460970"/>
            <a:ext cx="7813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WHAT TYPES OF SQL QUERIES I HAVE USED…</a:t>
            </a:r>
            <a:endParaRPr lang="en-IN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0EA0A-A2CD-F772-7AE5-C12E1B6F721E}"/>
              </a:ext>
            </a:extLst>
          </p:cNvPr>
          <p:cNvSpPr txBox="1"/>
          <p:nvPr/>
        </p:nvSpPr>
        <p:spPr>
          <a:xfrm>
            <a:off x="2889251" y="2216220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02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FD535B-77E5-7DA7-0D7F-1B8C5671C086}"/>
              </a:ext>
            </a:extLst>
          </p:cNvPr>
          <p:cNvSpPr txBox="1"/>
          <p:nvPr/>
        </p:nvSpPr>
        <p:spPr>
          <a:xfrm>
            <a:off x="2894331" y="2733139"/>
            <a:ext cx="139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DISTINCT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683DC-3D35-1EDA-4D6C-C0C7B6A8EAFC}"/>
              </a:ext>
            </a:extLst>
          </p:cNvPr>
          <p:cNvSpPr txBox="1"/>
          <p:nvPr/>
        </p:nvSpPr>
        <p:spPr>
          <a:xfrm>
            <a:off x="2885441" y="3195429"/>
            <a:ext cx="203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used to remove duplicates from the result set, returning only unique values.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94969E-05CF-21E4-BCD4-46F8E4E105BD}"/>
              </a:ext>
            </a:extLst>
          </p:cNvPr>
          <p:cNvSpPr txBox="1"/>
          <p:nvPr/>
        </p:nvSpPr>
        <p:spPr>
          <a:xfrm>
            <a:off x="467360" y="2216219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AB489B-C1DC-52D8-12FC-881BC7DA2A73}"/>
              </a:ext>
            </a:extLst>
          </p:cNvPr>
          <p:cNvSpPr txBox="1"/>
          <p:nvPr/>
        </p:nvSpPr>
        <p:spPr>
          <a:xfrm>
            <a:off x="467360" y="2739439"/>
            <a:ext cx="985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COUNT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641AF5-643D-0CAE-9D03-2360D42C4653}"/>
              </a:ext>
            </a:extLst>
          </p:cNvPr>
          <p:cNvSpPr txBox="1"/>
          <p:nvPr/>
        </p:nvSpPr>
        <p:spPr>
          <a:xfrm>
            <a:off x="457202" y="3175108"/>
            <a:ext cx="203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function is used to count the number of rows that match a specified condition. Here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425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5C58FDF-1C03-1EE8-5E99-A5A6CD8B1FA8}"/>
              </a:ext>
            </a:extLst>
          </p:cNvPr>
          <p:cNvSpPr/>
          <p:nvPr/>
        </p:nvSpPr>
        <p:spPr>
          <a:xfrm>
            <a:off x="5213984" y="2126039"/>
            <a:ext cx="2032000" cy="260592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FF367F-0BBE-376F-DB21-C356CA1D97C3}"/>
              </a:ext>
            </a:extLst>
          </p:cNvPr>
          <p:cNvSpPr txBox="1"/>
          <p:nvPr/>
        </p:nvSpPr>
        <p:spPr>
          <a:xfrm>
            <a:off x="467360" y="460970"/>
            <a:ext cx="7813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WHAT TYPES OF SQL QUERIES I HAVE USED…</a:t>
            </a:r>
            <a:endParaRPr lang="en-IN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0EA0A-A2CD-F772-7AE5-C12E1B6F721E}"/>
              </a:ext>
            </a:extLst>
          </p:cNvPr>
          <p:cNvSpPr txBox="1"/>
          <p:nvPr/>
        </p:nvSpPr>
        <p:spPr>
          <a:xfrm>
            <a:off x="2889251" y="2216220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02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FD535B-77E5-7DA7-0D7F-1B8C5671C086}"/>
              </a:ext>
            </a:extLst>
          </p:cNvPr>
          <p:cNvSpPr txBox="1"/>
          <p:nvPr/>
        </p:nvSpPr>
        <p:spPr>
          <a:xfrm>
            <a:off x="2894331" y="2733139"/>
            <a:ext cx="139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DISTINCT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683DC-3D35-1EDA-4D6C-C0C7B6A8EAFC}"/>
              </a:ext>
            </a:extLst>
          </p:cNvPr>
          <p:cNvSpPr txBox="1"/>
          <p:nvPr/>
        </p:nvSpPr>
        <p:spPr>
          <a:xfrm>
            <a:off x="2885441" y="3195429"/>
            <a:ext cx="203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used to remove duplicates from the result set, returning only unique values.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E093E1-16ED-AB3A-19D1-45910D359CAC}"/>
              </a:ext>
            </a:extLst>
          </p:cNvPr>
          <p:cNvSpPr txBox="1"/>
          <p:nvPr/>
        </p:nvSpPr>
        <p:spPr>
          <a:xfrm>
            <a:off x="5308596" y="2209919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03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73DEAF-46A3-D6AD-3B52-2E49EB710040}"/>
              </a:ext>
            </a:extLst>
          </p:cNvPr>
          <p:cNvSpPr txBox="1"/>
          <p:nvPr/>
        </p:nvSpPr>
        <p:spPr>
          <a:xfrm>
            <a:off x="5311142" y="2699006"/>
            <a:ext cx="985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22A8AB-DDEF-5E3C-4012-B5CD49214D0E}"/>
              </a:ext>
            </a:extLst>
          </p:cNvPr>
          <p:cNvSpPr txBox="1"/>
          <p:nvPr/>
        </p:nvSpPr>
        <p:spPr>
          <a:xfrm>
            <a:off x="5260973" y="3099116"/>
            <a:ext cx="203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used to combine rows from two or more tables based on a related column between them. 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94969E-05CF-21E4-BCD4-46F8E4E105BD}"/>
              </a:ext>
            </a:extLst>
          </p:cNvPr>
          <p:cNvSpPr txBox="1"/>
          <p:nvPr/>
        </p:nvSpPr>
        <p:spPr>
          <a:xfrm>
            <a:off x="467360" y="2216219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AB489B-C1DC-52D8-12FC-881BC7DA2A73}"/>
              </a:ext>
            </a:extLst>
          </p:cNvPr>
          <p:cNvSpPr txBox="1"/>
          <p:nvPr/>
        </p:nvSpPr>
        <p:spPr>
          <a:xfrm>
            <a:off x="467360" y="2739439"/>
            <a:ext cx="985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COUNT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641AF5-643D-0CAE-9D03-2360D42C4653}"/>
              </a:ext>
            </a:extLst>
          </p:cNvPr>
          <p:cNvSpPr txBox="1"/>
          <p:nvPr/>
        </p:nvSpPr>
        <p:spPr>
          <a:xfrm>
            <a:off x="457202" y="3175108"/>
            <a:ext cx="203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function is used to count the number of rows that match a specified condition. Here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602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2B3499-9829-1249-3D42-2B5CC5FF8BAD}"/>
              </a:ext>
            </a:extLst>
          </p:cNvPr>
          <p:cNvSpPr/>
          <p:nvPr/>
        </p:nvSpPr>
        <p:spPr>
          <a:xfrm>
            <a:off x="7589520" y="2103120"/>
            <a:ext cx="2180589" cy="255016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FF367F-0BBE-376F-DB21-C356CA1D97C3}"/>
              </a:ext>
            </a:extLst>
          </p:cNvPr>
          <p:cNvSpPr txBox="1"/>
          <p:nvPr/>
        </p:nvSpPr>
        <p:spPr>
          <a:xfrm>
            <a:off x="467360" y="460970"/>
            <a:ext cx="7813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WHAT TYPES OF SQL QUERIES I HAVE USED…</a:t>
            </a:r>
            <a:endParaRPr lang="en-IN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0EA0A-A2CD-F772-7AE5-C12E1B6F721E}"/>
              </a:ext>
            </a:extLst>
          </p:cNvPr>
          <p:cNvSpPr txBox="1"/>
          <p:nvPr/>
        </p:nvSpPr>
        <p:spPr>
          <a:xfrm>
            <a:off x="2889251" y="2216220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02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FD535B-77E5-7DA7-0D7F-1B8C5671C086}"/>
              </a:ext>
            </a:extLst>
          </p:cNvPr>
          <p:cNvSpPr txBox="1"/>
          <p:nvPr/>
        </p:nvSpPr>
        <p:spPr>
          <a:xfrm>
            <a:off x="2894331" y="2733139"/>
            <a:ext cx="139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DISTINCT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683DC-3D35-1EDA-4D6C-C0C7B6A8EAFC}"/>
              </a:ext>
            </a:extLst>
          </p:cNvPr>
          <p:cNvSpPr txBox="1"/>
          <p:nvPr/>
        </p:nvSpPr>
        <p:spPr>
          <a:xfrm>
            <a:off x="2885441" y="3195429"/>
            <a:ext cx="203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used to remove duplicates from the result set, returning only unique values.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E093E1-16ED-AB3A-19D1-45910D359CAC}"/>
              </a:ext>
            </a:extLst>
          </p:cNvPr>
          <p:cNvSpPr txBox="1"/>
          <p:nvPr/>
        </p:nvSpPr>
        <p:spPr>
          <a:xfrm>
            <a:off x="5308596" y="2209919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03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73DEAF-46A3-D6AD-3B52-2E49EB710040}"/>
              </a:ext>
            </a:extLst>
          </p:cNvPr>
          <p:cNvSpPr txBox="1"/>
          <p:nvPr/>
        </p:nvSpPr>
        <p:spPr>
          <a:xfrm>
            <a:off x="5311142" y="2699006"/>
            <a:ext cx="985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22A8AB-DDEF-5E3C-4012-B5CD49214D0E}"/>
              </a:ext>
            </a:extLst>
          </p:cNvPr>
          <p:cNvSpPr txBox="1"/>
          <p:nvPr/>
        </p:nvSpPr>
        <p:spPr>
          <a:xfrm>
            <a:off x="5260973" y="3099116"/>
            <a:ext cx="203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used to combine rows from two or more tables based on a related column between them. 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8BC41-35FC-7217-7E3D-451829F1CFDE}"/>
              </a:ext>
            </a:extLst>
          </p:cNvPr>
          <p:cNvSpPr txBox="1"/>
          <p:nvPr/>
        </p:nvSpPr>
        <p:spPr>
          <a:xfrm>
            <a:off x="7738109" y="3195428"/>
            <a:ext cx="203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allow you to retrieve data that will be used in the main (outer) query.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AE3F1E-5280-CE04-CA9A-06480E298010}"/>
              </a:ext>
            </a:extLst>
          </p:cNvPr>
          <p:cNvSpPr txBox="1"/>
          <p:nvPr/>
        </p:nvSpPr>
        <p:spPr>
          <a:xfrm>
            <a:off x="7716519" y="2216220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04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0ADBDA-95CB-2118-6EE0-4FDA60DCED38}"/>
              </a:ext>
            </a:extLst>
          </p:cNvPr>
          <p:cNvSpPr txBox="1"/>
          <p:nvPr/>
        </p:nvSpPr>
        <p:spPr>
          <a:xfrm>
            <a:off x="7716519" y="2733139"/>
            <a:ext cx="158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SUBQUERIS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94969E-05CF-21E4-BCD4-46F8E4E105BD}"/>
              </a:ext>
            </a:extLst>
          </p:cNvPr>
          <p:cNvSpPr txBox="1"/>
          <p:nvPr/>
        </p:nvSpPr>
        <p:spPr>
          <a:xfrm>
            <a:off x="467360" y="2216219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AB489B-C1DC-52D8-12FC-881BC7DA2A73}"/>
              </a:ext>
            </a:extLst>
          </p:cNvPr>
          <p:cNvSpPr txBox="1"/>
          <p:nvPr/>
        </p:nvSpPr>
        <p:spPr>
          <a:xfrm>
            <a:off x="467360" y="2739439"/>
            <a:ext cx="985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COUNT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641AF5-643D-0CAE-9D03-2360D42C4653}"/>
              </a:ext>
            </a:extLst>
          </p:cNvPr>
          <p:cNvSpPr txBox="1"/>
          <p:nvPr/>
        </p:nvSpPr>
        <p:spPr>
          <a:xfrm>
            <a:off x="457202" y="3175108"/>
            <a:ext cx="203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function is used to count the number of rows that match a specified condition. Here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094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D7440E-6233-3085-D986-4D24367BCC09}"/>
              </a:ext>
            </a:extLst>
          </p:cNvPr>
          <p:cNvSpPr/>
          <p:nvPr/>
        </p:nvSpPr>
        <p:spPr>
          <a:xfrm>
            <a:off x="10058400" y="2072640"/>
            <a:ext cx="2032000" cy="28448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FF367F-0BBE-376F-DB21-C356CA1D97C3}"/>
              </a:ext>
            </a:extLst>
          </p:cNvPr>
          <p:cNvSpPr txBox="1"/>
          <p:nvPr/>
        </p:nvSpPr>
        <p:spPr>
          <a:xfrm>
            <a:off x="467360" y="460970"/>
            <a:ext cx="7813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WHAT TYPES OF SQL QUERIES I HAVE USED…</a:t>
            </a:r>
            <a:endParaRPr lang="en-IN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0EA0A-A2CD-F772-7AE5-C12E1B6F721E}"/>
              </a:ext>
            </a:extLst>
          </p:cNvPr>
          <p:cNvSpPr txBox="1"/>
          <p:nvPr/>
        </p:nvSpPr>
        <p:spPr>
          <a:xfrm>
            <a:off x="2889251" y="2216220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02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FD535B-77E5-7DA7-0D7F-1B8C5671C086}"/>
              </a:ext>
            </a:extLst>
          </p:cNvPr>
          <p:cNvSpPr txBox="1"/>
          <p:nvPr/>
        </p:nvSpPr>
        <p:spPr>
          <a:xfrm>
            <a:off x="2894331" y="2733139"/>
            <a:ext cx="139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DISTINCT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683DC-3D35-1EDA-4D6C-C0C7B6A8EAFC}"/>
              </a:ext>
            </a:extLst>
          </p:cNvPr>
          <p:cNvSpPr txBox="1"/>
          <p:nvPr/>
        </p:nvSpPr>
        <p:spPr>
          <a:xfrm>
            <a:off x="2885441" y="3195429"/>
            <a:ext cx="203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used to remove duplicates from the result set, returning only unique values.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E093E1-16ED-AB3A-19D1-45910D359CAC}"/>
              </a:ext>
            </a:extLst>
          </p:cNvPr>
          <p:cNvSpPr txBox="1"/>
          <p:nvPr/>
        </p:nvSpPr>
        <p:spPr>
          <a:xfrm>
            <a:off x="5308596" y="2209919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03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73DEAF-46A3-D6AD-3B52-2E49EB710040}"/>
              </a:ext>
            </a:extLst>
          </p:cNvPr>
          <p:cNvSpPr txBox="1"/>
          <p:nvPr/>
        </p:nvSpPr>
        <p:spPr>
          <a:xfrm>
            <a:off x="5311142" y="2699006"/>
            <a:ext cx="985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22A8AB-DDEF-5E3C-4012-B5CD49214D0E}"/>
              </a:ext>
            </a:extLst>
          </p:cNvPr>
          <p:cNvSpPr txBox="1"/>
          <p:nvPr/>
        </p:nvSpPr>
        <p:spPr>
          <a:xfrm>
            <a:off x="5260973" y="3099116"/>
            <a:ext cx="203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used to combine rows from two or more tables based on a related column between them. 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8BC41-35FC-7217-7E3D-451829F1CFDE}"/>
              </a:ext>
            </a:extLst>
          </p:cNvPr>
          <p:cNvSpPr txBox="1"/>
          <p:nvPr/>
        </p:nvSpPr>
        <p:spPr>
          <a:xfrm>
            <a:off x="7738109" y="3195428"/>
            <a:ext cx="203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allow you to retrieve data that will be used in the main (outer) query.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AE3F1E-5280-CE04-CA9A-06480E298010}"/>
              </a:ext>
            </a:extLst>
          </p:cNvPr>
          <p:cNvSpPr txBox="1"/>
          <p:nvPr/>
        </p:nvSpPr>
        <p:spPr>
          <a:xfrm>
            <a:off x="7716519" y="2216220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04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0ADBDA-95CB-2118-6EE0-4FDA60DCED38}"/>
              </a:ext>
            </a:extLst>
          </p:cNvPr>
          <p:cNvSpPr txBox="1"/>
          <p:nvPr/>
        </p:nvSpPr>
        <p:spPr>
          <a:xfrm>
            <a:off x="7716519" y="2733139"/>
            <a:ext cx="158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SUBQUERIS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94969E-05CF-21E4-BCD4-46F8E4E105BD}"/>
              </a:ext>
            </a:extLst>
          </p:cNvPr>
          <p:cNvSpPr txBox="1"/>
          <p:nvPr/>
        </p:nvSpPr>
        <p:spPr>
          <a:xfrm>
            <a:off x="467360" y="2216219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AB489B-C1DC-52D8-12FC-881BC7DA2A73}"/>
              </a:ext>
            </a:extLst>
          </p:cNvPr>
          <p:cNvSpPr txBox="1"/>
          <p:nvPr/>
        </p:nvSpPr>
        <p:spPr>
          <a:xfrm>
            <a:off x="467360" y="2739439"/>
            <a:ext cx="985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COUNT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F8EF83-29CD-C2FA-3BB0-1A2D2C632529}"/>
              </a:ext>
            </a:extLst>
          </p:cNvPr>
          <p:cNvSpPr txBox="1"/>
          <p:nvPr/>
        </p:nvSpPr>
        <p:spPr>
          <a:xfrm>
            <a:off x="10160000" y="2195898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05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D9F507-B95A-C56A-9581-ADF1A2355216}"/>
              </a:ext>
            </a:extLst>
          </p:cNvPr>
          <p:cNvSpPr txBox="1"/>
          <p:nvPr/>
        </p:nvSpPr>
        <p:spPr>
          <a:xfrm>
            <a:off x="10160000" y="2719118"/>
            <a:ext cx="985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E9F399-4AB0-4BEC-3704-271CC5FD666F}"/>
              </a:ext>
            </a:extLst>
          </p:cNvPr>
          <p:cNvSpPr txBox="1"/>
          <p:nvPr/>
        </p:nvSpPr>
        <p:spPr>
          <a:xfrm>
            <a:off x="10160000" y="3175108"/>
            <a:ext cx="203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It does not store data physically but provides a way to present data from one or more tables 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641AF5-643D-0CAE-9D03-2360D42C4653}"/>
              </a:ext>
            </a:extLst>
          </p:cNvPr>
          <p:cNvSpPr txBox="1"/>
          <p:nvPr/>
        </p:nvSpPr>
        <p:spPr>
          <a:xfrm>
            <a:off x="457202" y="3175108"/>
            <a:ext cx="203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function is used to count the number of rows that match a specified condition. Here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957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228BC18-4D38-2617-20A3-2D6539F43FC9}"/>
              </a:ext>
            </a:extLst>
          </p:cNvPr>
          <p:cNvGrpSpPr/>
          <p:nvPr/>
        </p:nvGrpSpPr>
        <p:grpSpPr>
          <a:xfrm>
            <a:off x="-5074920" y="-1676400"/>
            <a:ext cx="9906000" cy="9906000"/>
            <a:chOff x="-5074920" y="-1676400"/>
            <a:chExt cx="9906000" cy="990600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A7EAF329-5206-8B12-DDFD-9653F7DA9AF3}"/>
                </a:ext>
              </a:extLst>
            </p:cNvPr>
            <p:cNvSpPr/>
            <p:nvPr/>
          </p:nvSpPr>
          <p:spPr>
            <a:xfrm>
              <a:off x="-5074920" y="-1676400"/>
              <a:ext cx="9906000" cy="9906000"/>
            </a:xfrm>
            <a:prstGeom prst="ellipse">
              <a:avLst/>
            </a:prstGeom>
            <a:ln w="12700">
              <a:noFill/>
            </a:ln>
            <a:effectLst>
              <a:outerShdw blurRad="152400" dist="38100" sx="103000" sy="1030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0CB27C-6F4F-88B9-F7B1-29D21D47D99C}"/>
                </a:ext>
              </a:extLst>
            </p:cNvPr>
            <p:cNvSpPr txBox="1"/>
            <p:nvPr/>
          </p:nvSpPr>
          <p:spPr>
            <a:xfrm rot="5400000">
              <a:off x="3215640" y="2984213"/>
              <a:ext cx="2240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JOINS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3F4382-3359-85A3-77E1-BA9F7E212DFB}"/>
                </a:ext>
              </a:extLst>
            </p:cNvPr>
            <p:cNvSpPr txBox="1"/>
            <p:nvPr/>
          </p:nvSpPr>
          <p:spPr>
            <a:xfrm>
              <a:off x="-1802130" y="-889576"/>
              <a:ext cx="36042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SUB-QUERIES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8D433D-255B-0EF3-4B10-64C027B9E006}"/>
                </a:ext>
              </a:extLst>
            </p:cNvPr>
            <p:cNvSpPr txBox="1"/>
            <p:nvPr/>
          </p:nvSpPr>
          <p:spPr>
            <a:xfrm>
              <a:off x="-2335530" y="6705600"/>
              <a:ext cx="442722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AGGREGGATE FUNCTIONS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5D47C2-931D-ECDC-36E8-0C75CE16491F}"/>
                </a:ext>
              </a:extLst>
            </p:cNvPr>
            <p:cNvSpPr txBox="1"/>
            <p:nvPr/>
          </p:nvSpPr>
          <p:spPr>
            <a:xfrm rot="16200000">
              <a:off x="-5280660" y="2984213"/>
              <a:ext cx="2240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VIEWS</a:t>
              </a:r>
            </a:p>
          </p:txBody>
        </p:sp>
        <p:sp useBgFill="1">
          <p:nvSpPr>
            <p:cNvPr id="8" name="Oval 7">
              <a:extLst>
                <a:ext uri="{FF2B5EF4-FFF2-40B4-BE49-F238E27FC236}">
                  <a16:creationId xmlns:a16="http://schemas.microsoft.com/office/drawing/2014/main" id="{EDB0FF2A-3841-206E-C99A-C1766FE35711}"/>
                </a:ext>
              </a:extLst>
            </p:cNvPr>
            <p:cNvSpPr/>
            <p:nvPr/>
          </p:nvSpPr>
          <p:spPr>
            <a:xfrm>
              <a:off x="-3063240" y="228600"/>
              <a:ext cx="6126480" cy="5699760"/>
            </a:xfrm>
            <a:prstGeom prst="ellipse">
              <a:avLst/>
            </a:prstGeom>
            <a:effectLst>
              <a:outerShdw blurRad="165100" dist="38100" sx="104000" sy="104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1" name="Picture 10" descr="A cartoon of a child running on a treadmill">
            <a:extLst>
              <a:ext uri="{FF2B5EF4-FFF2-40B4-BE49-F238E27FC236}">
                <a16:creationId xmlns:a16="http://schemas.microsoft.com/office/drawing/2014/main" id="{B784382C-CBC3-66A7-BC2A-62D02855E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652" y="2009774"/>
            <a:ext cx="2838452" cy="28384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DC14F3-114D-19B8-AEA1-EB42FA3856A3}"/>
              </a:ext>
            </a:extLst>
          </p:cNvPr>
          <p:cNvSpPr txBox="1"/>
          <p:nvPr/>
        </p:nvSpPr>
        <p:spPr>
          <a:xfrm>
            <a:off x="5242560" y="716280"/>
            <a:ext cx="37490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Aptos" panose="020B0004020202020204" pitchFamily="34" charset="0"/>
              </a:rPr>
              <a:t>SELECT </a:t>
            </a:r>
            <a:r>
              <a:rPr lang="en-IN" sz="1400" dirty="0" err="1">
                <a:solidFill>
                  <a:schemeClr val="bg1"/>
                </a:solidFill>
                <a:latin typeface="Aptos" panose="020B0004020202020204" pitchFamily="34" charset="0"/>
              </a:rPr>
              <a:t>M.first_name</a:t>
            </a:r>
            <a:r>
              <a:rPr lang="en-IN" sz="1400" dirty="0">
                <a:solidFill>
                  <a:schemeClr val="bg1"/>
                </a:solidFill>
                <a:latin typeface="Aptos" panose="020B0004020202020204" pitchFamily="34" charset="0"/>
              </a:rPr>
              <a:t> AS </a:t>
            </a:r>
            <a:r>
              <a:rPr lang="en-IN" sz="1400" dirty="0" err="1">
                <a:solidFill>
                  <a:schemeClr val="bg1"/>
                </a:solidFill>
                <a:latin typeface="Aptos" panose="020B0004020202020204" pitchFamily="34" charset="0"/>
              </a:rPr>
              <a:t>member_name</a:t>
            </a:r>
            <a:r>
              <a:rPr lang="en-IN" sz="1400" dirty="0">
                <a:solidFill>
                  <a:schemeClr val="bg1"/>
                </a:solidFill>
                <a:latin typeface="Aptos" panose="020B0004020202020204" pitchFamily="34" charset="0"/>
              </a:rPr>
              <a:t>,</a:t>
            </a:r>
          </a:p>
          <a:p>
            <a:r>
              <a:rPr lang="en-IN" sz="1400" dirty="0" err="1">
                <a:solidFill>
                  <a:schemeClr val="bg1"/>
                </a:solidFill>
                <a:latin typeface="Aptos" panose="020B0004020202020204" pitchFamily="34" charset="0"/>
              </a:rPr>
              <a:t>T.first_name</a:t>
            </a:r>
            <a:r>
              <a:rPr lang="en-IN" sz="1400" dirty="0">
                <a:solidFill>
                  <a:schemeClr val="bg1"/>
                </a:solidFill>
                <a:latin typeface="Aptos" panose="020B0004020202020204" pitchFamily="34" charset="0"/>
              </a:rPr>
              <a:t> AS </a:t>
            </a:r>
            <a:r>
              <a:rPr lang="en-IN" sz="1400" dirty="0" err="1">
                <a:solidFill>
                  <a:schemeClr val="bg1"/>
                </a:solidFill>
                <a:latin typeface="Aptos" panose="020B0004020202020204" pitchFamily="34" charset="0"/>
              </a:rPr>
              <a:t>trainer_name</a:t>
            </a:r>
            <a:r>
              <a:rPr lang="en-IN" sz="1400" dirty="0">
                <a:solidFill>
                  <a:schemeClr val="bg1"/>
                </a:solidFill>
                <a:latin typeface="Aptos" panose="020B0004020202020204" pitchFamily="34" charset="0"/>
              </a:rPr>
              <a:t>, </a:t>
            </a:r>
            <a:r>
              <a:rPr lang="en-IN" sz="1400" dirty="0" err="1">
                <a:solidFill>
                  <a:schemeClr val="bg1"/>
                </a:solidFill>
                <a:latin typeface="Aptos" panose="020B0004020202020204" pitchFamily="34" charset="0"/>
              </a:rPr>
              <a:t>PT.assigned_dateFROM</a:t>
            </a:r>
            <a:r>
              <a:rPr lang="en-IN" sz="1400" dirty="0">
                <a:solidFill>
                  <a:schemeClr val="bg1"/>
                </a:solidFill>
                <a:latin typeface="Aptos" panose="020B0004020202020204" pitchFamily="34" charset="0"/>
              </a:rPr>
              <a:t> Members as M</a:t>
            </a:r>
          </a:p>
          <a:p>
            <a:r>
              <a:rPr lang="en-IN" sz="1400" dirty="0">
                <a:solidFill>
                  <a:schemeClr val="bg1"/>
                </a:solidFill>
                <a:latin typeface="Aptos" panose="020B0004020202020204" pitchFamily="34" charset="0"/>
              </a:rPr>
              <a:t>JOIN </a:t>
            </a:r>
            <a:r>
              <a:rPr lang="en-IN" sz="1400" dirty="0" err="1">
                <a:solidFill>
                  <a:schemeClr val="bg1"/>
                </a:solidFill>
                <a:latin typeface="Aptos" panose="020B0004020202020204" pitchFamily="34" charset="0"/>
              </a:rPr>
              <a:t>personal_training</a:t>
            </a:r>
            <a:r>
              <a:rPr lang="en-IN" sz="1400" dirty="0">
                <a:solidFill>
                  <a:schemeClr val="bg1"/>
                </a:solidFill>
                <a:latin typeface="Aptos" panose="020B0004020202020204" pitchFamily="34" charset="0"/>
              </a:rPr>
              <a:t> as PT</a:t>
            </a:r>
          </a:p>
          <a:p>
            <a:r>
              <a:rPr lang="en-IN" sz="1400" dirty="0">
                <a:solidFill>
                  <a:schemeClr val="bg1"/>
                </a:solidFill>
                <a:latin typeface="Aptos" panose="020B0004020202020204" pitchFamily="34" charset="0"/>
              </a:rPr>
              <a:t> ON </a:t>
            </a:r>
            <a:r>
              <a:rPr lang="en-IN" sz="1400" dirty="0" err="1">
                <a:solidFill>
                  <a:schemeClr val="bg1"/>
                </a:solidFill>
                <a:latin typeface="Aptos" panose="020B0004020202020204" pitchFamily="34" charset="0"/>
              </a:rPr>
              <a:t>M.member_id</a:t>
            </a:r>
            <a:r>
              <a:rPr lang="en-IN" sz="1400" dirty="0">
                <a:solidFill>
                  <a:schemeClr val="bg1"/>
                </a:solidFill>
                <a:latin typeface="Aptos" panose="020B0004020202020204" pitchFamily="34" charset="0"/>
              </a:rPr>
              <a:t> = </a:t>
            </a:r>
            <a:r>
              <a:rPr lang="en-IN" sz="1400" dirty="0" err="1">
                <a:solidFill>
                  <a:schemeClr val="bg1"/>
                </a:solidFill>
                <a:latin typeface="Aptos" panose="020B0004020202020204" pitchFamily="34" charset="0"/>
              </a:rPr>
              <a:t>PT.member_id</a:t>
            </a:r>
            <a:endParaRPr lang="en-IN" sz="14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IN" sz="1400" dirty="0">
                <a:solidFill>
                  <a:schemeClr val="bg1"/>
                </a:solidFill>
                <a:latin typeface="Aptos" panose="020B0004020202020204" pitchFamily="34" charset="0"/>
              </a:rPr>
              <a:t>JOIN Trainers as T ON </a:t>
            </a:r>
            <a:r>
              <a:rPr lang="en-IN" sz="1400" dirty="0" err="1">
                <a:solidFill>
                  <a:schemeClr val="bg1"/>
                </a:solidFill>
                <a:latin typeface="Aptos" panose="020B0004020202020204" pitchFamily="34" charset="0"/>
              </a:rPr>
              <a:t>PT.trainer_id</a:t>
            </a:r>
            <a:r>
              <a:rPr lang="en-IN" sz="1400" dirty="0">
                <a:solidFill>
                  <a:schemeClr val="bg1"/>
                </a:solidFill>
                <a:latin typeface="Aptos" panose="020B0004020202020204" pitchFamily="34" charset="0"/>
              </a:rPr>
              <a:t> = </a:t>
            </a:r>
            <a:r>
              <a:rPr lang="en-IN" sz="1400" dirty="0" err="1">
                <a:solidFill>
                  <a:schemeClr val="bg1"/>
                </a:solidFill>
                <a:latin typeface="Aptos" panose="020B0004020202020204" pitchFamily="34" charset="0"/>
              </a:rPr>
              <a:t>T.trainer_id</a:t>
            </a:r>
            <a:r>
              <a:rPr lang="en-IN" sz="1400" dirty="0">
                <a:solidFill>
                  <a:schemeClr val="bg1"/>
                </a:solidFill>
                <a:latin typeface="Aptos" panose="020B0004020202020204" pitchFamily="34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904FF4-61E7-461A-689A-A78A34B2707D}"/>
              </a:ext>
            </a:extLst>
          </p:cNvPr>
          <p:cNvSpPr txBox="1"/>
          <p:nvPr/>
        </p:nvSpPr>
        <p:spPr>
          <a:xfrm>
            <a:off x="4998720" y="228600"/>
            <a:ext cx="5364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Join Query to Get Members and Their Trainers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80D874-E560-1ACC-25BD-2448281B80F0}"/>
              </a:ext>
            </a:extLst>
          </p:cNvPr>
          <p:cNvSpPr txBox="1"/>
          <p:nvPr/>
        </p:nvSpPr>
        <p:spPr>
          <a:xfrm>
            <a:off x="5608320" y="3078480"/>
            <a:ext cx="32461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SELECT </a:t>
            </a:r>
            <a:r>
              <a:rPr lang="en-IN" sz="1400" dirty="0" err="1">
                <a:solidFill>
                  <a:schemeClr val="bg1"/>
                </a:solidFill>
              </a:rPr>
              <a:t>m.first_name</a:t>
            </a:r>
            <a:r>
              <a:rPr lang="en-IN" sz="1400" dirty="0">
                <a:solidFill>
                  <a:schemeClr val="bg1"/>
                </a:solidFill>
              </a:rPr>
              <a:t>, </a:t>
            </a:r>
            <a:r>
              <a:rPr lang="en-IN" sz="1400" dirty="0" err="1">
                <a:solidFill>
                  <a:schemeClr val="bg1"/>
                </a:solidFill>
              </a:rPr>
              <a:t>m.last_name</a:t>
            </a:r>
            <a:endParaRPr lang="en-IN" sz="1400" dirty="0">
              <a:solidFill>
                <a:schemeClr val="bg1"/>
              </a:solidFill>
            </a:endParaRPr>
          </a:p>
          <a:p>
            <a:r>
              <a:rPr lang="en-IN" sz="1400" dirty="0">
                <a:solidFill>
                  <a:schemeClr val="bg1"/>
                </a:solidFill>
              </a:rPr>
              <a:t>FROM Members as m</a:t>
            </a:r>
          </a:p>
          <a:p>
            <a:r>
              <a:rPr lang="en-IN" sz="1400" dirty="0">
                <a:solidFill>
                  <a:schemeClr val="bg1"/>
                </a:solidFill>
              </a:rPr>
              <a:t>LEFT JOIN </a:t>
            </a:r>
            <a:r>
              <a:rPr lang="en-IN" sz="1400" dirty="0" err="1">
                <a:solidFill>
                  <a:schemeClr val="bg1"/>
                </a:solidFill>
              </a:rPr>
              <a:t>Gym_Cafe</a:t>
            </a:r>
            <a:r>
              <a:rPr lang="en-IN" sz="1400" dirty="0">
                <a:solidFill>
                  <a:schemeClr val="bg1"/>
                </a:solidFill>
              </a:rPr>
              <a:t> c </a:t>
            </a:r>
          </a:p>
          <a:p>
            <a:r>
              <a:rPr lang="en-IN" sz="1400" dirty="0">
                <a:solidFill>
                  <a:schemeClr val="bg1"/>
                </a:solidFill>
              </a:rPr>
              <a:t>ON </a:t>
            </a:r>
            <a:r>
              <a:rPr lang="en-IN" sz="1400" dirty="0" err="1">
                <a:solidFill>
                  <a:schemeClr val="bg1"/>
                </a:solidFill>
              </a:rPr>
              <a:t>m.member_id</a:t>
            </a:r>
            <a:r>
              <a:rPr lang="en-IN" sz="1400" dirty="0">
                <a:solidFill>
                  <a:schemeClr val="bg1"/>
                </a:solidFill>
              </a:rPr>
              <a:t> = </a:t>
            </a:r>
            <a:r>
              <a:rPr lang="en-IN" sz="1400" dirty="0" err="1">
                <a:solidFill>
                  <a:schemeClr val="bg1"/>
                </a:solidFill>
              </a:rPr>
              <a:t>c.member_id</a:t>
            </a:r>
            <a:endParaRPr lang="en-IN" sz="1400" dirty="0">
              <a:solidFill>
                <a:schemeClr val="bg1"/>
              </a:solidFill>
            </a:endParaRPr>
          </a:p>
          <a:p>
            <a:r>
              <a:rPr lang="en-IN" sz="1400" dirty="0">
                <a:solidFill>
                  <a:schemeClr val="bg1"/>
                </a:solidFill>
              </a:rPr>
              <a:t>WHERE </a:t>
            </a:r>
            <a:r>
              <a:rPr lang="en-IN" sz="1400" dirty="0" err="1">
                <a:solidFill>
                  <a:schemeClr val="bg1"/>
                </a:solidFill>
              </a:rPr>
              <a:t>c.member_id</a:t>
            </a:r>
            <a:r>
              <a:rPr lang="en-IN" sz="1400" dirty="0">
                <a:solidFill>
                  <a:schemeClr val="bg1"/>
                </a:solidFill>
              </a:rPr>
              <a:t> IS NULL;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9E493D-77C1-3945-E146-B9FD86F295A6}"/>
              </a:ext>
            </a:extLst>
          </p:cNvPr>
          <p:cNvSpPr txBox="1"/>
          <p:nvPr/>
        </p:nvSpPr>
        <p:spPr>
          <a:xfrm>
            <a:off x="5364480" y="2652196"/>
            <a:ext cx="655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get members who </a:t>
            </a:r>
            <a:r>
              <a:rPr lang="en-US" sz="1600" b="1" dirty="0" err="1">
                <a:solidFill>
                  <a:schemeClr val="bg1"/>
                </a:solidFill>
              </a:rPr>
              <a:t>dont</a:t>
            </a:r>
            <a:r>
              <a:rPr lang="en-US" sz="1600" b="1" dirty="0">
                <a:solidFill>
                  <a:schemeClr val="bg1"/>
                </a:solidFill>
              </a:rPr>
              <a:t> buy anything from cafe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19" name="Picture 18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D4C62070-F1F4-2134-5644-AF1F096F4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308" y="3078480"/>
            <a:ext cx="1615580" cy="10059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3" name="Picture 22" descr="A screenshot of a computer">
            <a:extLst>
              <a:ext uri="{FF2B5EF4-FFF2-40B4-BE49-F238E27FC236}">
                <a16:creationId xmlns:a16="http://schemas.microsoft.com/office/drawing/2014/main" id="{F0DE1070-03F7-6388-6F21-DEAE3B2906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308" y="716280"/>
            <a:ext cx="2305457" cy="15784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40FEA74-FBE5-5646-4315-47E69858AE06}"/>
              </a:ext>
            </a:extLst>
          </p:cNvPr>
          <p:cNvSpPr txBox="1"/>
          <p:nvPr/>
        </p:nvSpPr>
        <p:spPr>
          <a:xfrm>
            <a:off x="5242560" y="4632760"/>
            <a:ext cx="382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membership type count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8D3F6C-21D4-FD38-09E4-0EE240FA5F5F}"/>
              </a:ext>
            </a:extLst>
          </p:cNvPr>
          <p:cNvSpPr txBox="1"/>
          <p:nvPr/>
        </p:nvSpPr>
        <p:spPr>
          <a:xfrm>
            <a:off x="5359400" y="5068706"/>
            <a:ext cx="3515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SELECT </a:t>
            </a:r>
            <a:r>
              <a:rPr lang="en-US" sz="1400" dirty="0" err="1">
                <a:solidFill>
                  <a:schemeClr val="bg1"/>
                </a:solidFill>
              </a:rPr>
              <a:t>membership_type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</a:p>
          <a:p>
            <a:r>
              <a:rPr lang="en-US" sz="1400" dirty="0">
                <a:solidFill>
                  <a:schemeClr val="bg1"/>
                </a:solidFill>
              </a:rPr>
              <a:t>COUNT(*) AS </a:t>
            </a:r>
            <a:r>
              <a:rPr lang="en-US" sz="1400" dirty="0" err="1">
                <a:solidFill>
                  <a:schemeClr val="bg1"/>
                </a:solidFill>
              </a:rPr>
              <a:t>total_countFROM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MembersGROUP</a:t>
            </a:r>
            <a:r>
              <a:rPr lang="en-US" sz="1400" dirty="0">
                <a:solidFill>
                  <a:schemeClr val="bg1"/>
                </a:solidFill>
              </a:rPr>
              <a:t> BY </a:t>
            </a:r>
            <a:r>
              <a:rPr lang="en-US" sz="1400" dirty="0" err="1">
                <a:solidFill>
                  <a:schemeClr val="bg1"/>
                </a:solidFill>
              </a:rPr>
              <a:t>membership_type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  <a:endParaRPr lang="en-IN" sz="1400" dirty="0">
              <a:solidFill>
                <a:schemeClr val="bg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31626D0-D431-35D6-60A8-91295ED8D0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9308" y="4971314"/>
            <a:ext cx="1988992" cy="8230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41412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17" grpId="0"/>
      <p:bldP spid="25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228BC18-4D38-2617-20A3-2D6539F43FC9}"/>
              </a:ext>
            </a:extLst>
          </p:cNvPr>
          <p:cNvGrpSpPr/>
          <p:nvPr/>
        </p:nvGrpSpPr>
        <p:grpSpPr>
          <a:xfrm rot="5400000">
            <a:off x="-5074920" y="-1676400"/>
            <a:ext cx="9906000" cy="9906000"/>
            <a:chOff x="-5074920" y="-1676400"/>
            <a:chExt cx="9906000" cy="990600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A7EAF329-5206-8B12-DDFD-9653F7DA9AF3}"/>
                </a:ext>
              </a:extLst>
            </p:cNvPr>
            <p:cNvSpPr/>
            <p:nvPr/>
          </p:nvSpPr>
          <p:spPr>
            <a:xfrm>
              <a:off x="-5074920" y="-1676400"/>
              <a:ext cx="9906000" cy="9906000"/>
            </a:xfrm>
            <a:prstGeom prst="ellipse">
              <a:avLst/>
            </a:prstGeom>
            <a:ln w="12700">
              <a:noFill/>
            </a:ln>
            <a:effectLst>
              <a:outerShdw blurRad="152400" dist="38100" sx="103000" sy="1030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0CB27C-6F4F-88B9-F7B1-29D21D47D99C}"/>
                </a:ext>
              </a:extLst>
            </p:cNvPr>
            <p:cNvSpPr txBox="1"/>
            <p:nvPr/>
          </p:nvSpPr>
          <p:spPr>
            <a:xfrm rot="5400000">
              <a:off x="3215640" y="2984213"/>
              <a:ext cx="2240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JOINS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3F4382-3359-85A3-77E1-BA9F7E212DFB}"/>
                </a:ext>
              </a:extLst>
            </p:cNvPr>
            <p:cNvSpPr txBox="1"/>
            <p:nvPr/>
          </p:nvSpPr>
          <p:spPr>
            <a:xfrm>
              <a:off x="-1802130" y="-889576"/>
              <a:ext cx="36042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SUB-QUERIES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8D433D-255B-0EF3-4B10-64C027B9E006}"/>
                </a:ext>
              </a:extLst>
            </p:cNvPr>
            <p:cNvSpPr txBox="1"/>
            <p:nvPr/>
          </p:nvSpPr>
          <p:spPr>
            <a:xfrm>
              <a:off x="-2335530" y="6705600"/>
              <a:ext cx="442722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AGGREGGATE FUNCTIONS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5D47C2-931D-ECDC-36E8-0C75CE16491F}"/>
                </a:ext>
              </a:extLst>
            </p:cNvPr>
            <p:cNvSpPr txBox="1"/>
            <p:nvPr/>
          </p:nvSpPr>
          <p:spPr>
            <a:xfrm rot="16200000">
              <a:off x="-5280660" y="2984213"/>
              <a:ext cx="2240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VIEWS</a:t>
              </a:r>
            </a:p>
          </p:txBody>
        </p:sp>
        <p:sp useBgFill="1">
          <p:nvSpPr>
            <p:cNvPr id="8" name="Oval 7">
              <a:extLst>
                <a:ext uri="{FF2B5EF4-FFF2-40B4-BE49-F238E27FC236}">
                  <a16:creationId xmlns:a16="http://schemas.microsoft.com/office/drawing/2014/main" id="{EDB0FF2A-3841-206E-C99A-C1766FE35711}"/>
                </a:ext>
              </a:extLst>
            </p:cNvPr>
            <p:cNvSpPr/>
            <p:nvPr/>
          </p:nvSpPr>
          <p:spPr>
            <a:xfrm>
              <a:off x="-3063240" y="228600"/>
              <a:ext cx="6126480" cy="5699760"/>
            </a:xfrm>
            <a:prstGeom prst="ellipse">
              <a:avLst/>
            </a:prstGeom>
            <a:effectLst>
              <a:outerShdw blurRad="165100" dist="38100" sx="104000" sy="104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 descr="A cartoon of a child running on a treadmill">
            <a:extLst>
              <a:ext uri="{FF2B5EF4-FFF2-40B4-BE49-F238E27FC236}">
                <a16:creationId xmlns:a16="http://schemas.microsoft.com/office/drawing/2014/main" id="{877BB55E-C5B5-FAEF-AFC5-0AA25A5A0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652" y="2009774"/>
            <a:ext cx="2838452" cy="28384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47C31E-098C-E212-96BC-88927C85CF63}"/>
              </a:ext>
            </a:extLst>
          </p:cNvPr>
          <p:cNvSpPr txBox="1"/>
          <p:nvPr/>
        </p:nvSpPr>
        <p:spPr>
          <a:xfrm>
            <a:off x="5636966" y="1055667"/>
            <a:ext cx="3246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ptos" panose="020B0004020202020204" pitchFamily="34" charset="0"/>
              </a:rPr>
              <a:t>SELECT </a:t>
            </a:r>
            <a:r>
              <a:rPr lang="en-US" sz="1400" dirty="0" err="1">
                <a:solidFill>
                  <a:schemeClr val="bg1"/>
                </a:solidFill>
                <a:latin typeface="Aptos" panose="020B0004020202020204" pitchFamily="34" charset="0"/>
              </a:rPr>
              <a:t>first_name</a:t>
            </a:r>
            <a:r>
              <a:rPr lang="en-US" sz="1400" dirty="0">
                <a:solidFill>
                  <a:schemeClr val="bg1"/>
                </a:solidFill>
                <a:latin typeface="Aptos" panose="020B0004020202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Aptos" panose="020B0004020202020204" pitchFamily="34" charset="0"/>
              </a:rPr>
              <a:t>last_name</a:t>
            </a:r>
            <a:endParaRPr lang="en-US" sz="14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Aptos" panose="020B0004020202020204" pitchFamily="34" charset="0"/>
              </a:rPr>
              <a:t>FROM Members</a:t>
            </a:r>
          </a:p>
          <a:p>
            <a:r>
              <a:rPr lang="en-US" sz="1400" dirty="0">
                <a:solidFill>
                  <a:schemeClr val="bg1"/>
                </a:solidFill>
                <a:latin typeface="Aptos" panose="020B0004020202020204" pitchFamily="34" charset="0"/>
              </a:rPr>
              <a:t>WHERE </a:t>
            </a:r>
            <a:r>
              <a:rPr lang="en-US" sz="1400" dirty="0" err="1">
                <a:solidFill>
                  <a:schemeClr val="bg1"/>
                </a:solidFill>
                <a:latin typeface="Aptos" panose="020B0004020202020204" pitchFamily="34" charset="0"/>
              </a:rPr>
              <a:t>member_id</a:t>
            </a:r>
            <a:r>
              <a:rPr lang="en-US" sz="1400" dirty="0">
                <a:solidFill>
                  <a:schemeClr val="bg1"/>
                </a:solidFill>
                <a:latin typeface="Aptos" panose="020B0004020202020204" pitchFamily="34" charset="0"/>
              </a:rPr>
              <a:t> IN (    SELECT </a:t>
            </a:r>
            <a:r>
              <a:rPr lang="en-US" sz="1400" dirty="0" err="1">
                <a:solidFill>
                  <a:schemeClr val="bg1"/>
                </a:solidFill>
                <a:latin typeface="Aptos" panose="020B0004020202020204" pitchFamily="34" charset="0"/>
              </a:rPr>
              <a:t>member_id</a:t>
            </a:r>
            <a:r>
              <a:rPr lang="en-US" sz="1400" dirty="0">
                <a:solidFill>
                  <a:schemeClr val="bg1"/>
                </a:solidFill>
                <a:latin typeface="Aptos" panose="020B0004020202020204" pitchFamily="34" charset="0"/>
              </a:rPr>
              <a:t> FROM </a:t>
            </a:r>
            <a:r>
              <a:rPr lang="en-US" sz="1400" dirty="0" err="1">
                <a:solidFill>
                  <a:schemeClr val="bg1"/>
                </a:solidFill>
                <a:latin typeface="Aptos" panose="020B0004020202020204" pitchFamily="34" charset="0"/>
              </a:rPr>
              <a:t>Gym_Cafe</a:t>
            </a:r>
            <a:r>
              <a:rPr lang="en-US" sz="1400" dirty="0">
                <a:solidFill>
                  <a:schemeClr val="bg1"/>
                </a:solidFill>
                <a:latin typeface="Aptos" panose="020B0004020202020204" pitchFamily="34" charset="0"/>
              </a:rPr>
              <a:t> );</a:t>
            </a:r>
            <a:endParaRPr lang="en-IN" sz="14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2C0182-E920-ABFD-9668-1192B0342CC5}"/>
              </a:ext>
            </a:extLst>
          </p:cNvPr>
          <p:cNvSpPr txBox="1"/>
          <p:nvPr/>
        </p:nvSpPr>
        <p:spPr>
          <a:xfrm>
            <a:off x="4998720" y="581392"/>
            <a:ext cx="5503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Get Members Who Have Purchased in the Gym Cafe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C4ED1FCA-F1D3-7CB9-4F63-98086B0D70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175" y="682261"/>
            <a:ext cx="1385559" cy="1318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2ED1A87-DF0D-A56D-C51B-C15325C627D9}"/>
              </a:ext>
            </a:extLst>
          </p:cNvPr>
          <p:cNvSpPr txBox="1"/>
          <p:nvPr/>
        </p:nvSpPr>
        <p:spPr>
          <a:xfrm>
            <a:off x="5717695" y="2890391"/>
            <a:ext cx="86969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SELECT </a:t>
            </a:r>
            <a:r>
              <a:rPr lang="en-IN" sz="1600" dirty="0" err="1">
                <a:solidFill>
                  <a:schemeClr val="bg1"/>
                </a:solidFill>
              </a:rPr>
              <a:t>M.first_name</a:t>
            </a:r>
            <a:r>
              <a:rPr lang="en-IN" sz="1600" dirty="0">
                <a:solidFill>
                  <a:schemeClr val="bg1"/>
                </a:solidFill>
              </a:rPr>
              <a:t>, </a:t>
            </a:r>
            <a:r>
              <a:rPr lang="en-IN" sz="1600" dirty="0" err="1">
                <a:solidFill>
                  <a:schemeClr val="bg1"/>
                </a:solidFill>
              </a:rPr>
              <a:t>M.last_name</a:t>
            </a:r>
            <a:r>
              <a:rPr lang="en-IN" sz="1600" dirty="0">
                <a:solidFill>
                  <a:schemeClr val="bg1"/>
                </a:solidFill>
              </a:rPr>
              <a:t>,</a:t>
            </a:r>
          </a:p>
          <a:p>
            <a:r>
              <a:rPr lang="en-IN" sz="1600" dirty="0">
                <a:solidFill>
                  <a:schemeClr val="bg1"/>
                </a:solidFill>
              </a:rPr>
              <a:t> </a:t>
            </a:r>
            <a:r>
              <a:rPr lang="en-IN" sz="1600" dirty="0" err="1">
                <a:solidFill>
                  <a:schemeClr val="bg1"/>
                </a:solidFill>
              </a:rPr>
              <a:t>C.item</a:t>
            </a:r>
            <a:r>
              <a:rPr lang="en-IN" sz="1600" dirty="0">
                <a:solidFill>
                  <a:schemeClr val="bg1"/>
                </a:solidFill>
              </a:rPr>
              <a:t>, </a:t>
            </a:r>
            <a:r>
              <a:rPr lang="en-IN" sz="1600" dirty="0" err="1">
                <a:solidFill>
                  <a:schemeClr val="bg1"/>
                </a:solidFill>
              </a:rPr>
              <a:t>C.price</a:t>
            </a:r>
            <a:r>
              <a:rPr lang="en-IN" sz="1600" dirty="0">
                <a:solidFill>
                  <a:schemeClr val="bg1"/>
                </a:solidFill>
              </a:rPr>
              <a:t> FROM Members as M</a:t>
            </a:r>
          </a:p>
          <a:p>
            <a:r>
              <a:rPr lang="en-IN" sz="1600" dirty="0">
                <a:solidFill>
                  <a:schemeClr val="bg1"/>
                </a:solidFill>
              </a:rPr>
              <a:t>JOIN </a:t>
            </a:r>
            <a:r>
              <a:rPr lang="en-IN" sz="1600" dirty="0" err="1">
                <a:solidFill>
                  <a:schemeClr val="bg1"/>
                </a:solidFill>
              </a:rPr>
              <a:t>Gym_Cafe</a:t>
            </a:r>
            <a:r>
              <a:rPr lang="en-IN" sz="1600" dirty="0">
                <a:solidFill>
                  <a:schemeClr val="bg1"/>
                </a:solidFill>
              </a:rPr>
              <a:t> as C</a:t>
            </a:r>
          </a:p>
          <a:p>
            <a:r>
              <a:rPr lang="en-IN" sz="1600" dirty="0">
                <a:solidFill>
                  <a:schemeClr val="bg1"/>
                </a:solidFill>
              </a:rPr>
              <a:t> ON </a:t>
            </a:r>
            <a:r>
              <a:rPr lang="en-IN" sz="1600" dirty="0" err="1">
                <a:solidFill>
                  <a:schemeClr val="bg1"/>
                </a:solidFill>
              </a:rPr>
              <a:t>M.member_id</a:t>
            </a:r>
            <a:r>
              <a:rPr lang="en-IN" sz="1600" dirty="0">
                <a:solidFill>
                  <a:schemeClr val="bg1"/>
                </a:solidFill>
              </a:rPr>
              <a:t> = </a:t>
            </a:r>
            <a:r>
              <a:rPr lang="en-IN" sz="1600" dirty="0" err="1">
                <a:solidFill>
                  <a:schemeClr val="bg1"/>
                </a:solidFill>
              </a:rPr>
              <a:t>C.member_id</a:t>
            </a:r>
            <a:r>
              <a:rPr lang="en-IN" sz="16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D9ADBE-A634-467D-7728-B86A653FE72D}"/>
              </a:ext>
            </a:extLst>
          </p:cNvPr>
          <p:cNvSpPr txBox="1"/>
          <p:nvPr/>
        </p:nvSpPr>
        <p:spPr>
          <a:xfrm>
            <a:off x="5364481" y="2380089"/>
            <a:ext cx="88299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bg1"/>
                </a:solidFill>
              </a:rPr>
              <a:t> Get Members and Their Cafe Purchases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23" name="Picture 22" descr="A screenshot of a computer">
            <a:extLst>
              <a:ext uri="{FF2B5EF4-FFF2-40B4-BE49-F238E27FC236}">
                <a16:creationId xmlns:a16="http://schemas.microsoft.com/office/drawing/2014/main" id="{6665CE6D-7326-D130-BDAF-DC8C32F2F0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175" y="2349617"/>
            <a:ext cx="1924254" cy="16179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C582092-01B2-0A45-1C82-03522A9B758F}"/>
              </a:ext>
            </a:extLst>
          </p:cNvPr>
          <p:cNvSpPr txBox="1"/>
          <p:nvPr/>
        </p:nvSpPr>
        <p:spPr>
          <a:xfrm>
            <a:off x="5215327" y="4892100"/>
            <a:ext cx="86969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SELECT </a:t>
            </a:r>
            <a:r>
              <a:rPr lang="en-US" sz="1600" dirty="0" err="1">
                <a:solidFill>
                  <a:schemeClr val="bg1"/>
                </a:solidFill>
              </a:rPr>
              <a:t>first_name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last_name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member_id,phone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FROM </a:t>
            </a:r>
            <a:r>
              <a:rPr lang="en-US" sz="1600" dirty="0" err="1">
                <a:solidFill>
                  <a:schemeClr val="bg1"/>
                </a:solidFill>
              </a:rPr>
              <a:t>MembersWHERE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member_id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>
                <a:solidFill>
                  <a:schemeClr val="bg1"/>
                </a:solidFill>
              </a:rPr>
              <a:t>IN (    SELECT </a:t>
            </a:r>
            <a:r>
              <a:rPr lang="en-US" sz="1600" dirty="0" err="1">
                <a:solidFill>
                  <a:schemeClr val="bg1"/>
                </a:solidFill>
              </a:rPr>
              <a:t>member_id</a:t>
            </a: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FROM </a:t>
            </a:r>
            <a:r>
              <a:rPr lang="en-US" sz="1600" dirty="0" err="1">
                <a:solidFill>
                  <a:schemeClr val="bg1"/>
                </a:solidFill>
              </a:rPr>
              <a:t>Gym_Cafe</a:t>
            </a: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GROUP BY </a:t>
            </a:r>
            <a:r>
              <a:rPr lang="en-US" sz="1600" dirty="0" err="1">
                <a:solidFill>
                  <a:schemeClr val="bg1"/>
                </a:solidFill>
              </a:rPr>
              <a:t>member_id</a:t>
            </a: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HAVING SUM(price) &gt; 100);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B6C878-83CC-09C8-0378-6077B7FE080B}"/>
              </a:ext>
            </a:extLst>
          </p:cNvPr>
          <p:cNvSpPr txBox="1"/>
          <p:nvPr/>
        </p:nvSpPr>
        <p:spPr>
          <a:xfrm>
            <a:off x="5116828" y="4356578"/>
            <a:ext cx="88299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Find the Members Who Spent More Than 100 at the Cafe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5C116DF-DD0D-72EE-693E-069A367510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9298" y="4892100"/>
            <a:ext cx="2157305" cy="16853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21349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  <p:bldP spid="21" grpId="0"/>
      <p:bldP spid="26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228BC18-4D38-2617-20A3-2D6539F43FC9}"/>
              </a:ext>
            </a:extLst>
          </p:cNvPr>
          <p:cNvGrpSpPr/>
          <p:nvPr/>
        </p:nvGrpSpPr>
        <p:grpSpPr>
          <a:xfrm rot="10800000">
            <a:off x="-5074920" y="-1676400"/>
            <a:ext cx="9906000" cy="9906000"/>
            <a:chOff x="-5074920" y="-1676400"/>
            <a:chExt cx="9906000" cy="990600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A7EAF329-5206-8B12-DDFD-9653F7DA9AF3}"/>
                </a:ext>
              </a:extLst>
            </p:cNvPr>
            <p:cNvSpPr/>
            <p:nvPr/>
          </p:nvSpPr>
          <p:spPr>
            <a:xfrm>
              <a:off x="-5074920" y="-1676400"/>
              <a:ext cx="9906000" cy="9906000"/>
            </a:xfrm>
            <a:prstGeom prst="ellipse">
              <a:avLst/>
            </a:prstGeom>
            <a:ln w="12700">
              <a:noFill/>
            </a:ln>
            <a:effectLst>
              <a:outerShdw blurRad="152400" dist="38100" sx="103000" sy="1030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0CB27C-6F4F-88B9-F7B1-29D21D47D99C}"/>
                </a:ext>
              </a:extLst>
            </p:cNvPr>
            <p:cNvSpPr txBox="1"/>
            <p:nvPr/>
          </p:nvSpPr>
          <p:spPr>
            <a:xfrm rot="5400000">
              <a:off x="3215640" y="2984213"/>
              <a:ext cx="2240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JOINS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3F4382-3359-85A3-77E1-BA9F7E212DFB}"/>
                </a:ext>
              </a:extLst>
            </p:cNvPr>
            <p:cNvSpPr txBox="1"/>
            <p:nvPr/>
          </p:nvSpPr>
          <p:spPr>
            <a:xfrm>
              <a:off x="-1802130" y="-889576"/>
              <a:ext cx="36042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SUB-QUERIES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8D433D-255B-0EF3-4B10-64C027B9E006}"/>
                </a:ext>
              </a:extLst>
            </p:cNvPr>
            <p:cNvSpPr txBox="1"/>
            <p:nvPr/>
          </p:nvSpPr>
          <p:spPr>
            <a:xfrm>
              <a:off x="-2335530" y="6705600"/>
              <a:ext cx="442722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AGGREGGATE FUNCTIONS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5D47C2-931D-ECDC-36E8-0C75CE16491F}"/>
                </a:ext>
              </a:extLst>
            </p:cNvPr>
            <p:cNvSpPr txBox="1"/>
            <p:nvPr/>
          </p:nvSpPr>
          <p:spPr>
            <a:xfrm rot="16200000">
              <a:off x="-5280660" y="2984213"/>
              <a:ext cx="2240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VIEWS</a:t>
              </a:r>
            </a:p>
          </p:txBody>
        </p:sp>
        <p:sp useBgFill="1">
          <p:nvSpPr>
            <p:cNvPr id="8" name="Oval 7">
              <a:extLst>
                <a:ext uri="{FF2B5EF4-FFF2-40B4-BE49-F238E27FC236}">
                  <a16:creationId xmlns:a16="http://schemas.microsoft.com/office/drawing/2014/main" id="{EDB0FF2A-3841-206E-C99A-C1766FE35711}"/>
                </a:ext>
              </a:extLst>
            </p:cNvPr>
            <p:cNvSpPr/>
            <p:nvPr/>
          </p:nvSpPr>
          <p:spPr>
            <a:xfrm>
              <a:off x="-3063240" y="228600"/>
              <a:ext cx="6126480" cy="5699760"/>
            </a:xfrm>
            <a:prstGeom prst="ellipse">
              <a:avLst/>
            </a:prstGeom>
            <a:effectLst>
              <a:outerShdw blurRad="165100" dist="38100" sx="104000" sy="104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 descr="A cartoon of a child running on a treadmill">
            <a:extLst>
              <a:ext uri="{FF2B5EF4-FFF2-40B4-BE49-F238E27FC236}">
                <a16:creationId xmlns:a16="http://schemas.microsoft.com/office/drawing/2014/main" id="{59531405-D78F-66EE-245A-3E6C1C081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652" y="2009774"/>
            <a:ext cx="2838452" cy="28384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E686D6-0B1A-4F85-E341-D1DA57638F3E}"/>
              </a:ext>
            </a:extLst>
          </p:cNvPr>
          <p:cNvSpPr txBox="1"/>
          <p:nvPr/>
        </p:nvSpPr>
        <p:spPr>
          <a:xfrm>
            <a:off x="5635971" y="1522273"/>
            <a:ext cx="42265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CREATE VIEW </a:t>
            </a:r>
            <a:r>
              <a:rPr lang="en-IN" dirty="0" err="1">
                <a:solidFill>
                  <a:schemeClr val="bg1"/>
                </a:solidFill>
                <a:latin typeface="Aptos" panose="020B0004020202020204" pitchFamily="34" charset="0"/>
              </a:rPr>
              <a:t>MemberDetails</a:t>
            </a:r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 AS</a:t>
            </a:r>
          </a:p>
          <a:p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SELECT </a:t>
            </a:r>
            <a:r>
              <a:rPr lang="en-IN" dirty="0" err="1">
                <a:solidFill>
                  <a:schemeClr val="bg1"/>
                </a:solidFill>
                <a:latin typeface="Aptos" panose="020B0004020202020204" pitchFamily="34" charset="0"/>
              </a:rPr>
              <a:t>member_id</a:t>
            </a:r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, </a:t>
            </a:r>
          </a:p>
          <a:p>
            <a:r>
              <a:rPr lang="en-IN" dirty="0" err="1">
                <a:solidFill>
                  <a:schemeClr val="bg1"/>
                </a:solidFill>
                <a:latin typeface="Aptos" panose="020B0004020202020204" pitchFamily="34" charset="0"/>
              </a:rPr>
              <a:t>first_name</a:t>
            </a:r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, </a:t>
            </a:r>
            <a:r>
              <a:rPr lang="en-IN" dirty="0" err="1">
                <a:solidFill>
                  <a:schemeClr val="bg1"/>
                </a:solidFill>
                <a:latin typeface="Aptos" panose="020B0004020202020204" pitchFamily="34" charset="0"/>
              </a:rPr>
              <a:t>last_name</a:t>
            </a:r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, </a:t>
            </a:r>
            <a:r>
              <a:rPr lang="en-IN" dirty="0" err="1">
                <a:solidFill>
                  <a:schemeClr val="bg1"/>
                </a:solidFill>
                <a:latin typeface="Aptos" panose="020B0004020202020204" pitchFamily="34" charset="0"/>
              </a:rPr>
              <a:t>join_date</a:t>
            </a:r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,    DATE_ADD(</a:t>
            </a:r>
            <a:r>
              <a:rPr lang="en-IN" dirty="0" err="1">
                <a:solidFill>
                  <a:schemeClr val="bg1"/>
                </a:solidFill>
                <a:latin typeface="Aptos" panose="020B0004020202020204" pitchFamily="34" charset="0"/>
              </a:rPr>
              <a:t>join_date</a:t>
            </a:r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, INTERVAL 1 YEAR) AS </a:t>
            </a:r>
            <a:r>
              <a:rPr lang="en-IN" dirty="0" err="1">
                <a:solidFill>
                  <a:schemeClr val="bg1"/>
                </a:solidFill>
                <a:latin typeface="Aptos" panose="020B0004020202020204" pitchFamily="34" charset="0"/>
              </a:rPr>
              <a:t>end_of_membership</a:t>
            </a:r>
            <a:endParaRPr lang="en-IN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FROM Members;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3F07AA-860B-6911-E3A4-9AF40542AA90}"/>
              </a:ext>
            </a:extLst>
          </p:cNvPr>
          <p:cNvSpPr txBox="1"/>
          <p:nvPr/>
        </p:nvSpPr>
        <p:spPr>
          <a:xfrm>
            <a:off x="5161280" y="894080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GET THE EXPIRY OF MEMBERSHIP OF MEMBERS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A94353E-ACB1-3143-5136-FAB6589DE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042" y="3504682"/>
            <a:ext cx="3233760" cy="28702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92447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8787" y="1122745"/>
            <a:ext cx="99252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latin typeface="Berlin Sans FB Demi" panose="020E0802020502020306" pitchFamily="34" charset="0"/>
              </a:rPr>
              <a:t>M</a:t>
            </a:r>
            <a:endParaRPr lang="en-IN" sz="11500" dirty="0">
              <a:latin typeface="Berlin Sans FB Demi" panose="020E08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92269" y="1668140"/>
            <a:ext cx="9375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Berlin Sans FB Demi" panose="020E0802020502020306" pitchFamily="34" charset="0"/>
              </a:rPr>
              <a:t>Y</a:t>
            </a:r>
            <a:endParaRPr lang="en-IN" sz="8000" dirty="0">
              <a:latin typeface="Berlin Sans FB Demi" panose="020E0802020502020306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61168" y="1245855"/>
            <a:ext cx="9375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Berlin Sans FB Demi" panose="020E0802020502020306" pitchFamily="34" charset="0"/>
              </a:rPr>
              <a:t>G</a:t>
            </a:r>
            <a:endParaRPr lang="en-IN" sz="9600" dirty="0">
              <a:latin typeface="Berlin Sans FB Demi" panose="020E0802020502020306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00713" y="-224686"/>
            <a:ext cx="9375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Berlin Sans FB Demi" panose="020E0802020502020306" pitchFamily="34" charset="0"/>
              </a:rPr>
              <a:t>Y</a:t>
            </a:r>
            <a:endParaRPr lang="en-IN" sz="9600" dirty="0">
              <a:latin typeface="Berlin Sans FB Demi" panose="020E0802020502020306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3900" y="1268939"/>
            <a:ext cx="9375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Berlin Sans FB Demi" panose="020E0802020502020306" pitchFamily="34" charset="0"/>
              </a:rPr>
              <a:t>M</a:t>
            </a:r>
            <a:endParaRPr lang="en-IN" sz="9600" dirty="0">
              <a:latin typeface="Berlin Sans FB Demi" panose="020E0802020502020306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1902" y="1245855"/>
            <a:ext cx="9375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Berlin Sans FB Demi" panose="020E0802020502020306" pitchFamily="34" charset="0"/>
              </a:rPr>
              <a:t>D</a:t>
            </a:r>
            <a:endParaRPr lang="en-IN" sz="8800" dirty="0">
              <a:latin typeface="Berlin Sans FB Demi" panose="020E0802020502020306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54218" y="1344974"/>
            <a:ext cx="9375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Berlin Sans FB Demi" panose="020E0802020502020306" pitchFamily="34" charset="0"/>
              </a:rPr>
              <a:t>A</a:t>
            </a:r>
            <a:endParaRPr lang="en-IN" sz="8000" dirty="0">
              <a:latin typeface="Berlin Sans FB Demi" panose="020E0802020502020306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5104" y="1129531"/>
            <a:ext cx="93754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latin typeface="Berlin Sans FB Demi" panose="020E0802020502020306" pitchFamily="34" charset="0"/>
              </a:rPr>
              <a:t>T</a:t>
            </a:r>
            <a:endParaRPr lang="en-IN" sz="11500" dirty="0">
              <a:latin typeface="Berlin Sans FB Demi" panose="020E0802020502020306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02250" y="1398835"/>
            <a:ext cx="9375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Berlin Sans FB Demi" panose="020E0802020502020306" pitchFamily="34" charset="0"/>
              </a:rPr>
              <a:t>A</a:t>
            </a:r>
            <a:endParaRPr lang="en-IN" sz="8000" dirty="0">
              <a:latin typeface="Berlin Sans FB Demi" panose="020E0802020502020306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65611" y="1236854"/>
            <a:ext cx="9375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Berlin Sans FB Demi" panose="020E0802020502020306" pitchFamily="34" charset="0"/>
              </a:rPr>
              <a:t>S</a:t>
            </a:r>
            <a:endParaRPr lang="en-IN" sz="9600" dirty="0">
              <a:latin typeface="Berlin Sans FB Demi" panose="020E0802020502020306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34721" y="1122745"/>
            <a:ext cx="9375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Berlin Sans FB Demi" panose="020E0802020502020306" pitchFamily="34" charset="0"/>
              </a:rPr>
              <a:t>A</a:t>
            </a:r>
            <a:endParaRPr lang="en-IN" sz="8800" dirty="0">
              <a:latin typeface="Berlin Sans FB Demi" panose="020E0802020502020306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65735" y="1344974"/>
            <a:ext cx="9375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Berlin Sans FB Demi" panose="020E0802020502020306" pitchFamily="34" charset="0"/>
              </a:rPr>
              <a:t>E</a:t>
            </a:r>
            <a:endParaRPr lang="en-IN" sz="6600" dirty="0">
              <a:latin typeface="Berlin Sans FB Demi" panose="020E0802020502020306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2653" y="3758700"/>
            <a:ext cx="3360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Berlin Sans FB Demi" panose="020E0802020502020306" pitchFamily="34" charset="0"/>
              </a:rPr>
              <a:t>BY TECH TITANS </a:t>
            </a:r>
          </a:p>
          <a:p>
            <a:r>
              <a:rPr lang="en-US" dirty="0">
                <a:latin typeface="Berlin Sans FB Demi" panose="020E0802020502020306" pitchFamily="34" charset="0"/>
              </a:rPr>
              <a:t>      ITVEDANT (VASHI)</a:t>
            </a:r>
            <a:endParaRPr lang="en-IN" dirty="0">
              <a:latin typeface="Berlin Sans FB Demi" panose="020E0802020502020306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655060-437B-B42A-9DBE-9EE47FA74528}"/>
              </a:ext>
            </a:extLst>
          </p:cNvPr>
          <p:cNvSpPr txBox="1"/>
          <p:nvPr/>
        </p:nvSpPr>
        <p:spPr>
          <a:xfrm>
            <a:off x="7651836" y="-1612548"/>
            <a:ext cx="93754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latin typeface="Berlin Sans FB Demi" panose="020E0802020502020306" pitchFamily="34" charset="0"/>
              </a:rPr>
              <a:t>B</a:t>
            </a:r>
            <a:endParaRPr lang="en-IN" sz="13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865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7 0.04306 L -0.00247 0.2930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27 0.02223 C 0.04505 0.00811 0.04843 -0.00555 0.04961 -0.00555 C 0.0569 -0.00555 0.06432 0.21112 0.06432 0.42778 C 0.06432 0.31852 0.06809 0.21112 0.07161 0.21112 C 0.07539 0.21112 0.0789 0.32014 0.0789 0.42778 C 0.0789 0.37385 0.08072 0.31852 0.08268 0.31852 C 0.0845 0.31852 0.08645 0.37223 0.08645 0.42778 C 0.08645 0.4 0.08737 0.37385 0.08828 0.37385 C 0.08919 0.37385 0.0901 0.40162 0.0901 0.42778 C 0.0901 0.41366 0.09062 0.4 0.09114 0.4 C 0.09127 0.4 0.09205 0.41412 0.09205 0.42778 C 0.09205 0.42084 0.09231 0.41366 0.09257 0.41366 C 0.09257 0.41528 0.09296 0.42037 0.09296 0.42778 C 0.09296 0.42408 0.09296 0.42084 0.09322 0.42084 C 0.09322 0.42246 0.09349 0.42454 0.09349 0.42778 C 0.09349 0.42616 0.09349 0.42408 0.09349 0.42246 C 0.09375 0.42246 0.09375 0.42408 0.09375 0.42616 C 0.09388 0.42616 0.09388 0.42454 0.09388 0.42246 C 0.09427 0.42246 0.09427 0.42408 0.09427 0.42616 " pathEditMode="relative" rAng="0" ptsTypes="AAAAAAAAAAAAAAAAAAA">
                                      <p:cBhvr>
                                        <p:cTn id="8" dur="4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228BC18-4D38-2617-20A3-2D6539F43FC9}"/>
              </a:ext>
            </a:extLst>
          </p:cNvPr>
          <p:cNvGrpSpPr/>
          <p:nvPr/>
        </p:nvGrpSpPr>
        <p:grpSpPr>
          <a:xfrm rot="16200000">
            <a:off x="-5074920" y="-1676400"/>
            <a:ext cx="9906000" cy="9906000"/>
            <a:chOff x="-5074920" y="-1676400"/>
            <a:chExt cx="9906000" cy="9906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A7EAF329-5206-8B12-DDFD-9653F7DA9AF3}"/>
                </a:ext>
              </a:extLst>
            </p:cNvPr>
            <p:cNvSpPr/>
            <p:nvPr/>
          </p:nvSpPr>
          <p:spPr>
            <a:xfrm>
              <a:off x="-5074920" y="-1676400"/>
              <a:ext cx="9906000" cy="9906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152400" dist="38100" sx="103000" sy="1030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0CB27C-6F4F-88B9-F7B1-29D21D47D99C}"/>
                </a:ext>
              </a:extLst>
            </p:cNvPr>
            <p:cNvSpPr txBox="1"/>
            <p:nvPr/>
          </p:nvSpPr>
          <p:spPr>
            <a:xfrm rot="5400000">
              <a:off x="3215640" y="2984213"/>
              <a:ext cx="2240280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JOINS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3F4382-3359-85A3-77E1-BA9F7E212DFB}"/>
                </a:ext>
              </a:extLst>
            </p:cNvPr>
            <p:cNvSpPr txBox="1"/>
            <p:nvPr/>
          </p:nvSpPr>
          <p:spPr>
            <a:xfrm>
              <a:off x="-1802130" y="-889576"/>
              <a:ext cx="3604260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SUB-QUERIES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8D433D-255B-0EF3-4B10-64C027B9E006}"/>
                </a:ext>
              </a:extLst>
            </p:cNvPr>
            <p:cNvSpPr txBox="1"/>
            <p:nvPr/>
          </p:nvSpPr>
          <p:spPr>
            <a:xfrm>
              <a:off x="-2335530" y="6705600"/>
              <a:ext cx="4427220" cy="1077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AGGREGGATE FUNCTIONS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5D47C2-931D-ECDC-36E8-0C75CE16491F}"/>
                </a:ext>
              </a:extLst>
            </p:cNvPr>
            <p:cNvSpPr txBox="1"/>
            <p:nvPr/>
          </p:nvSpPr>
          <p:spPr>
            <a:xfrm rot="16200000">
              <a:off x="-5280660" y="2984213"/>
              <a:ext cx="2240280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VIEWS</a:t>
              </a:r>
            </a:p>
          </p:txBody>
        </p:sp>
        <p:sp useBgFill="1">
          <p:nvSpPr>
            <p:cNvPr id="8" name="Oval 7">
              <a:extLst>
                <a:ext uri="{FF2B5EF4-FFF2-40B4-BE49-F238E27FC236}">
                  <a16:creationId xmlns:a16="http://schemas.microsoft.com/office/drawing/2014/main" id="{EDB0FF2A-3841-206E-C99A-C1766FE35711}"/>
                </a:ext>
              </a:extLst>
            </p:cNvPr>
            <p:cNvSpPr/>
            <p:nvPr/>
          </p:nvSpPr>
          <p:spPr>
            <a:xfrm>
              <a:off x="-3063240" y="228600"/>
              <a:ext cx="6126480" cy="5699760"/>
            </a:xfrm>
            <a:prstGeom prst="ellipse">
              <a:avLst/>
            </a:prstGeom>
            <a:grpFill/>
            <a:effectLst>
              <a:outerShdw blurRad="165100" dist="38100" sx="104000" sy="104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 descr="A cartoon of a child running on a treadmill">
            <a:extLst>
              <a:ext uri="{FF2B5EF4-FFF2-40B4-BE49-F238E27FC236}">
                <a16:creationId xmlns:a16="http://schemas.microsoft.com/office/drawing/2014/main" id="{FC7CFD8B-4EAE-1F31-C294-44363B88B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652" y="2009774"/>
            <a:ext cx="2838452" cy="28384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80D5FB-FC9B-1780-A7A4-1C7EBC7ADDB7}"/>
              </a:ext>
            </a:extLst>
          </p:cNvPr>
          <p:cNvSpPr txBox="1"/>
          <p:nvPr/>
        </p:nvSpPr>
        <p:spPr>
          <a:xfrm>
            <a:off x="5364481" y="1352550"/>
            <a:ext cx="44640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SELECT </a:t>
            </a:r>
            <a:r>
              <a:rPr lang="en-IN" dirty="0" err="1">
                <a:solidFill>
                  <a:schemeClr val="bg1"/>
                </a:solidFill>
                <a:latin typeface="Aptos" panose="020B0004020202020204" pitchFamily="34" charset="0"/>
              </a:rPr>
              <a:t>T.first_name</a:t>
            </a:r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, </a:t>
            </a:r>
            <a:r>
              <a:rPr lang="en-IN" dirty="0" err="1">
                <a:solidFill>
                  <a:schemeClr val="bg1"/>
                </a:solidFill>
                <a:latin typeface="Aptos" panose="020B0004020202020204" pitchFamily="34" charset="0"/>
              </a:rPr>
              <a:t>T.last_name</a:t>
            </a:r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, </a:t>
            </a:r>
          </a:p>
          <a:p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COUNT(</a:t>
            </a:r>
            <a:r>
              <a:rPr lang="en-IN" dirty="0" err="1">
                <a:solidFill>
                  <a:schemeClr val="bg1"/>
                </a:solidFill>
                <a:latin typeface="Aptos" panose="020B0004020202020204" pitchFamily="34" charset="0"/>
              </a:rPr>
              <a:t>PT.member_id</a:t>
            </a:r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) AS </a:t>
            </a:r>
            <a:r>
              <a:rPr lang="en-IN" dirty="0" err="1">
                <a:solidFill>
                  <a:schemeClr val="bg1"/>
                </a:solidFill>
                <a:latin typeface="Aptos" panose="020B0004020202020204" pitchFamily="34" charset="0"/>
              </a:rPr>
              <a:t>total_members</a:t>
            </a:r>
            <a:endParaRPr lang="en-IN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FROM Trainers as T</a:t>
            </a:r>
          </a:p>
          <a:p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JOIN </a:t>
            </a:r>
            <a:r>
              <a:rPr lang="en-IN" dirty="0" err="1">
                <a:solidFill>
                  <a:schemeClr val="bg1"/>
                </a:solidFill>
                <a:latin typeface="Aptos" panose="020B0004020202020204" pitchFamily="34" charset="0"/>
              </a:rPr>
              <a:t>personal_training</a:t>
            </a:r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 PT </a:t>
            </a:r>
          </a:p>
          <a:p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ON </a:t>
            </a:r>
            <a:r>
              <a:rPr lang="en-IN" dirty="0" err="1">
                <a:solidFill>
                  <a:schemeClr val="bg1"/>
                </a:solidFill>
                <a:latin typeface="Aptos" panose="020B0004020202020204" pitchFamily="34" charset="0"/>
              </a:rPr>
              <a:t>T.trainer_id</a:t>
            </a:r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 = </a:t>
            </a:r>
            <a:r>
              <a:rPr lang="en-IN" dirty="0" err="1">
                <a:solidFill>
                  <a:schemeClr val="bg1"/>
                </a:solidFill>
                <a:latin typeface="Aptos" panose="020B0004020202020204" pitchFamily="34" charset="0"/>
              </a:rPr>
              <a:t>PT.trainer_id</a:t>
            </a:r>
            <a:endParaRPr lang="en-IN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GROUP BY </a:t>
            </a:r>
            <a:r>
              <a:rPr lang="en-IN" dirty="0" err="1">
                <a:solidFill>
                  <a:schemeClr val="bg1"/>
                </a:solidFill>
                <a:latin typeface="Aptos" panose="020B0004020202020204" pitchFamily="34" charset="0"/>
              </a:rPr>
              <a:t>T.trainer_id</a:t>
            </a:r>
            <a:endParaRPr lang="en-IN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ORDER BY </a:t>
            </a:r>
            <a:r>
              <a:rPr lang="en-IN" dirty="0" err="1">
                <a:solidFill>
                  <a:schemeClr val="bg1"/>
                </a:solidFill>
                <a:latin typeface="Aptos" panose="020B0004020202020204" pitchFamily="34" charset="0"/>
              </a:rPr>
              <a:t>total_members</a:t>
            </a:r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 DESC;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F60E5D-63E0-21E6-F763-A9C1AD0E8819}"/>
              </a:ext>
            </a:extLst>
          </p:cNvPr>
          <p:cNvSpPr txBox="1"/>
          <p:nvPr/>
        </p:nvSpPr>
        <p:spPr>
          <a:xfrm>
            <a:off x="4937760" y="662879"/>
            <a:ext cx="522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Find Trainers with Most Members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3" name="Picture 12" descr="A screenshot of a computer">
            <a:extLst>
              <a:ext uri="{FF2B5EF4-FFF2-40B4-BE49-F238E27FC236}">
                <a16:creationId xmlns:a16="http://schemas.microsoft.com/office/drawing/2014/main" id="{5539FD09-FAB5-F211-03F9-0F83BECF77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1" r="11995"/>
          <a:stretch/>
        </p:blipFill>
        <p:spPr>
          <a:xfrm>
            <a:off x="9789785" y="1395213"/>
            <a:ext cx="2114588" cy="18275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2D5B77F-3193-1716-64D8-19E4C0EDB95D}"/>
              </a:ext>
            </a:extLst>
          </p:cNvPr>
          <p:cNvSpPr txBox="1"/>
          <p:nvPr/>
        </p:nvSpPr>
        <p:spPr>
          <a:xfrm>
            <a:off x="5364481" y="4440795"/>
            <a:ext cx="39414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SELECT </a:t>
            </a:r>
            <a:r>
              <a:rPr lang="en-IN" dirty="0" err="1">
                <a:solidFill>
                  <a:schemeClr val="bg1"/>
                </a:solidFill>
                <a:latin typeface="Aptos" panose="020B0004020202020204" pitchFamily="34" charset="0"/>
              </a:rPr>
              <a:t>M.first_name</a:t>
            </a:r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, </a:t>
            </a:r>
            <a:r>
              <a:rPr lang="en-IN" dirty="0" err="1">
                <a:solidFill>
                  <a:schemeClr val="bg1"/>
                </a:solidFill>
                <a:latin typeface="Aptos" panose="020B0004020202020204" pitchFamily="34" charset="0"/>
              </a:rPr>
              <a:t>M.last_name</a:t>
            </a:r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,</a:t>
            </a:r>
          </a:p>
          <a:p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SUM(</a:t>
            </a:r>
            <a:r>
              <a:rPr lang="en-IN" dirty="0" err="1">
                <a:solidFill>
                  <a:schemeClr val="bg1"/>
                </a:solidFill>
                <a:latin typeface="Aptos" panose="020B0004020202020204" pitchFamily="34" charset="0"/>
              </a:rPr>
              <a:t>C.price</a:t>
            </a:r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) AS </a:t>
            </a:r>
            <a:r>
              <a:rPr lang="en-IN" dirty="0" err="1">
                <a:solidFill>
                  <a:schemeClr val="bg1"/>
                </a:solidFill>
                <a:latin typeface="Aptos" panose="020B0004020202020204" pitchFamily="34" charset="0"/>
              </a:rPr>
              <a:t>total_spent_in_cafe</a:t>
            </a:r>
            <a:endParaRPr lang="en-IN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FROM Members as M</a:t>
            </a:r>
          </a:p>
          <a:p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JOIN </a:t>
            </a:r>
            <a:r>
              <a:rPr lang="en-IN" dirty="0" err="1">
                <a:solidFill>
                  <a:schemeClr val="bg1"/>
                </a:solidFill>
                <a:latin typeface="Aptos" panose="020B0004020202020204" pitchFamily="34" charset="0"/>
              </a:rPr>
              <a:t>Gym_Cafe</a:t>
            </a:r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 as C </a:t>
            </a:r>
          </a:p>
          <a:p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ON </a:t>
            </a:r>
            <a:r>
              <a:rPr lang="en-IN" dirty="0" err="1">
                <a:solidFill>
                  <a:schemeClr val="bg1"/>
                </a:solidFill>
                <a:latin typeface="Aptos" panose="020B0004020202020204" pitchFamily="34" charset="0"/>
              </a:rPr>
              <a:t>M.member_id</a:t>
            </a:r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 = </a:t>
            </a:r>
            <a:r>
              <a:rPr lang="en-IN" dirty="0" err="1">
                <a:solidFill>
                  <a:schemeClr val="bg1"/>
                </a:solidFill>
                <a:latin typeface="Aptos" panose="020B0004020202020204" pitchFamily="34" charset="0"/>
              </a:rPr>
              <a:t>C.member_id</a:t>
            </a:r>
            <a:endParaRPr lang="en-IN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GROUP BY </a:t>
            </a:r>
            <a:r>
              <a:rPr lang="en-IN" dirty="0" err="1">
                <a:solidFill>
                  <a:schemeClr val="bg1"/>
                </a:solidFill>
                <a:latin typeface="Aptos" panose="020B0004020202020204" pitchFamily="34" charset="0"/>
              </a:rPr>
              <a:t>M.member_id</a:t>
            </a:r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386BEB-B2C8-0DB1-A337-30704E9CA4B0}"/>
              </a:ext>
            </a:extLst>
          </p:cNvPr>
          <p:cNvSpPr txBox="1"/>
          <p:nvPr/>
        </p:nvSpPr>
        <p:spPr>
          <a:xfrm>
            <a:off x="5100578" y="3894574"/>
            <a:ext cx="4053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Get Total Purchases by Each Member</a:t>
            </a:r>
          </a:p>
        </p:txBody>
      </p:sp>
      <p:pic>
        <p:nvPicPr>
          <p:cNvPr id="19" name="Picture 18" descr="A screenshot of a table">
            <a:extLst>
              <a:ext uri="{FF2B5EF4-FFF2-40B4-BE49-F238E27FC236}">
                <a16:creationId xmlns:a16="http://schemas.microsoft.com/office/drawing/2014/main" id="{B5812982-5356-AE17-5DB1-8B3CFA8E92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493" y="4263906"/>
            <a:ext cx="2173099" cy="18275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56405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18E76-BAD4-FAA1-FF92-CD0686419598}"/>
              </a:ext>
            </a:extLst>
          </p:cNvPr>
          <p:cNvSpPr txBox="1"/>
          <p:nvPr/>
        </p:nvSpPr>
        <p:spPr>
          <a:xfrm>
            <a:off x="-3581741" y="558541"/>
            <a:ext cx="38560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rial Black" panose="020B0A04020102020204" pitchFamily="34" charset="0"/>
              </a:rPr>
              <a:t>ER-DIGRAM</a:t>
            </a:r>
            <a:endParaRPr lang="en-IN" sz="5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 descr="A diagram of a gym training">
            <a:extLst>
              <a:ext uri="{FF2B5EF4-FFF2-40B4-BE49-F238E27FC236}">
                <a16:creationId xmlns:a16="http://schemas.microsoft.com/office/drawing/2014/main" id="{F2EAD253-BBB4-CE12-CC18-5A0F75927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419" y="445511"/>
            <a:ext cx="7864522" cy="59669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AA753D-32EA-9446-19B9-DA23261D1284}"/>
              </a:ext>
            </a:extLst>
          </p:cNvPr>
          <p:cNvSpPr txBox="1"/>
          <p:nvPr/>
        </p:nvSpPr>
        <p:spPr>
          <a:xfrm>
            <a:off x="274320" y="7533084"/>
            <a:ext cx="272796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you seen in my ER-Diagram  member table, trainer table, café table &amp; personal training are there.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Basically, member table and trainer table are joined together to store info in personal training table .</a:t>
            </a:r>
          </a:p>
          <a:p>
            <a:r>
              <a:rPr lang="en-US" sz="1600" dirty="0">
                <a:solidFill>
                  <a:schemeClr val="bg1"/>
                </a:solidFill>
              </a:rPr>
              <a:t>Café table have information of member tables . All those table data are going to store in MY GYM DATABASE.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05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18E76-BAD4-FAA1-FF92-CD0686419598}"/>
              </a:ext>
            </a:extLst>
          </p:cNvPr>
          <p:cNvSpPr txBox="1"/>
          <p:nvPr/>
        </p:nvSpPr>
        <p:spPr>
          <a:xfrm>
            <a:off x="304459" y="502920"/>
            <a:ext cx="38560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rial Black" panose="020B0A04020102020204" pitchFamily="34" charset="0"/>
              </a:rPr>
              <a:t>ER-DIGRAM</a:t>
            </a:r>
            <a:endParaRPr lang="en-IN" sz="5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 descr="A diagram of a gym training">
            <a:extLst>
              <a:ext uri="{FF2B5EF4-FFF2-40B4-BE49-F238E27FC236}">
                <a16:creationId xmlns:a16="http://schemas.microsoft.com/office/drawing/2014/main" id="{F2EAD253-BBB4-CE12-CC18-5A0F75927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99" y="388103"/>
            <a:ext cx="7864522" cy="59669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AA753D-32EA-9446-19B9-DA23261D1284}"/>
              </a:ext>
            </a:extLst>
          </p:cNvPr>
          <p:cNvSpPr txBox="1"/>
          <p:nvPr/>
        </p:nvSpPr>
        <p:spPr>
          <a:xfrm>
            <a:off x="426379" y="2351484"/>
            <a:ext cx="272796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you seen in my ER-Diagram  member table, trainer table, café table &amp; personal training are there.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Basically, member table and trainer table are joined together to store info in personal training table .</a:t>
            </a:r>
          </a:p>
          <a:p>
            <a:r>
              <a:rPr lang="en-US" sz="1600" dirty="0">
                <a:solidFill>
                  <a:schemeClr val="bg1"/>
                </a:solidFill>
              </a:rPr>
              <a:t>Café table have information of member tables . All those table data are going to store in MY GYM DATABASE.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768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716A74-7B9B-B03E-3702-622323E8ABF5}"/>
              </a:ext>
            </a:extLst>
          </p:cNvPr>
          <p:cNvSpPr txBox="1"/>
          <p:nvPr/>
        </p:nvSpPr>
        <p:spPr>
          <a:xfrm>
            <a:off x="0" y="-2011680"/>
            <a:ext cx="150876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68A28"/>
                </a:solidFill>
                <a:latin typeface="Arial Black" panose="020B0A04020102020204" pitchFamily="34" charset="0"/>
              </a:rPr>
              <a:t>T</a:t>
            </a:r>
            <a:endParaRPr lang="en-IN" sz="16600" dirty="0">
              <a:solidFill>
                <a:srgbClr val="F68A28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96B83A-7BEE-87B4-D438-97A4C4A40A48}"/>
              </a:ext>
            </a:extLst>
          </p:cNvPr>
          <p:cNvSpPr txBox="1"/>
          <p:nvPr/>
        </p:nvSpPr>
        <p:spPr>
          <a:xfrm>
            <a:off x="-2758440" y="4556760"/>
            <a:ext cx="150876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68A28"/>
                </a:solidFill>
                <a:latin typeface="Arial Black" panose="020B0A04020102020204" pitchFamily="34" charset="0"/>
              </a:rPr>
              <a:t>H</a:t>
            </a:r>
            <a:endParaRPr lang="en-IN" sz="16600" dirty="0">
              <a:solidFill>
                <a:srgbClr val="F68A28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BEA36-C9C7-E2CF-AD93-CD29B163D63E}"/>
              </a:ext>
            </a:extLst>
          </p:cNvPr>
          <p:cNvSpPr txBox="1"/>
          <p:nvPr/>
        </p:nvSpPr>
        <p:spPr>
          <a:xfrm>
            <a:off x="2560320" y="-1569660"/>
            <a:ext cx="1508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>
                <a:solidFill>
                  <a:srgbClr val="F68A28"/>
                </a:solidFill>
                <a:latin typeface="Arial Black" panose="020B0A04020102020204" pitchFamily="34" charset="0"/>
              </a:rPr>
              <a:t>A</a:t>
            </a:r>
            <a:endParaRPr lang="en-IN" sz="13800" dirty="0">
              <a:solidFill>
                <a:srgbClr val="F68A28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D0196-3ACB-20E0-3C26-C956302BAB87}"/>
              </a:ext>
            </a:extLst>
          </p:cNvPr>
          <p:cNvSpPr txBox="1"/>
          <p:nvPr/>
        </p:nvSpPr>
        <p:spPr>
          <a:xfrm>
            <a:off x="1805940" y="7320082"/>
            <a:ext cx="1508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68A28"/>
                </a:solidFill>
                <a:latin typeface="Arial Black" panose="020B0A04020102020204" pitchFamily="34" charset="0"/>
              </a:rPr>
              <a:t>N</a:t>
            </a:r>
            <a:endParaRPr lang="en-IN" sz="13800" dirty="0">
              <a:solidFill>
                <a:srgbClr val="F68A28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FE2F33-CE10-1964-88C1-34F71DF3E4EA}"/>
              </a:ext>
            </a:extLst>
          </p:cNvPr>
          <p:cNvSpPr txBox="1"/>
          <p:nvPr/>
        </p:nvSpPr>
        <p:spPr>
          <a:xfrm>
            <a:off x="4907280" y="-2148840"/>
            <a:ext cx="150876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68A28"/>
                </a:solidFill>
                <a:latin typeface="Arial Black" panose="020B0A04020102020204" pitchFamily="34" charset="0"/>
              </a:rPr>
              <a:t>K</a:t>
            </a:r>
            <a:endParaRPr lang="en-IN" sz="16600" dirty="0">
              <a:solidFill>
                <a:srgbClr val="F68A28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FA6DD-DEB2-45C6-A98A-C2F49EE6FD9C}"/>
              </a:ext>
            </a:extLst>
          </p:cNvPr>
          <p:cNvSpPr txBox="1"/>
          <p:nvPr/>
        </p:nvSpPr>
        <p:spPr>
          <a:xfrm>
            <a:off x="5840730" y="7592958"/>
            <a:ext cx="150876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333331"/>
                </a:solidFill>
                <a:latin typeface="Arial Black" panose="020B0A04020102020204" pitchFamily="34" charset="0"/>
              </a:rPr>
              <a:t>Y</a:t>
            </a:r>
            <a:endParaRPr lang="en-IN" sz="16600" dirty="0">
              <a:solidFill>
                <a:srgbClr val="33333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FD4E11-9564-BB45-3B56-26455D9E28C8}"/>
              </a:ext>
            </a:extLst>
          </p:cNvPr>
          <p:cNvSpPr txBox="1"/>
          <p:nvPr/>
        </p:nvSpPr>
        <p:spPr>
          <a:xfrm>
            <a:off x="14169390" y="6596807"/>
            <a:ext cx="15087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333331"/>
                </a:solidFill>
                <a:latin typeface="Arial Black" panose="020B0A04020102020204" pitchFamily="34" charset="0"/>
              </a:rPr>
              <a:t>U</a:t>
            </a:r>
            <a:endParaRPr lang="en-IN" sz="11500" dirty="0">
              <a:solidFill>
                <a:srgbClr val="33333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956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716A74-7B9B-B03E-3702-622323E8ABF5}"/>
              </a:ext>
            </a:extLst>
          </p:cNvPr>
          <p:cNvSpPr txBox="1"/>
          <p:nvPr/>
        </p:nvSpPr>
        <p:spPr>
          <a:xfrm>
            <a:off x="1889760" y="990600"/>
            <a:ext cx="150876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68A28"/>
                </a:solidFill>
                <a:latin typeface="Arial Black" panose="020B0A04020102020204" pitchFamily="34" charset="0"/>
              </a:rPr>
              <a:t>T</a:t>
            </a:r>
            <a:endParaRPr lang="en-IN" sz="16600" dirty="0">
              <a:solidFill>
                <a:srgbClr val="F68A28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96B83A-7BEE-87B4-D438-97A4C4A40A48}"/>
              </a:ext>
            </a:extLst>
          </p:cNvPr>
          <p:cNvSpPr txBox="1"/>
          <p:nvPr/>
        </p:nvSpPr>
        <p:spPr>
          <a:xfrm>
            <a:off x="2571750" y="1295400"/>
            <a:ext cx="150876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68A28"/>
                </a:solidFill>
                <a:latin typeface="Arial Black" panose="020B0A04020102020204" pitchFamily="34" charset="0"/>
              </a:rPr>
              <a:t>H</a:t>
            </a:r>
            <a:endParaRPr lang="en-IN" sz="16600" dirty="0">
              <a:solidFill>
                <a:srgbClr val="F68A28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BEA36-C9C7-E2CF-AD93-CD29B163D63E}"/>
              </a:ext>
            </a:extLst>
          </p:cNvPr>
          <p:cNvSpPr txBox="1"/>
          <p:nvPr/>
        </p:nvSpPr>
        <p:spPr>
          <a:xfrm>
            <a:off x="579120" y="-1417320"/>
            <a:ext cx="1508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68A28"/>
                </a:solidFill>
                <a:latin typeface="Arial Black" panose="020B0A04020102020204" pitchFamily="34" charset="0"/>
              </a:rPr>
              <a:t>A</a:t>
            </a:r>
            <a:endParaRPr lang="en-IN" sz="13800" dirty="0">
              <a:solidFill>
                <a:srgbClr val="F68A28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D0196-3ACB-20E0-3C26-C956302BAB87}"/>
              </a:ext>
            </a:extLst>
          </p:cNvPr>
          <p:cNvSpPr txBox="1"/>
          <p:nvPr/>
        </p:nvSpPr>
        <p:spPr>
          <a:xfrm>
            <a:off x="4434840" y="782122"/>
            <a:ext cx="1508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68A28"/>
                </a:solidFill>
                <a:latin typeface="Arial Black" panose="020B0A04020102020204" pitchFamily="34" charset="0"/>
              </a:rPr>
              <a:t>N</a:t>
            </a:r>
            <a:endParaRPr lang="en-IN" sz="13800" dirty="0">
              <a:solidFill>
                <a:srgbClr val="F68A28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FE2F33-CE10-1964-88C1-34F71DF3E4EA}"/>
              </a:ext>
            </a:extLst>
          </p:cNvPr>
          <p:cNvSpPr txBox="1"/>
          <p:nvPr/>
        </p:nvSpPr>
        <p:spPr>
          <a:xfrm>
            <a:off x="5318760" y="990600"/>
            <a:ext cx="150876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68A28"/>
                </a:solidFill>
                <a:latin typeface="Arial Black" panose="020B0A04020102020204" pitchFamily="34" charset="0"/>
              </a:rPr>
              <a:t>K</a:t>
            </a:r>
            <a:endParaRPr lang="en-IN" sz="16600" dirty="0">
              <a:solidFill>
                <a:srgbClr val="F68A28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FA6DD-DEB2-45C6-A98A-C2F49EE6FD9C}"/>
              </a:ext>
            </a:extLst>
          </p:cNvPr>
          <p:cNvSpPr txBox="1"/>
          <p:nvPr/>
        </p:nvSpPr>
        <p:spPr>
          <a:xfrm>
            <a:off x="7181850" y="1420758"/>
            <a:ext cx="150876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333331"/>
                </a:solidFill>
                <a:latin typeface="Arial Black" panose="020B0A04020102020204" pitchFamily="34" charset="0"/>
              </a:rPr>
              <a:t>Y</a:t>
            </a:r>
            <a:endParaRPr lang="en-IN" sz="16600" dirty="0">
              <a:solidFill>
                <a:srgbClr val="33333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FD4E11-9564-BB45-3B56-26455D9E28C8}"/>
              </a:ext>
            </a:extLst>
          </p:cNvPr>
          <p:cNvSpPr txBox="1"/>
          <p:nvPr/>
        </p:nvSpPr>
        <p:spPr>
          <a:xfrm>
            <a:off x="9216390" y="1406098"/>
            <a:ext cx="15087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333331"/>
                </a:solidFill>
                <a:latin typeface="Arial Black" panose="020B0A04020102020204" pitchFamily="34" charset="0"/>
              </a:rPr>
              <a:t>U</a:t>
            </a:r>
            <a:endParaRPr lang="en-IN" sz="11500" dirty="0">
              <a:solidFill>
                <a:srgbClr val="33333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AC335E-D346-17BD-6264-E0CA83FABB2E}"/>
              </a:ext>
            </a:extLst>
          </p:cNvPr>
          <p:cNvSpPr txBox="1"/>
          <p:nvPr/>
        </p:nvSpPr>
        <p:spPr>
          <a:xfrm>
            <a:off x="6808470" y="-1625069"/>
            <a:ext cx="15087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rgbClr val="333331"/>
                </a:solidFill>
                <a:latin typeface="Arial Black" panose="020B0A04020102020204" pitchFamily="34" charset="0"/>
              </a:rPr>
              <a:t>O</a:t>
            </a:r>
            <a:endParaRPr lang="en-IN" sz="16600" dirty="0">
              <a:solidFill>
                <a:srgbClr val="33333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693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7037E-7 L -3.125E-6 0.00023 C 0.00209 -0.00602 0.00365 -0.0125 0.00625 -0.01782 C 0.00756 -0.0206 0.00964 -0.02199 0.0112 -0.02454 C 0.0125 -0.02662 0.01381 -0.0287 0.01498 -0.03102 C 0.01589 -0.0331 0.01628 -0.03611 0.01745 -0.03773 C 0.01875 -0.03958 0.02709 -0.04213 0.02748 -0.04236 C 0.03386 -0.04051 0.04545 -0.03958 0.05248 -0.03333 C 0.07618 -0.01227 0.03724 -0.04097 0.06368 -0.02222 C 0.06667 -0.01528 0.06758 -0.01227 0.07123 -0.00671 C 0.07279 -0.00417 0.07474 -0.00255 0.07618 3.7037E-7 C 0.07878 0.00463 0.0819 0.01458 0.08373 0.01991 C 0.08412 0.02431 0.08425 0.02778 0.0849 0.03148 C 0.08594 0.03634 0.08802 0.04005 0.08868 0.04491 C 0.09063 0.05833 0.09245 0.08634 0.09245 0.08681 C 0.09011 0.2088 0.09024 0.17338 0.09245 0.36181 C 0.09245 0.36435 0.09336 0.3662 0.09375 0.36852 C 0.09427 0.37245 0.0944 0.37593 0.09493 0.37963 C 0.0961 0.38819 0.09701 0.38727 0.0987 0.39722 C 0.09935 0.40093 0.09948 0.40486 0.1 0.40856 C 0.10026 0.41157 0.10078 0.41435 0.10118 0.41736 C 0.10157 0.4338 0.1017 0.45023 0.10248 0.4662 C 0.10261 0.46875 0.10339 0.47083 0.10365 0.47292 C 0.1043 0.47824 0.10443 0.48356 0.10495 0.48843 C 0.10599 0.49931 0.10586 0.49768 0.10743 0.50625 C 0.10782 0.51389 0.10782 0.5213 0.10873 0.52847 C 0.10912 0.53264 0.11055 0.53611 0.1112 0.53981 C 0.11172 0.54259 0.11198 0.54583 0.1125 0.54861 C 0.11289 0.55671 0.11302 0.56481 0.11368 0.57315 C 0.11394 0.57523 0.11485 0.57731 0.11498 0.57986 C 0.11758 0.69236 0.11146 0.6463 0.11745 0.68843 C 0.11784 0.71806 0.11797 0.74768 0.11875 0.77755 C 0.11888 0.78403 0.1168 0.79375 0.11993 0.79745 C 0.12253 0.80046 0.12136 0.78704 0.1224 0.78171 C 0.12305 0.7794 0.12409 0.77755 0.125 0.77523 C 0.12813 0.73518 0.12383 0.78032 0.12865 0.74838 C 0.1293 0.74421 0.1293 0.73958 0.12995 0.73518 C 0.13047 0.73148 0.13164 0.72801 0.13243 0.72407 C 0.13295 0.72199 0.13334 0.71968 0.13373 0.71736 C 0.1349 0.69977 0.13425 0.68125 0.1375 0.66412 C 0.13828 0.65972 0.13854 0.65463 0.13998 0.65093 L 0.14245 0.64421 C 0.14258 0.64282 0.14427 0.63032 0.14493 0.6287 C 0.14597 0.62616 0.1474 0.62407 0.1487 0.62176 C 0.15052 0.61181 0.14961 0.61435 0.15495 0.60417 C 0.15769 0.59884 0.16003 0.5919 0.16368 0.58866 C 0.17448 0.57917 0.18256 0.57083 0.19375 0.56435 C 0.19948 0.56088 0.20521 0.55764 0.2112 0.55532 C 0.21524 0.5537 0.21953 0.5537 0.2237 0.55301 C 0.23282 0.5537 0.24206 0.55324 0.25118 0.55532 C 0.25274 0.55556 0.25365 0.55856 0.25495 0.55949 C 0.25612 0.56088 0.25743 0.56134 0.25873 0.56181 C 0.26706 0.58171 0.26394 0.57361 0.26875 0.58634 C 0.26914 0.59167 0.26719 0.60023 0.26993 0.60185 C 0.27279 0.6037 0.27435 0.59491 0.27618 0.59074 C 0.27774 0.58727 0.27865 0.58333 0.27995 0.57986 C 0.28112 0.57662 0.28243 0.57384 0.28373 0.57083 C 0.28451 0.5662 0.28555 0.56181 0.2862 0.55764 C 0.28659 0.55463 0.28685 0.55162 0.2875 0.54861 C 0.29232 0.52523 0.28802 0.55347 0.29115 0.53079 C 0.29167 0.51875 0.29284 0.50694 0.29245 0.49537 C 0.29219 0.48542 0.28985 0.44213 0.2862 0.42431 C 0.2849 0.41713 0.28282 0.41065 0.28125 0.40393 C 0.27982 0.39815 0.27891 0.3919 0.27748 0.38611 C 0.27149 0.36366 0.27422 0.37755 0.26745 0.35972 C 0.26641 0.35694 0.26589 0.3537 0.26498 0.35069 C 0.26381 0.34768 0.26224 0.34491 0.2612 0.34167 C 0.26016 0.33843 0.26003 0.3338 0.25873 0.33056 C 0.25703 0.32685 0.2543 0.32523 0.25248 0.32176 C 0.25104 0.31944 0.25013 0.31574 0.2487 0.31319 C 0.24714 0.30972 0.24532 0.30741 0.24375 0.30417 C 0.23789 0.29213 0.24076 0.29167 0.22995 0.28171 C 0.22826 0.28032 0.22657 0.2794 0.225 0.27731 C 0.21823 0.27014 0.22201 0.27153 0.21498 0.2662 C 0.2125 0.26458 0.20743 0.26181 0.20743 0.26227 C 0.20534 0.26273 0.203 0.26227 0.20118 0.26412 C 0.19987 0.26551 0.19961 0.26875 0.1987 0.2706 C 0.19453 0.28125 0.19636 0.27801 0.19115 0.28426 C 0.1905 0.28889 0.18959 0.29815 0.1875 0.30185 C 0.18646 0.30347 0.1849 0.30324 0.18373 0.30417 C 0.18308 0.29676 0.18086 0.27222 0.17995 0.26875 C 0.17917 0.26481 0.17878 0.26088 0.17748 0.25764 C 0.17539 0.25231 0.17279 0.24768 0.16993 0.24421 C 0.16823 0.24167 0.16693 0.23889 0.16498 0.2375 C 0.16081 0.23449 0.15222 0.23218 0.1474 0.23056 C 0.1474 0.23079 0.11732 0.23009 0.1099 0.2375 C 0.1069 0.24074 0.10495 0.2463 0.10248 0.25069 L 0.0974 0.25949 C 0.09701 0.26273 0.09662 0.26574 0.09623 0.26875 C 0.09258 0.29074 0.09766 0.25648 0.09375 0.28426 C 0.09427 0.30255 0.09401 0.31991 0.09623 0.33727 C 0.09766 0.34954 0.09701 0.33866 0.1 0.35069 C 0.10104 0.35509 0.10131 0.35995 0.10248 0.36389 C 0.10378 0.36898 0.10651 0.37245 0.10743 0.37731 C 0.10938 0.38773 0.10795 0.38218 0.1125 0.39306 C 0.11289 0.40093 0.11302 0.40949 0.11368 0.41736 C 0.11394 0.42037 0.11485 0.42315 0.11498 0.42616 C 0.11524 0.44282 0.11498 0.45903 0.11498 0.47523 L 0.11498 0.47546 " pathEditMode="relative" rAng="0" ptsTypes="AAAAAAAAAAAAAAAAAAAAAAAAAAAAAAAAAAAAAAAAAAAAAAAAAAAAAAAAAAAAAAAAAAAAAAAAAAAAAAAAAAAAAAAAAAAAAAAAAAA">
                                      <p:cBhvr>
                                        <p:cTn id="6" dur="4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22" y="377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3 -0.0213 L 0.0293 -0.02106 C 0.03178 -0.02639 0.03399 -0.03194 0.03672 -0.03681 C 0.03777 -0.03866 0.03946 -0.03935 0.0405 -0.0412 C 0.04232 -0.04468 0.04362 -0.04907 0.04545 -0.05231 C 0.04805 -0.05671 0.05248 -0.05903 0.05547 -0.06134 C 0.06094 -0.06042 0.06641 -0.06111 0.07175 -0.05903 C 0.07891 -0.05625 0.07865 -0.04884 0.08178 -0.03889 C 0.08243 -0.03657 0.08347 -0.03449 0.08425 -0.03241 C 0.08412 -0.02824 0.08399 0.01597 0.08047 0.03426 C 0.07982 0.03796 0.07878 0.04167 0.078 0.04514 C 0.07839 0.05625 0.07722 0.06806 0.0793 0.0787 C 0.07995 0.08241 0.08321 0.08357 0.08555 0.0831 C 0.09115 0.08218 0.09636 0.07708 0.1017 0.07407 C 0.11381 0.05833 0.09909 0.0787 0.11172 0.05625 C 0.11329 0.0537 0.11511 0.05185 0.1168 0.05 C 0.1224 0.02986 0.11823 0.04213 0.12683 0.02338 C 0.12969 0.0169 0.13008 0.01319 0.13425 0.00995 C 0.13581 0.0088 0.13764 0.00833 0.13933 0.00787 C 0.14389 0.00833 0.14857 0.0081 0.153 0.00995 C 0.15443 0.01065 0.1556 0.0125 0.15678 0.01435 C 0.16342 0.02454 0.16224 0.02477 0.1668 0.04074 C 0.16758 0.04769 0.16902 0.05394 0.16928 0.06088 C 0.17253 0.15602 0.15599 0.13403 0.17683 0.15648 C 0.18907 0.14977 0.19167 0.15208 0.19922 0.13866 C 0.20196 0.1338 0.20456 0.12847 0.20678 0.12292 C 0.21185 0.11042 0.21172 0.10324 0.2181 0.0919 C 0.22305 0.0831 0.22735 0.06991 0.23425 0.06759 L 0.2405 0.06528 C 0.24519 0.06667 0.25027 0.06574 0.2543 0.06968 C 0.26264 0.07847 0.26472 0.09144 0.2681 0.10532 C 0.26641 0.11921 0.26576 0.1338 0.26303 0.14745 C 0.26237 0.15116 0.25287 0.16343 0.25183 0.16528 C 0.24792 0.17176 0.24323 0.17708 0.2405 0.18519 C 0.23594 0.19907 0.23855 0.19329 0.23308 0.20301 C 0.23386 0.21042 0.23347 0.21875 0.23555 0.22523 C 0.23672 0.2287 0.23959 0.22917 0.2418 0.22963 C 0.2543 0.23287 0.2668 0.23426 0.2793 0.23634 C 0.2806 0.23796 0.28269 0.23819 0.28308 0.24074 C 0.28464 0.25093 0.28191 0.25278 0.278 0.25417 C 0.27514 0.25509 0.27227 0.25556 0.26928 0.25648 C 0.23777 0.26551 0.2487 0.25972 0.23178 0.26968 C 0.23008 0.27894 0.22878 0.28079 0.23425 0.2919 C 0.23542 0.29421 0.23764 0.29352 0.23933 0.29421 C 0.24076 0.2963 0.24753 0.30718 0.25053 0.30741 C 0.2543 0.3081 0.25808 0.30602 0.26185 0.30532 C 0.26224 0.30833 0.26316 0.31111 0.26303 0.31412 C 0.26277 0.31944 0.26146 0.32454 0.26055 0.32963 C 0.25912 0.33773 0.25743 0.34653 0.2556 0.35417 C 0.25482 0.35718 0.25391 0.36019 0.253 0.36319 " pathEditMode="relative" rAng="0" ptsTypes="AAAAAAAAAAAAAAAAAAAAAAAAAAAAAAAAAAAAAAAAAAAAAAAAAA">
                                      <p:cBhvr>
                                        <p:cTn id="8" dur="4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08" y="1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667" y="-1862048"/>
            <a:ext cx="99252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latin typeface="Berlin Sans FB Demi" panose="020E0802020502020306" pitchFamily="34" charset="0"/>
              </a:rPr>
              <a:t>M</a:t>
            </a:r>
            <a:endParaRPr lang="en-IN" sz="11500" dirty="0">
              <a:latin typeface="Berlin Sans FB Demi" panose="020E08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5549" y="-1323439"/>
            <a:ext cx="9375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Berlin Sans FB Demi" panose="020E0802020502020306" pitchFamily="34" charset="0"/>
              </a:rPr>
              <a:t>Y</a:t>
            </a:r>
            <a:endParaRPr lang="en-IN" sz="8000" dirty="0">
              <a:latin typeface="Berlin Sans FB Demi" panose="020E0802020502020306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3098" y="7082775"/>
            <a:ext cx="9375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Berlin Sans FB Demi" panose="020E0802020502020306" pitchFamily="34" charset="0"/>
              </a:rPr>
              <a:t>G</a:t>
            </a:r>
            <a:endParaRPr lang="en-IN" sz="9600" dirty="0">
              <a:latin typeface="Berlin Sans FB Demi" panose="020E0802020502020306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406595">
            <a:off x="4282145" y="-1715854"/>
            <a:ext cx="9375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Berlin Sans FB Demi" panose="020E0802020502020306" pitchFamily="34" charset="0"/>
              </a:rPr>
              <a:t>Y</a:t>
            </a:r>
            <a:endParaRPr lang="en-IN" sz="9600" dirty="0">
              <a:latin typeface="Berlin Sans FB Demi" panose="020E0802020502020306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73878" y="-1893330"/>
            <a:ext cx="9375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Berlin Sans FB Demi" panose="020E0802020502020306" pitchFamily="34" charset="0"/>
              </a:rPr>
              <a:t>M</a:t>
            </a:r>
            <a:endParaRPr lang="en-IN" sz="9600" dirty="0">
              <a:latin typeface="Berlin Sans FB Demi" panose="020E0802020502020306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758966">
            <a:off x="6190942" y="7555215"/>
            <a:ext cx="9375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Berlin Sans FB Demi" panose="020E0802020502020306" pitchFamily="34" charset="0"/>
              </a:rPr>
              <a:t>D</a:t>
            </a:r>
            <a:endParaRPr lang="en-IN" sz="8800" dirty="0">
              <a:latin typeface="Berlin Sans FB Demi" panose="020E0802020502020306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86710" y="7328326"/>
            <a:ext cx="9375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Berlin Sans FB Demi" panose="020E0802020502020306" pitchFamily="34" charset="0"/>
              </a:rPr>
              <a:t>A</a:t>
            </a:r>
            <a:endParaRPr lang="en-IN" sz="8000" dirty="0">
              <a:latin typeface="Berlin Sans FB Demi" panose="020E0802020502020306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03284" y="7867605"/>
            <a:ext cx="93754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latin typeface="Berlin Sans FB Demi" panose="020E0802020502020306" pitchFamily="34" charset="0"/>
              </a:rPr>
              <a:t>T</a:t>
            </a:r>
            <a:endParaRPr lang="en-IN" sz="11500" dirty="0">
              <a:latin typeface="Berlin Sans FB Demi" panose="020E0802020502020306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95780" y="-1770220"/>
            <a:ext cx="9375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Berlin Sans FB Demi" panose="020E0802020502020306" pitchFamily="34" charset="0"/>
              </a:rPr>
              <a:t>A</a:t>
            </a:r>
            <a:endParaRPr lang="en-IN" sz="8000" dirty="0">
              <a:latin typeface="Berlin Sans FB Demi" panose="020E0802020502020306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37411" y="3958013"/>
            <a:ext cx="9375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Berlin Sans FB Demi" panose="020E0802020502020306" pitchFamily="34" charset="0"/>
              </a:rPr>
              <a:t>S</a:t>
            </a:r>
            <a:endParaRPr lang="en-IN" sz="9600" dirty="0">
              <a:latin typeface="Berlin Sans FB Demi" panose="020E0802020502020306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98292" y="-2585323"/>
            <a:ext cx="9375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Berlin Sans FB Demi" panose="020E0802020502020306" pitchFamily="34" charset="0"/>
              </a:rPr>
              <a:t>A</a:t>
            </a:r>
            <a:endParaRPr lang="en-IN" sz="8800" dirty="0">
              <a:latin typeface="Berlin Sans FB Demi" panose="020E0802020502020306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551264" y="-1592744"/>
            <a:ext cx="93754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latin typeface="Berlin Sans FB Demi" panose="020E0802020502020306" pitchFamily="34" charset="0"/>
              </a:rPr>
              <a:t>B</a:t>
            </a:r>
            <a:endParaRPr lang="en-IN" sz="11500" dirty="0">
              <a:latin typeface="Berlin Sans FB Demi" panose="020E0802020502020306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70095" y="2274614"/>
            <a:ext cx="9375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Berlin Sans FB Demi" panose="020E0802020502020306" pitchFamily="34" charset="0"/>
              </a:rPr>
              <a:t>E</a:t>
            </a:r>
            <a:endParaRPr lang="en-IN" sz="6600" dirty="0">
              <a:latin typeface="Berlin Sans FB Demi" panose="020E0802020502020306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84238" y="-2585323"/>
            <a:ext cx="33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>
                <a:latin typeface="Berlin Sans FB Demi" panose="020E0802020502020306" pitchFamily="34" charset="0"/>
              </a:rPr>
              <a:t>BY SAHIL VIJAY SHELAR</a:t>
            </a:r>
            <a:endParaRPr lang="en-IN" dirty="0">
              <a:latin typeface="Berlin Sans FB Demi" panose="020E0802020502020306" pitchFamily="34" charset="0"/>
            </a:endParaRPr>
          </a:p>
        </p:txBody>
      </p:sp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A7EE88C4-D26E-5EB8-7420-21DFAF93B51A}"/>
              </a:ext>
            </a:extLst>
          </p:cNvPr>
          <p:cNvSpPr/>
          <p:nvPr/>
        </p:nvSpPr>
        <p:spPr>
          <a:xfrm>
            <a:off x="-5578063" y="1574320"/>
            <a:ext cx="4644915" cy="452437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62A39C-EC6B-FA28-399F-96B2C2F1C32B}"/>
              </a:ext>
            </a:extLst>
          </p:cNvPr>
          <p:cNvSpPr txBox="1"/>
          <p:nvPr/>
        </p:nvSpPr>
        <p:spPr>
          <a:xfrm>
            <a:off x="-5578063" y="71694"/>
            <a:ext cx="5391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Berlin Sans FB Demi" panose="020E0802020502020306" pitchFamily="34" charset="0"/>
              </a:rPr>
              <a:t>About Project</a:t>
            </a:r>
            <a:endParaRPr lang="en-IN" sz="5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24F261-AB59-C31E-4C6C-E7176330BC47}"/>
              </a:ext>
            </a:extLst>
          </p:cNvPr>
          <p:cNvSpPr txBox="1"/>
          <p:nvPr/>
        </p:nvSpPr>
        <p:spPr>
          <a:xfrm>
            <a:off x="802140" y="8328064"/>
            <a:ext cx="41463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The aim of this project is to design and implement a database for a gym management system, which includes handling members' data, their interactions with gym trainers, and purchases from the gym café.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Berlin Sans FB Demi" panose="020E0802020502020306" pitchFamily="34" charset="0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The project demonstrates the use of SQL queries such as sub queries and joins to manage and analyze interconnected tables efficiently.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C368460-B7E6-1060-76CC-CBEEA2B9C2AE}"/>
              </a:ext>
            </a:extLst>
          </p:cNvPr>
          <p:cNvGrpSpPr/>
          <p:nvPr/>
        </p:nvGrpSpPr>
        <p:grpSpPr>
          <a:xfrm>
            <a:off x="12581012" y="-498085"/>
            <a:ext cx="8311645" cy="7761389"/>
            <a:chOff x="5529555" y="-450401"/>
            <a:chExt cx="8311645" cy="7761389"/>
          </a:xfrm>
        </p:grpSpPr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12F38F02-2FD4-CBF0-3A4F-C3BF2C113FB3}"/>
                </a:ext>
              </a:extLst>
            </p:cNvPr>
            <p:cNvSpPr/>
            <p:nvPr/>
          </p:nvSpPr>
          <p:spPr>
            <a:xfrm rot="5400000">
              <a:off x="6262914" y="1143432"/>
              <a:ext cx="1758063" cy="155661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43A3919E-70C0-7912-FE0D-81A390F9FF86}"/>
                </a:ext>
              </a:extLst>
            </p:cNvPr>
            <p:cNvSpPr/>
            <p:nvPr/>
          </p:nvSpPr>
          <p:spPr>
            <a:xfrm rot="5400000">
              <a:off x="7941373" y="1143432"/>
              <a:ext cx="1758063" cy="1556618"/>
            </a:xfrm>
            <a:prstGeom prst="hexagon">
              <a:avLst/>
            </a:prstGeom>
            <a:solidFill>
              <a:srgbClr val="1560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302A2859-BF5D-0D16-420A-03469EE2ED62}"/>
                </a:ext>
              </a:extLst>
            </p:cNvPr>
            <p:cNvSpPr/>
            <p:nvPr/>
          </p:nvSpPr>
          <p:spPr>
            <a:xfrm rot="5400000">
              <a:off x="9640427" y="1143431"/>
              <a:ext cx="1758063" cy="155661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0368AF27-D44D-4134-B02A-00DBEE6CDE3D}"/>
                </a:ext>
              </a:extLst>
            </p:cNvPr>
            <p:cNvSpPr/>
            <p:nvPr/>
          </p:nvSpPr>
          <p:spPr>
            <a:xfrm rot="5400000">
              <a:off x="11339481" y="1143432"/>
              <a:ext cx="1758063" cy="1556618"/>
            </a:xfrm>
            <a:prstGeom prst="hexagon">
              <a:avLst/>
            </a:prstGeom>
            <a:solidFill>
              <a:srgbClr val="1560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Hexagon 23">
              <a:extLst>
                <a:ext uri="{FF2B5EF4-FFF2-40B4-BE49-F238E27FC236}">
                  <a16:creationId xmlns:a16="http://schemas.microsoft.com/office/drawing/2014/main" id="{EDB50669-6060-547F-F133-840ED0AE5B4F}"/>
                </a:ext>
              </a:extLst>
            </p:cNvPr>
            <p:cNvSpPr/>
            <p:nvPr/>
          </p:nvSpPr>
          <p:spPr>
            <a:xfrm rot="5400000">
              <a:off x="7107292" y="2626243"/>
              <a:ext cx="1758063" cy="1556618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8F52EAC7-C151-20B1-B2AF-59303ABB0734}"/>
                </a:ext>
              </a:extLst>
            </p:cNvPr>
            <p:cNvSpPr/>
            <p:nvPr/>
          </p:nvSpPr>
          <p:spPr>
            <a:xfrm rot="5400000">
              <a:off x="8785751" y="2626243"/>
              <a:ext cx="1758063" cy="1556618"/>
            </a:xfrm>
            <a:prstGeom prst="hexagon">
              <a:avLst/>
            </a:prstGeom>
            <a:solidFill>
              <a:srgbClr val="1560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3E464ED5-20BC-E8FD-55B1-3A71D6C34196}"/>
                </a:ext>
              </a:extLst>
            </p:cNvPr>
            <p:cNvSpPr/>
            <p:nvPr/>
          </p:nvSpPr>
          <p:spPr>
            <a:xfrm rot="5400000">
              <a:off x="10484805" y="2626242"/>
              <a:ext cx="1758063" cy="1556618"/>
            </a:xfrm>
            <a:prstGeom prst="hexagon">
              <a:avLst/>
            </a:prstGeom>
            <a:solidFill>
              <a:srgbClr val="1560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AF497C61-30DB-1A09-D1EC-BCCD34516D65}"/>
                </a:ext>
              </a:extLst>
            </p:cNvPr>
            <p:cNvSpPr/>
            <p:nvPr/>
          </p:nvSpPr>
          <p:spPr>
            <a:xfrm rot="5400000">
              <a:off x="12183859" y="2626243"/>
              <a:ext cx="1758063" cy="155661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E4E257AF-A610-4DFA-72C3-1C3372A29571}"/>
                </a:ext>
              </a:extLst>
            </p:cNvPr>
            <p:cNvSpPr/>
            <p:nvPr/>
          </p:nvSpPr>
          <p:spPr>
            <a:xfrm rot="5400000">
              <a:off x="6273211" y="4119351"/>
              <a:ext cx="1758063" cy="1556618"/>
            </a:xfrm>
            <a:prstGeom prst="hexagon">
              <a:avLst/>
            </a:prstGeom>
            <a:solidFill>
              <a:srgbClr val="1560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567ADD5F-3097-2A33-A9F6-5B7346A4387D}"/>
                </a:ext>
              </a:extLst>
            </p:cNvPr>
            <p:cNvSpPr/>
            <p:nvPr/>
          </p:nvSpPr>
          <p:spPr>
            <a:xfrm rot="5400000">
              <a:off x="7951670" y="4119351"/>
              <a:ext cx="1758063" cy="155661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0E1FBF91-8ACE-AA93-B22A-197199019982}"/>
                </a:ext>
              </a:extLst>
            </p:cNvPr>
            <p:cNvSpPr/>
            <p:nvPr/>
          </p:nvSpPr>
          <p:spPr>
            <a:xfrm rot="5400000">
              <a:off x="9650724" y="4119350"/>
              <a:ext cx="1758063" cy="1556618"/>
            </a:xfrm>
            <a:prstGeom prst="hexagon">
              <a:avLst/>
            </a:prstGeom>
            <a:solidFill>
              <a:srgbClr val="1560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C5295215-8CA5-2ABE-1E25-D797AE6AFB0B}"/>
                </a:ext>
              </a:extLst>
            </p:cNvPr>
            <p:cNvSpPr/>
            <p:nvPr/>
          </p:nvSpPr>
          <p:spPr>
            <a:xfrm rot="5400000">
              <a:off x="11349778" y="4119351"/>
              <a:ext cx="1758063" cy="1556618"/>
            </a:xfrm>
            <a:prstGeom prst="hexagon">
              <a:avLst/>
            </a:prstGeom>
            <a:solidFill>
              <a:srgbClr val="1560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7A26C65-09D7-E6A1-AA1A-5E175776ED3F}"/>
                </a:ext>
              </a:extLst>
            </p:cNvPr>
            <p:cNvSpPr/>
            <p:nvPr/>
          </p:nvSpPr>
          <p:spPr>
            <a:xfrm rot="5400000">
              <a:off x="5428832" y="-349677"/>
              <a:ext cx="1758063" cy="1556618"/>
            </a:xfrm>
            <a:prstGeom prst="hexagon">
              <a:avLst/>
            </a:prstGeom>
            <a:solidFill>
              <a:srgbClr val="1560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DEA1514A-E650-A40D-B659-8C000BFADBF3}"/>
                </a:ext>
              </a:extLst>
            </p:cNvPr>
            <p:cNvSpPr/>
            <p:nvPr/>
          </p:nvSpPr>
          <p:spPr>
            <a:xfrm rot="5400000">
              <a:off x="7107291" y="-349677"/>
              <a:ext cx="1758063" cy="1556618"/>
            </a:xfrm>
            <a:prstGeom prst="hexagon">
              <a:avLst/>
            </a:prstGeom>
            <a:solidFill>
              <a:srgbClr val="1560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7BED982B-1FF3-388E-1D21-29E7D94D9013}"/>
                </a:ext>
              </a:extLst>
            </p:cNvPr>
            <p:cNvSpPr/>
            <p:nvPr/>
          </p:nvSpPr>
          <p:spPr>
            <a:xfrm rot="5400000">
              <a:off x="8806345" y="-349678"/>
              <a:ext cx="1758063" cy="1556618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B9EA7F2B-3762-4CC0-EAC6-6D008C8BA937}"/>
                </a:ext>
              </a:extLst>
            </p:cNvPr>
            <p:cNvSpPr/>
            <p:nvPr/>
          </p:nvSpPr>
          <p:spPr>
            <a:xfrm rot="5400000">
              <a:off x="10505399" y="-349677"/>
              <a:ext cx="1758063" cy="1556618"/>
            </a:xfrm>
            <a:prstGeom prst="hexagon">
              <a:avLst/>
            </a:prstGeom>
            <a:solidFill>
              <a:srgbClr val="1560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B841FB99-6DC4-7218-164F-5212F0DD1C18}"/>
                </a:ext>
              </a:extLst>
            </p:cNvPr>
            <p:cNvSpPr/>
            <p:nvPr/>
          </p:nvSpPr>
          <p:spPr>
            <a:xfrm rot="5400000">
              <a:off x="5428832" y="5653648"/>
              <a:ext cx="1758063" cy="1556618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61DAD816-C38F-AB9B-F6FC-97BEB70FFD25}"/>
                </a:ext>
              </a:extLst>
            </p:cNvPr>
            <p:cNvSpPr/>
            <p:nvPr/>
          </p:nvSpPr>
          <p:spPr>
            <a:xfrm rot="5400000">
              <a:off x="7107291" y="5653648"/>
              <a:ext cx="1758063" cy="1556618"/>
            </a:xfrm>
            <a:prstGeom prst="hexagon">
              <a:avLst/>
            </a:prstGeom>
            <a:solidFill>
              <a:srgbClr val="1560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FBED127E-707F-2D02-FE24-48D921DBC84A}"/>
                </a:ext>
              </a:extLst>
            </p:cNvPr>
            <p:cNvSpPr/>
            <p:nvPr/>
          </p:nvSpPr>
          <p:spPr>
            <a:xfrm rot="5400000">
              <a:off x="8806345" y="5653647"/>
              <a:ext cx="1758063" cy="1556618"/>
            </a:xfrm>
            <a:prstGeom prst="hexagon">
              <a:avLst/>
            </a:prstGeom>
            <a:solidFill>
              <a:srgbClr val="1560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AB22B35B-A808-1BA2-F69D-471F4C26BCB9}"/>
                </a:ext>
              </a:extLst>
            </p:cNvPr>
            <p:cNvSpPr/>
            <p:nvPr/>
          </p:nvSpPr>
          <p:spPr>
            <a:xfrm rot="5400000">
              <a:off x="10505399" y="5653648"/>
              <a:ext cx="1758063" cy="155661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077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8297" y="1623640"/>
            <a:ext cx="4644915" cy="452437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275897" y="504497"/>
            <a:ext cx="5391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Berlin Sans FB Demi" panose="020E0802020502020306" pitchFamily="34" charset="0"/>
              </a:rPr>
              <a:t>About Project</a:t>
            </a:r>
            <a:endParaRPr lang="en-IN" sz="5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4476" y="2178279"/>
            <a:ext cx="41463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The aim of this project is to design and implement a database for a gym management system, which includes handling members' data, their interactions with gym trainers, and purchases from the gym café.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Berlin Sans FB Demi" panose="020E0802020502020306" pitchFamily="34" charset="0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The project demonstrates the use of SQL queries such as sub queries and joins to manage and analyze interconnected tables efficiently.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DA961C-58F3-313E-D648-CF492C5912E2}"/>
              </a:ext>
            </a:extLst>
          </p:cNvPr>
          <p:cNvGrpSpPr/>
          <p:nvPr/>
        </p:nvGrpSpPr>
        <p:grpSpPr>
          <a:xfrm>
            <a:off x="5667703" y="-451695"/>
            <a:ext cx="8311645" cy="7761389"/>
            <a:chOff x="5529555" y="-450401"/>
            <a:chExt cx="8311645" cy="7761389"/>
          </a:xfrm>
        </p:grpSpPr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0613F923-5608-2800-1688-C8F4ED6C6395}"/>
                </a:ext>
              </a:extLst>
            </p:cNvPr>
            <p:cNvSpPr/>
            <p:nvPr/>
          </p:nvSpPr>
          <p:spPr>
            <a:xfrm rot="5400000">
              <a:off x="6262914" y="1143432"/>
              <a:ext cx="1758063" cy="155661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0B1ED6D7-4BE4-DC93-AA52-B4645763CEE0}"/>
                </a:ext>
              </a:extLst>
            </p:cNvPr>
            <p:cNvSpPr/>
            <p:nvPr/>
          </p:nvSpPr>
          <p:spPr>
            <a:xfrm rot="5400000">
              <a:off x="7941373" y="1143432"/>
              <a:ext cx="1758063" cy="1556618"/>
            </a:xfrm>
            <a:prstGeom prst="hexagon">
              <a:avLst/>
            </a:prstGeom>
            <a:solidFill>
              <a:srgbClr val="1560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1B464761-F13B-E320-6829-EE1E56691DCA}"/>
                </a:ext>
              </a:extLst>
            </p:cNvPr>
            <p:cNvSpPr/>
            <p:nvPr/>
          </p:nvSpPr>
          <p:spPr>
            <a:xfrm rot="5400000">
              <a:off x="9640427" y="1143431"/>
              <a:ext cx="1758063" cy="155661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F59773FF-9C51-EBD2-A34B-686C26100C46}"/>
                </a:ext>
              </a:extLst>
            </p:cNvPr>
            <p:cNvSpPr/>
            <p:nvPr/>
          </p:nvSpPr>
          <p:spPr>
            <a:xfrm rot="5400000">
              <a:off x="11339481" y="1143432"/>
              <a:ext cx="1758063" cy="1556618"/>
            </a:xfrm>
            <a:prstGeom prst="hexagon">
              <a:avLst/>
            </a:prstGeom>
            <a:solidFill>
              <a:srgbClr val="1560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BE211087-54DD-83F9-9007-A90F0A2DBCC5}"/>
                </a:ext>
              </a:extLst>
            </p:cNvPr>
            <p:cNvSpPr/>
            <p:nvPr/>
          </p:nvSpPr>
          <p:spPr>
            <a:xfrm rot="5400000">
              <a:off x="7107292" y="2626243"/>
              <a:ext cx="1758063" cy="1556618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AAF811A1-8E98-93F3-BD17-E53DE0DAC5BF}"/>
                </a:ext>
              </a:extLst>
            </p:cNvPr>
            <p:cNvSpPr/>
            <p:nvPr/>
          </p:nvSpPr>
          <p:spPr>
            <a:xfrm rot="5400000">
              <a:off x="8785751" y="2626243"/>
              <a:ext cx="1758063" cy="1556618"/>
            </a:xfrm>
            <a:prstGeom prst="hexagon">
              <a:avLst/>
            </a:prstGeom>
            <a:solidFill>
              <a:srgbClr val="1560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AD1175A9-8FA1-EBF7-8777-D3723E8E6441}"/>
                </a:ext>
              </a:extLst>
            </p:cNvPr>
            <p:cNvSpPr/>
            <p:nvPr/>
          </p:nvSpPr>
          <p:spPr>
            <a:xfrm rot="5400000">
              <a:off x="10484805" y="2626242"/>
              <a:ext cx="1758063" cy="1556618"/>
            </a:xfrm>
            <a:prstGeom prst="hexagon">
              <a:avLst/>
            </a:prstGeom>
            <a:solidFill>
              <a:srgbClr val="1560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33FD9A49-C27B-6B0E-466A-0789CB541A59}"/>
                </a:ext>
              </a:extLst>
            </p:cNvPr>
            <p:cNvSpPr/>
            <p:nvPr/>
          </p:nvSpPr>
          <p:spPr>
            <a:xfrm rot="5400000">
              <a:off x="12183859" y="2626243"/>
              <a:ext cx="1758063" cy="155661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15E75C2E-E114-4B0E-3F4F-D10EBE5B69B8}"/>
                </a:ext>
              </a:extLst>
            </p:cNvPr>
            <p:cNvSpPr/>
            <p:nvPr/>
          </p:nvSpPr>
          <p:spPr>
            <a:xfrm rot="5400000">
              <a:off x="6273211" y="4119351"/>
              <a:ext cx="1758063" cy="1556618"/>
            </a:xfrm>
            <a:prstGeom prst="hexagon">
              <a:avLst/>
            </a:prstGeom>
            <a:solidFill>
              <a:srgbClr val="1560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E7C5CA9D-5FC1-7FD7-32D7-1C210F7E8932}"/>
                </a:ext>
              </a:extLst>
            </p:cNvPr>
            <p:cNvSpPr/>
            <p:nvPr/>
          </p:nvSpPr>
          <p:spPr>
            <a:xfrm rot="5400000">
              <a:off x="7951670" y="4119351"/>
              <a:ext cx="1758063" cy="155661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9B92815A-08B4-8478-9ED8-6A351D5B7776}"/>
                </a:ext>
              </a:extLst>
            </p:cNvPr>
            <p:cNvSpPr/>
            <p:nvPr/>
          </p:nvSpPr>
          <p:spPr>
            <a:xfrm rot="5400000">
              <a:off x="9650724" y="4119350"/>
              <a:ext cx="1758063" cy="1556618"/>
            </a:xfrm>
            <a:prstGeom prst="hexagon">
              <a:avLst/>
            </a:prstGeom>
            <a:solidFill>
              <a:srgbClr val="1560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8272671E-497F-F9A7-B5CA-8224E837DF1F}"/>
                </a:ext>
              </a:extLst>
            </p:cNvPr>
            <p:cNvSpPr/>
            <p:nvPr/>
          </p:nvSpPr>
          <p:spPr>
            <a:xfrm rot="5400000">
              <a:off x="11349778" y="4119351"/>
              <a:ext cx="1758063" cy="1556618"/>
            </a:xfrm>
            <a:prstGeom prst="hexagon">
              <a:avLst/>
            </a:prstGeom>
            <a:solidFill>
              <a:srgbClr val="1560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C27E0457-27AB-11F8-3DB2-A129C0B8648C}"/>
                </a:ext>
              </a:extLst>
            </p:cNvPr>
            <p:cNvSpPr/>
            <p:nvPr/>
          </p:nvSpPr>
          <p:spPr>
            <a:xfrm rot="5400000">
              <a:off x="5428832" y="-349677"/>
              <a:ext cx="1758063" cy="1556618"/>
            </a:xfrm>
            <a:prstGeom prst="hexagon">
              <a:avLst/>
            </a:prstGeom>
            <a:solidFill>
              <a:srgbClr val="1560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8E2539DA-C965-F20F-7908-BBE6C9764ED0}"/>
                </a:ext>
              </a:extLst>
            </p:cNvPr>
            <p:cNvSpPr/>
            <p:nvPr/>
          </p:nvSpPr>
          <p:spPr>
            <a:xfrm rot="5400000">
              <a:off x="7107291" y="-349677"/>
              <a:ext cx="1758063" cy="1556618"/>
            </a:xfrm>
            <a:prstGeom prst="hexagon">
              <a:avLst/>
            </a:prstGeom>
            <a:solidFill>
              <a:srgbClr val="1560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C02D8D0-1CE8-B864-E7F7-D3BFFA8D6D00}"/>
                </a:ext>
              </a:extLst>
            </p:cNvPr>
            <p:cNvSpPr/>
            <p:nvPr/>
          </p:nvSpPr>
          <p:spPr>
            <a:xfrm rot="5400000">
              <a:off x="8806345" y="-349678"/>
              <a:ext cx="1758063" cy="1556618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604D1BA2-E313-7E73-6241-88990469EAEA}"/>
                </a:ext>
              </a:extLst>
            </p:cNvPr>
            <p:cNvSpPr/>
            <p:nvPr/>
          </p:nvSpPr>
          <p:spPr>
            <a:xfrm rot="5400000">
              <a:off x="10505399" y="-349677"/>
              <a:ext cx="1758063" cy="1556618"/>
            </a:xfrm>
            <a:prstGeom prst="hexagon">
              <a:avLst/>
            </a:prstGeom>
            <a:solidFill>
              <a:srgbClr val="1560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5D898701-60AB-0CB2-64D4-CEF3F3DF89B3}"/>
                </a:ext>
              </a:extLst>
            </p:cNvPr>
            <p:cNvSpPr/>
            <p:nvPr/>
          </p:nvSpPr>
          <p:spPr>
            <a:xfrm rot="5400000">
              <a:off x="5428832" y="5653648"/>
              <a:ext cx="1758063" cy="1556618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BADA0949-6140-2E77-881B-3311F2F44C2F}"/>
                </a:ext>
              </a:extLst>
            </p:cNvPr>
            <p:cNvSpPr/>
            <p:nvPr/>
          </p:nvSpPr>
          <p:spPr>
            <a:xfrm rot="5400000">
              <a:off x="7107291" y="5653648"/>
              <a:ext cx="1758063" cy="1556618"/>
            </a:xfrm>
            <a:prstGeom prst="hexagon">
              <a:avLst/>
            </a:prstGeom>
            <a:solidFill>
              <a:srgbClr val="1560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Hexagon 23">
              <a:extLst>
                <a:ext uri="{FF2B5EF4-FFF2-40B4-BE49-F238E27FC236}">
                  <a16:creationId xmlns:a16="http://schemas.microsoft.com/office/drawing/2014/main" id="{DCB652C1-340C-9782-BA89-1D116D6A5FF6}"/>
                </a:ext>
              </a:extLst>
            </p:cNvPr>
            <p:cNvSpPr/>
            <p:nvPr/>
          </p:nvSpPr>
          <p:spPr>
            <a:xfrm rot="5400000">
              <a:off x="8806345" y="5653647"/>
              <a:ext cx="1758063" cy="1556618"/>
            </a:xfrm>
            <a:prstGeom prst="hexagon">
              <a:avLst/>
            </a:prstGeom>
            <a:solidFill>
              <a:srgbClr val="1560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50CB60E8-80B0-E1E5-58B0-E3ABA7A04CA8}"/>
                </a:ext>
              </a:extLst>
            </p:cNvPr>
            <p:cNvSpPr/>
            <p:nvPr/>
          </p:nvSpPr>
          <p:spPr>
            <a:xfrm rot="5400000">
              <a:off x="10505399" y="5653648"/>
              <a:ext cx="1758063" cy="155661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2513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49000">
              <a:schemeClr val="accent1">
                <a:lumMod val="40000"/>
                <a:lumOff val="6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D3945B2-7A94-10E0-E330-B6D49A87905F}"/>
              </a:ext>
            </a:extLst>
          </p:cNvPr>
          <p:cNvSpPr/>
          <p:nvPr/>
        </p:nvSpPr>
        <p:spPr>
          <a:xfrm>
            <a:off x="9351543" y="2195638"/>
            <a:ext cx="2607526" cy="256329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42794B-D175-FC3C-7B66-BBFE641A9E9D}"/>
              </a:ext>
            </a:extLst>
          </p:cNvPr>
          <p:cNvSpPr/>
          <p:nvPr/>
        </p:nvSpPr>
        <p:spPr>
          <a:xfrm>
            <a:off x="6321022" y="2182436"/>
            <a:ext cx="2607526" cy="256329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477325-17E4-F26C-A13E-4D257457A4FC}"/>
              </a:ext>
            </a:extLst>
          </p:cNvPr>
          <p:cNvSpPr/>
          <p:nvPr/>
        </p:nvSpPr>
        <p:spPr>
          <a:xfrm>
            <a:off x="3290501" y="2147354"/>
            <a:ext cx="2607526" cy="256329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1DB1CF-6FD5-5A13-F506-378D60D0A1E9}"/>
              </a:ext>
            </a:extLst>
          </p:cNvPr>
          <p:cNvSpPr/>
          <p:nvPr/>
        </p:nvSpPr>
        <p:spPr>
          <a:xfrm>
            <a:off x="166155" y="2123440"/>
            <a:ext cx="2607526" cy="256329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A cartoon of a person with his hands on his hips">
            <a:extLst>
              <a:ext uri="{FF2B5EF4-FFF2-40B4-BE49-F238E27FC236}">
                <a16:creationId xmlns:a16="http://schemas.microsoft.com/office/drawing/2014/main" id="{5C1FDDA2-12C5-8E2F-8261-98DA16502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54" y="1555444"/>
            <a:ext cx="3019528" cy="3019528"/>
          </a:xfrm>
          <a:prstGeom prst="rect">
            <a:avLst/>
          </a:prstGeom>
        </p:spPr>
      </p:pic>
      <p:pic>
        <p:nvPicPr>
          <p:cNvPr id="5" name="Picture 4" descr="A chef holding a tray">
            <a:extLst>
              <a:ext uri="{FF2B5EF4-FFF2-40B4-BE49-F238E27FC236}">
                <a16:creationId xmlns:a16="http://schemas.microsoft.com/office/drawing/2014/main" id="{182ACA04-1D15-0248-C529-8641FB359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433" y="1839854"/>
            <a:ext cx="2589810" cy="2589810"/>
          </a:xfrm>
          <a:prstGeom prst="rect">
            <a:avLst/>
          </a:prstGeom>
        </p:spPr>
      </p:pic>
      <p:pic>
        <p:nvPicPr>
          <p:cNvPr id="7" name="Picture 6" descr="A person holding a pair of sticks and dumbbells">
            <a:extLst>
              <a:ext uri="{FF2B5EF4-FFF2-40B4-BE49-F238E27FC236}">
                <a16:creationId xmlns:a16="http://schemas.microsoft.com/office/drawing/2014/main" id="{E510F911-428D-F96A-D6D8-9528BBB0F6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961" y="1667204"/>
            <a:ext cx="2461718" cy="3078524"/>
          </a:xfrm>
          <a:prstGeom prst="rect">
            <a:avLst/>
          </a:prstGeom>
        </p:spPr>
      </p:pic>
      <p:pic>
        <p:nvPicPr>
          <p:cNvPr id="9" name="Picture 8" descr="Cartoon of a person pointing&#10;&#10;Description automatically generated">
            <a:extLst>
              <a:ext uri="{FF2B5EF4-FFF2-40B4-BE49-F238E27FC236}">
                <a16:creationId xmlns:a16="http://schemas.microsoft.com/office/drawing/2014/main" id="{D5A5E4BF-BEA5-4ACC-4FED-1D44260F3C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141" y="1839854"/>
            <a:ext cx="2014829" cy="24507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480349-C94B-E8BA-CC34-463A3CE2B602}"/>
              </a:ext>
            </a:extLst>
          </p:cNvPr>
          <p:cNvSpPr txBox="1"/>
          <p:nvPr/>
        </p:nvSpPr>
        <p:spPr>
          <a:xfrm>
            <a:off x="265215" y="4958302"/>
            <a:ext cx="240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MEMBER TABLE</a:t>
            </a:r>
            <a:endParaRPr lang="en-IN" b="1" dirty="0">
              <a:latin typeface="Bahnschrif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EEC8AC-B28E-6F12-2030-EE5AF77366C6}"/>
              </a:ext>
            </a:extLst>
          </p:cNvPr>
          <p:cNvSpPr txBox="1"/>
          <p:nvPr/>
        </p:nvSpPr>
        <p:spPr>
          <a:xfrm>
            <a:off x="3389561" y="5006130"/>
            <a:ext cx="240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TRAINER TABLE</a:t>
            </a:r>
            <a:endParaRPr lang="en-IN" b="1" dirty="0"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68DAA-AB8C-A610-8353-52C26DF96635}"/>
              </a:ext>
            </a:extLst>
          </p:cNvPr>
          <p:cNvSpPr txBox="1"/>
          <p:nvPr/>
        </p:nvSpPr>
        <p:spPr>
          <a:xfrm>
            <a:off x="6420141" y="4958302"/>
            <a:ext cx="2409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PERSONAL TRAINING TABLE</a:t>
            </a:r>
            <a:endParaRPr lang="en-IN" b="1" dirty="0">
              <a:latin typeface="Bahnschrift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342E3C-0487-0441-1848-D716902FBC13}"/>
              </a:ext>
            </a:extLst>
          </p:cNvPr>
          <p:cNvSpPr txBox="1"/>
          <p:nvPr/>
        </p:nvSpPr>
        <p:spPr>
          <a:xfrm>
            <a:off x="9544487" y="5006130"/>
            <a:ext cx="240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CAFE TABLE</a:t>
            </a:r>
            <a:endParaRPr lang="en-IN" b="1" dirty="0">
              <a:latin typeface="Bahnschrift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B22597-4A61-F25F-4EED-7714A187A5F9}"/>
              </a:ext>
            </a:extLst>
          </p:cNvPr>
          <p:cNvSpPr txBox="1"/>
          <p:nvPr/>
        </p:nvSpPr>
        <p:spPr>
          <a:xfrm>
            <a:off x="2171847" y="624840"/>
            <a:ext cx="7254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Bahnschrift" panose="020B0502040204020203" pitchFamily="34" charset="0"/>
              </a:rPr>
              <a:t>TABLES IN MY DATABASE</a:t>
            </a:r>
            <a:endParaRPr lang="en-IN" sz="32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704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49000">
              <a:schemeClr val="accent1">
                <a:lumMod val="40000"/>
                <a:lumOff val="6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751DB1CF-6FD5-5A13-F506-378D60D0A1E9}"/>
              </a:ext>
            </a:extLst>
          </p:cNvPr>
          <p:cNvSpPr/>
          <p:nvPr/>
        </p:nvSpPr>
        <p:spPr>
          <a:xfrm>
            <a:off x="975360" y="-365760"/>
            <a:ext cx="9428480" cy="73456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A cartoon of a person with his hands on his hips">
            <a:extLst>
              <a:ext uri="{FF2B5EF4-FFF2-40B4-BE49-F238E27FC236}">
                <a16:creationId xmlns:a16="http://schemas.microsoft.com/office/drawing/2014/main" id="{5C1FDDA2-12C5-8E2F-8261-98DA16502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1286" y="1185590"/>
            <a:ext cx="5028236" cy="502823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EFC6C55-0136-089F-83F7-E2FC65205430}"/>
              </a:ext>
            </a:extLst>
          </p:cNvPr>
          <p:cNvGrpSpPr/>
          <p:nvPr/>
        </p:nvGrpSpPr>
        <p:grpSpPr>
          <a:xfrm>
            <a:off x="10011015" y="4686732"/>
            <a:ext cx="2014830" cy="2000626"/>
            <a:chOff x="9253433" y="1839854"/>
            <a:chExt cx="2705636" cy="287079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D3945B2-7A94-10E0-E330-B6D49A87905F}"/>
                </a:ext>
              </a:extLst>
            </p:cNvPr>
            <p:cNvSpPr/>
            <p:nvPr/>
          </p:nvSpPr>
          <p:spPr>
            <a:xfrm>
              <a:off x="9351543" y="2147354"/>
              <a:ext cx="2607526" cy="256329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 descr="A chef holding a tray">
              <a:extLst>
                <a:ext uri="{FF2B5EF4-FFF2-40B4-BE49-F238E27FC236}">
                  <a16:creationId xmlns:a16="http://schemas.microsoft.com/office/drawing/2014/main" id="{182ACA04-1D15-0248-C529-8641FB359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3433" y="1839854"/>
              <a:ext cx="2589810" cy="258981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40C4387-55F4-1E2B-8A50-6B0DFA86E172}"/>
              </a:ext>
            </a:extLst>
          </p:cNvPr>
          <p:cNvGrpSpPr/>
          <p:nvPr/>
        </p:nvGrpSpPr>
        <p:grpSpPr>
          <a:xfrm>
            <a:off x="9856449" y="0"/>
            <a:ext cx="1980679" cy="2071676"/>
            <a:chOff x="3139961" y="1667204"/>
            <a:chExt cx="2758066" cy="307852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9477325-17E4-F26C-A13E-4D257457A4FC}"/>
                </a:ext>
              </a:extLst>
            </p:cNvPr>
            <p:cNvSpPr/>
            <p:nvPr/>
          </p:nvSpPr>
          <p:spPr>
            <a:xfrm>
              <a:off x="3290501" y="2147354"/>
              <a:ext cx="2607526" cy="25632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 descr="A person holding a pair of sticks and dumbbells">
              <a:extLst>
                <a:ext uri="{FF2B5EF4-FFF2-40B4-BE49-F238E27FC236}">
                  <a16:creationId xmlns:a16="http://schemas.microsoft.com/office/drawing/2014/main" id="{E510F911-428D-F96A-D6D8-9528BBB0F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9961" y="1667204"/>
              <a:ext cx="2461718" cy="307852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F436F38-A175-56B7-FE6D-DB4B475224B5}"/>
              </a:ext>
            </a:extLst>
          </p:cNvPr>
          <p:cNvGrpSpPr/>
          <p:nvPr/>
        </p:nvGrpSpPr>
        <p:grpSpPr>
          <a:xfrm>
            <a:off x="10595288" y="2437436"/>
            <a:ext cx="1535752" cy="1804812"/>
            <a:chOff x="6321022" y="1839854"/>
            <a:chExt cx="2607526" cy="290587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42794B-D175-FC3C-7B66-BBFE641A9E9D}"/>
                </a:ext>
              </a:extLst>
            </p:cNvPr>
            <p:cNvSpPr/>
            <p:nvPr/>
          </p:nvSpPr>
          <p:spPr>
            <a:xfrm>
              <a:off x="6321022" y="2182436"/>
              <a:ext cx="2607526" cy="25632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" name="Picture 8" descr="Cartoon of a person pointing&#10;&#10;Description automatically generated">
              <a:extLst>
                <a:ext uri="{FF2B5EF4-FFF2-40B4-BE49-F238E27FC236}">
                  <a16:creationId xmlns:a16="http://schemas.microsoft.com/office/drawing/2014/main" id="{D5A5E4BF-BEA5-4ACC-4FED-1D44260F3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0141" y="1839854"/>
              <a:ext cx="2014829" cy="2450708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C8542BE-10EE-82AA-9529-7E9F2A41BD41}"/>
              </a:ext>
            </a:extLst>
          </p:cNvPr>
          <p:cNvSpPr txBox="1"/>
          <p:nvPr/>
        </p:nvSpPr>
        <p:spPr>
          <a:xfrm>
            <a:off x="2917496" y="998756"/>
            <a:ext cx="6172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ptos" panose="020B0004020202020204" pitchFamily="34" charset="0"/>
              </a:rPr>
              <a:t>CREATE TABLE Members (    </a:t>
            </a:r>
          </a:p>
          <a:p>
            <a:r>
              <a:rPr lang="en-US" sz="1600" dirty="0" err="1">
                <a:solidFill>
                  <a:schemeClr val="bg1"/>
                </a:solidFill>
                <a:latin typeface="Aptos" panose="020B0004020202020204" pitchFamily="34" charset="0"/>
              </a:rPr>
              <a:t>member_id</a:t>
            </a:r>
            <a:r>
              <a:rPr lang="en-US" sz="1600" dirty="0">
                <a:solidFill>
                  <a:schemeClr val="bg1"/>
                </a:solidFill>
                <a:latin typeface="Aptos" panose="020B0004020202020204" pitchFamily="34" charset="0"/>
              </a:rPr>
              <a:t> INT PRIMARY KEY AUTO_INCREMENT,    </a:t>
            </a:r>
          </a:p>
          <a:p>
            <a:r>
              <a:rPr lang="en-US" sz="1600" dirty="0" err="1">
                <a:solidFill>
                  <a:schemeClr val="bg1"/>
                </a:solidFill>
                <a:latin typeface="Aptos" panose="020B0004020202020204" pitchFamily="34" charset="0"/>
              </a:rPr>
              <a:t>first_name</a:t>
            </a:r>
            <a:r>
              <a:rPr lang="en-US" sz="1600" dirty="0">
                <a:solidFill>
                  <a:schemeClr val="bg1"/>
                </a:solidFill>
                <a:latin typeface="Aptos" panose="020B0004020202020204" pitchFamily="34" charset="0"/>
              </a:rPr>
              <a:t> VARCHAR(50),    </a:t>
            </a:r>
          </a:p>
          <a:p>
            <a:r>
              <a:rPr lang="en-US" sz="1600" dirty="0" err="1">
                <a:solidFill>
                  <a:schemeClr val="bg1"/>
                </a:solidFill>
                <a:latin typeface="Aptos" panose="020B0004020202020204" pitchFamily="34" charset="0"/>
              </a:rPr>
              <a:t>last_name</a:t>
            </a:r>
            <a:r>
              <a:rPr lang="en-US" sz="1600" dirty="0">
                <a:solidFill>
                  <a:schemeClr val="bg1"/>
                </a:solidFill>
                <a:latin typeface="Aptos" panose="020B0004020202020204" pitchFamily="34" charset="0"/>
              </a:rPr>
              <a:t> VARCHAR(50),    </a:t>
            </a:r>
          </a:p>
          <a:p>
            <a:r>
              <a:rPr lang="en-US" sz="1600" dirty="0">
                <a:solidFill>
                  <a:schemeClr val="bg1"/>
                </a:solidFill>
                <a:latin typeface="Aptos" panose="020B0004020202020204" pitchFamily="34" charset="0"/>
              </a:rPr>
              <a:t>gender CHAR(1),    </a:t>
            </a:r>
          </a:p>
          <a:p>
            <a:r>
              <a:rPr lang="en-US" sz="1600" dirty="0" err="1">
                <a:solidFill>
                  <a:schemeClr val="bg1"/>
                </a:solidFill>
                <a:latin typeface="Aptos" panose="020B0004020202020204" pitchFamily="34" charset="0"/>
              </a:rPr>
              <a:t>membership_type</a:t>
            </a:r>
            <a:r>
              <a:rPr lang="en-US" sz="1600" dirty="0">
                <a:solidFill>
                  <a:schemeClr val="bg1"/>
                </a:solidFill>
                <a:latin typeface="Aptos" panose="020B0004020202020204" pitchFamily="34" charset="0"/>
              </a:rPr>
              <a:t> VARCHAR(20),      </a:t>
            </a:r>
          </a:p>
          <a:p>
            <a:r>
              <a:rPr lang="en-US" sz="1600" dirty="0" err="1">
                <a:solidFill>
                  <a:schemeClr val="bg1"/>
                </a:solidFill>
                <a:latin typeface="Aptos" panose="020B0004020202020204" pitchFamily="34" charset="0"/>
              </a:rPr>
              <a:t>join_date</a:t>
            </a:r>
            <a:r>
              <a:rPr lang="en-US" sz="1600" dirty="0">
                <a:solidFill>
                  <a:schemeClr val="bg1"/>
                </a:solidFill>
                <a:latin typeface="Aptos" panose="020B0004020202020204" pitchFamily="34" charset="0"/>
              </a:rPr>
              <a:t> DATE,    </a:t>
            </a:r>
          </a:p>
          <a:p>
            <a:r>
              <a:rPr lang="en-US" sz="1600" dirty="0">
                <a:solidFill>
                  <a:schemeClr val="bg1"/>
                </a:solidFill>
                <a:latin typeface="Aptos" panose="020B0004020202020204" pitchFamily="34" charset="0"/>
              </a:rPr>
              <a:t>phone VARCHAR(15));</a:t>
            </a:r>
            <a:endParaRPr lang="en-IN" sz="16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6EF34E-859F-E9B4-F1EE-9AC382216572}"/>
              </a:ext>
            </a:extLst>
          </p:cNvPr>
          <p:cNvSpPr txBox="1"/>
          <p:nvPr/>
        </p:nvSpPr>
        <p:spPr>
          <a:xfrm>
            <a:off x="3154679" y="3152894"/>
            <a:ext cx="63042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insert into Members (</a:t>
            </a:r>
            <a:r>
              <a:rPr lang="en-IN" sz="1100" dirty="0" err="1">
                <a:solidFill>
                  <a:schemeClr val="bg1"/>
                </a:solidFill>
              </a:rPr>
              <a:t>first_name</a:t>
            </a:r>
            <a:r>
              <a:rPr lang="en-IN" sz="1100" dirty="0">
                <a:solidFill>
                  <a:schemeClr val="bg1"/>
                </a:solidFill>
              </a:rPr>
              <a:t>, </a:t>
            </a:r>
            <a:r>
              <a:rPr lang="en-IN" sz="1100" dirty="0" err="1">
                <a:solidFill>
                  <a:schemeClr val="bg1"/>
                </a:solidFill>
              </a:rPr>
              <a:t>last_name</a:t>
            </a:r>
            <a:r>
              <a:rPr lang="en-IN" sz="1100" dirty="0">
                <a:solidFill>
                  <a:schemeClr val="bg1"/>
                </a:solidFill>
              </a:rPr>
              <a:t>, gender, </a:t>
            </a:r>
            <a:r>
              <a:rPr lang="en-IN" sz="1100" dirty="0" err="1">
                <a:solidFill>
                  <a:schemeClr val="bg1"/>
                </a:solidFill>
              </a:rPr>
              <a:t>membership_type</a:t>
            </a:r>
            <a:r>
              <a:rPr lang="en-IN" sz="1100" dirty="0">
                <a:solidFill>
                  <a:schemeClr val="bg1"/>
                </a:solidFill>
              </a:rPr>
              <a:t>, </a:t>
            </a:r>
            <a:r>
              <a:rPr lang="en-IN" sz="1100" dirty="0" err="1">
                <a:solidFill>
                  <a:schemeClr val="bg1"/>
                </a:solidFill>
              </a:rPr>
              <a:t>join_date</a:t>
            </a:r>
            <a:r>
              <a:rPr lang="en-IN" sz="1100" dirty="0">
                <a:solidFill>
                  <a:schemeClr val="bg1"/>
                </a:solidFill>
              </a:rPr>
              <a:t>, phone) values('Sahil','Shelar','m','gold','2023-01-01',8591650200),</a:t>
            </a:r>
          </a:p>
          <a:p>
            <a:r>
              <a:rPr lang="en-IN" sz="1100" dirty="0">
                <a:solidFill>
                  <a:schemeClr val="bg1"/>
                </a:solidFill>
              </a:rPr>
              <a:t>('Rohit','Sawant','m','gold','2023-01-11',2546785461),</a:t>
            </a:r>
          </a:p>
          <a:p>
            <a:r>
              <a:rPr lang="en-IN" sz="1100" dirty="0">
                <a:solidFill>
                  <a:schemeClr val="bg1"/>
                </a:solidFill>
              </a:rPr>
              <a:t>('aniket','tetme','m','gold','2023-01-13',9000024536),(</a:t>
            </a:r>
          </a:p>
          <a:p>
            <a:r>
              <a:rPr lang="en-IN" sz="1100" dirty="0">
                <a:solidFill>
                  <a:schemeClr val="bg1"/>
                </a:solidFill>
              </a:rPr>
              <a:t>'Sakshi','Badhe','f','silver','2023-01-15',1546859751),</a:t>
            </a:r>
          </a:p>
          <a:p>
            <a:r>
              <a:rPr lang="en-IN" sz="1100" dirty="0">
                <a:solidFill>
                  <a:schemeClr val="bg1"/>
                </a:solidFill>
              </a:rPr>
              <a:t>('avinash','Sekr','m','platinum','2023-01-19',95555662213),</a:t>
            </a:r>
          </a:p>
          <a:p>
            <a:r>
              <a:rPr lang="en-IN" sz="1100" dirty="0">
                <a:solidFill>
                  <a:schemeClr val="bg1"/>
                </a:solidFill>
              </a:rPr>
              <a:t>('krishna','Shirsat','m','gold','2023-02-01',98564725156),</a:t>
            </a:r>
          </a:p>
          <a:p>
            <a:r>
              <a:rPr lang="en-IN" sz="1100" dirty="0">
                <a:solidFill>
                  <a:schemeClr val="bg1"/>
                </a:solidFill>
              </a:rPr>
              <a:t>('kapil','patil','m','silver','2023-02-16',9696545784),</a:t>
            </a:r>
          </a:p>
          <a:p>
            <a:r>
              <a:rPr lang="en-IN" sz="1100" dirty="0">
                <a:solidFill>
                  <a:schemeClr val="bg1"/>
                </a:solidFill>
              </a:rPr>
              <a:t>('pavan','Shirsat','m','silver','2023-02-25',9565478245),</a:t>
            </a:r>
          </a:p>
          <a:p>
            <a:r>
              <a:rPr lang="en-IN" sz="1100" dirty="0">
                <a:solidFill>
                  <a:schemeClr val="bg1"/>
                </a:solidFill>
              </a:rPr>
              <a:t>('pari','gadge','f','gold','2023-02-28',9987878784),</a:t>
            </a:r>
          </a:p>
          <a:p>
            <a:r>
              <a:rPr lang="en-IN" sz="1100" dirty="0">
                <a:solidFill>
                  <a:schemeClr val="bg1"/>
                </a:solidFill>
              </a:rPr>
              <a:t>('snehal','Shelar','f','silver','2023-03-03',9956487256),</a:t>
            </a:r>
          </a:p>
          <a:p>
            <a:r>
              <a:rPr lang="en-IN" sz="1100" dirty="0">
                <a:solidFill>
                  <a:schemeClr val="bg1"/>
                </a:solidFill>
              </a:rPr>
              <a:t>('Saujanya','gadge','f','gold','2023-03-03',9956122213),</a:t>
            </a:r>
          </a:p>
          <a:p>
            <a:r>
              <a:rPr lang="en-IN" sz="1100" dirty="0">
                <a:solidFill>
                  <a:schemeClr val="bg1"/>
                </a:solidFill>
              </a:rPr>
              <a:t>('krunal','parthe','m','gold','2023-01-06',9999564875),</a:t>
            </a:r>
          </a:p>
          <a:p>
            <a:r>
              <a:rPr lang="en-IN" sz="1100" dirty="0">
                <a:solidFill>
                  <a:schemeClr val="bg1"/>
                </a:solidFill>
              </a:rPr>
              <a:t>('snehal','Shinde','f','silver','2023-06-25',8522356545),</a:t>
            </a:r>
          </a:p>
          <a:p>
            <a:r>
              <a:rPr lang="en-IN" sz="1100" dirty="0">
                <a:solidFill>
                  <a:schemeClr val="bg1"/>
                </a:solidFill>
              </a:rPr>
              <a:t>('vijay','Shelar','m','platinum','2023-05-25',8585754847),</a:t>
            </a:r>
          </a:p>
          <a:p>
            <a:r>
              <a:rPr lang="en-IN" sz="1100" dirty="0">
                <a:solidFill>
                  <a:schemeClr val="bg1"/>
                </a:solidFill>
              </a:rPr>
              <a:t>('rishabh','tavdare','m','silver','2023-05-28',8595252525),</a:t>
            </a:r>
          </a:p>
          <a:p>
            <a:r>
              <a:rPr lang="en-IN" sz="1100" dirty="0">
                <a:solidFill>
                  <a:schemeClr val="bg1"/>
                </a:solidFill>
              </a:rPr>
              <a:t>('kunal','nalawade','m','gold','2024-06-21',8844775657),('shreyash','Sawant','m','platinum','2023-06-15',8592564870),('aditya','kapre','m','platinum','2023-10-01',8889995476),……………………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98FBD6-5BD3-626F-0228-F00FAA0BF430}"/>
              </a:ext>
            </a:extLst>
          </p:cNvPr>
          <p:cNvSpPr txBox="1"/>
          <p:nvPr/>
        </p:nvSpPr>
        <p:spPr>
          <a:xfrm>
            <a:off x="3322320" y="323114"/>
            <a:ext cx="4998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bg1"/>
                </a:solidFill>
                <a:latin typeface="Bahnschrift" panose="020B0502040204020203" pitchFamily="34" charset="0"/>
              </a:rPr>
              <a:t>MEMBERS TABLE STRUCTURE AND INSERTED DATA</a:t>
            </a:r>
            <a:endParaRPr lang="en-IN" b="1" u="sng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966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49000">
              <a:schemeClr val="accent1">
                <a:lumMod val="40000"/>
                <a:lumOff val="6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C9477325-17E4-F26C-A13E-4D257457A4FC}"/>
              </a:ext>
            </a:extLst>
          </p:cNvPr>
          <p:cNvSpPr/>
          <p:nvPr/>
        </p:nvSpPr>
        <p:spPr>
          <a:xfrm>
            <a:off x="929640" y="-243840"/>
            <a:ext cx="9259729" cy="74676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49E51B-3B3F-3F21-C64D-761D5DD4343D}"/>
              </a:ext>
            </a:extLst>
          </p:cNvPr>
          <p:cNvGrpSpPr/>
          <p:nvPr/>
        </p:nvGrpSpPr>
        <p:grpSpPr>
          <a:xfrm>
            <a:off x="9831708" y="4830710"/>
            <a:ext cx="1941769" cy="1700884"/>
            <a:chOff x="166154" y="2123440"/>
            <a:chExt cx="2607527" cy="256329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1DB1CF-6FD5-5A13-F506-378D60D0A1E9}"/>
                </a:ext>
              </a:extLst>
            </p:cNvPr>
            <p:cNvSpPr/>
            <p:nvPr/>
          </p:nvSpPr>
          <p:spPr>
            <a:xfrm>
              <a:off x="166155" y="2123440"/>
              <a:ext cx="2607526" cy="256329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" name="Picture 2" descr="A cartoon of a person with his hands on his hips">
              <a:extLst>
                <a:ext uri="{FF2B5EF4-FFF2-40B4-BE49-F238E27FC236}">
                  <a16:creationId xmlns:a16="http://schemas.microsoft.com/office/drawing/2014/main" id="{5C1FDDA2-12C5-8E2F-8261-98DA16502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154" y="2269088"/>
              <a:ext cx="2305884" cy="230588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566D739-A254-DF9C-924F-366430DDCFB3}"/>
              </a:ext>
            </a:extLst>
          </p:cNvPr>
          <p:cNvGrpSpPr/>
          <p:nvPr/>
        </p:nvGrpSpPr>
        <p:grpSpPr>
          <a:xfrm>
            <a:off x="10265664" y="2248777"/>
            <a:ext cx="1782217" cy="1936966"/>
            <a:chOff x="9253433" y="1839854"/>
            <a:chExt cx="2705636" cy="291907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D3945B2-7A94-10E0-E330-B6D49A87905F}"/>
                </a:ext>
              </a:extLst>
            </p:cNvPr>
            <p:cNvSpPr/>
            <p:nvPr/>
          </p:nvSpPr>
          <p:spPr>
            <a:xfrm>
              <a:off x="9351543" y="2195638"/>
              <a:ext cx="2607526" cy="256329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 descr="A chef holding a tray">
              <a:extLst>
                <a:ext uri="{FF2B5EF4-FFF2-40B4-BE49-F238E27FC236}">
                  <a16:creationId xmlns:a16="http://schemas.microsoft.com/office/drawing/2014/main" id="{182ACA04-1D15-0248-C529-8641FB359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3433" y="1839854"/>
              <a:ext cx="2589810" cy="2589810"/>
            </a:xfrm>
            <a:prstGeom prst="rect">
              <a:avLst/>
            </a:prstGeom>
          </p:spPr>
        </p:pic>
      </p:grpSp>
      <p:pic>
        <p:nvPicPr>
          <p:cNvPr id="7" name="Picture 6" descr="A person holding a pair of sticks and dumbbells">
            <a:extLst>
              <a:ext uri="{FF2B5EF4-FFF2-40B4-BE49-F238E27FC236}">
                <a16:creationId xmlns:a16="http://schemas.microsoft.com/office/drawing/2014/main" id="{E510F911-428D-F96A-D6D8-9528BBB0F6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3681" y="370071"/>
            <a:ext cx="5184251" cy="648321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8EDC9EC-8FEC-627D-2017-F408638CC7B4}"/>
              </a:ext>
            </a:extLst>
          </p:cNvPr>
          <p:cNvGrpSpPr/>
          <p:nvPr/>
        </p:nvGrpSpPr>
        <p:grpSpPr>
          <a:xfrm>
            <a:off x="10110094" y="148585"/>
            <a:ext cx="1756178" cy="1878706"/>
            <a:chOff x="6321022" y="1839854"/>
            <a:chExt cx="2607526" cy="290587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42794B-D175-FC3C-7B66-BBFE641A9E9D}"/>
                </a:ext>
              </a:extLst>
            </p:cNvPr>
            <p:cNvSpPr/>
            <p:nvPr/>
          </p:nvSpPr>
          <p:spPr>
            <a:xfrm>
              <a:off x="6321022" y="2182436"/>
              <a:ext cx="2607526" cy="25632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" name="Picture 8" descr="Cartoon of a person pointing&#10;&#10;Description automatically generated">
              <a:extLst>
                <a:ext uri="{FF2B5EF4-FFF2-40B4-BE49-F238E27FC236}">
                  <a16:creationId xmlns:a16="http://schemas.microsoft.com/office/drawing/2014/main" id="{D5A5E4BF-BEA5-4ACC-4FED-1D44260F3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0141" y="1839854"/>
              <a:ext cx="2014829" cy="2450708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FF1D44B-1C61-94B1-CC30-D9815D0B7A22}"/>
              </a:ext>
            </a:extLst>
          </p:cNvPr>
          <p:cNvSpPr txBox="1"/>
          <p:nvPr/>
        </p:nvSpPr>
        <p:spPr>
          <a:xfrm>
            <a:off x="3832971" y="1218645"/>
            <a:ext cx="4561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ptos" panose="020B0004020202020204" pitchFamily="34" charset="0"/>
              </a:rPr>
              <a:t>CREATE TABLE Trainers (   </a:t>
            </a:r>
          </a:p>
          <a:p>
            <a:r>
              <a:rPr lang="en-US" sz="1600" b="1" dirty="0">
                <a:latin typeface="Aptos" panose="020B0004020202020204" pitchFamily="34" charset="0"/>
              </a:rPr>
              <a:t> </a:t>
            </a:r>
            <a:r>
              <a:rPr lang="en-US" sz="1600" b="1" dirty="0" err="1">
                <a:latin typeface="Aptos" panose="020B0004020202020204" pitchFamily="34" charset="0"/>
              </a:rPr>
              <a:t>trainer_id</a:t>
            </a:r>
            <a:r>
              <a:rPr lang="en-US" sz="1600" b="1" dirty="0">
                <a:latin typeface="Aptos" panose="020B0004020202020204" pitchFamily="34" charset="0"/>
              </a:rPr>
              <a:t> INT,   </a:t>
            </a:r>
          </a:p>
          <a:p>
            <a:r>
              <a:rPr lang="en-US" sz="1600" b="1" dirty="0">
                <a:latin typeface="Aptos" panose="020B0004020202020204" pitchFamily="34" charset="0"/>
              </a:rPr>
              <a:t> </a:t>
            </a:r>
            <a:r>
              <a:rPr lang="en-US" sz="1600" b="1" dirty="0" err="1">
                <a:latin typeface="Aptos" panose="020B0004020202020204" pitchFamily="34" charset="0"/>
              </a:rPr>
              <a:t>first_name</a:t>
            </a:r>
            <a:r>
              <a:rPr lang="en-US" sz="1600" b="1" dirty="0">
                <a:latin typeface="Aptos" panose="020B0004020202020204" pitchFamily="34" charset="0"/>
              </a:rPr>
              <a:t> VARCHAR(50),    </a:t>
            </a:r>
          </a:p>
          <a:p>
            <a:r>
              <a:rPr lang="en-US" sz="1600" b="1" dirty="0" err="1">
                <a:latin typeface="Aptos" panose="020B0004020202020204" pitchFamily="34" charset="0"/>
              </a:rPr>
              <a:t>last_name</a:t>
            </a:r>
            <a:r>
              <a:rPr lang="en-US" sz="1600" b="1" dirty="0">
                <a:latin typeface="Aptos" panose="020B0004020202020204" pitchFamily="34" charset="0"/>
              </a:rPr>
              <a:t> VARCHAR(50),    </a:t>
            </a:r>
          </a:p>
          <a:p>
            <a:r>
              <a:rPr lang="en-US" sz="1600" b="1" dirty="0">
                <a:latin typeface="Aptos" panose="020B0004020202020204" pitchFamily="34" charset="0"/>
              </a:rPr>
              <a:t>specialization VARCHAR(50),    </a:t>
            </a:r>
          </a:p>
          <a:p>
            <a:r>
              <a:rPr lang="en-US" sz="1600" b="1" dirty="0">
                <a:latin typeface="Aptos" panose="020B0004020202020204" pitchFamily="34" charset="0"/>
              </a:rPr>
              <a:t>experience INT );</a:t>
            </a:r>
            <a:endParaRPr lang="en-IN" sz="1600" b="1" dirty="0">
              <a:latin typeface="Aptos" panose="020B00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FCDE16-1F05-EDC8-8428-4B428ADD2D24}"/>
              </a:ext>
            </a:extLst>
          </p:cNvPr>
          <p:cNvSpPr txBox="1"/>
          <p:nvPr/>
        </p:nvSpPr>
        <p:spPr>
          <a:xfrm>
            <a:off x="3647440" y="3205540"/>
            <a:ext cx="5273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ptos" panose="020B0004020202020204" pitchFamily="34" charset="0"/>
              </a:rPr>
              <a:t>INSERT INTO Trainers VALUES (101,'karan','shete','weight_training',6),</a:t>
            </a:r>
          </a:p>
          <a:p>
            <a:r>
              <a:rPr lang="en-IN" b="1" dirty="0">
                <a:latin typeface="Aptos" panose="020B0004020202020204" pitchFamily="34" charset="0"/>
              </a:rPr>
              <a:t>(102,'varsha','shelar','yoga',2),</a:t>
            </a:r>
          </a:p>
          <a:p>
            <a:r>
              <a:rPr lang="en-IN" b="1" dirty="0">
                <a:latin typeface="Aptos" panose="020B0004020202020204" pitchFamily="34" charset="0"/>
              </a:rPr>
              <a:t>(104,'sanyukta','gadge','women_trainer',8),</a:t>
            </a:r>
          </a:p>
          <a:p>
            <a:r>
              <a:rPr lang="en-IN" b="1" dirty="0">
                <a:latin typeface="Aptos" panose="020B0004020202020204" pitchFamily="34" charset="0"/>
              </a:rPr>
              <a:t>(105,'siddesh','wayase','strengthtrainer',9),</a:t>
            </a:r>
          </a:p>
          <a:p>
            <a:r>
              <a:rPr lang="en-IN" b="1" dirty="0">
                <a:latin typeface="Aptos" panose="020B0004020202020204" pitchFamily="34" charset="0"/>
              </a:rPr>
              <a:t>(106,'junaid','khan','cardio',4),</a:t>
            </a:r>
          </a:p>
          <a:p>
            <a:r>
              <a:rPr lang="en-IN" b="1" dirty="0">
                <a:latin typeface="Aptos" panose="020B0004020202020204" pitchFamily="34" charset="0"/>
              </a:rPr>
              <a:t>(107,'karam','shelar','sports_traie',3);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22694A-39CF-1593-FE5B-5307CC9ED765}"/>
              </a:ext>
            </a:extLst>
          </p:cNvPr>
          <p:cNvSpPr txBox="1"/>
          <p:nvPr/>
        </p:nvSpPr>
        <p:spPr>
          <a:xfrm>
            <a:off x="3383280" y="497840"/>
            <a:ext cx="442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latin typeface="Bahnschrift" panose="020B0502040204020203" pitchFamily="34" charset="0"/>
              </a:rPr>
              <a:t>TRAINER TABLE AND INSERTED DATA</a:t>
            </a:r>
            <a:endParaRPr lang="en-IN" b="1" u="sng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232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49000">
              <a:schemeClr val="accent1">
                <a:lumMod val="40000"/>
                <a:lumOff val="6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A742794B-D175-FC3C-7B66-BBFE641A9E9D}"/>
              </a:ext>
            </a:extLst>
          </p:cNvPr>
          <p:cNvSpPr/>
          <p:nvPr/>
        </p:nvSpPr>
        <p:spPr>
          <a:xfrm>
            <a:off x="885337" y="-259080"/>
            <a:ext cx="9203754" cy="73761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C2625C6-2D2D-B61E-D58E-AB41560C6B4E}"/>
              </a:ext>
            </a:extLst>
          </p:cNvPr>
          <p:cNvGrpSpPr/>
          <p:nvPr/>
        </p:nvGrpSpPr>
        <p:grpSpPr>
          <a:xfrm>
            <a:off x="10230581" y="2497267"/>
            <a:ext cx="1769326" cy="1863466"/>
            <a:chOff x="166154" y="1839854"/>
            <a:chExt cx="2735118" cy="284687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1DB1CF-6FD5-5A13-F506-378D60D0A1E9}"/>
                </a:ext>
              </a:extLst>
            </p:cNvPr>
            <p:cNvSpPr/>
            <p:nvPr/>
          </p:nvSpPr>
          <p:spPr>
            <a:xfrm>
              <a:off x="166155" y="2123440"/>
              <a:ext cx="2607526" cy="256329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" name="Picture 2" descr="A cartoon of a person with his hands on his hips">
              <a:extLst>
                <a:ext uri="{FF2B5EF4-FFF2-40B4-BE49-F238E27FC236}">
                  <a16:creationId xmlns:a16="http://schemas.microsoft.com/office/drawing/2014/main" id="{5C1FDDA2-12C5-8E2F-8261-98DA16502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154" y="1839854"/>
              <a:ext cx="2735118" cy="2735118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EB91509-061D-8CD4-5FF7-81048DD6A971}"/>
              </a:ext>
            </a:extLst>
          </p:cNvPr>
          <p:cNvGrpSpPr/>
          <p:nvPr/>
        </p:nvGrpSpPr>
        <p:grpSpPr>
          <a:xfrm>
            <a:off x="9944240" y="182645"/>
            <a:ext cx="2085746" cy="1999431"/>
            <a:chOff x="9253433" y="1839854"/>
            <a:chExt cx="2705636" cy="291907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D3945B2-7A94-10E0-E330-B6D49A87905F}"/>
                </a:ext>
              </a:extLst>
            </p:cNvPr>
            <p:cNvSpPr/>
            <p:nvPr/>
          </p:nvSpPr>
          <p:spPr>
            <a:xfrm>
              <a:off x="9351543" y="2195638"/>
              <a:ext cx="2607526" cy="256329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 descr="A chef holding a tray">
              <a:extLst>
                <a:ext uri="{FF2B5EF4-FFF2-40B4-BE49-F238E27FC236}">
                  <a16:creationId xmlns:a16="http://schemas.microsoft.com/office/drawing/2014/main" id="{182ACA04-1D15-0248-C529-8641FB359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3433" y="1839854"/>
              <a:ext cx="2589810" cy="258981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8D341A1-F9A6-BD5B-B373-5F0FC8EDAEA5}"/>
              </a:ext>
            </a:extLst>
          </p:cNvPr>
          <p:cNvGrpSpPr/>
          <p:nvPr/>
        </p:nvGrpSpPr>
        <p:grpSpPr>
          <a:xfrm>
            <a:off x="10089091" y="4546358"/>
            <a:ext cx="1828279" cy="2020876"/>
            <a:chOff x="3139961" y="1667204"/>
            <a:chExt cx="2758066" cy="307852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9477325-17E4-F26C-A13E-4D257457A4FC}"/>
                </a:ext>
              </a:extLst>
            </p:cNvPr>
            <p:cNvSpPr/>
            <p:nvPr/>
          </p:nvSpPr>
          <p:spPr>
            <a:xfrm>
              <a:off x="3290501" y="2147354"/>
              <a:ext cx="2607526" cy="25632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 descr="A person holding a pair of sticks and dumbbells">
              <a:extLst>
                <a:ext uri="{FF2B5EF4-FFF2-40B4-BE49-F238E27FC236}">
                  <a16:creationId xmlns:a16="http://schemas.microsoft.com/office/drawing/2014/main" id="{E510F911-428D-F96A-D6D8-9528BBB0F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9961" y="1667204"/>
              <a:ext cx="2461718" cy="3078524"/>
            </a:xfrm>
            <a:prstGeom prst="rect">
              <a:avLst/>
            </a:prstGeom>
          </p:spPr>
        </p:pic>
      </p:grpSp>
      <p:pic>
        <p:nvPicPr>
          <p:cNvPr id="9" name="Picture 8" descr="Cartoon of a person pointing&#10;&#10;Description automatically generated">
            <a:extLst>
              <a:ext uri="{FF2B5EF4-FFF2-40B4-BE49-F238E27FC236}">
                <a16:creationId xmlns:a16="http://schemas.microsoft.com/office/drawing/2014/main" id="{D5A5E4BF-BEA5-4ACC-4FED-1D44260F3C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15" y="1280159"/>
            <a:ext cx="3841130" cy="46721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088C0F-C34A-1D9B-20CB-AA064095CF06}"/>
              </a:ext>
            </a:extLst>
          </p:cNvPr>
          <p:cNvSpPr txBox="1"/>
          <p:nvPr/>
        </p:nvSpPr>
        <p:spPr>
          <a:xfrm>
            <a:off x="3768609" y="1059434"/>
            <a:ext cx="62512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ptos" panose="020B0004020202020204" pitchFamily="34" charset="0"/>
              </a:rPr>
              <a:t>CREATE TABLE </a:t>
            </a:r>
            <a:r>
              <a:rPr lang="en-US" sz="1400" dirty="0" err="1">
                <a:solidFill>
                  <a:schemeClr val="bg1"/>
                </a:solidFill>
                <a:latin typeface="Aptos" panose="020B0004020202020204" pitchFamily="34" charset="0"/>
              </a:rPr>
              <a:t>Personal_Training</a:t>
            </a:r>
            <a:r>
              <a:rPr lang="en-US" sz="1400" dirty="0">
                <a:solidFill>
                  <a:schemeClr val="bg1"/>
                </a:solidFill>
                <a:latin typeface="Aptos" panose="020B0004020202020204" pitchFamily="34" charset="0"/>
              </a:rPr>
              <a:t> (    </a:t>
            </a:r>
          </a:p>
          <a:p>
            <a:r>
              <a:rPr lang="en-US" sz="1400" dirty="0" err="1">
                <a:solidFill>
                  <a:schemeClr val="bg1"/>
                </a:solidFill>
                <a:latin typeface="Aptos" panose="020B0004020202020204" pitchFamily="34" charset="0"/>
              </a:rPr>
              <a:t>member_id</a:t>
            </a:r>
            <a:r>
              <a:rPr lang="en-US" sz="1400" dirty="0">
                <a:solidFill>
                  <a:schemeClr val="bg1"/>
                </a:solidFill>
                <a:latin typeface="Aptos" panose="020B0004020202020204" pitchFamily="34" charset="0"/>
              </a:rPr>
              <a:t> INT,    </a:t>
            </a:r>
          </a:p>
          <a:p>
            <a:r>
              <a:rPr lang="en-US" sz="1400" dirty="0" err="1">
                <a:solidFill>
                  <a:schemeClr val="bg1"/>
                </a:solidFill>
                <a:latin typeface="Aptos" panose="020B0004020202020204" pitchFamily="34" charset="0"/>
              </a:rPr>
              <a:t>trainer_id</a:t>
            </a:r>
            <a:r>
              <a:rPr lang="en-US" sz="1400" dirty="0">
                <a:solidFill>
                  <a:schemeClr val="bg1"/>
                </a:solidFill>
                <a:latin typeface="Aptos" panose="020B0004020202020204" pitchFamily="34" charset="0"/>
              </a:rPr>
              <a:t> INT,    </a:t>
            </a:r>
          </a:p>
          <a:p>
            <a:r>
              <a:rPr lang="en-US" sz="1400" dirty="0" err="1">
                <a:solidFill>
                  <a:schemeClr val="bg1"/>
                </a:solidFill>
                <a:latin typeface="Aptos" panose="020B0004020202020204" pitchFamily="34" charset="0"/>
              </a:rPr>
              <a:t>assigned_date</a:t>
            </a:r>
            <a:r>
              <a:rPr lang="en-US" sz="1400" dirty="0">
                <a:solidFill>
                  <a:schemeClr val="bg1"/>
                </a:solidFill>
                <a:latin typeface="Aptos" panose="020B0004020202020204" pitchFamily="34" charset="0"/>
              </a:rPr>
              <a:t> DATE,    </a:t>
            </a:r>
          </a:p>
          <a:p>
            <a:r>
              <a:rPr lang="en-US" sz="1400" dirty="0">
                <a:solidFill>
                  <a:schemeClr val="bg1"/>
                </a:solidFill>
                <a:latin typeface="Aptos" panose="020B0004020202020204" pitchFamily="34" charset="0"/>
              </a:rPr>
              <a:t>PRIMARY KEY (</a:t>
            </a:r>
            <a:r>
              <a:rPr lang="en-US" sz="1400" dirty="0" err="1">
                <a:solidFill>
                  <a:schemeClr val="bg1"/>
                </a:solidFill>
                <a:latin typeface="Aptos" panose="020B0004020202020204" pitchFamily="34" charset="0"/>
              </a:rPr>
              <a:t>member_id</a:t>
            </a:r>
            <a:r>
              <a:rPr lang="en-US" sz="1400" dirty="0">
                <a:solidFill>
                  <a:schemeClr val="bg1"/>
                </a:solidFill>
                <a:latin typeface="Aptos" panose="020B0004020202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Aptos" panose="020B0004020202020204" pitchFamily="34" charset="0"/>
              </a:rPr>
              <a:t>trainer_id</a:t>
            </a:r>
            <a:r>
              <a:rPr lang="en-US" sz="1400" dirty="0">
                <a:solidFill>
                  <a:schemeClr val="bg1"/>
                </a:solidFill>
                <a:latin typeface="Aptos" panose="020B0004020202020204" pitchFamily="34" charset="0"/>
              </a:rPr>
              <a:t>),  FOREIGN KEY (</a:t>
            </a:r>
            <a:r>
              <a:rPr lang="en-US" sz="1400" dirty="0" err="1">
                <a:solidFill>
                  <a:schemeClr val="bg1"/>
                </a:solidFill>
                <a:latin typeface="Aptos" panose="020B0004020202020204" pitchFamily="34" charset="0"/>
              </a:rPr>
              <a:t>member_id</a:t>
            </a:r>
            <a:r>
              <a:rPr lang="en-US" sz="1400" dirty="0">
                <a:solidFill>
                  <a:schemeClr val="bg1"/>
                </a:solidFill>
                <a:latin typeface="Aptos" panose="020B0004020202020204" pitchFamily="34" charset="0"/>
              </a:rPr>
              <a:t>) REFERENCES Members(</a:t>
            </a:r>
            <a:r>
              <a:rPr lang="en-US" sz="1400" dirty="0" err="1">
                <a:solidFill>
                  <a:schemeClr val="bg1"/>
                </a:solidFill>
                <a:latin typeface="Aptos" panose="020B0004020202020204" pitchFamily="34" charset="0"/>
              </a:rPr>
              <a:t>member_id</a:t>
            </a:r>
            <a:r>
              <a:rPr lang="en-US" sz="1400" dirty="0">
                <a:solidFill>
                  <a:schemeClr val="bg1"/>
                </a:solidFill>
                <a:latin typeface="Aptos" panose="020B0004020202020204" pitchFamily="34" charset="0"/>
              </a:rPr>
              <a:t>),    FOREIGN KEY (</a:t>
            </a:r>
            <a:r>
              <a:rPr lang="en-US" sz="1400" dirty="0" err="1">
                <a:solidFill>
                  <a:schemeClr val="bg1"/>
                </a:solidFill>
                <a:latin typeface="Aptos" panose="020B0004020202020204" pitchFamily="34" charset="0"/>
              </a:rPr>
              <a:t>trainer_id</a:t>
            </a:r>
            <a:r>
              <a:rPr lang="en-US" sz="1400" dirty="0">
                <a:solidFill>
                  <a:schemeClr val="bg1"/>
                </a:solidFill>
                <a:latin typeface="Aptos" panose="020B0004020202020204" pitchFamily="34" charset="0"/>
              </a:rPr>
              <a:t>) REFERENCES Trainers(</a:t>
            </a:r>
            <a:r>
              <a:rPr lang="en-US" sz="1400" dirty="0" err="1">
                <a:solidFill>
                  <a:schemeClr val="bg1"/>
                </a:solidFill>
                <a:latin typeface="Aptos" panose="020B0004020202020204" pitchFamily="34" charset="0"/>
              </a:rPr>
              <a:t>trainer_id</a:t>
            </a:r>
            <a:r>
              <a:rPr lang="en-US" sz="1400" dirty="0">
                <a:solidFill>
                  <a:schemeClr val="bg1"/>
                </a:solidFill>
                <a:latin typeface="Aptos" panose="020B0004020202020204" pitchFamily="34" charset="0"/>
              </a:rPr>
              <a:t>));</a:t>
            </a:r>
            <a:endParaRPr lang="en-IN" sz="14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3505A2-B2E8-44E2-E4F5-9EE1A0D985EF}"/>
              </a:ext>
            </a:extLst>
          </p:cNvPr>
          <p:cNvSpPr txBox="1"/>
          <p:nvPr/>
        </p:nvSpPr>
        <p:spPr>
          <a:xfrm>
            <a:off x="3115014" y="2975063"/>
            <a:ext cx="70738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ptos" panose="020B0004020202020204" pitchFamily="34" charset="0"/>
              </a:rPr>
              <a:t>INSERT INTO </a:t>
            </a:r>
            <a:r>
              <a:rPr lang="en-US" sz="1600" dirty="0" err="1">
                <a:solidFill>
                  <a:schemeClr val="bg1"/>
                </a:solidFill>
                <a:latin typeface="Aptos" panose="020B0004020202020204" pitchFamily="34" charset="0"/>
              </a:rPr>
              <a:t>Personal_Training</a:t>
            </a:r>
            <a:r>
              <a:rPr lang="en-US" sz="1600" dirty="0">
                <a:solidFill>
                  <a:schemeClr val="bg1"/>
                </a:solidFill>
                <a:latin typeface="Aptos" panose="020B0004020202020204" pitchFamily="34" charset="0"/>
              </a:rPr>
              <a:t> VALUES </a:t>
            </a:r>
          </a:p>
          <a:p>
            <a:r>
              <a:rPr lang="en-US" sz="1600" dirty="0">
                <a:solidFill>
                  <a:schemeClr val="bg1"/>
                </a:solidFill>
                <a:latin typeface="Aptos" panose="020B0004020202020204" pitchFamily="34" charset="0"/>
              </a:rPr>
              <a:t>(1,101,'2023-01-02'),(2,101,'2023-01-12'),(3,101,'2023-01-14’),</a:t>
            </a:r>
          </a:p>
          <a:p>
            <a:r>
              <a:rPr lang="en-US" sz="1600" dirty="0">
                <a:solidFill>
                  <a:schemeClr val="bg1"/>
                </a:solidFill>
                <a:latin typeface="Aptos" panose="020B0004020202020204" pitchFamily="34" charset="0"/>
              </a:rPr>
              <a:t>(4,102,'2023-01-17'),(5,104,'2023-01-13'),(6,105,'2023-02-10’),</a:t>
            </a:r>
          </a:p>
          <a:p>
            <a:r>
              <a:rPr lang="en-US" sz="1600" dirty="0">
                <a:solidFill>
                  <a:schemeClr val="bg1"/>
                </a:solidFill>
                <a:latin typeface="Aptos" panose="020B0004020202020204" pitchFamily="34" charset="0"/>
              </a:rPr>
              <a:t>(7,105,'2023-02-18'),(8,105,'2023-02-28'),(9,102,'2023-02-28’),</a:t>
            </a:r>
          </a:p>
          <a:p>
            <a:r>
              <a:rPr lang="en-US" sz="1600" dirty="0">
                <a:solidFill>
                  <a:schemeClr val="bg1"/>
                </a:solidFill>
                <a:latin typeface="Aptos" panose="020B0004020202020204" pitchFamily="34" charset="0"/>
              </a:rPr>
              <a:t>(10,104,'2023-03-04'),(11,104,'2023-03-04'),(12,104,'2023-01-07’),</a:t>
            </a:r>
          </a:p>
          <a:p>
            <a:r>
              <a:rPr lang="en-US" sz="1600" dirty="0">
                <a:solidFill>
                  <a:schemeClr val="bg1"/>
                </a:solidFill>
                <a:latin typeface="Aptos" panose="020B0004020202020204" pitchFamily="34" charset="0"/>
              </a:rPr>
              <a:t>(13,104,'2023-06-25'),(14,106,'2023-05-25'),(15,106,'2023-05-28’),</a:t>
            </a:r>
          </a:p>
          <a:p>
            <a:r>
              <a:rPr lang="en-US" sz="1600" dirty="0">
                <a:solidFill>
                  <a:schemeClr val="bg1"/>
                </a:solidFill>
                <a:latin typeface="Aptos" panose="020B0004020202020204" pitchFamily="34" charset="0"/>
              </a:rPr>
              <a:t>(16,107,'2023-06-21'),(17,107,'2023-06-15'),(18,107,'2023-10-01’),</a:t>
            </a:r>
          </a:p>
          <a:p>
            <a:r>
              <a:rPr lang="en-US" sz="1600" dirty="0">
                <a:solidFill>
                  <a:schemeClr val="bg1"/>
                </a:solidFill>
                <a:latin typeface="Aptos" panose="020B0004020202020204" pitchFamily="34" charset="0"/>
              </a:rPr>
              <a:t>(19,107,'2023-07-22'),(20,107,'2023-11-14'),(21,101,'2023-07-27’),</a:t>
            </a:r>
          </a:p>
          <a:p>
            <a:r>
              <a:rPr lang="en-US" sz="1600" dirty="0">
                <a:solidFill>
                  <a:schemeClr val="bg1"/>
                </a:solidFill>
                <a:latin typeface="Aptos" panose="020B0004020202020204" pitchFamily="34" charset="0"/>
              </a:rPr>
              <a:t>(22,106,'2023-12-12'),(23,106,'2023-10-14'),(24,106,'2023-06-11’),</a:t>
            </a:r>
          </a:p>
          <a:p>
            <a:r>
              <a:rPr lang="en-US" sz="1600" dirty="0">
                <a:solidFill>
                  <a:schemeClr val="bg1"/>
                </a:solidFill>
                <a:latin typeface="Aptos" panose="020B0004020202020204" pitchFamily="34" charset="0"/>
              </a:rPr>
              <a:t>(25,101,'2023-04-11');</a:t>
            </a:r>
            <a:endParaRPr lang="en-IN" sz="16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29D287-F1CE-5EDC-CFCE-F0EF8E8A7B96}"/>
              </a:ext>
            </a:extLst>
          </p:cNvPr>
          <p:cNvSpPr txBox="1"/>
          <p:nvPr/>
        </p:nvSpPr>
        <p:spPr>
          <a:xfrm>
            <a:off x="3332480" y="207612"/>
            <a:ext cx="452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solidFill>
                  <a:schemeClr val="bg1"/>
                </a:solidFill>
                <a:latin typeface="Bahnschrift" panose="020B0502040204020203" pitchFamily="34" charset="0"/>
              </a:rPr>
              <a:t>PERSONAL TRAINING TABLE  STRUCTURE AND DATA</a:t>
            </a:r>
            <a:endParaRPr lang="en-IN" sz="1600" b="1" u="sng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81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49000">
              <a:schemeClr val="accent1">
                <a:lumMod val="40000"/>
                <a:lumOff val="6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FAAA424C-3101-C84C-E1E1-4991579F36C9}"/>
              </a:ext>
            </a:extLst>
          </p:cNvPr>
          <p:cNvSpPr/>
          <p:nvPr/>
        </p:nvSpPr>
        <p:spPr>
          <a:xfrm>
            <a:off x="1066800" y="-259080"/>
            <a:ext cx="8909582" cy="74676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EC0291B-7480-568C-7210-472812CC78BF}"/>
              </a:ext>
            </a:extLst>
          </p:cNvPr>
          <p:cNvGrpSpPr/>
          <p:nvPr/>
        </p:nvGrpSpPr>
        <p:grpSpPr>
          <a:xfrm>
            <a:off x="9976383" y="-28600"/>
            <a:ext cx="1982686" cy="2046346"/>
            <a:chOff x="166154" y="1839854"/>
            <a:chExt cx="2735118" cy="284687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1DB1CF-6FD5-5A13-F506-378D60D0A1E9}"/>
                </a:ext>
              </a:extLst>
            </p:cNvPr>
            <p:cNvSpPr/>
            <p:nvPr/>
          </p:nvSpPr>
          <p:spPr>
            <a:xfrm>
              <a:off x="166155" y="2123440"/>
              <a:ext cx="2607526" cy="256329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" name="Picture 2" descr="A cartoon of a person with his hands on his hips">
              <a:extLst>
                <a:ext uri="{FF2B5EF4-FFF2-40B4-BE49-F238E27FC236}">
                  <a16:creationId xmlns:a16="http://schemas.microsoft.com/office/drawing/2014/main" id="{5C1FDDA2-12C5-8E2F-8261-98DA16502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154" y="1839854"/>
              <a:ext cx="2735118" cy="2735118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F20CE03-CB24-F817-C612-986E3A9DF347}"/>
              </a:ext>
            </a:extLst>
          </p:cNvPr>
          <p:cNvGrpSpPr/>
          <p:nvPr/>
        </p:nvGrpSpPr>
        <p:grpSpPr>
          <a:xfrm>
            <a:off x="10007057" y="2204149"/>
            <a:ext cx="1890195" cy="2080277"/>
            <a:chOff x="3139961" y="1667204"/>
            <a:chExt cx="2758066" cy="307852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9477325-17E4-F26C-A13E-4D257457A4FC}"/>
                </a:ext>
              </a:extLst>
            </p:cNvPr>
            <p:cNvSpPr/>
            <p:nvPr/>
          </p:nvSpPr>
          <p:spPr>
            <a:xfrm>
              <a:off x="3290501" y="2147354"/>
              <a:ext cx="2607526" cy="25632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 descr="A person holding a pair of sticks and dumbbells">
              <a:extLst>
                <a:ext uri="{FF2B5EF4-FFF2-40B4-BE49-F238E27FC236}">
                  <a16:creationId xmlns:a16="http://schemas.microsoft.com/office/drawing/2014/main" id="{E510F911-428D-F96A-D6D8-9528BBB0F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9961" y="1667204"/>
              <a:ext cx="2461718" cy="3078524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B5A4F7A-B082-680B-54C1-EE82465EF421}"/>
              </a:ext>
            </a:extLst>
          </p:cNvPr>
          <p:cNvGrpSpPr/>
          <p:nvPr/>
        </p:nvGrpSpPr>
        <p:grpSpPr>
          <a:xfrm>
            <a:off x="10278041" y="4936822"/>
            <a:ext cx="1588538" cy="1664611"/>
            <a:chOff x="6321022" y="1839854"/>
            <a:chExt cx="2607526" cy="290587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42794B-D175-FC3C-7B66-BBFE641A9E9D}"/>
                </a:ext>
              </a:extLst>
            </p:cNvPr>
            <p:cNvSpPr/>
            <p:nvPr/>
          </p:nvSpPr>
          <p:spPr>
            <a:xfrm>
              <a:off x="6321022" y="2182436"/>
              <a:ext cx="2607526" cy="25632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" name="Picture 8" descr="Cartoon of a person pointing&#10;&#10;Description automatically generated">
              <a:extLst>
                <a:ext uri="{FF2B5EF4-FFF2-40B4-BE49-F238E27FC236}">
                  <a16:creationId xmlns:a16="http://schemas.microsoft.com/office/drawing/2014/main" id="{D5A5E4BF-BEA5-4ACC-4FED-1D44260F3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0141" y="1839854"/>
              <a:ext cx="2014829" cy="2450708"/>
            </a:xfrm>
            <a:prstGeom prst="rect">
              <a:avLst/>
            </a:prstGeom>
          </p:spPr>
        </p:pic>
      </p:grpSp>
      <p:pic>
        <p:nvPicPr>
          <p:cNvPr id="15" name="Picture 14" descr="A chef holding a tray">
            <a:extLst>
              <a:ext uri="{FF2B5EF4-FFF2-40B4-BE49-F238E27FC236}">
                <a16:creationId xmlns:a16="http://schemas.microsoft.com/office/drawing/2014/main" id="{2C215E8D-B58D-1954-1332-E190420252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4750"/>
            <a:ext cx="4191000" cy="47625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B839BA-392B-FE57-0C2E-65E67895EA18}"/>
              </a:ext>
            </a:extLst>
          </p:cNvPr>
          <p:cNvSpPr txBox="1"/>
          <p:nvPr/>
        </p:nvSpPr>
        <p:spPr>
          <a:xfrm>
            <a:off x="3556000" y="990750"/>
            <a:ext cx="6523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ptos" panose="020B0004020202020204" pitchFamily="34" charset="0"/>
              </a:rPr>
              <a:t>CREATE TABLE </a:t>
            </a:r>
            <a:r>
              <a:rPr lang="en-US" sz="1600" dirty="0" err="1">
                <a:latin typeface="Aptos" panose="020B0004020202020204" pitchFamily="34" charset="0"/>
              </a:rPr>
              <a:t>Gym_Cafe</a:t>
            </a:r>
            <a:r>
              <a:rPr lang="en-US" sz="1600" dirty="0">
                <a:latin typeface="Aptos" panose="020B0004020202020204" pitchFamily="34" charset="0"/>
              </a:rPr>
              <a:t> (    </a:t>
            </a:r>
          </a:p>
          <a:p>
            <a:r>
              <a:rPr lang="en-US" sz="1600" dirty="0" err="1">
                <a:latin typeface="Aptos" panose="020B0004020202020204" pitchFamily="34" charset="0"/>
              </a:rPr>
              <a:t>order_id</a:t>
            </a:r>
            <a:r>
              <a:rPr lang="en-US" sz="1600" dirty="0">
                <a:latin typeface="Aptos" panose="020B0004020202020204" pitchFamily="34" charset="0"/>
              </a:rPr>
              <a:t> INT PRIMARY KEY AUTO_INCREMENT,    </a:t>
            </a:r>
            <a:br>
              <a:rPr lang="en-US" sz="1600" dirty="0">
                <a:latin typeface="Aptos" panose="020B0004020202020204" pitchFamily="34" charset="0"/>
              </a:rPr>
            </a:br>
            <a:r>
              <a:rPr lang="en-US" sz="1600" dirty="0" err="1">
                <a:latin typeface="Aptos" panose="020B0004020202020204" pitchFamily="34" charset="0"/>
              </a:rPr>
              <a:t>member_id</a:t>
            </a:r>
            <a:r>
              <a:rPr lang="en-US" sz="1600" dirty="0">
                <a:latin typeface="Aptos" panose="020B0004020202020204" pitchFamily="34" charset="0"/>
              </a:rPr>
              <a:t> INT,   </a:t>
            </a:r>
          </a:p>
          <a:p>
            <a:r>
              <a:rPr lang="en-US" sz="1600" dirty="0">
                <a:latin typeface="Aptos" panose="020B0004020202020204" pitchFamily="34" charset="0"/>
              </a:rPr>
              <a:t>item VARCHAR(50),    price DECIMAL(6, 2),    </a:t>
            </a:r>
          </a:p>
          <a:p>
            <a:r>
              <a:rPr lang="en-US" sz="1600" dirty="0">
                <a:latin typeface="Aptos" panose="020B0004020202020204" pitchFamily="34" charset="0"/>
              </a:rPr>
              <a:t>FOREIGN KEY (</a:t>
            </a:r>
            <a:r>
              <a:rPr lang="en-US" sz="1600" dirty="0" err="1">
                <a:latin typeface="Aptos" panose="020B0004020202020204" pitchFamily="34" charset="0"/>
              </a:rPr>
              <a:t>member_id</a:t>
            </a:r>
            <a:r>
              <a:rPr lang="en-US" sz="1600" dirty="0">
                <a:latin typeface="Aptos" panose="020B0004020202020204" pitchFamily="34" charset="0"/>
              </a:rPr>
              <a:t>) REFERENCES Members(</a:t>
            </a:r>
            <a:r>
              <a:rPr lang="en-US" sz="1600" dirty="0" err="1">
                <a:latin typeface="Aptos" panose="020B0004020202020204" pitchFamily="34" charset="0"/>
              </a:rPr>
              <a:t>member_id</a:t>
            </a:r>
            <a:r>
              <a:rPr lang="en-US" sz="1600" dirty="0">
                <a:latin typeface="Aptos" panose="020B0004020202020204" pitchFamily="34" charset="0"/>
              </a:rPr>
              <a:t>));</a:t>
            </a:r>
            <a:endParaRPr lang="en-IN" sz="1600" dirty="0">
              <a:latin typeface="Aptos" panose="020B00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DA6185-F849-7D1D-44A0-C368CC96B5A0}"/>
              </a:ext>
            </a:extLst>
          </p:cNvPr>
          <p:cNvSpPr txBox="1"/>
          <p:nvPr/>
        </p:nvSpPr>
        <p:spPr>
          <a:xfrm>
            <a:off x="3763289" y="2570010"/>
            <a:ext cx="65235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ptos" panose="020B0004020202020204" pitchFamily="34" charset="0"/>
              </a:rPr>
              <a:t>INSERT INTO </a:t>
            </a:r>
            <a:r>
              <a:rPr lang="en-IN" sz="1400" dirty="0" err="1">
                <a:latin typeface="Aptos" panose="020B0004020202020204" pitchFamily="34" charset="0"/>
              </a:rPr>
              <a:t>Gym_Cafe</a:t>
            </a:r>
            <a:r>
              <a:rPr lang="en-IN" sz="1400" dirty="0">
                <a:latin typeface="Aptos" panose="020B0004020202020204" pitchFamily="34" charset="0"/>
              </a:rPr>
              <a:t> (</a:t>
            </a:r>
            <a:r>
              <a:rPr lang="en-IN" sz="1400" dirty="0" err="1">
                <a:latin typeface="Aptos" panose="020B0004020202020204" pitchFamily="34" charset="0"/>
              </a:rPr>
              <a:t>member_id</a:t>
            </a:r>
            <a:r>
              <a:rPr lang="en-IN" sz="1400" dirty="0">
                <a:latin typeface="Aptos" panose="020B0004020202020204" pitchFamily="34" charset="0"/>
              </a:rPr>
              <a:t>, item, price)VALUES</a:t>
            </a:r>
          </a:p>
          <a:p>
            <a:r>
              <a:rPr lang="en-IN" sz="1400" dirty="0">
                <a:latin typeface="Aptos" panose="020B0004020202020204" pitchFamily="34" charset="0"/>
              </a:rPr>
              <a:t>(1, 'Smoothie', 50),(2, 'Sandwich', 60),(1, 'Coffee', 20),(4, 'Shake', 40),</a:t>
            </a:r>
          </a:p>
          <a:p>
            <a:r>
              <a:rPr lang="en-IN" sz="1400" dirty="0">
                <a:latin typeface="Aptos" panose="020B0004020202020204" pitchFamily="34" charset="0"/>
              </a:rPr>
              <a:t>(5, 'Chicken Rice', 100),(6, 'Smoothie', 50),(7, 'Coffee', 20),(8, 'Sandwich', 60),</a:t>
            </a:r>
          </a:p>
          <a:p>
            <a:r>
              <a:rPr lang="en-IN" sz="1400" dirty="0">
                <a:latin typeface="Aptos" panose="020B0004020202020204" pitchFamily="34" charset="0"/>
              </a:rPr>
              <a:t>(11, 'Shake', 40),(10, 'Chicken Rice', 100),(11, 'Smoothie', 50),(12, 'Coffee', 20),</a:t>
            </a:r>
          </a:p>
          <a:p>
            <a:r>
              <a:rPr lang="en-IN" sz="1400" dirty="0">
                <a:latin typeface="Aptos" panose="020B0004020202020204" pitchFamily="34" charset="0"/>
              </a:rPr>
              <a:t>(13, 'Sandwich', 60),(14, 'Shake', 40),(15, 'Chicken Rice', 100),(6, 'Smoothie', 50),</a:t>
            </a:r>
          </a:p>
          <a:p>
            <a:r>
              <a:rPr lang="en-IN" sz="1400" dirty="0">
                <a:latin typeface="Aptos" panose="020B0004020202020204" pitchFamily="34" charset="0"/>
              </a:rPr>
              <a:t>(1, 'Coffee', 20),(18, 'Sandwich', 60),(2, 'Shake', 40),(20, 'Chicken Rice', 100),</a:t>
            </a:r>
          </a:p>
          <a:p>
            <a:r>
              <a:rPr lang="en-IN" sz="1400" dirty="0">
                <a:latin typeface="Aptos" panose="020B0004020202020204" pitchFamily="34" charset="0"/>
              </a:rPr>
              <a:t>(11, 'Smoothie', 50),(22, 'Coffee', 20),(13, 'Sandwich', 60),(24, 'Shake', 40),</a:t>
            </a:r>
          </a:p>
          <a:p>
            <a:r>
              <a:rPr lang="en-IN" sz="1400" dirty="0">
                <a:latin typeface="Aptos" panose="020B0004020202020204" pitchFamily="34" charset="0"/>
              </a:rPr>
              <a:t>(25, 'Chicken Rice', 100),(1, 'Shake', 40),(2, 'Coffee', 20),(3, 'Chicken Rice', 100),</a:t>
            </a:r>
          </a:p>
          <a:p>
            <a:r>
              <a:rPr lang="en-IN" sz="1400" dirty="0">
                <a:latin typeface="Aptos" panose="020B0004020202020204" pitchFamily="34" charset="0"/>
              </a:rPr>
              <a:t>(14, 'Smoothie', 50),(5, 'Sandwich', 60),(6, 'Shake', 40),(7, 'Chicken Rice', 100),</a:t>
            </a:r>
          </a:p>
          <a:p>
            <a:r>
              <a:rPr lang="en-IN" sz="1400" dirty="0">
                <a:latin typeface="Aptos" panose="020B0004020202020204" pitchFamily="34" charset="0"/>
              </a:rPr>
              <a:t>(8, 'Smoothie', 50),(19, 'Coffee', 20),(10, 'Sandwich', 60),</a:t>
            </a:r>
          </a:p>
          <a:p>
            <a:r>
              <a:rPr lang="en-IN" sz="1400" dirty="0">
                <a:latin typeface="Aptos" panose="020B0004020202020204" pitchFamily="34" charset="0"/>
              </a:rPr>
              <a:t>(11, 'Chicken Rice',100),(2, 'Shake', 40),(13, 'Smoothie', 50),</a:t>
            </a:r>
          </a:p>
          <a:p>
            <a:r>
              <a:rPr lang="en-IN" sz="1400" dirty="0">
                <a:latin typeface="Aptos" panose="020B0004020202020204" pitchFamily="34" charset="0"/>
              </a:rPr>
              <a:t>(1, 'Coffee', 20),(15, 'Sandwich', 60),(16, 'Chicken Rice', 100),</a:t>
            </a:r>
          </a:p>
          <a:p>
            <a:r>
              <a:rPr lang="en-IN" sz="1400" dirty="0">
                <a:latin typeface="Aptos" panose="020B0004020202020204" pitchFamily="34" charset="0"/>
              </a:rPr>
              <a:t>(7, 'Smoothie', 50),(8, 'Shake', 40),(19, 'Coffee', 20),</a:t>
            </a:r>
          </a:p>
          <a:p>
            <a:r>
              <a:rPr lang="en-IN" sz="1400" dirty="0">
                <a:latin typeface="Aptos" panose="020B0004020202020204" pitchFamily="34" charset="0"/>
              </a:rPr>
              <a:t>(20, 'Sandwich', 60),(21, 'Chicken Rice', 100),</a:t>
            </a:r>
          </a:p>
          <a:p>
            <a:r>
              <a:rPr lang="en-IN" sz="1400" dirty="0">
                <a:latin typeface="Aptos" panose="020B0004020202020204" pitchFamily="34" charset="0"/>
              </a:rPr>
              <a:t>(2, 'Shake', 40),(2, 'Smoothie', 50),(13, 'Coffee', 20),</a:t>
            </a:r>
          </a:p>
          <a:p>
            <a:r>
              <a:rPr lang="en-IN" sz="1400" dirty="0">
                <a:latin typeface="Aptos" panose="020B0004020202020204" pitchFamily="34" charset="0"/>
              </a:rPr>
              <a:t>(25, 'Sandwich', 60);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06CEEC-A78C-D2D6-5C0B-0F652F787713}"/>
              </a:ext>
            </a:extLst>
          </p:cNvPr>
          <p:cNvSpPr txBox="1"/>
          <p:nvPr/>
        </p:nvSpPr>
        <p:spPr>
          <a:xfrm>
            <a:off x="3423920" y="356086"/>
            <a:ext cx="439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latin typeface="Bahnschrift" panose="020B0502040204020203" pitchFamily="34" charset="0"/>
              </a:rPr>
              <a:t>GYM CAFÉ TABLE STRUCTURE AND DATA</a:t>
            </a:r>
            <a:endParaRPr lang="en-IN" b="1" u="sng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424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4005</TotalTime>
  <Words>2139</Words>
  <Application>Microsoft Office PowerPoint</Application>
  <PresentationFormat>Widescreen</PresentationFormat>
  <Paragraphs>283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Aptos</vt:lpstr>
      <vt:lpstr>Arial</vt:lpstr>
      <vt:lpstr>Arial Black</vt:lpstr>
      <vt:lpstr>Bahnschrift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sahil shelar</cp:lastModifiedBy>
  <cp:revision>21</cp:revision>
  <dcterms:created xsi:type="dcterms:W3CDTF">2024-10-04T06:15:00Z</dcterms:created>
  <dcterms:modified xsi:type="dcterms:W3CDTF">2024-11-17T01:34:49Z</dcterms:modified>
</cp:coreProperties>
</file>