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ExtraBold" panose="020B0906030804020204" pitchFamily="34" charset="0"/>
      <p:bold r:id="rId25"/>
      <p:boldItalic r:id="rId26"/>
    </p:embeddedFont>
    <p:embeddedFont>
      <p:font typeface="Open Sans Light" panose="020B030603050402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Sahil\Downloads\KPMG%20VIRTUAL%20INTERNSHIP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Sahil\Downloads\KPMG%20VIRTUAL%20INTERNSHIP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Sahil\Downloads\KPMG%20VIRTUAL%20INTERNSHIP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Sahil\Downloads\KPMG%20VIRTUAL%20INTERNSHIP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Sahil\Downloads\KPMG%20VIRTUAL%20INTERNSHIP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s\Sahil\Downloads\KPMG%20VIRTUAL%20INTERNSHIP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[KPMG_VI_New_raw_data_update_final.xlsx]Age Vs Bike Purchase!PivotTable1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Vs Bike Purchased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5539631421875257E-2"/>
          <c:y val="9.2840139168650429E-2"/>
          <c:w val="0.83247156605424311"/>
          <c:h val="0.758888888888888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 Vs Bike Purchase'!$B$3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Vs Bike Purchase'!$A$4:$A$10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'Age Vs Bike Purchase'!$B$4:$B$10</c:f>
              <c:numCache>
                <c:formatCode>General</c:formatCode>
                <c:ptCount val="7"/>
                <c:pt idx="0">
                  <c:v>138</c:v>
                </c:pt>
                <c:pt idx="1">
                  <c:v>89</c:v>
                </c:pt>
                <c:pt idx="2">
                  <c:v>192</c:v>
                </c:pt>
                <c:pt idx="3">
                  <c:v>162</c:v>
                </c:pt>
                <c:pt idx="4">
                  <c:v>145</c:v>
                </c:pt>
                <c:pt idx="5">
                  <c:v>106</c:v>
                </c:pt>
                <c:pt idx="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9-4B67-872F-E25AEA046C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4893216"/>
        <c:axId val="864902816"/>
      </c:barChart>
      <c:catAx>
        <c:axId val="86489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902816"/>
        <c:crosses val="autoZero"/>
        <c:auto val="1"/>
        <c:lblAlgn val="ctr"/>
        <c:lblOffset val="100"/>
        <c:noMultiLvlLbl val="0"/>
      </c:catAx>
      <c:valAx>
        <c:axId val="864902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89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[KPMG_VI_New_raw_data_update_final.xlsx]Age Vs Bike Purchase!PivotTable2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Gender</a:t>
            </a:r>
            <a:r>
              <a:rPr lang="en-IN" baseline="0"/>
              <a:t> Vs Age Vs Bike Purchased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50940958054671"/>
          <c:y val="0.17051072088888841"/>
          <c:w val="0.75204259345382229"/>
          <c:h val="0.7176851851851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 Vs Bike Purchase'!$B$19:$B$20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Vs Bike Purchase'!$A$21:$A$27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'Age Vs Bike Purchase'!$B$21:$B$27</c:f>
              <c:numCache>
                <c:formatCode>General</c:formatCode>
                <c:ptCount val="7"/>
                <c:pt idx="0">
                  <c:v>61</c:v>
                </c:pt>
                <c:pt idx="1">
                  <c:v>50</c:v>
                </c:pt>
                <c:pt idx="2">
                  <c:v>103</c:v>
                </c:pt>
                <c:pt idx="3">
                  <c:v>85</c:v>
                </c:pt>
                <c:pt idx="4">
                  <c:v>76</c:v>
                </c:pt>
                <c:pt idx="5">
                  <c:v>50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8-462D-A9C3-796370DBBF5C}"/>
            </c:ext>
          </c:extLst>
        </c:ser>
        <c:ser>
          <c:idx val="1"/>
          <c:order val="1"/>
          <c:tx>
            <c:strRef>
              <c:f>'Age Vs Bike Purchase'!$C$19:$C$20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'Age Vs Bike Purchase'!$A$21:$A$27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'Age Vs Bike Purchase'!$C$21:$C$27</c:f>
              <c:numCache>
                <c:formatCode>General</c:formatCode>
                <c:ptCount val="7"/>
                <c:pt idx="0">
                  <c:v>77</c:v>
                </c:pt>
                <c:pt idx="1">
                  <c:v>39</c:v>
                </c:pt>
                <c:pt idx="2">
                  <c:v>89</c:v>
                </c:pt>
                <c:pt idx="3">
                  <c:v>77</c:v>
                </c:pt>
                <c:pt idx="4">
                  <c:v>69</c:v>
                </c:pt>
                <c:pt idx="5">
                  <c:v>56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28-462D-A9C3-796370DBB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4904736"/>
        <c:axId val="864903296"/>
      </c:barChart>
      <c:catAx>
        <c:axId val="86490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903296"/>
        <c:crosses val="autoZero"/>
        <c:auto val="1"/>
        <c:lblAlgn val="ctr"/>
        <c:lblOffset val="100"/>
        <c:noMultiLvlLbl val="0"/>
      </c:catAx>
      <c:valAx>
        <c:axId val="86490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90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209908548138857"/>
          <c:y val="0.20466471901237876"/>
          <c:w val="0.40015332458442693"/>
          <c:h val="9.67548848060659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[KPMG_VI_New_raw_data_update_final.xlsx]Job Industry!PivotTable3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Purchased</a:t>
            </a:r>
            <a:r>
              <a:rPr lang="en-US" baseline="0"/>
              <a:t> based on Job industry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49939647954966"/>
          <c:y val="0.16712962962962963"/>
          <c:w val="0.69919657303111082"/>
          <c:h val="0.7311111111111111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'Job Industry'!$B$2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'Job Industry'!$A$3:$A$12</c:f>
              <c:strCache>
                <c:ptCount val="10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Others</c:v>
                </c:pt>
                <c:pt idx="8">
                  <c:v>Manufacturing</c:v>
                </c:pt>
                <c:pt idx="9">
                  <c:v>Financial Services</c:v>
                </c:pt>
              </c:strCache>
            </c:strRef>
          </c:cat>
          <c:val>
            <c:numRef>
              <c:f>'Job Industry'!$B$3:$B$12</c:f>
              <c:numCache>
                <c:formatCode>General</c:formatCode>
                <c:ptCount val="10"/>
                <c:pt idx="0">
                  <c:v>1138</c:v>
                </c:pt>
                <c:pt idx="1">
                  <c:v>1162</c:v>
                </c:pt>
                <c:pt idx="2">
                  <c:v>1776</c:v>
                </c:pt>
                <c:pt idx="3">
                  <c:v>2319</c:v>
                </c:pt>
                <c:pt idx="4">
                  <c:v>2330</c:v>
                </c:pt>
                <c:pt idx="5">
                  <c:v>3924</c:v>
                </c:pt>
                <c:pt idx="6">
                  <c:v>6580</c:v>
                </c:pt>
                <c:pt idx="7">
                  <c:v>6678</c:v>
                </c:pt>
                <c:pt idx="8">
                  <c:v>8236</c:v>
                </c:pt>
                <c:pt idx="9">
                  <c:v>9874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B-4651-A671-666B30200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723536672"/>
        <c:axId val="723528992"/>
      </c:barChart>
      <c:catAx>
        <c:axId val="723536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28992"/>
        <c:crosses val="autoZero"/>
        <c:auto val="1"/>
        <c:lblAlgn val="ctr"/>
        <c:lblOffset val="100"/>
        <c:noMultiLvlLbl val="0"/>
      </c:catAx>
      <c:valAx>
        <c:axId val="7235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3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[KPMG_VI_New_raw_data_update_final.xlsx]Job Industry!PivotTable4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Industry</a:t>
            </a:r>
            <a:r>
              <a:rPr lang="en-US" baseline="0"/>
              <a:t> wise bike purchase percentage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1681881749514136"/>
          <c:y val="0.19105271479619265"/>
          <c:w val="0.37231552162849874"/>
          <c:h val="0.73453815261044175"/>
        </c:manualLayout>
      </c:layout>
      <c:pieChart>
        <c:varyColors val="1"/>
        <c:ser>
          <c:idx val="0"/>
          <c:order val="0"/>
          <c:tx>
            <c:strRef>
              <c:f>'Job Industry'!$B$22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92-45D0-90E0-5DA2A51415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92-45D0-90E0-5DA2A51415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92-45D0-90E0-5DA2A51415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92-45D0-90E0-5DA2A51415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92-45D0-90E0-5DA2A51415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92-45D0-90E0-5DA2A51415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392-45D0-90E0-5DA2A5141558}"/>
              </c:ext>
            </c:extLst>
          </c:dPt>
          <c:dPt>
            <c:idx val="7"/>
            <c:bubble3D val="0"/>
            <c:explosion val="5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392-45D0-90E0-5DA2A514155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392-45D0-90E0-5DA2A514155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392-45D0-90E0-5DA2A5141558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'Job Industry'!$A$23:$A$32</c:f>
              <c:strCache>
                <c:ptCount val="10"/>
                <c:pt idx="0">
                  <c:v>Telecommunications</c:v>
                </c:pt>
                <c:pt idx="1">
                  <c:v>Retail</c:v>
                </c:pt>
                <c:pt idx="2">
                  <c:v>Property</c:v>
                </c:pt>
                <c:pt idx="3">
                  <c:v>Others</c:v>
                </c:pt>
                <c:pt idx="4">
                  <c:v>Manufacturing</c:v>
                </c:pt>
                <c:pt idx="5">
                  <c:v>IT</c:v>
                </c:pt>
                <c:pt idx="6">
                  <c:v>Health</c:v>
                </c:pt>
                <c:pt idx="7">
                  <c:v>Financial Services</c:v>
                </c:pt>
                <c:pt idx="8">
                  <c:v>Entertainment</c:v>
                </c:pt>
                <c:pt idx="9">
                  <c:v>Argiculture</c:v>
                </c:pt>
              </c:strCache>
            </c:strRef>
          </c:cat>
          <c:val>
            <c:numRef>
              <c:f>'Job Industry'!$B$23:$B$32</c:f>
              <c:numCache>
                <c:formatCode>0.00%</c:formatCode>
                <c:ptCount val="10"/>
                <c:pt idx="0">
                  <c:v>2.5727069351230425E-2</c:v>
                </c:pt>
                <c:pt idx="1">
                  <c:v>8.1655480984340043E-2</c:v>
                </c:pt>
                <c:pt idx="2">
                  <c:v>5.7046979865771813E-2</c:v>
                </c:pt>
                <c:pt idx="3">
                  <c:v>0.15995525727069351</c:v>
                </c:pt>
                <c:pt idx="4">
                  <c:v>0.19574944071588368</c:v>
                </c:pt>
                <c:pt idx="5">
                  <c:v>4.9217002237136466E-2</c:v>
                </c:pt>
                <c:pt idx="6">
                  <c:v>0.15436241610738255</c:v>
                </c:pt>
                <c:pt idx="7">
                  <c:v>0.21029082774049218</c:v>
                </c:pt>
                <c:pt idx="8">
                  <c:v>3.9149888143176735E-2</c:v>
                </c:pt>
                <c:pt idx="9">
                  <c:v>2.6845637583892617E-2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392-45D0-90E0-5DA2A5141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270766733819293"/>
          <c:y val="0.20094804414508427"/>
          <c:w val="0.27190927851575808"/>
          <c:h val="0.7384040536599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[KPMG_VI_New_raw_data_update_final.xlsx]States!PivotTable6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Statewise bike purchased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States!$A$2:$A$4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States!$B$2:$B$4</c:f>
              <c:numCache>
                <c:formatCode>General</c:formatCode>
                <c:ptCount val="3"/>
                <c:pt idx="0">
                  <c:v>21994</c:v>
                </c:pt>
                <c:pt idx="1">
                  <c:v>10606</c:v>
                </c:pt>
                <c:pt idx="2">
                  <c:v>11417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9-43DC-B033-0AE286965F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3535232"/>
        <c:axId val="723537632"/>
      </c:barChart>
      <c:catAx>
        <c:axId val="72353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37632"/>
        <c:crosses val="autoZero"/>
        <c:auto val="1"/>
        <c:lblAlgn val="ctr"/>
        <c:lblOffset val="100"/>
        <c:noMultiLvlLbl val="0"/>
      </c:catAx>
      <c:valAx>
        <c:axId val="72353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53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[KPMG_VI_New_raw_data_update_final.xlsx]Wealth Segment!PivotTable8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Wealth Segments</a:t>
            </a:r>
            <a:r>
              <a:rPr lang="en-IN" baseline="0"/>
              <a:t> </a:t>
            </a:r>
            <a:endParaRPr lang="en-IN"/>
          </a:p>
        </c:rich>
      </c:tx>
      <c:layout>
        <c:manualLayout>
          <c:xMode val="edge"/>
          <c:yMode val="edge"/>
          <c:x val="0.16110876888420447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'Wealth Segment'!$B$3:$B$4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'Wealth Segment'!$A$5:$A$7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'Wealth Segment'!$B$5:$B$7</c:f>
              <c:numCache>
                <c:formatCode>General</c:formatCode>
                <c:ptCount val="3"/>
                <c:pt idx="0">
                  <c:v>104</c:v>
                </c:pt>
                <c:pt idx="1">
                  <c:v>121</c:v>
                </c:pt>
                <c:pt idx="2">
                  <c:v>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77-461F-9978-547ACECFE412}"/>
            </c:ext>
          </c:extLst>
        </c:ser>
        <c:ser>
          <c:idx val="1"/>
          <c:order val="1"/>
          <c:tx>
            <c:strRef>
              <c:f>'Wealth Segment'!$C$3:$C$4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'Wealth Segment'!$A$5:$A$7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'Wealth Segment'!$C$5:$C$7</c:f>
              <c:numCache>
                <c:formatCode>General</c:formatCode>
                <c:ptCount val="3"/>
                <c:pt idx="0">
                  <c:v>111</c:v>
                </c:pt>
                <c:pt idx="1">
                  <c:v>102</c:v>
                </c:pt>
                <c:pt idx="2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77-461F-9978-547ACECFE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2331328"/>
        <c:axId val="1092331808"/>
      </c:barChart>
      <c:catAx>
        <c:axId val="109233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331808"/>
        <c:crosses val="autoZero"/>
        <c:auto val="1"/>
        <c:lblAlgn val="ctr"/>
        <c:lblOffset val="100"/>
        <c:noMultiLvlLbl val="0"/>
      </c:catAx>
      <c:valAx>
        <c:axId val="109233180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33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38971211275756"/>
          <c:y val="1.2039224263633713E-2"/>
          <c:w val="0.26523673714014095"/>
          <c:h val="0.147680810731991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990ab04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88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90ab043b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990ab04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900" y="1895175"/>
            <a:ext cx="60135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Sprocket Central Pty Ltd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7900" y="2583875"/>
            <a:ext cx="3186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analytics approach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endParaRPr lang="en-US" sz="2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Sahil </a:t>
            </a:r>
            <a:r>
              <a:rPr lang="en-US" sz="2000" dirty="0" err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Singasane</a:t>
            </a:r>
            <a:r>
              <a:rPr lang="en-US" sz="20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(KKPMG </a:t>
            </a:r>
            <a:r>
              <a:rPr lang="en-US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Virtual Internship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00" y="1530501"/>
            <a:ext cx="1982301" cy="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3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37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32350"/>
            <a:ext cx="8565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43875" y="1211200"/>
            <a:ext cx="5459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5"/>
            <a:ext cx="8565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9384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Analysis</a:t>
            </a:r>
            <a:endParaRPr sz="22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55467" y="1564675"/>
            <a:ext cx="7789070" cy="29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8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 criteria</a:t>
            </a: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Gender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Bike Purchase in 3 years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 Category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owns by the new customer </a:t>
            </a: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Wealth Distribution</a:t>
            </a:r>
            <a:endParaRPr sz="18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5137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Data Exploration : Age Distribution &amp; Bike Purchases </a:t>
            </a:r>
            <a:endParaRPr sz="1800" dirty="0">
              <a:solidFill>
                <a:schemeClr val="bg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9290D-85BB-9F15-905C-E57DB911A238}"/>
              </a:ext>
            </a:extLst>
          </p:cNvPr>
          <p:cNvSpPr txBox="1"/>
          <p:nvPr/>
        </p:nvSpPr>
        <p:spPr>
          <a:xfrm>
            <a:off x="276444" y="1157837"/>
            <a:ext cx="39246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Customers are more from the age group of 40s , followed by 50s &amp; 60s.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Fewer customer are from 10-19 &amp; 80-99 for obvious reasons.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Data shows age group 40-50 and 50-60 have high count in terms of bike related purchases in last 3 years with a slightly greater female ratio.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The target audience for our marketing and advertising should be inclined on females than males. </a:t>
            </a:r>
            <a:endParaRPr lang="en-IN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57C199-5670-F685-7E6A-052BC6D70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78053"/>
              </p:ext>
            </p:extLst>
          </p:nvPr>
        </p:nvGraphicFramePr>
        <p:xfrm>
          <a:off x="4465674" y="788628"/>
          <a:ext cx="4104167" cy="2024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04CC6E-9FCB-45A3-188A-BC6854462D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480390"/>
              </p:ext>
            </p:extLst>
          </p:nvPr>
        </p:nvGraphicFramePr>
        <p:xfrm>
          <a:off x="4572000" y="2812837"/>
          <a:ext cx="3997841" cy="218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5025" y="263975"/>
            <a:ext cx="856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Data Exploration : Job Industry </a:t>
            </a:r>
            <a:endParaRPr dirty="0">
              <a:solidFill>
                <a:schemeClr val="bg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8590C-763F-8059-01AB-D735009DAD15}"/>
              </a:ext>
            </a:extLst>
          </p:cNvPr>
          <p:cNvSpPr txBox="1"/>
          <p:nvPr/>
        </p:nvSpPr>
        <p:spPr>
          <a:xfrm>
            <a:off x="205024" y="1002268"/>
            <a:ext cx="8726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• Financial Services, Manufacturing, and Health are the top three profit generating industries, followed by retail and property.</a:t>
            </a:r>
            <a:endParaRPr lang="en-IN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18762B-C001-5470-2199-E771E7670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674895"/>
              </p:ext>
            </p:extLst>
          </p:nvPr>
        </p:nvGraphicFramePr>
        <p:xfrm>
          <a:off x="93035" y="1707231"/>
          <a:ext cx="4266314" cy="296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DEEBB4-84E1-79BD-BA84-FB6684337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757548"/>
              </p:ext>
            </p:extLst>
          </p:nvPr>
        </p:nvGraphicFramePr>
        <p:xfrm>
          <a:off x="4085560" y="1401169"/>
          <a:ext cx="4954772" cy="347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mic Sans MS" panose="030F0702030302020204" pitchFamily="66" charset="0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5025" y="2323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Data Exploration : State</a:t>
            </a:r>
            <a:endParaRPr sz="1800" dirty="0">
              <a:solidFill>
                <a:schemeClr val="bg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1C4AE-F5A0-FC9B-44A7-41DDD50717C7}"/>
              </a:ext>
            </a:extLst>
          </p:cNvPr>
          <p:cNvSpPr txBox="1"/>
          <p:nvPr/>
        </p:nvSpPr>
        <p:spPr>
          <a:xfrm>
            <a:off x="318977" y="1067459"/>
            <a:ext cx="29983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New south </a:t>
            </a:r>
            <a:r>
              <a:rPr lang="en-US" dirty="0" err="1">
                <a:latin typeface="Comic Sans MS" panose="030F0702030302020204" pitchFamily="66" charset="0"/>
              </a:rPr>
              <a:t>wales</a:t>
            </a:r>
            <a:r>
              <a:rPr lang="en-US" dirty="0">
                <a:latin typeface="Comic Sans MS" panose="030F0702030302020204" pitchFamily="66" charset="0"/>
              </a:rPr>
              <a:t> has the highest number of bike purchases amongst the three states </a:t>
            </a:r>
            <a:endParaRPr lang="en-IN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CC29B0-4CA6-0192-44AB-AC2F894BE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437974"/>
              </p:ext>
            </p:extLst>
          </p:nvPr>
        </p:nvGraphicFramePr>
        <p:xfrm>
          <a:off x="3359888" y="1436791"/>
          <a:ext cx="5465135" cy="3212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Data Exploration : Customers </a:t>
            </a:r>
            <a:endParaRPr dirty="0">
              <a:solidFill>
                <a:schemeClr val="bg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B6A9F-D3E0-A4F5-8FA3-B60F3861DB24}"/>
              </a:ext>
            </a:extLst>
          </p:cNvPr>
          <p:cNvSpPr txBox="1"/>
          <p:nvPr/>
        </p:nvSpPr>
        <p:spPr>
          <a:xfrm>
            <a:off x="373375" y="1022716"/>
            <a:ext cx="8397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It is evident that New south </a:t>
            </a:r>
            <a:r>
              <a:rPr lang="en-US" dirty="0" err="1">
                <a:latin typeface="Comic Sans MS" panose="030F0702030302020204" pitchFamily="66" charset="0"/>
              </a:rPr>
              <a:t>wales</a:t>
            </a:r>
            <a:r>
              <a:rPr lang="en-US" dirty="0">
                <a:latin typeface="Comic Sans MS" panose="030F0702030302020204" pitchFamily="66" charset="0"/>
              </a:rPr>
              <a:t> has the highest number of customers across all the age groups.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2D503-107F-2C3B-4002-27C2FE11F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89" t="27896" r="16162" b="12747"/>
          <a:stretch/>
        </p:blipFill>
        <p:spPr>
          <a:xfrm>
            <a:off x="2254101" y="1414130"/>
            <a:ext cx="4827181" cy="3552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Data Exploration : Wealth</a:t>
            </a:r>
            <a:endParaRPr sz="1100" dirty="0">
              <a:solidFill>
                <a:schemeClr val="bg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B6A9F-D3E0-A4F5-8FA3-B60F3861DB24}"/>
              </a:ext>
            </a:extLst>
          </p:cNvPr>
          <p:cNvSpPr txBox="1"/>
          <p:nvPr/>
        </p:nvSpPr>
        <p:spPr>
          <a:xfrm>
            <a:off x="373375" y="1022716"/>
            <a:ext cx="8397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Customers in the wealth segment of Mass are the majority with females edging the males. 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Affluent customers and High net worth customers have almost similar numbers</a:t>
            </a:r>
            <a:endParaRPr lang="en-IN" dirty="0">
              <a:latin typeface="Comic Sans MS" panose="030F0702030302020204" pitchFamily="66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E3F0085-2E8A-2353-4CDE-1A906D0FC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033692"/>
              </p:ext>
            </p:extLst>
          </p:nvPr>
        </p:nvGraphicFramePr>
        <p:xfrm>
          <a:off x="2325542" y="1940889"/>
          <a:ext cx="4492916" cy="28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571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IN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Model Development</a:t>
            </a:r>
            <a:endParaRPr dirty="0">
              <a:solidFill>
                <a:schemeClr val="bg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A5781-74FC-C3C7-F71C-1472192CD451}"/>
              </a:ext>
            </a:extLst>
          </p:cNvPr>
          <p:cNvSpPr txBox="1"/>
          <p:nvPr/>
        </p:nvSpPr>
        <p:spPr>
          <a:xfrm>
            <a:off x="689881" y="929896"/>
            <a:ext cx="808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omic Sans MS" panose="030F0702030302020204" pitchFamily="66" charset="0"/>
              </a:rPr>
              <a:t>CUSTOMER CLASSIFICATION – Targeting High Value Customers </a:t>
            </a:r>
            <a:endParaRPr lang="en-IN" sz="1800" b="1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4EBFC-DBBF-9B47-8D01-3F8F9FA4ED11}"/>
              </a:ext>
            </a:extLst>
          </p:cNvPr>
          <p:cNvSpPr txBox="1"/>
          <p:nvPr/>
        </p:nvSpPr>
        <p:spPr>
          <a:xfrm>
            <a:off x="531627" y="1869948"/>
            <a:ext cx="823899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The following are the high-value clients to target : 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• Aged between 40 – 60.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• Most of the high value customers are female compared to male.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• Working in Financial Service, Manufacturing and Health. 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• Who are currently living in New South Wales and Victoria.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• Wealth with the focus on mass customers</a:t>
            </a:r>
            <a:endParaRPr lang="en-IN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648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Open Sans Light</vt:lpstr>
      <vt:lpstr>Calibri</vt:lpstr>
      <vt:lpstr>Open Sans ExtraBold</vt:lpstr>
      <vt:lpstr>Comic Sans MS</vt:lpstr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</dc:creator>
  <cp:lastModifiedBy>Sahil</cp:lastModifiedBy>
  <cp:revision>4</cp:revision>
  <dcterms:modified xsi:type="dcterms:W3CDTF">2023-06-03T15:55:23Z</dcterms:modified>
</cp:coreProperties>
</file>