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7" r:id="rId5"/>
    <p:sldId id="278" r:id="rId6"/>
    <p:sldId id="279" r:id="rId7"/>
    <p:sldId id="280" r:id="rId8"/>
    <p:sldId id="281" r:id="rId9"/>
    <p:sldId id="282" r:id="rId10"/>
    <p:sldId id="283" r:id="rId11"/>
    <p:sldId id="299" r:id="rId12"/>
    <p:sldId id="263" r:id="rId13"/>
    <p:sldId id="261" r:id="rId14"/>
    <p:sldId id="260" r:id="rId15"/>
    <p:sldId id="271" r:id="rId16"/>
    <p:sldId id="272" r:id="rId17"/>
    <p:sldId id="273" r:id="rId18"/>
    <p:sldId id="274" r:id="rId19"/>
    <p:sldId id="275" r:id="rId20"/>
    <p:sldId id="284" r:id="rId21"/>
    <p:sldId id="300" r:id="rId22"/>
    <p:sldId id="285" r:id="rId23"/>
    <p:sldId id="286" r:id="rId24"/>
    <p:sldId id="287" r:id="rId25"/>
    <p:sldId id="289" r:id="rId26"/>
    <p:sldId id="290" r:id="rId27"/>
    <p:sldId id="288" r:id="rId28"/>
    <p:sldId id="291" r:id="rId29"/>
    <p:sldId id="292" r:id="rId30"/>
    <p:sldId id="298" r:id="rId31"/>
    <p:sldId id="293" r:id="rId32"/>
    <p:sldId id="259" r:id="rId33"/>
    <p:sldId id="294" r:id="rId34"/>
    <p:sldId id="295" r:id="rId35"/>
    <p:sldId id="296"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7" d="100"/>
          <a:sy n="77" d="100"/>
        </p:scale>
        <p:origin x="614" y="51"/>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8/17/2021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550"/>
            <a:ext cx="9144000" cy="1854200"/>
          </a:xfrm>
        </p:spPr>
        <p:txBody>
          <a:bodyPr/>
          <a:lstStyle/>
          <a:p>
            <a:r>
              <a:rPr lang="x-none" altLang="en-IN"/>
              <a:t>Hardware and Interrupts</a:t>
            </a:r>
            <a:br>
              <a:rPr lang="x-none" altLang="en-IN"/>
            </a:br>
            <a:r>
              <a:rPr lang="x-none" altLang="en-IN"/>
              <a:t>Introduction to GPIO</a:t>
            </a:r>
          </a:p>
        </p:txBody>
      </p:sp>
      <p:sp>
        <p:nvSpPr>
          <p:cNvPr id="3" name="Subtitle 2"/>
          <p:cNvSpPr>
            <a:spLocks noGrp="1"/>
          </p:cNvSpPr>
          <p:nvPr>
            <p:ph type="subTitle" idx="1"/>
          </p:nvPr>
        </p:nvSpPr>
        <p:spPr>
          <a:xfrm>
            <a:off x="1510665" y="5685790"/>
            <a:ext cx="9144000" cy="1142365"/>
          </a:xfrm>
        </p:spPr>
        <p:txBody>
          <a:bodyPr>
            <a:normAutofit fontScale="90000" lnSpcReduction="20000"/>
          </a:bodyPr>
          <a:lstStyle/>
          <a:p>
            <a:r>
              <a:rPr lang="x-none" altLang="en-IN"/>
              <a:t>Santosh Sam Koshy</a:t>
            </a:r>
          </a:p>
          <a:p>
            <a:r>
              <a:rPr lang="en-US" altLang="en-IN" dirty="0"/>
              <a:t>Joint Director</a:t>
            </a:r>
            <a:endParaRPr lang="x-none" altLang="en-IN"/>
          </a:p>
          <a:p>
            <a:r>
              <a:rPr lang="x-none" altLang="en-IN"/>
              <a:t>C-DAC Hyderabad</a:t>
            </a:r>
          </a:p>
        </p:txBody>
      </p:sp>
      <p:pic>
        <p:nvPicPr>
          <p:cNvPr id="6" name="Picture 4" descr="Raspberry Pi 4 Specif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37018"/>
            <a:ext cx="2700494" cy="1620982"/>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32" y="146757"/>
            <a:ext cx="10515600" cy="1325563"/>
          </a:xfrm>
        </p:spPr>
        <p:txBody>
          <a:bodyPr/>
          <a:lstStyle/>
          <a:p>
            <a:r>
              <a:rPr lang="en-US" dirty="0"/>
              <a:t>Barriers in Linux Kernel</a:t>
            </a:r>
          </a:p>
        </p:txBody>
      </p:sp>
      <p:sp>
        <p:nvSpPr>
          <p:cNvPr id="3" name="Content Placeholder 2"/>
          <p:cNvSpPr>
            <a:spLocks noGrp="1"/>
          </p:cNvSpPr>
          <p:nvPr>
            <p:ph idx="1"/>
          </p:nvPr>
        </p:nvSpPr>
        <p:spPr>
          <a:xfrm>
            <a:off x="259301" y="1487606"/>
            <a:ext cx="11709786" cy="5117909"/>
          </a:xfrm>
        </p:spPr>
        <p:txBody>
          <a:bodyPr>
            <a:normAutofit fontScale="77500" lnSpcReduction="2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The </a:t>
            </a:r>
            <a:r>
              <a:rPr lang="en-GB" altLang="en-US" dirty="0" err="1"/>
              <a:t>linux</a:t>
            </a:r>
            <a:r>
              <a:rPr lang="en-GB" altLang="en-US" dirty="0"/>
              <a:t> kernel provides 1 macro for compiler re-ordering </a:t>
            </a:r>
          </a:p>
          <a:p>
            <a:pPr marL="874713" lvl="1"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600" dirty="0">
                <a:solidFill>
                  <a:schemeClr val="accent1">
                    <a:lumMod val="75000"/>
                  </a:schemeClr>
                </a:solidFill>
              </a:rPr>
              <a:t>void barrier(void)</a:t>
            </a:r>
            <a:r>
              <a:rPr lang="en-GB" altLang="en-US" sz="1800" dirty="0">
                <a:solidFill>
                  <a:schemeClr val="accent1">
                    <a:lumMod val="75000"/>
                  </a:schemeClr>
                </a:solidFill>
              </a:rPr>
              <a:t>‏</a:t>
            </a:r>
          </a:p>
          <a:p>
            <a:pPr marL="1281113" lvl="2" indent="-212725" algn="just">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300" dirty="0"/>
              <a:t>The kernel makes it a point that the compiler optimizations are absent across the barrier. The memory values present in the CPU registers are immediately stored in the memory. These do not prevent hardware barriers and therefore, the hardware is free to re-order the code</a:t>
            </a:r>
          </a:p>
          <a:p>
            <a:pPr marL="823913" lvl="1"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600" dirty="0">
                <a:solidFill>
                  <a:schemeClr val="accent1">
                    <a:lumMod val="75000"/>
                  </a:schemeClr>
                </a:solidFill>
              </a:rPr>
              <a:t>Header - #include &lt;</a:t>
            </a:r>
            <a:r>
              <a:rPr lang="en-GB" altLang="en-US" sz="2600" dirty="0" err="1">
                <a:solidFill>
                  <a:schemeClr val="accent1">
                    <a:lumMod val="75000"/>
                  </a:schemeClr>
                </a:solidFill>
              </a:rPr>
              <a:t>linux</a:t>
            </a:r>
            <a:r>
              <a:rPr lang="en-GB" altLang="en-US" sz="2600" dirty="0">
                <a:solidFill>
                  <a:schemeClr val="accent1">
                    <a:lumMod val="75000"/>
                  </a:schemeClr>
                </a:solidFill>
              </a:rPr>
              <a:t>/</a:t>
            </a:r>
            <a:r>
              <a:rPr lang="en-GB" altLang="en-US" sz="2600" dirty="0" err="1">
                <a:solidFill>
                  <a:schemeClr val="accent1">
                    <a:lumMod val="75000"/>
                  </a:schemeClr>
                </a:solidFill>
              </a:rPr>
              <a:t>kernel.h</a:t>
            </a:r>
            <a:r>
              <a:rPr lang="en-GB" altLang="en-US" sz="2600" dirty="0">
                <a:solidFill>
                  <a:schemeClr val="accent1">
                    <a:lumMod val="75000"/>
                  </a:schemeClr>
                </a:solidFill>
              </a:rPr>
              <a:t>&gt;</a:t>
            </a:r>
          </a:p>
          <a:p>
            <a:pPr marL="366713"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4 macros are provided by the kernel for hardware memory re-ordering</a:t>
            </a:r>
          </a:p>
          <a:p>
            <a:pPr marL="823913" lvl="1" indent="-304800">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900" dirty="0">
                <a:solidFill>
                  <a:schemeClr val="accent1">
                    <a:lumMod val="75000"/>
                  </a:schemeClr>
                </a:solidFill>
              </a:rPr>
              <a:t>void </a:t>
            </a:r>
            <a:r>
              <a:rPr lang="en-GB" altLang="en-US" sz="2900" dirty="0" err="1">
                <a:solidFill>
                  <a:schemeClr val="accent1">
                    <a:lumMod val="75000"/>
                  </a:schemeClr>
                </a:solidFill>
              </a:rPr>
              <a:t>rmb</a:t>
            </a:r>
            <a:r>
              <a:rPr lang="en-GB" altLang="en-US" sz="2900" dirty="0">
                <a:solidFill>
                  <a:schemeClr val="accent1">
                    <a:lumMod val="75000"/>
                  </a:schemeClr>
                </a:solidFill>
              </a:rPr>
              <a:t>(void);</a:t>
            </a:r>
          </a:p>
          <a:p>
            <a:pPr marL="806450" lvl="1" indent="-312738">
              <a:buSzPct val="45000"/>
              <a:buFont typeface="Wingdings" charset="2"/>
              <a:buChar char=""/>
              <a:tabLst>
                <a:tab pos="804863"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900" dirty="0">
                <a:solidFill>
                  <a:schemeClr val="accent1">
                    <a:lumMod val="75000"/>
                  </a:schemeClr>
                </a:solidFill>
              </a:rPr>
              <a:t>void </a:t>
            </a:r>
            <a:r>
              <a:rPr lang="en-GB" altLang="en-US" sz="2900" dirty="0" err="1">
                <a:solidFill>
                  <a:schemeClr val="accent1">
                    <a:lumMod val="75000"/>
                  </a:schemeClr>
                </a:solidFill>
              </a:rPr>
              <a:t>read_barrier_depends</a:t>
            </a:r>
            <a:r>
              <a:rPr lang="en-GB" altLang="en-US" sz="2900" dirty="0">
                <a:solidFill>
                  <a:schemeClr val="accent1">
                    <a:lumMod val="75000"/>
                  </a:schemeClr>
                </a:solidFill>
              </a:rPr>
              <a:t>(void);</a:t>
            </a:r>
          </a:p>
          <a:p>
            <a:pPr marL="806450" lvl="1" indent="-312738">
              <a:buSzPct val="45000"/>
              <a:buFont typeface="Wingdings" charset="2"/>
              <a:buChar char=""/>
              <a:tabLst>
                <a:tab pos="804863"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900" dirty="0">
                <a:solidFill>
                  <a:schemeClr val="accent1">
                    <a:lumMod val="75000"/>
                  </a:schemeClr>
                </a:solidFill>
              </a:rPr>
              <a:t>void </a:t>
            </a:r>
            <a:r>
              <a:rPr lang="en-GB" altLang="en-US" sz="2900" dirty="0" err="1">
                <a:solidFill>
                  <a:schemeClr val="accent1">
                    <a:lumMod val="75000"/>
                  </a:schemeClr>
                </a:solidFill>
              </a:rPr>
              <a:t>wmb</a:t>
            </a:r>
            <a:r>
              <a:rPr lang="en-GB" altLang="en-US" sz="2900" dirty="0">
                <a:solidFill>
                  <a:schemeClr val="accent1">
                    <a:lumMod val="75000"/>
                  </a:schemeClr>
                </a:solidFill>
              </a:rPr>
              <a:t>(void);</a:t>
            </a:r>
          </a:p>
          <a:p>
            <a:pPr marL="806450" lvl="1" indent="-312738">
              <a:buSzPct val="45000"/>
              <a:buFont typeface="Wingdings" charset="2"/>
              <a:buChar char=""/>
              <a:tabLst>
                <a:tab pos="804863"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900" dirty="0">
                <a:solidFill>
                  <a:schemeClr val="accent1">
                    <a:lumMod val="75000"/>
                  </a:schemeClr>
                </a:solidFill>
              </a:rPr>
              <a:t>void </a:t>
            </a:r>
            <a:r>
              <a:rPr lang="en-GB" altLang="en-US" sz="2900" dirty="0" err="1">
                <a:solidFill>
                  <a:schemeClr val="accent1">
                    <a:lumMod val="75000"/>
                  </a:schemeClr>
                </a:solidFill>
              </a:rPr>
              <a:t>mb</a:t>
            </a:r>
            <a:r>
              <a:rPr lang="en-GB" altLang="en-US" sz="2900" dirty="0">
                <a:solidFill>
                  <a:schemeClr val="accent1">
                    <a:lumMod val="75000"/>
                  </a:schemeClr>
                </a:solidFill>
              </a:rPr>
              <a:t>(void);</a:t>
            </a:r>
          </a:p>
          <a:p>
            <a:pPr marL="1306513" lvl="2"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300" dirty="0"/>
              <a:t>These functions insert hardware memory barriers in the compiled instruction flow. They are supersets of the barrier macro.</a:t>
            </a:r>
          </a:p>
          <a:p>
            <a:pPr marL="1306513" lvl="2"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300" dirty="0"/>
              <a:t>An </a:t>
            </a:r>
            <a:r>
              <a:rPr lang="en-GB" altLang="en-US" sz="2300" dirty="0" err="1"/>
              <a:t>rmb</a:t>
            </a:r>
            <a:r>
              <a:rPr lang="en-GB" altLang="en-US" sz="2300" dirty="0"/>
              <a:t> guarantees that any reads appearing before the barrier are completed prior to the execution of any subsequent read.</a:t>
            </a:r>
          </a:p>
          <a:p>
            <a:pPr marL="1306513" lvl="2"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300" dirty="0"/>
              <a:t>The _depends read memory barrier inserts a barrier only if the read is dependent on data from other reads. This is platform specific and so, be careful on using it</a:t>
            </a:r>
          </a:p>
          <a:p>
            <a:pPr marL="1306513" lvl="2"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300" dirty="0" err="1"/>
              <a:t>wmb</a:t>
            </a:r>
            <a:r>
              <a:rPr lang="en-GB" altLang="en-US" sz="2300" dirty="0"/>
              <a:t> orders write and </a:t>
            </a:r>
            <a:r>
              <a:rPr lang="en-GB" altLang="en-US" sz="2300" dirty="0" err="1"/>
              <a:t>mb</a:t>
            </a:r>
            <a:r>
              <a:rPr lang="en-GB" altLang="en-US" sz="2300" dirty="0"/>
              <a:t> orders both read and write.</a:t>
            </a:r>
          </a:p>
          <a:p>
            <a:pPr marL="806450" lvl="1" indent="-312738">
              <a:buSzPct val="45000"/>
              <a:buFont typeface="Wingdings" charset="2"/>
              <a:buChar char=""/>
              <a:tabLst>
                <a:tab pos="804863"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sz="2900" dirty="0">
                <a:solidFill>
                  <a:schemeClr val="accent1">
                    <a:lumMod val="75000"/>
                  </a:schemeClr>
                </a:solidFill>
              </a:rPr>
              <a:t>Header - #include &lt;</a:t>
            </a:r>
            <a:r>
              <a:rPr lang="en-GB" altLang="en-US" sz="2900" dirty="0" err="1">
                <a:solidFill>
                  <a:schemeClr val="accent1">
                    <a:lumMod val="75000"/>
                  </a:schemeClr>
                </a:solidFill>
              </a:rPr>
              <a:t>asm</a:t>
            </a:r>
            <a:r>
              <a:rPr lang="en-GB" altLang="en-US" sz="2900" dirty="0">
                <a:solidFill>
                  <a:schemeClr val="accent1">
                    <a:lumMod val="75000"/>
                  </a:schemeClr>
                </a:solidFill>
              </a:rPr>
              <a:t>/</a:t>
            </a:r>
            <a:r>
              <a:rPr lang="en-GB" altLang="en-US" sz="2900" dirty="0" err="1">
                <a:solidFill>
                  <a:schemeClr val="accent1">
                    <a:lumMod val="75000"/>
                  </a:schemeClr>
                </a:solidFill>
              </a:rPr>
              <a:t>system.h</a:t>
            </a:r>
            <a:r>
              <a:rPr lang="en-GB" altLang="en-US" sz="2900" dirty="0">
                <a:solidFill>
                  <a:schemeClr val="accent1">
                    <a:lumMod val="75000"/>
                  </a:schemeClr>
                </a:solidFill>
              </a:rPr>
              <a:t>&gt;</a:t>
            </a:r>
          </a:p>
        </p:txBody>
      </p:sp>
    </p:spTree>
    <p:extLst>
      <p:ext uri="{BB962C8B-B14F-4D97-AF65-F5344CB8AC3E}">
        <p14:creationId xmlns:p14="http://schemas.microsoft.com/office/powerpoint/2010/main" val="173324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dirty="0"/>
              <a:t>The </a:t>
            </a:r>
            <a:r>
              <a:rPr lang="x-none" altLang="en-IN" dirty="0"/>
              <a:t>Device </a:t>
            </a:r>
            <a:r>
              <a:rPr lang="en-IN" altLang="en-IN" dirty="0"/>
              <a:t> Driver Abstract View</a:t>
            </a:r>
            <a:endParaRPr lang="x-none" altLang="en-IN" dirty="0"/>
          </a:p>
        </p:txBody>
      </p:sp>
      <p:sp>
        <p:nvSpPr>
          <p:cNvPr id="3" name="Content Placeholder 2"/>
          <p:cNvSpPr>
            <a:spLocks noGrp="1"/>
          </p:cNvSpPr>
          <p:nvPr>
            <p:ph idx="1"/>
          </p:nvPr>
        </p:nvSpPr>
        <p:spPr>
          <a:xfrm>
            <a:off x="333153" y="1580707"/>
            <a:ext cx="11504427" cy="5061098"/>
          </a:xfrm>
        </p:spPr>
        <p:txBody>
          <a:bodyPr>
            <a:normAutofit/>
          </a:bodyPr>
          <a:lstStyle/>
          <a:p>
            <a:pPr lvl="0"/>
            <a:r>
              <a:rPr lang="en-US" altLang="en-IN" dirty="0"/>
              <a:t>How to Accesses the Registers of a Device?</a:t>
            </a:r>
          </a:p>
          <a:p>
            <a:pPr lvl="1"/>
            <a:r>
              <a:rPr lang="en-US" altLang="en-IN" dirty="0"/>
              <a:t>These are</a:t>
            </a:r>
            <a:r>
              <a:rPr lang="x-none" altLang="en-IN" dirty="0"/>
              <a:t> generally </a:t>
            </a:r>
            <a:r>
              <a:rPr lang="en-US" altLang="en-IN" dirty="0"/>
              <a:t>mapped </a:t>
            </a:r>
            <a:r>
              <a:rPr lang="x-none" altLang="en-IN" dirty="0"/>
              <a:t>contiguously in </a:t>
            </a:r>
            <a:r>
              <a:rPr lang="en-US" altLang="en-IN" dirty="0"/>
              <a:t>the Processor’s </a:t>
            </a:r>
            <a:r>
              <a:rPr lang="x-none" altLang="en-IN" dirty="0"/>
              <a:t>Memory Space or IO Address Space</a:t>
            </a:r>
            <a:r>
              <a:rPr lang="en-US" altLang="en-IN" dirty="0"/>
              <a:t>, based on the processor architecture or device architecture</a:t>
            </a:r>
          </a:p>
          <a:p>
            <a:pPr lvl="2"/>
            <a:r>
              <a:rPr lang="en-US" altLang="en-IN" dirty="0"/>
              <a:t>Processor architecture – x86 family supports both I/O Ports and Memory mapped IO, ARM supports only Memory Mapped IO</a:t>
            </a:r>
          </a:p>
          <a:p>
            <a:pPr lvl="2"/>
            <a:r>
              <a:rPr lang="en-US" altLang="en-IN" dirty="0"/>
              <a:t>Device Architecture – PCI devices are always memory mapped</a:t>
            </a:r>
          </a:p>
          <a:p>
            <a:pPr lvl="1"/>
            <a:r>
              <a:rPr lang="en-US" altLang="en-IN" dirty="0"/>
              <a:t>Drivers have to gain access to the device memory. For this,</a:t>
            </a:r>
          </a:p>
          <a:p>
            <a:pPr lvl="2"/>
            <a:r>
              <a:rPr lang="en-US" altLang="en-IN" dirty="0"/>
              <a:t>Drivers need to know the mapping – Whether it is I/O Mapped Device or Memory Mapped Device</a:t>
            </a:r>
          </a:p>
          <a:p>
            <a:pPr lvl="2"/>
            <a:r>
              <a:rPr lang="en-US" altLang="en-IN" dirty="0"/>
              <a:t>Drivers need to know the starting address of the mapping</a:t>
            </a:r>
          </a:p>
          <a:p>
            <a:pPr lvl="2"/>
            <a:r>
              <a:rPr lang="en-US" altLang="en-IN" dirty="0"/>
              <a:t>Drivers need to know </a:t>
            </a:r>
          </a:p>
          <a:p>
            <a:pPr lvl="3"/>
            <a:r>
              <a:rPr lang="en-US" altLang="en-IN" dirty="0"/>
              <a:t>the size of the registers, </a:t>
            </a:r>
          </a:p>
          <a:p>
            <a:pPr lvl="3"/>
            <a:r>
              <a:rPr lang="en-US" altLang="en-IN" dirty="0"/>
              <a:t>offsets of specific registers and </a:t>
            </a:r>
          </a:p>
          <a:p>
            <a:pPr lvl="3"/>
            <a:r>
              <a:rPr lang="en-US" altLang="en-IN" dirty="0"/>
              <a:t>how to access and transact with them – read/write</a:t>
            </a:r>
          </a:p>
        </p:txBody>
      </p:sp>
    </p:spTree>
    <p:extLst>
      <p:ext uri="{BB962C8B-B14F-4D97-AF65-F5344CB8AC3E}">
        <p14:creationId xmlns:p14="http://schemas.microsoft.com/office/powerpoint/2010/main" val="345288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Device </a:t>
            </a:r>
            <a:r>
              <a:rPr lang="x-none" altLang="en-IN"/>
              <a:t>Addressing</a:t>
            </a:r>
          </a:p>
        </p:txBody>
      </p:sp>
      <p:sp>
        <p:nvSpPr>
          <p:cNvPr id="3" name="Content Placeholder 2"/>
          <p:cNvSpPr>
            <a:spLocks noGrp="1"/>
          </p:cNvSpPr>
          <p:nvPr>
            <p:ph idx="1"/>
          </p:nvPr>
        </p:nvSpPr>
        <p:spPr>
          <a:xfrm>
            <a:off x="838200" y="1567583"/>
            <a:ext cx="10515600" cy="4794885"/>
          </a:xfrm>
        </p:spPr>
        <p:txBody>
          <a:bodyPr>
            <a:normAutofit/>
          </a:bodyPr>
          <a:lstStyle/>
          <a:p>
            <a:pPr>
              <a:lnSpc>
                <a:spcPct val="100000"/>
              </a:lnSpc>
            </a:pPr>
            <a:r>
              <a:rPr lang="x-none" altLang="en-IN" sz="3200" dirty="0"/>
              <a:t>IO Mapped IO</a:t>
            </a:r>
            <a:r>
              <a:rPr lang="en-US" altLang="en-IN" sz="3200" dirty="0"/>
              <a:t> or IO Ports</a:t>
            </a:r>
            <a:endParaRPr lang="x-none" altLang="en-IN" sz="3200" dirty="0"/>
          </a:p>
          <a:p>
            <a:pPr lvl="1">
              <a:lnSpc>
                <a:spcPct val="100000"/>
              </a:lnSpc>
            </a:pPr>
            <a:r>
              <a:rPr lang="x-none" altLang="en-IN" dirty="0"/>
              <a:t>Peripheral devices are mapped into IO space and are accesssed through special instructions</a:t>
            </a:r>
          </a:p>
          <a:p>
            <a:pPr lvl="1">
              <a:lnSpc>
                <a:spcPct val="100000"/>
              </a:lnSpc>
            </a:pPr>
            <a:r>
              <a:rPr lang="x-none" altLang="en-IN" dirty="0"/>
              <a:t>Additional control lines are required to segregate IO access </a:t>
            </a:r>
          </a:p>
          <a:p>
            <a:pPr lvl="1">
              <a:lnSpc>
                <a:spcPct val="100000"/>
              </a:lnSpc>
            </a:pPr>
            <a:r>
              <a:rPr lang="x-none" altLang="en-IN" dirty="0"/>
              <a:t>Memory is better utilized</a:t>
            </a:r>
          </a:p>
          <a:p>
            <a:pPr>
              <a:lnSpc>
                <a:spcPct val="100000"/>
              </a:lnSpc>
            </a:pPr>
            <a:r>
              <a:rPr lang="x-none" altLang="en-IN" sz="2800" dirty="0"/>
              <a:t>Memory Mapped IO</a:t>
            </a:r>
            <a:r>
              <a:rPr lang="en-US" altLang="en-IN" sz="2800" dirty="0"/>
              <a:t> or IO Memory</a:t>
            </a:r>
            <a:endParaRPr lang="x-none" altLang="en-IN" sz="2800" dirty="0"/>
          </a:p>
          <a:p>
            <a:pPr lvl="1">
              <a:lnSpc>
                <a:spcPct val="100000"/>
              </a:lnSpc>
            </a:pPr>
            <a:r>
              <a:rPr lang="x-none" altLang="en-IN" dirty="0"/>
              <a:t>Peripheral devices are mapped into the system memory</a:t>
            </a:r>
          </a:p>
          <a:p>
            <a:pPr lvl="1">
              <a:lnSpc>
                <a:spcPct val="100000"/>
              </a:lnSpc>
            </a:pPr>
            <a:r>
              <a:rPr lang="x-none" altLang="en-IN" dirty="0"/>
              <a:t>All access to this device space is performed using similar instructions that access memory</a:t>
            </a:r>
          </a:p>
          <a:p>
            <a:pPr lvl="1">
              <a:lnSpc>
                <a:spcPct val="100000"/>
              </a:lnSpc>
            </a:pPr>
            <a:r>
              <a:rPr lang="x-none" altLang="en-IN" dirty="0"/>
              <a:t>Effective memory gets reduced </a:t>
            </a:r>
            <a:endParaRPr lang="en-US" alt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IO mapped IO (IOIO)</a:t>
            </a:r>
            <a:r>
              <a:rPr lang="en-US" altLang="en-IN" dirty="0"/>
              <a:t> or IO Ports</a:t>
            </a:r>
            <a:endParaRPr lang="x-none" altLang="en-IN"/>
          </a:p>
        </p:txBody>
      </p:sp>
      <p:pic>
        <p:nvPicPr>
          <p:cNvPr id="3" name="Picture 2"/>
          <p:cNvPicPr>
            <a:picLocks noChangeAspect="1"/>
          </p:cNvPicPr>
          <p:nvPr/>
        </p:nvPicPr>
        <p:blipFill>
          <a:blip r:embed="rId2"/>
          <a:srcRect t="10692"/>
          <a:stretch>
            <a:fillRect/>
          </a:stretch>
        </p:blipFill>
        <p:spPr>
          <a:xfrm>
            <a:off x="1911985" y="1568450"/>
            <a:ext cx="8428990" cy="4727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x-none" altLang="en-IN"/>
              <a:t>Memory Mapped IO (MMIO)</a:t>
            </a:r>
            <a:r>
              <a:rPr lang="en-US" altLang="en-IN" dirty="0"/>
              <a:t> or IO Memory</a:t>
            </a:r>
            <a:endParaRPr lang="x-none" altLang="en-IN"/>
          </a:p>
        </p:txBody>
      </p:sp>
      <p:pic>
        <p:nvPicPr>
          <p:cNvPr id="5" name="Picture 4"/>
          <p:cNvPicPr>
            <a:picLocks noChangeAspect="1"/>
          </p:cNvPicPr>
          <p:nvPr/>
        </p:nvPicPr>
        <p:blipFill>
          <a:blip r:embed="rId2"/>
          <a:srcRect t="11213"/>
          <a:stretch>
            <a:fillRect/>
          </a:stretch>
        </p:blipFill>
        <p:spPr>
          <a:xfrm>
            <a:off x="1741170" y="1646555"/>
            <a:ext cx="8810625" cy="4511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IO Ports</a:t>
            </a:r>
          </a:p>
        </p:txBody>
      </p:sp>
      <p:sp>
        <p:nvSpPr>
          <p:cNvPr id="3" name="Content Placeholder 2"/>
          <p:cNvSpPr>
            <a:spLocks noGrp="1"/>
          </p:cNvSpPr>
          <p:nvPr>
            <p:ph idx="1"/>
          </p:nvPr>
        </p:nvSpPr>
        <p:spPr>
          <a:xfrm>
            <a:off x="838200" y="1702794"/>
            <a:ext cx="10515600" cy="4575175"/>
          </a:xfrm>
        </p:spPr>
        <p:txBody>
          <a:bodyPr>
            <a:normAutofit fontScale="92500" lnSpcReduction="1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Drivers communicate with many devices through the I/O ports. </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Linux introduces a set of functions that may be used to gain exclusive access to an I/O region and communicate data transfers to and from these ports.</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Before embarking into communication with the I/O ports, the driver must gain access to the required ports by calling the function </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err="1">
                <a:solidFill>
                  <a:schemeClr val="accent1">
                    <a:lumMod val="75000"/>
                  </a:schemeClr>
                </a:solidFill>
              </a:rPr>
              <a:t>struct</a:t>
            </a:r>
            <a:r>
              <a:rPr lang="en-GB" altLang="en-US" dirty="0">
                <a:solidFill>
                  <a:schemeClr val="accent1">
                    <a:lumMod val="75000"/>
                  </a:schemeClr>
                </a:solidFill>
              </a:rPr>
              <a:t> resource *</a:t>
            </a:r>
            <a:r>
              <a:rPr lang="en-GB" altLang="en-US" dirty="0" err="1">
                <a:solidFill>
                  <a:schemeClr val="accent1">
                    <a:lumMod val="75000"/>
                  </a:schemeClr>
                </a:solidFill>
              </a:rPr>
              <a:t>request_region</a:t>
            </a:r>
            <a:r>
              <a:rPr lang="en-GB" altLang="en-US" dirty="0">
                <a:solidFill>
                  <a:schemeClr val="accent1">
                    <a:lumMod val="75000"/>
                  </a:schemeClr>
                </a:solidFill>
              </a:rPr>
              <a:t>(unsigned long first, unsigned long n, </a:t>
            </a:r>
            <a:r>
              <a:rPr lang="en-GB" altLang="en-US" dirty="0" err="1">
                <a:solidFill>
                  <a:schemeClr val="accent1">
                    <a:lumMod val="75000"/>
                  </a:schemeClr>
                </a:solidFill>
              </a:rPr>
              <a:t>const</a:t>
            </a:r>
            <a:r>
              <a:rPr lang="en-GB" altLang="en-US" dirty="0">
                <a:solidFill>
                  <a:schemeClr val="accent1">
                    <a:lumMod val="75000"/>
                  </a:schemeClr>
                </a:solidFill>
              </a:rPr>
              <a:t> char *name);</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The argument first is the first address requested</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The argument long specifies the length of the addresses requested</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The argument name  identifies the requested region by this name in /proc/</a:t>
            </a:r>
            <a:r>
              <a:rPr lang="en-GB" altLang="en-US" i="1" dirty="0" err="1"/>
              <a:t>ioports</a:t>
            </a:r>
            <a:endParaRPr lang="en-GB" altLang="en-US" i="1" dirty="0"/>
          </a:p>
          <a:p>
            <a:pPr marL="366713"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dirty="0"/>
              <a:t>Header - #include &lt;</a:t>
            </a:r>
            <a:r>
              <a:rPr lang="en-GB" dirty="0" err="1"/>
              <a:t>linux</a:t>
            </a:r>
            <a:r>
              <a:rPr lang="en-GB" dirty="0"/>
              <a:t>/</a:t>
            </a:r>
            <a:r>
              <a:rPr lang="en-GB" dirty="0" err="1"/>
              <a:t>ioport.h</a:t>
            </a:r>
            <a:r>
              <a:rPr lang="en-GB" dirty="0"/>
              <a:t>&gt;</a:t>
            </a:r>
            <a:endParaRPr lang="en-US" dirty="0"/>
          </a:p>
        </p:txBody>
      </p:sp>
    </p:spTree>
    <p:extLst>
      <p:ext uri="{BB962C8B-B14F-4D97-AF65-F5344CB8AC3E}">
        <p14:creationId xmlns:p14="http://schemas.microsoft.com/office/powerpoint/2010/main" val="5931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IO Ports</a:t>
            </a:r>
          </a:p>
        </p:txBody>
      </p:sp>
      <p:sp>
        <p:nvSpPr>
          <p:cNvPr id="3" name="Content Placeholder 2"/>
          <p:cNvSpPr>
            <a:spLocks noGrp="1"/>
          </p:cNvSpPr>
          <p:nvPr>
            <p:ph idx="1"/>
          </p:nvPr>
        </p:nvSpPr>
        <p:spPr/>
        <p:txBody>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When the I/O ports have been used as per requirement, they should be returned to the kernel so that other drivers may avail their existence. The I/O ports are returned by the function </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release_region</a:t>
            </a:r>
            <a:r>
              <a:rPr lang="en-GB" altLang="en-US" dirty="0">
                <a:solidFill>
                  <a:schemeClr val="accent1">
                    <a:lumMod val="75000"/>
                  </a:schemeClr>
                </a:solidFill>
              </a:rPr>
              <a:t>(unsigned long start, unsigned long n);</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Before using a I/O region, a check on the availability has to be conducted to be certain that the requested region will be available for our use. A special function allows this check.</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err="1">
                <a:solidFill>
                  <a:schemeClr val="accent1">
                    <a:lumMod val="75000"/>
                  </a:schemeClr>
                </a:solidFill>
              </a:rPr>
              <a:t>int</a:t>
            </a:r>
            <a:r>
              <a:rPr lang="en-GB" altLang="en-US" dirty="0">
                <a:solidFill>
                  <a:schemeClr val="accent1">
                    <a:lumMod val="75000"/>
                  </a:schemeClr>
                </a:solidFill>
              </a:rPr>
              <a:t> </a:t>
            </a:r>
            <a:r>
              <a:rPr lang="en-GB" altLang="en-US" dirty="0" err="1">
                <a:solidFill>
                  <a:schemeClr val="accent1">
                    <a:lumMod val="75000"/>
                  </a:schemeClr>
                </a:solidFill>
              </a:rPr>
              <a:t>check_region</a:t>
            </a:r>
            <a:r>
              <a:rPr lang="en-GB" altLang="en-US" dirty="0">
                <a:solidFill>
                  <a:schemeClr val="accent1">
                    <a:lumMod val="75000"/>
                  </a:schemeClr>
                </a:solidFill>
              </a:rPr>
              <a:t>(unsigned long first, unsigned long n);</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This function returns a negative error code if the region is not available. This is a deprecated function and may not always prove to be true since it does not run atomic with the </a:t>
            </a:r>
            <a:r>
              <a:rPr lang="en-GB" altLang="en-US" i="1" dirty="0" err="1"/>
              <a:t>request_region</a:t>
            </a:r>
            <a:r>
              <a:rPr lang="en-GB" altLang="en-US" i="1" dirty="0"/>
              <a:t> function. </a:t>
            </a:r>
          </a:p>
          <a:p>
            <a:endParaRPr lang="en-US" dirty="0"/>
          </a:p>
        </p:txBody>
      </p:sp>
    </p:spTree>
    <p:extLst>
      <p:ext uri="{BB962C8B-B14F-4D97-AF65-F5344CB8AC3E}">
        <p14:creationId xmlns:p14="http://schemas.microsoft.com/office/powerpoint/2010/main" val="166644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IO Ports</a:t>
            </a:r>
          </a:p>
        </p:txBody>
      </p:sp>
      <p:sp>
        <p:nvSpPr>
          <p:cNvPr id="3" name="Content Placeholder 2"/>
          <p:cNvSpPr>
            <a:spLocks noGrp="1"/>
          </p:cNvSpPr>
          <p:nvPr>
            <p:ph idx="1"/>
          </p:nvPr>
        </p:nvSpPr>
        <p:spPr>
          <a:xfrm>
            <a:off x="838200" y="1825624"/>
            <a:ext cx="10515600" cy="4588823"/>
          </a:xfrm>
        </p:spPr>
        <p:txBody>
          <a:bodyPr>
            <a:normAutofit fontScale="92500" lnSpcReduction="1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On successfully being allotted the region, the actual communication to the ports may be carried out using the kernel provided functions.</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These functions are specific to the port sizes on the I/O devices and provide interfaces for 8-bit, 16-bit and 32-bit ports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unsigned </a:t>
            </a:r>
            <a:r>
              <a:rPr lang="en-GB" altLang="en-US" dirty="0" err="1">
                <a:solidFill>
                  <a:schemeClr val="accent1">
                    <a:lumMod val="75000"/>
                  </a:schemeClr>
                </a:solidFill>
              </a:rPr>
              <a:t>inb</a:t>
            </a:r>
            <a:r>
              <a:rPr lang="en-GB" altLang="en-US" dirty="0">
                <a:solidFill>
                  <a:schemeClr val="accent1">
                    <a:lumMod val="75000"/>
                  </a:schemeClr>
                </a:solidFill>
              </a:rPr>
              <a:t> (unsigned port);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unsigned </a:t>
            </a:r>
            <a:r>
              <a:rPr lang="en-GB" altLang="en-US" dirty="0" err="1">
                <a:solidFill>
                  <a:schemeClr val="accent1">
                    <a:lumMod val="75000"/>
                  </a:schemeClr>
                </a:solidFill>
              </a:rPr>
              <a:t>inw</a:t>
            </a:r>
            <a:r>
              <a:rPr lang="en-GB" altLang="en-US" dirty="0">
                <a:solidFill>
                  <a:schemeClr val="accent1">
                    <a:lumMod val="75000"/>
                  </a:schemeClr>
                </a:solidFill>
              </a:rPr>
              <a:t> (unsigned port);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unsigned </a:t>
            </a:r>
            <a:r>
              <a:rPr lang="en-GB" altLang="en-US" dirty="0" err="1">
                <a:solidFill>
                  <a:schemeClr val="accent1">
                    <a:lumMod val="75000"/>
                  </a:schemeClr>
                </a:solidFill>
              </a:rPr>
              <a:t>inl</a:t>
            </a:r>
            <a:r>
              <a:rPr lang="en-GB" altLang="en-US" dirty="0">
                <a:solidFill>
                  <a:schemeClr val="accent1">
                    <a:lumMod val="75000"/>
                  </a:schemeClr>
                </a:solidFill>
              </a:rPr>
              <a:t> (unsigned port);	</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Get data from the port specified as an argument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outb</a:t>
            </a:r>
            <a:r>
              <a:rPr lang="en-GB" altLang="en-US" dirty="0">
                <a:solidFill>
                  <a:schemeClr val="accent1">
                    <a:lumMod val="75000"/>
                  </a:schemeClr>
                </a:solidFill>
              </a:rPr>
              <a:t> (unsigned char byte, unsigned port);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outw</a:t>
            </a:r>
            <a:r>
              <a:rPr lang="en-GB" altLang="en-US" dirty="0">
                <a:solidFill>
                  <a:schemeClr val="accent1">
                    <a:lumMod val="75000"/>
                  </a:schemeClr>
                </a:solidFill>
              </a:rPr>
              <a:t> (unsigned short word, unsigned port);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outl</a:t>
            </a:r>
            <a:r>
              <a:rPr lang="en-GB" altLang="en-US" dirty="0">
                <a:solidFill>
                  <a:schemeClr val="accent1">
                    <a:lumMod val="75000"/>
                  </a:schemeClr>
                </a:solidFill>
              </a:rPr>
              <a:t> (unsigned long word, unsigned port);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Send data to the port specified in the argument</a:t>
            </a:r>
          </a:p>
          <a:p>
            <a:r>
              <a:rPr lang="en-US" dirty="0"/>
              <a:t>Header - #include &lt;</a:t>
            </a:r>
            <a:r>
              <a:rPr lang="en-US" dirty="0" err="1"/>
              <a:t>asm</a:t>
            </a:r>
            <a:r>
              <a:rPr lang="en-US" dirty="0"/>
              <a:t>/</a:t>
            </a:r>
            <a:r>
              <a:rPr lang="en-US" dirty="0" err="1"/>
              <a:t>io.h</a:t>
            </a:r>
            <a:r>
              <a:rPr lang="en-US" dirty="0"/>
              <a:t>&gt;</a:t>
            </a:r>
          </a:p>
        </p:txBody>
      </p:sp>
    </p:spTree>
    <p:extLst>
      <p:ext uri="{BB962C8B-B14F-4D97-AF65-F5344CB8AC3E}">
        <p14:creationId xmlns:p14="http://schemas.microsoft.com/office/powerpoint/2010/main" val="205913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IO Ports</a:t>
            </a:r>
          </a:p>
        </p:txBody>
      </p:sp>
      <p:sp>
        <p:nvSpPr>
          <p:cNvPr id="3" name="Content Placeholder 2"/>
          <p:cNvSpPr>
            <a:spLocks noGrp="1"/>
          </p:cNvSpPr>
          <p:nvPr>
            <p:ph idx="1"/>
          </p:nvPr>
        </p:nvSpPr>
        <p:spPr/>
        <p:txBody>
          <a:bodyPr>
            <a:normAutofit fontScale="92500" lnSpcReduction="2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 kernel also supports string operations that render its services in allowing a string of ‘n’ bytes to be transferred between the driver and the I/O port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insb</a:t>
            </a:r>
            <a:r>
              <a:rPr lang="en-GB" altLang="en-US" dirty="0">
                <a:solidFill>
                  <a:schemeClr val="accent1">
                    <a:lumMod val="75000"/>
                  </a:schemeClr>
                </a:solidFill>
              </a:rPr>
              <a:t> (unsigned port, void *</a:t>
            </a:r>
            <a:r>
              <a:rPr lang="en-GB" altLang="en-US" dirty="0" err="1">
                <a:solidFill>
                  <a:schemeClr val="accent1">
                    <a:lumMod val="75000"/>
                  </a:schemeClr>
                </a:solidFill>
              </a:rPr>
              <a:t>addr</a:t>
            </a:r>
            <a:r>
              <a:rPr lang="en-GB" altLang="en-US" dirty="0">
                <a:solidFill>
                  <a:schemeClr val="accent1">
                    <a:lumMod val="75000"/>
                  </a:schemeClr>
                </a:solidFill>
              </a:rPr>
              <a:t>, unsigned long count);</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Similarly..</a:t>
            </a:r>
            <a:r>
              <a:rPr lang="en-GB" altLang="en-US" dirty="0" err="1">
                <a:solidFill>
                  <a:schemeClr val="accent1">
                    <a:lumMod val="75000"/>
                  </a:schemeClr>
                </a:solidFill>
              </a:rPr>
              <a:t>insw</a:t>
            </a:r>
            <a:r>
              <a:rPr lang="en-GB" altLang="en-US" dirty="0">
                <a:solidFill>
                  <a:schemeClr val="accent1">
                    <a:lumMod val="75000"/>
                  </a:schemeClr>
                </a:solidFill>
              </a:rPr>
              <a:t>, </a:t>
            </a:r>
            <a:r>
              <a:rPr lang="en-GB" altLang="en-US" dirty="0" err="1">
                <a:solidFill>
                  <a:schemeClr val="accent1">
                    <a:lumMod val="75000"/>
                  </a:schemeClr>
                </a:solidFill>
              </a:rPr>
              <a:t>insl</a:t>
            </a:r>
            <a:endParaRPr lang="en-GB" altLang="en-US" dirty="0">
              <a:solidFill>
                <a:schemeClr val="accent1">
                  <a:lumMod val="75000"/>
                </a:schemeClr>
              </a:solidFill>
            </a:endParaRP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Copies count bytes of information from the port to </a:t>
            </a:r>
            <a:r>
              <a:rPr lang="en-GB" altLang="en-US" i="1" dirty="0" err="1"/>
              <a:t>addr</a:t>
            </a:r>
            <a:endParaRPr lang="en-GB" altLang="en-US" i="1" dirty="0"/>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outsb</a:t>
            </a:r>
            <a:r>
              <a:rPr lang="en-GB" altLang="en-US" dirty="0">
                <a:solidFill>
                  <a:schemeClr val="accent1">
                    <a:lumMod val="75000"/>
                  </a:schemeClr>
                </a:solidFill>
              </a:rPr>
              <a:t>(unsigned port, void *</a:t>
            </a:r>
            <a:r>
              <a:rPr lang="en-GB" altLang="en-US" dirty="0" err="1">
                <a:solidFill>
                  <a:schemeClr val="accent1">
                    <a:lumMod val="75000"/>
                  </a:schemeClr>
                </a:solidFill>
              </a:rPr>
              <a:t>addr</a:t>
            </a:r>
            <a:r>
              <a:rPr lang="en-GB" altLang="en-US" dirty="0">
                <a:solidFill>
                  <a:schemeClr val="accent1">
                    <a:lumMod val="75000"/>
                  </a:schemeClr>
                </a:solidFill>
              </a:rPr>
              <a:t>, unsigned long count);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Write count data pointed by </a:t>
            </a:r>
            <a:r>
              <a:rPr lang="en-GB" altLang="en-US" i="1" dirty="0" err="1"/>
              <a:t>addr</a:t>
            </a:r>
            <a:r>
              <a:rPr lang="en-GB" altLang="en-US" i="1" dirty="0"/>
              <a:t> to the port</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 kernel provides mechanisms of synchronization between a high-end processor and a relatively slower I/O by allowing a pause functionality in data transfer. </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This feature may be accessed by ending the function names previously discussed with an ‘_p’, such as </a:t>
            </a:r>
            <a:r>
              <a:rPr lang="en-GB" altLang="en-US" dirty="0" err="1"/>
              <a:t>inb_p</a:t>
            </a:r>
            <a:r>
              <a:rPr lang="en-GB" altLang="en-US" dirty="0"/>
              <a:t>, </a:t>
            </a:r>
            <a:r>
              <a:rPr lang="en-GB" altLang="en-US" dirty="0" err="1"/>
              <a:t>outb_p</a:t>
            </a:r>
            <a:r>
              <a:rPr lang="en-GB" altLang="en-US" dirty="0"/>
              <a:t>....</a:t>
            </a:r>
          </a:p>
          <a:p>
            <a:endParaRPr lang="en-US" dirty="0"/>
          </a:p>
        </p:txBody>
      </p:sp>
    </p:spTree>
    <p:extLst>
      <p:ext uri="{BB962C8B-B14F-4D97-AF65-F5344CB8AC3E}">
        <p14:creationId xmlns:p14="http://schemas.microsoft.com/office/powerpoint/2010/main" val="12605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Memory</a:t>
            </a:r>
          </a:p>
        </p:txBody>
      </p:sp>
      <p:sp>
        <p:nvSpPr>
          <p:cNvPr id="3" name="Content Placeholder 2"/>
          <p:cNvSpPr>
            <a:spLocks noGrp="1"/>
          </p:cNvSpPr>
          <p:nvPr>
            <p:ph idx="1"/>
          </p:nvPr>
        </p:nvSpPr>
        <p:spPr/>
        <p:txBody>
          <a:bodyPr>
            <a:normAutofit/>
          </a:bodyPr>
          <a:lstStyle/>
          <a:p>
            <a:r>
              <a:rPr lang="en-US" dirty="0"/>
              <a:t>IO Memory regions must be allocated prior to use</a:t>
            </a:r>
          </a:p>
          <a:p>
            <a:pPr lvl="1"/>
            <a:r>
              <a:rPr lang="en-US" dirty="0" err="1">
                <a:solidFill>
                  <a:schemeClr val="accent1">
                    <a:lumMod val="75000"/>
                  </a:schemeClr>
                </a:solidFill>
              </a:rPr>
              <a:t>struct</a:t>
            </a:r>
            <a:r>
              <a:rPr lang="en-US" dirty="0">
                <a:solidFill>
                  <a:schemeClr val="accent1">
                    <a:lumMod val="75000"/>
                  </a:schemeClr>
                </a:solidFill>
              </a:rPr>
              <a:t> resource *</a:t>
            </a:r>
            <a:r>
              <a:rPr lang="en-US" dirty="0" err="1">
                <a:solidFill>
                  <a:schemeClr val="accent1">
                    <a:lumMod val="75000"/>
                  </a:schemeClr>
                </a:solidFill>
              </a:rPr>
              <a:t>request_mem_region</a:t>
            </a:r>
            <a:r>
              <a:rPr lang="en-US" dirty="0">
                <a:solidFill>
                  <a:schemeClr val="accent1">
                    <a:lumMod val="75000"/>
                  </a:schemeClr>
                </a:solidFill>
              </a:rPr>
              <a:t>(unsigned long start, unsigned long </a:t>
            </a:r>
            <a:r>
              <a:rPr lang="en-US" dirty="0" err="1">
                <a:solidFill>
                  <a:schemeClr val="accent1">
                    <a:lumMod val="75000"/>
                  </a:schemeClr>
                </a:solidFill>
              </a:rPr>
              <a:t>len</a:t>
            </a:r>
            <a:r>
              <a:rPr lang="en-US" dirty="0">
                <a:solidFill>
                  <a:schemeClr val="accent1">
                    <a:lumMod val="75000"/>
                  </a:schemeClr>
                </a:solidFill>
              </a:rPr>
              <a:t>, 						char *name);</a:t>
            </a:r>
          </a:p>
          <a:p>
            <a:r>
              <a:rPr lang="en-US" dirty="0"/>
              <a:t>IO Memory regions should when no longer in use</a:t>
            </a:r>
          </a:p>
          <a:p>
            <a:pPr lvl="1"/>
            <a:r>
              <a:rPr lang="en-US" dirty="0">
                <a:solidFill>
                  <a:schemeClr val="accent1">
                    <a:lumMod val="75000"/>
                  </a:schemeClr>
                </a:solidFill>
              </a:rPr>
              <a:t>void </a:t>
            </a:r>
            <a:r>
              <a:rPr lang="en-US" dirty="0" err="1">
                <a:solidFill>
                  <a:schemeClr val="accent1">
                    <a:lumMod val="75000"/>
                  </a:schemeClr>
                </a:solidFill>
              </a:rPr>
              <a:t>release_mem_region</a:t>
            </a:r>
            <a:r>
              <a:rPr lang="en-US" dirty="0">
                <a:solidFill>
                  <a:schemeClr val="accent1">
                    <a:lumMod val="75000"/>
                  </a:schemeClr>
                </a:solidFill>
              </a:rPr>
              <a:t>(unsigned long start, unsigned long </a:t>
            </a:r>
            <a:r>
              <a:rPr lang="en-US" dirty="0" err="1">
                <a:solidFill>
                  <a:schemeClr val="accent1">
                    <a:lumMod val="75000"/>
                  </a:schemeClr>
                </a:solidFill>
              </a:rPr>
              <a:t>len</a:t>
            </a:r>
            <a:r>
              <a:rPr lang="en-US" dirty="0">
                <a:solidFill>
                  <a:schemeClr val="accent1">
                    <a:lumMod val="75000"/>
                  </a:schemeClr>
                </a:solidFill>
              </a:rPr>
              <a:t>);</a:t>
            </a:r>
          </a:p>
          <a:p>
            <a:r>
              <a:rPr lang="en-US" dirty="0"/>
              <a:t>Accessing IO Memory regions should be preceded by a call to </a:t>
            </a:r>
          </a:p>
          <a:p>
            <a:pPr lvl="1"/>
            <a:r>
              <a:rPr lang="en-US" dirty="0">
                <a:solidFill>
                  <a:schemeClr val="accent1">
                    <a:lumMod val="75000"/>
                  </a:schemeClr>
                </a:solidFill>
              </a:rPr>
              <a:t>void *</a:t>
            </a:r>
            <a:r>
              <a:rPr lang="en-US" dirty="0" err="1">
                <a:solidFill>
                  <a:schemeClr val="accent1">
                    <a:lumMod val="75000"/>
                  </a:schemeClr>
                </a:solidFill>
              </a:rPr>
              <a:t>ioremap</a:t>
            </a:r>
            <a:r>
              <a:rPr lang="en-US" dirty="0">
                <a:solidFill>
                  <a:schemeClr val="accent1">
                    <a:lumMod val="75000"/>
                  </a:schemeClr>
                </a:solidFill>
              </a:rPr>
              <a:t>(unsigned long </a:t>
            </a:r>
            <a:r>
              <a:rPr lang="en-US" dirty="0" err="1">
                <a:solidFill>
                  <a:schemeClr val="accent1">
                    <a:lumMod val="75000"/>
                  </a:schemeClr>
                </a:solidFill>
              </a:rPr>
              <a:t>phys_addr</a:t>
            </a:r>
            <a:r>
              <a:rPr lang="en-US" dirty="0">
                <a:solidFill>
                  <a:schemeClr val="accent1">
                    <a:lumMod val="75000"/>
                  </a:schemeClr>
                </a:solidFill>
              </a:rPr>
              <a:t>, unsigned long size);</a:t>
            </a:r>
          </a:p>
          <a:p>
            <a:pPr lvl="1"/>
            <a:r>
              <a:rPr lang="en-US" dirty="0">
                <a:solidFill>
                  <a:schemeClr val="accent1">
                    <a:lumMod val="75000"/>
                  </a:schemeClr>
                </a:solidFill>
              </a:rPr>
              <a:t>void *</a:t>
            </a:r>
            <a:r>
              <a:rPr lang="en-US" dirty="0" err="1">
                <a:solidFill>
                  <a:schemeClr val="accent1">
                    <a:lumMod val="75000"/>
                  </a:schemeClr>
                </a:solidFill>
              </a:rPr>
              <a:t>ioremap_nocache</a:t>
            </a:r>
            <a:r>
              <a:rPr lang="en-US" dirty="0">
                <a:solidFill>
                  <a:schemeClr val="accent1">
                    <a:lumMod val="75000"/>
                  </a:schemeClr>
                </a:solidFill>
              </a:rPr>
              <a:t>(unsigned long </a:t>
            </a:r>
            <a:r>
              <a:rPr lang="en-US" dirty="0" err="1">
                <a:solidFill>
                  <a:schemeClr val="accent1">
                    <a:lumMod val="75000"/>
                  </a:schemeClr>
                </a:solidFill>
              </a:rPr>
              <a:t>phys_addr</a:t>
            </a:r>
            <a:r>
              <a:rPr lang="en-US" dirty="0">
                <a:solidFill>
                  <a:schemeClr val="accent1">
                    <a:lumMod val="75000"/>
                  </a:schemeClr>
                </a:solidFill>
              </a:rPr>
              <a:t>, unsigned long size);</a:t>
            </a:r>
          </a:p>
          <a:p>
            <a:r>
              <a:rPr lang="en-US" dirty="0"/>
              <a:t>After accessing the IO Memory region, </a:t>
            </a:r>
            <a:r>
              <a:rPr lang="en-US" dirty="0" err="1"/>
              <a:t>unmap</a:t>
            </a:r>
            <a:r>
              <a:rPr lang="en-US" dirty="0"/>
              <a:t> it using</a:t>
            </a:r>
          </a:p>
          <a:p>
            <a:pPr lvl="1"/>
            <a:r>
              <a:rPr lang="en-US" dirty="0">
                <a:solidFill>
                  <a:schemeClr val="accent1">
                    <a:lumMod val="75000"/>
                  </a:schemeClr>
                </a:solidFill>
              </a:rPr>
              <a:t>void </a:t>
            </a:r>
            <a:r>
              <a:rPr lang="en-US" dirty="0" err="1">
                <a:solidFill>
                  <a:schemeClr val="accent1">
                    <a:lumMod val="75000"/>
                  </a:schemeClr>
                </a:solidFill>
              </a:rPr>
              <a:t>iounmap</a:t>
            </a:r>
            <a:r>
              <a:rPr lang="en-US" dirty="0">
                <a:solidFill>
                  <a:schemeClr val="accent1">
                    <a:lumMod val="75000"/>
                  </a:schemeClr>
                </a:solidFill>
              </a:rPr>
              <a:t>(void * </a:t>
            </a:r>
            <a:r>
              <a:rPr lang="en-US" dirty="0" err="1">
                <a:solidFill>
                  <a:schemeClr val="accent1">
                    <a:lumMod val="75000"/>
                  </a:schemeClr>
                </a:solidFill>
              </a:rPr>
              <a:t>addr</a:t>
            </a:r>
            <a:r>
              <a:rPr lang="en-US" dirty="0">
                <a:solidFill>
                  <a:schemeClr val="accent1">
                    <a:lumMod val="75000"/>
                  </a:schemeClr>
                </a:solidFill>
              </a:rPr>
              <a:t>);</a:t>
            </a:r>
          </a:p>
          <a:p>
            <a:pPr lvl="1"/>
            <a:endParaRPr lang="en-US" dirty="0"/>
          </a:p>
        </p:txBody>
      </p:sp>
    </p:spTree>
    <p:extLst>
      <p:ext uri="{BB962C8B-B14F-4D97-AF65-F5344CB8AC3E}">
        <p14:creationId xmlns:p14="http://schemas.microsoft.com/office/powerpoint/2010/main" val="26703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Content</a:t>
            </a:r>
          </a:p>
        </p:txBody>
      </p:sp>
      <p:sp>
        <p:nvSpPr>
          <p:cNvPr id="3" name="Content Placeholder 2"/>
          <p:cNvSpPr>
            <a:spLocks noGrp="1"/>
          </p:cNvSpPr>
          <p:nvPr>
            <p:ph idx="1"/>
          </p:nvPr>
        </p:nvSpPr>
        <p:spPr/>
        <p:txBody>
          <a:bodyPr/>
          <a:lstStyle/>
          <a:p>
            <a:r>
              <a:rPr lang="x-none" altLang="en-IN"/>
              <a:t>Device Description</a:t>
            </a:r>
          </a:p>
          <a:p>
            <a:r>
              <a:rPr lang="x-none" altLang="en-IN"/>
              <a:t>Memory </a:t>
            </a:r>
            <a:r>
              <a:rPr lang="en-US" altLang="en-IN" dirty="0"/>
              <a:t>m</a:t>
            </a:r>
            <a:r>
              <a:rPr lang="x-none" altLang="en-IN"/>
              <a:t>apped IO and IO mapped IO</a:t>
            </a:r>
            <a:endParaRPr lang="en-US" altLang="en-IN" dirty="0"/>
          </a:p>
          <a:p>
            <a:r>
              <a:rPr lang="en-US" altLang="en-IN" dirty="0"/>
              <a:t>Handling Interrupts in the kernel</a:t>
            </a:r>
            <a:endParaRPr lang="x-none" altLang="en-IN"/>
          </a:p>
          <a:p>
            <a:r>
              <a:rPr lang="x-none" altLang="en-IN"/>
              <a:t>BBB Header Information</a:t>
            </a:r>
          </a:p>
          <a:p>
            <a:r>
              <a:rPr lang="x-none" altLang="en-IN"/>
              <a:t>GPIO Functions</a:t>
            </a:r>
          </a:p>
          <a:p>
            <a:r>
              <a:rPr lang="x-none" altLang="en-IN"/>
              <a:t>GPIO as an Input Device</a:t>
            </a:r>
          </a:p>
          <a:p>
            <a:r>
              <a:rPr lang="x-none" altLang="en-IN"/>
              <a:t>GPIO as an Output Device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Memory</a:t>
            </a:r>
          </a:p>
        </p:txBody>
      </p:sp>
      <p:sp>
        <p:nvSpPr>
          <p:cNvPr id="3" name="Content Placeholder 2"/>
          <p:cNvSpPr>
            <a:spLocks noGrp="1"/>
          </p:cNvSpPr>
          <p:nvPr>
            <p:ph idx="1"/>
          </p:nvPr>
        </p:nvSpPr>
        <p:spPr/>
        <p:txBody>
          <a:bodyPr>
            <a:normAutofit lnSpcReduction="10000"/>
          </a:bodyPr>
          <a:lstStyle/>
          <a:p>
            <a:r>
              <a:rPr lang="en-US" dirty="0"/>
              <a:t>To read from IO memory, </a:t>
            </a:r>
          </a:p>
          <a:p>
            <a:pPr lvl="1"/>
            <a:r>
              <a:rPr lang="en-US" dirty="0"/>
              <a:t>unsigned </a:t>
            </a:r>
            <a:r>
              <a:rPr lang="en-US" dirty="0" err="1"/>
              <a:t>int</a:t>
            </a:r>
            <a:r>
              <a:rPr lang="en-US" dirty="0"/>
              <a:t> ioread8(void *</a:t>
            </a:r>
            <a:r>
              <a:rPr lang="en-US" dirty="0" err="1"/>
              <a:t>addr</a:t>
            </a:r>
            <a:r>
              <a:rPr lang="en-US" dirty="0"/>
              <a:t>);</a:t>
            </a:r>
          </a:p>
          <a:p>
            <a:pPr lvl="1"/>
            <a:r>
              <a:rPr lang="en-US" dirty="0"/>
              <a:t>unsigned </a:t>
            </a:r>
            <a:r>
              <a:rPr lang="en-US" dirty="0" err="1"/>
              <a:t>int</a:t>
            </a:r>
            <a:r>
              <a:rPr lang="en-US" dirty="0"/>
              <a:t> ioread16(void *</a:t>
            </a:r>
            <a:r>
              <a:rPr lang="en-US" dirty="0" err="1"/>
              <a:t>addr</a:t>
            </a:r>
            <a:r>
              <a:rPr lang="en-US" dirty="0"/>
              <a:t>);</a:t>
            </a:r>
          </a:p>
          <a:p>
            <a:pPr lvl="1"/>
            <a:r>
              <a:rPr lang="en-US" dirty="0"/>
              <a:t>unsigned </a:t>
            </a:r>
            <a:r>
              <a:rPr lang="en-US" dirty="0" err="1"/>
              <a:t>int</a:t>
            </a:r>
            <a:r>
              <a:rPr lang="en-US" dirty="0"/>
              <a:t> ioread32(void *</a:t>
            </a:r>
            <a:r>
              <a:rPr lang="en-US" dirty="0" err="1"/>
              <a:t>addr</a:t>
            </a:r>
            <a:r>
              <a:rPr lang="en-US" dirty="0"/>
              <a:t>);</a:t>
            </a:r>
          </a:p>
          <a:p>
            <a:r>
              <a:rPr lang="en-US" dirty="0"/>
              <a:t>Writing to the IO memory through</a:t>
            </a:r>
          </a:p>
          <a:p>
            <a:pPr lvl="1"/>
            <a:r>
              <a:rPr lang="en-US" dirty="0"/>
              <a:t>void iowrite8(u8 value, void *</a:t>
            </a:r>
            <a:r>
              <a:rPr lang="en-US" dirty="0" err="1"/>
              <a:t>addr</a:t>
            </a:r>
            <a:r>
              <a:rPr lang="en-US" dirty="0"/>
              <a:t>);</a:t>
            </a:r>
          </a:p>
          <a:p>
            <a:pPr lvl="1"/>
            <a:r>
              <a:rPr lang="en-US" dirty="0"/>
              <a:t>void iowrite16(u16 value, void *</a:t>
            </a:r>
            <a:r>
              <a:rPr lang="en-US" dirty="0" err="1"/>
              <a:t>addr</a:t>
            </a:r>
            <a:r>
              <a:rPr lang="en-US" dirty="0"/>
              <a:t>);</a:t>
            </a:r>
          </a:p>
          <a:p>
            <a:pPr lvl="1"/>
            <a:r>
              <a:rPr lang="en-US" dirty="0"/>
              <a:t>void iowrite32(u32 value, void *</a:t>
            </a:r>
            <a:r>
              <a:rPr lang="en-US" dirty="0" err="1"/>
              <a:t>addr</a:t>
            </a:r>
            <a:r>
              <a:rPr lang="en-US" dirty="0"/>
              <a:t>);</a:t>
            </a:r>
          </a:p>
          <a:p>
            <a:r>
              <a:rPr lang="en-US" dirty="0"/>
              <a:t>Reading a series of values</a:t>
            </a:r>
          </a:p>
          <a:p>
            <a:pPr lvl="1"/>
            <a:r>
              <a:rPr lang="en-US" dirty="0"/>
              <a:t>void ioread8_rep(void *</a:t>
            </a:r>
            <a:r>
              <a:rPr lang="en-US" dirty="0" err="1"/>
              <a:t>addr</a:t>
            </a:r>
            <a:r>
              <a:rPr lang="en-US" dirty="0"/>
              <a:t>, void *</a:t>
            </a:r>
            <a:r>
              <a:rPr lang="en-US" dirty="0" err="1"/>
              <a:t>buf</a:t>
            </a:r>
            <a:r>
              <a:rPr lang="en-US" dirty="0"/>
              <a:t>, unsigned long count);</a:t>
            </a:r>
          </a:p>
          <a:p>
            <a:pPr lvl="1"/>
            <a:r>
              <a:rPr lang="en-US" dirty="0"/>
              <a:t>void iowrite8_rep(void *</a:t>
            </a:r>
            <a:r>
              <a:rPr lang="en-US" dirty="0" err="1"/>
              <a:t>addr</a:t>
            </a:r>
            <a:r>
              <a:rPr lang="en-US" dirty="0"/>
              <a:t>, </a:t>
            </a:r>
            <a:r>
              <a:rPr lang="en-US" dirty="0" err="1"/>
              <a:t>const</a:t>
            </a:r>
            <a:r>
              <a:rPr lang="en-US" dirty="0"/>
              <a:t> void *</a:t>
            </a:r>
            <a:r>
              <a:rPr lang="en-US" dirty="0" err="1"/>
              <a:t>buf</a:t>
            </a:r>
            <a:r>
              <a:rPr lang="en-US" dirty="0"/>
              <a:t>, unsigned long count);</a:t>
            </a:r>
          </a:p>
        </p:txBody>
      </p:sp>
    </p:spTree>
    <p:extLst>
      <p:ext uri="{BB962C8B-B14F-4D97-AF65-F5344CB8AC3E}">
        <p14:creationId xmlns:p14="http://schemas.microsoft.com/office/powerpoint/2010/main" val="270639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dirty="0"/>
              <a:t>The </a:t>
            </a:r>
            <a:r>
              <a:rPr lang="x-none" altLang="en-IN" dirty="0"/>
              <a:t>Device </a:t>
            </a:r>
            <a:r>
              <a:rPr lang="en-IN" altLang="en-IN" dirty="0"/>
              <a:t> Driver Abstract View</a:t>
            </a:r>
            <a:endParaRPr lang="x-none" altLang="en-IN" dirty="0"/>
          </a:p>
        </p:txBody>
      </p:sp>
      <p:sp>
        <p:nvSpPr>
          <p:cNvPr id="3" name="Content Placeholder 2"/>
          <p:cNvSpPr>
            <a:spLocks noGrp="1"/>
          </p:cNvSpPr>
          <p:nvPr>
            <p:ph idx="1"/>
          </p:nvPr>
        </p:nvSpPr>
        <p:spPr>
          <a:xfrm>
            <a:off x="333153" y="1580707"/>
            <a:ext cx="11504427" cy="5061098"/>
          </a:xfrm>
        </p:spPr>
        <p:txBody>
          <a:bodyPr>
            <a:normAutofit/>
          </a:bodyPr>
          <a:lstStyle/>
          <a:p>
            <a:r>
              <a:rPr lang="en-IN" altLang="en-IN" dirty="0"/>
              <a:t>How do drivers deal with speed differences between the processor and the device?</a:t>
            </a:r>
          </a:p>
          <a:p>
            <a:pPr lvl="1"/>
            <a:r>
              <a:rPr lang="en-IN" altLang="en-IN" dirty="0"/>
              <a:t>Processor may be too fast, device may be too slow to respond. Transmission may slow down the processor. </a:t>
            </a:r>
          </a:p>
          <a:p>
            <a:pPr lvl="1"/>
            <a:r>
              <a:rPr lang="en-IN" altLang="en-IN" dirty="0"/>
              <a:t>Device generates data asynchronously, processor does not know when the data is ready. </a:t>
            </a:r>
          </a:p>
          <a:p>
            <a:pPr lvl="1"/>
            <a:r>
              <a:rPr lang="en-IN" altLang="en-IN" dirty="0"/>
              <a:t>Solution: Interrupts – Mechanisms for the device to intimate to the processor that it needs attention.</a:t>
            </a:r>
            <a:endParaRPr lang="x-none" altLang="en-IN" dirty="0"/>
          </a:p>
        </p:txBody>
      </p:sp>
    </p:spTree>
    <p:extLst>
      <p:ext uri="{BB962C8B-B14F-4D97-AF65-F5344CB8AC3E}">
        <p14:creationId xmlns:p14="http://schemas.microsoft.com/office/powerpoint/2010/main" val="6264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 Definition</a:t>
            </a:r>
          </a:p>
        </p:txBody>
      </p:sp>
      <p:sp>
        <p:nvSpPr>
          <p:cNvPr id="3" name="Content Placeholder 2"/>
          <p:cNvSpPr>
            <a:spLocks noGrp="1"/>
          </p:cNvSpPr>
          <p:nvPr>
            <p:ph idx="1"/>
          </p:nvPr>
        </p:nvSpPr>
        <p:spPr>
          <a:xfrm>
            <a:off x="425302" y="1690688"/>
            <a:ext cx="11341396" cy="4802187"/>
          </a:xfrm>
        </p:spPr>
        <p:txBody>
          <a:bodyPr>
            <a:normAutofit lnSpcReduction="10000"/>
          </a:bodyPr>
          <a:lstStyle/>
          <a:p>
            <a:r>
              <a:rPr lang="en-US" dirty="0"/>
              <a:t>Means to notify the kernel that a device is requesting attention. </a:t>
            </a:r>
          </a:p>
          <a:p>
            <a:r>
              <a:rPr lang="en-US" dirty="0"/>
              <a:t>Characteristics of Interrupts</a:t>
            </a:r>
          </a:p>
          <a:p>
            <a:pPr lvl="1"/>
            <a:r>
              <a:rPr lang="en-US" dirty="0"/>
              <a:t>Interrupts occur Asynchronously</a:t>
            </a:r>
          </a:p>
          <a:p>
            <a:pPr lvl="2"/>
            <a:r>
              <a:rPr lang="en-US" dirty="0"/>
              <a:t>Processor completes the current instruction being executed</a:t>
            </a:r>
          </a:p>
          <a:p>
            <a:pPr lvl="2"/>
            <a:r>
              <a:rPr lang="en-US" dirty="0"/>
              <a:t>Jumps to Interrupt Service Routine </a:t>
            </a:r>
          </a:p>
          <a:p>
            <a:pPr lvl="2"/>
            <a:r>
              <a:rPr lang="en-US" dirty="0"/>
              <a:t>Handle the Interrupt</a:t>
            </a:r>
          </a:p>
          <a:p>
            <a:pPr lvl="2"/>
            <a:r>
              <a:rPr lang="en-US" dirty="0"/>
              <a:t>Return from Interrupt</a:t>
            </a:r>
          </a:p>
          <a:p>
            <a:pPr lvl="1"/>
            <a:r>
              <a:rPr lang="en-US" dirty="0"/>
              <a:t>Global Interrupts are disabled. It may be enabled in the handler by the driver</a:t>
            </a:r>
          </a:p>
          <a:p>
            <a:pPr lvl="1"/>
            <a:r>
              <a:rPr lang="en-US" dirty="0"/>
              <a:t>Interrupts must be handled quickly because the longer interrupts take to execute, the longer interrupts remain disabled</a:t>
            </a:r>
          </a:p>
          <a:p>
            <a:pPr lvl="1"/>
            <a:r>
              <a:rPr lang="en-US" dirty="0"/>
              <a:t>No Sleep, or other delay functions should be called in an interrupt</a:t>
            </a:r>
          </a:p>
          <a:p>
            <a:pPr lvl="1"/>
            <a:r>
              <a:rPr lang="en-US" dirty="0"/>
              <a:t>Less important functions of the interrupt should be performed in a bottom half (</a:t>
            </a:r>
            <a:r>
              <a:rPr lang="en-US" dirty="0" err="1"/>
              <a:t>tasklet</a:t>
            </a:r>
            <a:r>
              <a:rPr lang="en-US" dirty="0"/>
              <a:t>)</a:t>
            </a:r>
          </a:p>
        </p:txBody>
      </p:sp>
    </p:spTree>
    <p:extLst>
      <p:ext uri="{BB962C8B-B14F-4D97-AF65-F5344CB8AC3E}">
        <p14:creationId xmlns:p14="http://schemas.microsoft.com/office/powerpoint/2010/main" val="148141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a:t>
            </a:r>
          </a:p>
        </p:txBody>
      </p:sp>
      <p:sp>
        <p:nvSpPr>
          <p:cNvPr id="3" name="Content Placeholder 2"/>
          <p:cNvSpPr>
            <a:spLocks noGrp="1"/>
          </p:cNvSpPr>
          <p:nvPr>
            <p:ph idx="1"/>
          </p:nvPr>
        </p:nvSpPr>
        <p:spPr>
          <a:xfrm>
            <a:off x="415675" y="1690688"/>
            <a:ext cx="11329758" cy="4934247"/>
          </a:xfrm>
        </p:spPr>
        <p:txBody>
          <a:bodyPr>
            <a:normAutofit/>
          </a:bodyPr>
          <a:lstStyle/>
          <a:p>
            <a:r>
              <a:rPr lang="en-US" dirty="0"/>
              <a:t>Components</a:t>
            </a:r>
          </a:p>
          <a:p>
            <a:pPr lvl="1"/>
            <a:r>
              <a:rPr lang="en-US" dirty="0"/>
              <a:t>IRQ Line – Interrupt Number</a:t>
            </a:r>
          </a:p>
          <a:p>
            <a:pPr lvl="2"/>
            <a:r>
              <a:rPr lang="en-US" dirty="0"/>
              <a:t>These are specific to a peripheral </a:t>
            </a:r>
          </a:p>
          <a:p>
            <a:pPr lvl="2"/>
            <a:r>
              <a:rPr lang="en-US" dirty="0"/>
              <a:t>It could be shared between number of devices</a:t>
            </a:r>
          </a:p>
          <a:p>
            <a:pPr lvl="2"/>
            <a:r>
              <a:rPr lang="en-US" dirty="0"/>
              <a:t>Limited number (32 in x86). You have to find out your IRQ number before you can use it. It is very specific to the hardware that you are using</a:t>
            </a:r>
          </a:p>
          <a:p>
            <a:pPr lvl="1"/>
            <a:r>
              <a:rPr lang="en-US" dirty="0"/>
              <a:t>Interrupt Handler</a:t>
            </a:r>
          </a:p>
          <a:p>
            <a:pPr lvl="2"/>
            <a:r>
              <a:rPr lang="en-GB" altLang="en-US" dirty="0"/>
              <a:t>Each handler has to register itself with the kernel whenever an operation is to be performed on the device. </a:t>
            </a:r>
          </a:p>
          <a:p>
            <a:pPr lvl="2"/>
            <a:r>
              <a:rPr lang="en-GB" altLang="en-US" dirty="0"/>
              <a:t>Registering a handler is a notification by the driver to the kernel, claiming authority for access to the device through a requested IRQ number. </a:t>
            </a:r>
          </a:p>
          <a:p>
            <a:pPr lvl="2"/>
            <a:r>
              <a:rPr lang="en-GB" altLang="en-US" dirty="0"/>
              <a:t>On completion of access to the device, the handler may be unregistered and the </a:t>
            </a:r>
            <a:r>
              <a:rPr lang="en-GB" altLang="en-US" dirty="0" err="1"/>
              <a:t>irq</a:t>
            </a:r>
            <a:r>
              <a:rPr lang="en-GB" altLang="en-US" dirty="0"/>
              <a:t> number freed for allowing access to other applications.</a:t>
            </a:r>
          </a:p>
        </p:txBody>
      </p:sp>
    </p:spTree>
    <p:extLst>
      <p:ext uri="{BB962C8B-B14F-4D97-AF65-F5344CB8AC3E}">
        <p14:creationId xmlns:p14="http://schemas.microsoft.com/office/powerpoint/2010/main" val="232050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07" y="365125"/>
            <a:ext cx="11504428" cy="1325563"/>
          </a:xfrm>
        </p:spPr>
        <p:txBody>
          <a:bodyPr/>
          <a:lstStyle/>
          <a:p>
            <a:r>
              <a:rPr lang="en-US" dirty="0"/>
              <a:t>Interrupts – Requesting an IRQ and binding a handler</a:t>
            </a:r>
          </a:p>
        </p:txBody>
      </p:sp>
      <p:sp>
        <p:nvSpPr>
          <p:cNvPr id="3" name="Content Placeholder 2"/>
          <p:cNvSpPr>
            <a:spLocks noGrp="1"/>
          </p:cNvSpPr>
          <p:nvPr>
            <p:ph idx="1"/>
          </p:nvPr>
        </p:nvSpPr>
        <p:spPr>
          <a:xfrm>
            <a:off x="361507" y="1899683"/>
            <a:ext cx="11447721" cy="4593191"/>
          </a:xfrm>
        </p:spPr>
        <p:txBody>
          <a:bodyPr>
            <a:normAutofit lnSpcReduction="1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Registering an interrupt handler to an </a:t>
            </a:r>
            <a:r>
              <a:rPr lang="en-GB" altLang="en-US" dirty="0" err="1"/>
              <a:t>irq</a:t>
            </a:r>
            <a:r>
              <a:rPr lang="en-GB" altLang="en-US" dirty="0"/>
              <a:t> number and notifying the kernel is done by </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int </a:t>
            </a:r>
            <a:r>
              <a:rPr lang="en-GB" altLang="en-US" dirty="0" err="1">
                <a:solidFill>
                  <a:schemeClr val="accent1">
                    <a:lumMod val="75000"/>
                  </a:schemeClr>
                </a:solidFill>
              </a:rPr>
              <a:t>request_irq</a:t>
            </a:r>
            <a:r>
              <a:rPr lang="en-GB" altLang="en-US" dirty="0">
                <a:solidFill>
                  <a:schemeClr val="accent1">
                    <a:lumMod val="75000"/>
                  </a:schemeClr>
                </a:solidFill>
              </a:rPr>
              <a:t> ( unsigned int </a:t>
            </a:r>
            <a:r>
              <a:rPr lang="en-GB" altLang="en-US" dirty="0" err="1">
                <a:solidFill>
                  <a:schemeClr val="accent1">
                    <a:lumMod val="75000"/>
                  </a:schemeClr>
                </a:solidFill>
              </a:rPr>
              <a:t>irq</a:t>
            </a:r>
            <a:r>
              <a:rPr lang="en-GB" altLang="en-US" dirty="0">
                <a:solidFill>
                  <a:schemeClr val="accent1">
                    <a:lumMod val="75000"/>
                  </a:schemeClr>
                </a:solidFill>
              </a:rPr>
              <a:t>, 																</a:t>
            </a:r>
            <a:r>
              <a:rPr lang="en-GB" altLang="en-US" dirty="0" err="1">
                <a:solidFill>
                  <a:schemeClr val="accent1">
                    <a:lumMod val="75000"/>
                  </a:schemeClr>
                </a:solidFill>
              </a:rPr>
              <a:t>irqreturn_t</a:t>
            </a:r>
            <a:r>
              <a:rPr lang="en-GB" altLang="en-US" dirty="0">
                <a:solidFill>
                  <a:schemeClr val="accent1">
                    <a:lumMod val="75000"/>
                  </a:schemeClr>
                </a:solidFill>
              </a:rPr>
              <a:t> (*handler) (int, void *, struct </a:t>
            </a:r>
            <a:r>
              <a:rPr lang="en-GB" altLang="en-US" dirty="0" err="1">
                <a:solidFill>
                  <a:schemeClr val="accent1">
                    <a:lumMod val="75000"/>
                  </a:schemeClr>
                </a:solidFill>
              </a:rPr>
              <a:t>pt_regs</a:t>
            </a:r>
            <a:r>
              <a:rPr lang="en-GB" altLang="en-US" dirty="0">
                <a:solidFill>
                  <a:schemeClr val="accent1">
                    <a:lumMod val="75000"/>
                  </a:schemeClr>
                </a:solidFill>
              </a:rPr>
              <a:t> *), 								unsigned long flags, 																	</a:t>
            </a:r>
            <a:r>
              <a:rPr lang="en-GB" altLang="en-US" dirty="0" err="1">
                <a:solidFill>
                  <a:schemeClr val="accent1">
                    <a:lumMod val="75000"/>
                  </a:schemeClr>
                </a:solidFill>
              </a:rPr>
              <a:t>const</a:t>
            </a:r>
            <a:r>
              <a:rPr lang="en-GB" altLang="en-US" dirty="0">
                <a:solidFill>
                  <a:schemeClr val="accent1">
                    <a:lumMod val="75000"/>
                  </a:schemeClr>
                </a:solidFill>
              </a:rPr>
              <a:t> char *</a:t>
            </a:r>
            <a:r>
              <a:rPr lang="en-GB" altLang="en-US" dirty="0" err="1">
                <a:solidFill>
                  <a:schemeClr val="accent1">
                    <a:lumMod val="75000"/>
                  </a:schemeClr>
                </a:solidFill>
              </a:rPr>
              <a:t>dev_name</a:t>
            </a:r>
            <a:r>
              <a:rPr lang="en-GB" altLang="en-US" dirty="0">
                <a:solidFill>
                  <a:schemeClr val="accent1">
                    <a:lumMod val="75000"/>
                  </a:schemeClr>
                </a:solidFill>
              </a:rPr>
              <a:t>, 																void *</a:t>
            </a:r>
            <a:r>
              <a:rPr lang="en-GB" altLang="en-US" dirty="0" err="1">
                <a:solidFill>
                  <a:schemeClr val="accent1">
                    <a:lumMod val="75000"/>
                  </a:schemeClr>
                </a:solidFill>
              </a:rPr>
              <a:t>dev_id</a:t>
            </a:r>
            <a:r>
              <a:rPr lang="en-GB" altLang="en-US" dirty="0">
                <a:solidFill>
                  <a:schemeClr val="accent1">
                    <a:lumMod val="75000"/>
                  </a:schemeClr>
                </a:solidFill>
              </a:rPr>
              <a: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 value returned from </a:t>
            </a:r>
            <a:r>
              <a:rPr lang="en-GB" altLang="en-US" dirty="0" err="1"/>
              <a:t>request_irq</a:t>
            </a:r>
            <a:r>
              <a:rPr lang="en-GB" altLang="en-US" dirty="0"/>
              <a:t> to the is either 0 to indicate success or a negative error code, as usual.</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It is not uncommon for the function to return -EBUSY to signal that another driver is already using the requested interrupt line. </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 handler is freed by calling</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void </a:t>
            </a:r>
            <a:r>
              <a:rPr lang="en-GB" altLang="en-US" dirty="0" err="1">
                <a:solidFill>
                  <a:schemeClr val="accent1">
                    <a:lumMod val="75000"/>
                  </a:schemeClr>
                </a:solidFill>
              </a:rPr>
              <a:t>free_irq</a:t>
            </a:r>
            <a:r>
              <a:rPr lang="en-GB" altLang="en-US" dirty="0">
                <a:solidFill>
                  <a:schemeClr val="accent1">
                    <a:lumMod val="75000"/>
                  </a:schemeClr>
                </a:solidFill>
              </a:rPr>
              <a:t> (unsigned </a:t>
            </a:r>
            <a:r>
              <a:rPr lang="en-GB" altLang="en-US" dirty="0" err="1">
                <a:solidFill>
                  <a:schemeClr val="accent1">
                    <a:lumMod val="75000"/>
                  </a:schemeClr>
                </a:solidFill>
              </a:rPr>
              <a:t>int</a:t>
            </a:r>
            <a:r>
              <a:rPr lang="en-GB" altLang="en-US" dirty="0">
                <a:solidFill>
                  <a:schemeClr val="accent1">
                    <a:lumMod val="75000"/>
                  </a:schemeClr>
                </a:solidFill>
              </a:rPr>
              <a:t> </a:t>
            </a:r>
            <a:r>
              <a:rPr lang="en-GB" altLang="en-US" dirty="0" err="1">
                <a:solidFill>
                  <a:schemeClr val="accent1">
                    <a:lumMod val="75000"/>
                  </a:schemeClr>
                </a:solidFill>
              </a:rPr>
              <a:t>irq</a:t>
            </a:r>
            <a:r>
              <a:rPr lang="en-GB" altLang="en-US" dirty="0">
                <a:solidFill>
                  <a:schemeClr val="accent1">
                    <a:lumMod val="75000"/>
                  </a:schemeClr>
                </a:solidFill>
              </a:rPr>
              <a:t>, void *</a:t>
            </a:r>
            <a:r>
              <a:rPr lang="en-GB" altLang="en-US" dirty="0" err="1">
                <a:solidFill>
                  <a:schemeClr val="accent1">
                    <a:lumMod val="75000"/>
                  </a:schemeClr>
                </a:solidFill>
              </a:rPr>
              <a:t>dev_id</a:t>
            </a:r>
            <a:r>
              <a:rPr lang="en-GB" altLang="en-US" dirty="0">
                <a:solidFill>
                  <a:schemeClr val="accent1">
                    <a:lumMod val="75000"/>
                  </a:schemeClr>
                </a:solidFill>
              </a:rPr>
              <a:t>);</a:t>
            </a:r>
          </a:p>
          <a:p>
            <a:endParaRPr lang="en-US" dirty="0"/>
          </a:p>
        </p:txBody>
      </p:sp>
    </p:spTree>
    <p:extLst>
      <p:ext uri="{BB962C8B-B14F-4D97-AF65-F5344CB8AC3E}">
        <p14:creationId xmlns:p14="http://schemas.microsoft.com/office/powerpoint/2010/main" val="187489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 FLAGS passed to </a:t>
            </a:r>
            <a:r>
              <a:rPr lang="en-US" dirty="0" err="1"/>
              <a:t>request_irq</a:t>
            </a:r>
            <a:endParaRPr lang="en-US" dirty="0"/>
          </a:p>
        </p:txBody>
      </p:sp>
      <p:sp>
        <p:nvSpPr>
          <p:cNvPr id="3" name="Content Placeholder 2"/>
          <p:cNvSpPr>
            <a:spLocks noGrp="1"/>
          </p:cNvSpPr>
          <p:nvPr>
            <p:ph idx="1"/>
          </p:nvPr>
        </p:nvSpPr>
        <p:spPr/>
        <p:txBody>
          <a:bodyPr>
            <a:normAutofit/>
          </a:bodyPr>
          <a:lstStyle/>
          <a:p>
            <a:r>
              <a:rPr lang="en-US" dirty="0"/>
              <a:t>FLAGS</a:t>
            </a:r>
          </a:p>
          <a:p>
            <a:pPr lvl="1"/>
            <a:r>
              <a:rPr lang="en-GB" altLang="en-US" sz="2400" dirty="0">
                <a:solidFill>
                  <a:schemeClr val="accent1">
                    <a:lumMod val="75000"/>
                  </a:schemeClr>
                </a:solidFill>
              </a:rPr>
              <a:t>SA_INTERRUPT</a:t>
            </a:r>
            <a:r>
              <a:rPr lang="en-GB" altLang="en-US" sz="2400" dirty="0"/>
              <a:t> (May be deprecated.. Just check)</a:t>
            </a:r>
          </a:p>
          <a:p>
            <a:pPr lvl="2"/>
            <a:r>
              <a:rPr lang="en-GB" altLang="en-US" dirty="0"/>
              <a:t>This bit indicates a “fast” handler. </a:t>
            </a:r>
          </a:p>
          <a:p>
            <a:pPr lvl="2"/>
            <a:r>
              <a:rPr lang="en-GB" altLang="en-US" dirty="0"/>
              <a:t>Fast interrupt handlers run with all interrupts disabled on the local processor</a:t>
            </a:r>
          </a:p>
          <a:p>
            <a:pPr lvl="1"/>
            <a:r>
              <a:rPr lang="en-GB" altLang="en-US" dirty="0">
                <a:solidFill>
                  <a:schemeClr val="accent1">
                    <a:lumMod val="75000"/>
                  </a:schemeClr>
                </a:solidFill>
              </a:rPr>
              <a:t>SA_SHIRQ</a:t>
            </a:r>
          </a:p>
          <a:p>
            <a:pPr lvl="2"/>
            <a:r>
              <a:rPr lang="en-GB" altLang="en-US" dirty="0"/>
              <a:t>This bit indicates that the interrupt can be shared between devices.</a:t>
            </a:r>
          </a:p>
          <a:p>
            <a:pPr lvl="2"/>
            <a:r>
              <a:rPr lang="en-GB" altLang="en-US" dirty="0"/>
              <a:t>The </a:t>
            </a:r>
            <a:r>
              <a:rPr lang="en-GB" altLang="en-US" dirty="0" err="1"/>
              <a:t>dev_id</a:t>
            </a:r>
            <a:r>
              <a:rPr lang="en-GB" altLang="en-US" dirty="0"/>
              <a:t> must be unique to each registered handler. A pointer to any per-device structure is sufficient. NULL cannot be passed to this field</a:t>
            </a:r>
          </a:p>
          <a:p>
            <a:pPr lvl="2"/>
            <a:r>
              <a:rPr lang="en-GB" altLang="en-US" dirty="0"/>
              <a:t>The interrupt handler must be capable of detecting whether its device generated an interrupt. This requires both hardware support and associated logic in the handler</a:t>
            </a:r>
          </a:p>
          <a:p>
            <a:pPr lvl="1"/>
            <a:r>
              <a:rPr lang="en-GB" altLang="en-US" dirty="0">
                <a:solidFill>
                  <a:schemeClr val="accent1">
                    <a:lumMod val="75000"/>
                  </a:schemeClr>
                </a:solidFill>
              </a:rPr>
              <a:t>SA_SAMPLE_RANDOM</a:t>
            </a:r>
          </a:p>
          <a:p>
            <a:pPr lvl="2"/>
            <a:r>
              <a:rPr lang="en-GB" altLang="en-US" dirty="0"/>
              <a:t>Adds to the kernel entropy pool to increase the randomness.</a:t>
            </a:r>
          </a:p>
          <a:p>
            <a:pPr lvl="1"/>
            <a:endParaRPr lang="en-US" dirty="0"/>
          </a:p>
        </p:txBody>
      </p:sp>
    </p:spTree>
    <p:extLst>
      <p:ext uri="{BB962C8B-B14F-4D97-AF65-F5344CB8AC3E}">
        <p14:creationId xmlns:p14="http://schemas.microsoft.com/office/powerpoint/2010/main" val="407341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 The Handler Function</a:t>
            </a:r>
          </a:p>
        </p:txBody>
      </p:sp>
      <p:sp>
        <p:nvSpPr>
          <p:cNvPr id="3" name="Content Placeholder 2"/>
          <p:cNvSpPr>
            <a:spLocks noGrp="1"/>
          </p:cNvSpPr>
          <p:nvPr>
            <p:ph idx="1"/>
          </p:nvPr>
        </p:nvSpPr>
        <p:spPr/>
        <p:txBody>
          <a:bodyPr/>
          <a:lstStyle/>
          <a:p>
            <a:r>
              <a:rPr lang="en-US" dirty="0"/>
              <a:t>The Interrupt Handler</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solidFill>
                  <a:schemeClr val="accent1">
                    <a:lumMod val="75000"/>
                  </a:schemeClr>
                </a:solidFill>
              </a:rPr>
              <a:t>static </a:t>
            </a:r>
            <a:r>
              <a:rPr lang="en-GB" altLang="en-US" dirty="0" err="1">
                <a:solidFill>
                  <a:schemeClr val="accent1">
                    <a:lumMod val="75000"/>
                  </a:schemeClr>
                </a:solidFill>
              </a:rPr>
              <a:t>irqreturn_t</a:t>
            </a:r>
            <a:r>
              <a:rPr lang="en-GB" altLang="en-US" dirty="0">
                <a:solidFill>
                  <a:schemeClr val="accent1">
                    <a:lumMod val="75000"/>
                  </a:schemeClr>
                </a:solidFill>
              </a:rPr>
              <a:t> </a:t>
            </a:r>
            <a:r>
              <a:rPr lang="en-GB" altLang="en-US" dirty="0" err="1">
                <a:solidFill>
                  <a:schemeClr val="accent1">
                    <a:lumMod val="75000"/>
                  </a:schemeClr>
                </a:solidFill>
              </a:rPr>
              <a:t>intr_handler</a:t>
            </a:r>
            <a:r>
              <a:rPr lang="en-GB" altLang="en-US" dirty="0">
                <a:solidFill>
                  <a:schemeClr val="accent1">
                    <a:lumMod val="75000"/>
                  </a:schemeClr>
                </a:solidFill>
              </a:rPr>
              <a:t> (</a:t>
            </a:r>
            <a:r>
              <a:rPr lang="en-GB" altLang="en-US" dirty="0" err="1">
                <a:solidFill>
                  <a:schemeClr val="accent1">
                    <a:lumMod val="75000"/>
                  </a:schemeClr>
                </a:solidFill>
              </a:rPr>
              <a:t>int</a:t>
            </a:r>
            <a:r>
              <a:rPr lang="en-GB" altLang="en-US" dirty="0">
                <a:solidFill>
                  <a:schemeClr val="accent1">
                    <a:lumMod val="75000"/>
                  </a:schemeClr>
                </a:solidFill>
              </a:rPr>
              <a:t> </a:t>
            </a:r>
            <a:r>
              <a:rPr lang="en-GB" altLang="en-US" dirty="0" err="1">
                <a:solidFill>
                  <a:schemeClr val="accent1">
                    <a:lumMod val="75000"/>
                  </a:schemeClr>
                </a:solidFill>
              </a:rPr>
              <a:t>irq</a:t>
            </a:r>
            <a:r>
              <a:rPr lang="en-GB" altLang="en-US" dirty="0">
                <a:solidFill>
                  <a:schemeClr val="accent1">
                    <a:lumMod val="75000"/>
                  </a:schemeClr>
                </a:solidFill>
              </a:rPr>
              <a:t>, void *</a:t>
            </a:r>
            <a:r>
              <a:rPr lang="en-GB" altLang="en-US" dirty="0" err="1">
                <a:solidFill>
                  <a:schemeClr val="accent1">
                    <a:lumMod val="75000"/>
                  </a:schemeClr>
                </a:solidFill>
              </a:rPr>
              <a:t>dev_id</a:t>
            </a:r>
            <a:r>
              <a:rPr lang="en-GB" altLang="en-US" dirty="0">
                <a:solidFill>
                  <a:schemeClr val="accent1">
                    <a:lumMod val="75000"/>
                  </a:schemeClr>
                </a:solidFill>
              </a:rPr>
              <a:t>, </a:t>
            </a:r>
            <a:r>
              <a:rPr lang="en-GB" altLang="en-US" dirty="0" err="1">
                <a:solidFill>
                  <a:schemeClr val="accent1">
                    <a:lumMod val="75000"/>
                  </a:schemeClr>
                </a:solidFill>
              </a:rPr>
              <a:t>struct</a:t>
            </a:r>
            <a:r>
              <a:rPr lang="en-GB" altLang="en-US" dirty="0">
                <a:solidFill>
                  <a:schemeClr val="accent1">
                    <a:lumMod val="75000"/>
                  </a:schemeClr>
                </a:solidFill>
              </a:rPr>
              <a:t> </a:t>
            </a:r>
            <a:r>
              <a:rPr lang="en-GB" altLang="en-US" dirty="0" err="1">
                <a:solidFill>
                  <a:schemeClr val="accent1">
                    <a:lumMod val="75000"/>
                  </a:schemeClr>
                </a:solidFill>
              </a:rPr>
              <a:t>pt_regs</a:t>
            </a:r>
            <a:r>
              <a:rPr lang="en-GB" altLang="en-US" dirty="0">
                <a:solidFill>
                  <a:schemeClr val="accent1">
                    <a:lumMod val="75000"/>
                  </a:schemeClr>
                </a:solidFill>
              </a:rPr>
              <a:t> *</a:t>
            </a:r>
            <a:r>
              <a:rPr lang="en-GB" altLang="en-US" dirty="0" err="1">
                <a:solidFill>
                  <a:schemeClr val="accent1">
                    <a:lumMod val="75000"/>
                  </a:schemeClr>
                </a:solidFill>
              </a:rPr>
              <a:t>regs</a:t>
            </a:r>
            <a:r>
              <a:rPr lang="en-GB" altLang="en-US" dirty="0">
                <a:solidFill>
                  <a:schemeClr val="accent1">
                    <a:lumMod val="75000"/>
                  </a:schemeClr>
                </a:solidFill>
              </a:rPr>
              <a: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The return value of an interrupt handler is the special type </a:t>
            </a:r>
            <a:r>
              <a:rPr lang="en-GB" altLang="en-US" i="1" dirty="0" err="1"/>
              <a:t>irqreturn_t</a:t>
            </a:r>
            <a:r>
              <a:rPr lang="en-GB" altLang="en-US" i="1" dirty="0"/>
              <a: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An interrupt handler can return two special values, IRQ_NONE or IRQ_HANDLED. </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IRQ_NONE is returned when the handler detects an interrupt for which its device was not the originator.</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i="1" dirty="0"/>
              <a:t>IRQ_HANDLED is returned if the interrupt handler was correctly invoked</a:t>
            </a:r>
          </a:p>
          <a:p>
            <a:pPr lvl="1"/>
            <a:endParaRPr lang="en-US" dirty="0"/>
          </a:p>
        </p:txBody>
      </p:sp>
    </p:spTree>
    <p:extLst>
      <p:ext uri="{BB962C8B-B14F-4D97-AF65-F5344CB8AC3E}">
        <p14:creationId xmlns:p14="http://schemas.microsoft.com/office/powerpoint/2010/main" val="1101749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 Where to request for IRQ</a:t>
            </a:r>
          </a:p>
        </p:txBody>
      </p:sp>
      <p:sp>
        <p:nvSpPr>
          <p:cNvPr id="3" name="Content Placeholder 2"/>
          <p:cNvSpPr>
            <a:spLocks noGrp="1"/>
          </p:cNvSpPr>
          <p:nvPr>
            <p:ph idx="1"/>
          </p:nvPr>
        </p:nvSpPr>
        <p:spPr>
          <a:xfrm>
            <a:off x="838200" y="1825625"/>
            <a:ext cx="10515600" cy="4351338"/>
          </a:xfrm>
        </p:spPr>
        <p:txBody>
          <a:bodyPr>
            <a:normAutofit/>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There are two places where an IRQ can be requested.</a:t>
            </a:r>
          </a:p>
          <a:p>
            <a:pPr marL="874713" lvl="1"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During the driver initialization at </a:t>
            </a:r>
            <a:r>
              <a:rPr lang="en-GB" altLang="en-US" dirty="0" err="1"/>
              <a:t>module_init</a:t>
            </a:r>
            <a:r>
              <a:rPr lang="en-GB" altLang="en-US" dirty="0"/>
              <a:t> function</a:t>
            </a:r>
          </a:p>
          <a:p>
            <a:pPr marL="1331913" lvl="2"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For this, it is advisable that the interrupt is requested as a shared IRQ</a:t>
            </a:r>
          </a:p>
          <a:p>
            <a:pPr marL="874713" lvl="1"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r>
              <a:rPr lang="en-GB" altLang="en-US" dirty="0"/>
              <a:t>In the open method of the driver</a:t>
            </a:r>
          </a:p>
          <a:p>
            <a:pPr marL="1331913" lvl="2"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If called in the open call, it allows the use of the interrupt line only when the application requests for it.</a:t>
            </a:r>
          </a:p>
          <a:p>
            <a:pPr marL="1331913" lvl="2"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The disadvantage of this technique is that a per device open count has to be maintained to know when interrupts can be disabled.</a:t>
            </a:r>
          </a:p>
          <a:p>
            <a:pPr marL="874713" lvl="1"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Lst>
            </a:pPr>
            <a:endParaRPr lang="en-GB" altLang="en-US" dirty="0"/>
          </a:p>
          <a:p>
            <a:endParaRPr lang="en-US" dirty="0"/>
          </a:p>
        </p:txBody>
      </p:sp>
    </p:spTree>
    <p:extLst>
      <p:ext uri="{BB962C8B-B14F-4D97-AF65-F5344CB8AC3E}">
        <p14:creationId xmlns:p14="http://schemas.microsoft.com/office/powerpoint/2010/main" val="3460779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 Disabling and Re-enabling</a:t>
            </a:r>
          </a:p>
        </p:txBody>
      </p:sp>
      <p:sp>
        <p:nvSpPr>
          <p:cNvPr id="3" name="Content Placeholder 2"/>
          <p:cNvSpPr>
            <a:spLocks noGrp="1"/>
          </p:cNvSpPr>
          <p:nvPr>
            <p:ph idx="1"/>
          </p:nvPr>
        </p:nvSpPr>
        <p:spPr/>
        <p:txBody>
          <a:bodyPr>
            <a:normAutofit lnSpcReduction="10000"/>
          </a:bodyPr>
          <a:lstStyle/>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Single Interrupts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Sometimes the driver may need to disable interrupt delivery for a specific line. This is achieved by using one of the functions</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a:t>
            </a:r>
            <a:r>
              <a:rPr lang="en-GB" altLang="en-US" dirty="0" err="1"/>
              <a:t>disable_irq</a:t>
            </a:r>
            <a:r>
              <a:rPr lang="en-GB" altLang="en-US" dirty="0"/>
              <a:t>(</a:t>
            </a:r>
            <a:r>
              <a:rPr lang="en-GB" altLang="en-US" dirty="0" err="1"/>
              <a:t>int</a:t>
            </a:r>
            <a:r>
              <a:rPr lang="en-GB" altLang="en-US" dirty="0"/>
              <a:t> </a:t>
            </a:r>
            <a:r>
              <a:rPr lang="en-GB" altLang="en-US" dirty="0" err="1"/>
              <a:t>irq</a:t>
            </a:r>
            <a:r>
              <a:rPr lang="en-GB" altLang="en-US" dirty="0"/>
              <a:t>);</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a:t>
            </a:r>
            <a:r>
              <a:rPr lang="en-GB" altLang="en-US" dirty="0" err="1"/>
              <a:t>enable_irq</a:t>
            </a:r>
            <a:r>
              <a:rPr lang="en-GB" altLang="en-US" dirty="0"/>
              <a:t>(</a:t>
            </a:r>
            <a:r>
              <a:rPr lang="en-GB" altLang="en-US" dirty="0" err="1"/>
              <a:t>int</a:t>
            </a:r>
            <a:r>
              <a:rPr lang="en-GB" altLang="en-US" dirty="0"/>
              <a:t> </a:t>
            </a:r>
            <a:r>
              <a:rPr lang="en-GB" altLang="en-US" dirty="0" err="1"/>
              <a:t>irq</a:t>
            </a:r>
            <a:r>
              <a:rPr lang="en-GB" altLang="en-US" dirty="0"/>
              <a:t>);</a:t>
            </a:r>
          </a:p>
          <a:p>
            <a:pPr marL="417513" indent="-312738">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Disable all Interrupts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a:t>
            </a:r>
            <a:r>
              <a:rPr lang="en-GB" altLang="en-US" dirty="0" err="1"/>
              <a:t>local_irq_save</a:t>
            </a:r>
            <a:r>
              <a:rPr lang="en-GB" altLang="en-US" dirty="0"/>
              <a:t>(unsigned long flags);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local </a:t>
            </a:r>
            <a:r>
              <a:rPr lang="en-GB" altLang="en-US" dirty="0" err="1"/>
              <a:t>irq_disable</a:t>
            </a:r>
            <a:r>
              <a:rPr lang="en-GB" altLang="en-US" dirty="0"/>
              <a:t>(void);</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shuts off the interrupts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a:t>
            </a:r>
            <a:r>
              <a:rPr lang="en-GB" altLang="en-US" dirty="0" err="1"/>
              <a:t>local_irq_restore</a:t>
            </a:r>
            <a:r>
              <a:rPr lang="en-GB" altLang="en-US" dirty="0"/>
              <a:t>(unsigned long flags);</a:t>
            </a:r>
          </a:p>
          <a:p>
            <a:pPr marL="849313" lvl="1" indent="-282575">
              <a:buSzPct val="75000"/>
              <a:buFont typeface="Symbol"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void </a:t>
            </a:r>
            <a:r>
              <a:rPr lang="en-GB" altLang="en-US" dirty="0" err="1"/>
              <a:t>local_irq_enable</a:t>
            </a:r>
            <a:r>
              <a:rPr lang="en-GB" altLang="en-US" dirty="0"/>
              <a:t>(void);</a:t>
            </a:r>
          </a:p>
          <a:p>
            <a:pPr marL="1281113" lvl="2" indent="-212725">
              <a:buSzPct val="45000"/>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5875" algn="l"/>
                <a:tab pos="8083550" algn="l"/>
                <a:tab pos="8532813" algn="l"/>
                <a:tab pos="8982075" algn="l"/>
                <a:tab pos="9410700" algn="l"/>
              </a:tabLst>
            </a:pPr>
            <a:r>
              <a:rPr lang="en-GB" altLang="en-US" dirty="0"/>
              <a:t>Re-enables the interrupts</a:t>
            </a:r>
          </a:p>
          <a:p>
            <a:endParaRPr lang="en-US" dirty="0"/>
          </a:p>
        </p:txBody>
      </p:sp>
    </p:spTree>
    <p:extLst>
      <p:ext uri="{BB962C8B-B14F-4D97-AF65-F5344CB8AC3E}">
        <p14:creationId xmlns:p14="http://schemas.microsoft.com/office/powerpoint/2010/main" val="324555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791" y="2767131"/>
            <a:ext cx="10515600" cy="1325563"/>
          </a:xfrm>
        </p:spPr>
        <p:txBody>
          <a:bodyPr/>
          <a:lstStyle/>
          <a:p>
            <a:r>
              <a:rPr lang="en-US" dirty="0"/>
              <a:t>Doing it on the Raspberry Pi4</a:t>
            </a:r>
          </a:p>
        </p:txBody>
      </p:sp>
    </p:spTree>
    <p:extLst>
      <p:ext uri="{BB962C8B-B14F-4D97-AF65-F5344CB8AC3E}">
        <p14:creationId xmlns:p14="http://schemas.microsoft.com/office/powerpoint/2010/main" val="2390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dirty="0"/>
              <a:t>The </a:t>
            </a:r>
            <a:r>
              <a:rPr lang="x-none" altLang="en-IN" dirty="0"/>
              <a:t>Device </a:t>
            </a:r>
            <a:r>
              <a:rPr lang="en-IN" altLang="en-IN" dirty="0"/>
              <a:t> Driver Abstract View</a:t>
            </a:r>
            <a:endParaRPr lang="x-none" altLang="en-IN" dirty="0"/>
          </a:p>
        </p:txBody>
      </p:sp>
      <p:sp>
        <p:nvSpPr>
          <p:cNvPr id="3" name="Content Placeholder 2"/>
          <p:cNvSpPr>
            <a:spLocks noGrp="1"/>
          </p:cNvSpPr>
          <p:nvPr>
            <p:ph idx="1"/>
          </p:nvPr>
        </p:nvSpPr>
        <p:spPr>
          <a:xfrm>
            <a:off x="333153" y="1580707"/>
            <a:ext cx="11504427" cy="5061098"/>
          </a:xfrm>
        </p:spPr>
        <p:txBody>
          <a:bodyPr>
            <a:normAutofit/>
          </a:bodyPr>
          <a:lstStyle/>
          <a:p>
            <a:r>
              <a:rPr lang="en-IN" altLang="en-IN" dirty="0"/>
              <a:t>What is a Device from the Driver’s Perspective?</a:t>
            </a:r>
          </a:p>
          <a:p>
            <a:pPr lvl="1"/>
            <a:r>
              <a:rPr lang="x-none" altLang="en-IN" dirty="0"/>
              <a:t>Peripheral devices are controlled by writing and reading its registers</a:t>
            </a:r>
          </a:p>
          <a:p>
            <a:pPr lvl="1"/>
            <a:r>
              <a:rPr lang="x-none" altLang="en-IN" dirty="0"/>
              <a:t>Registers </a:t>
            </a:r>
          </a:p>
          <a:p>
            <a:pPr lvl="2"/>
            <a:r>
              <a:rPr lang="x-none" altLang="en-IN" dirty="0"/>
              <a:t>Data Registers (Reading and Writing)</a:t>
            </a:r>
            <a:r>
              <a:rPr lang="en-IN" altLang="en-IN" dirty="0"/>
              <a:t>	</a:t>
            </a:r>
            <a:endParaRPr lang="x-none" altLang="en-IN" dirty="0"/>
          </a:p>
          <a:p>
            <a:pPr lvl="2"/>
            <a:r>
              <a:rPr lang="x-none" altLang="en-IN" dirty="0"/>
              <a:t>Control Registers (Configuring the device. Supports R&amp;W Operations)</a:t>
            </a:r>
          </a:p>
          <a:p>
            <a:pPr lvl="2"/>
            <a:r>
              <a:rPr lang="x-none" altLang="en-IN" dirty="0"/>
              <a:t>Status Registers (Maintains state of the device. Generally Read Only)</a:t>
            </a:r>
          </a:p>
          <a:p>
            <a:pPr lvl="1"/>
            <a:r>
              <a:rPr lang="x-none" altLang="en-IN" dirty="0"/>
              <a:t>Every peripheral has a number of such registers</a:t>
            </a:r>
            <a:endParaRPr lang="en-IN" altLang="en-IN" dirty="0"/>
          </a:p>
          <a:p>
            <a:pPr lvl="1"/>
            <a:r>
              <a:rPr lang="en-US" altLang="en-IN" dirty="0"/>
              <a:t>Therefore, a device from a driver’s perspective is a set of registers that it uses to interact with, configure or transact with the device. </a:t>
            </a:r>
          </a:p>
          <a:p>
            <a:pPr lvl="1"/>
            <a:r>
              <a:rPr lang="en-US" altLang="en-IN" dirty="0"/>
              <a:t>What about Registers? How are they similar/different from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77801"/>
            <a:ext cx="11391900" cy="873078"/>
          </a:xfrm>
        </p:spPr>
        <p:txBody>
          <a:bodyPr/>
          <a:lstStyle/>
          <a:p>
            <a:r>
              <a:rPr lang="en-US" dirty="0"/>
              <a:t>GPIO Available</a:t>
            </a:r>
          </a:p>
        </p:txBody>
      </p:sp>
      <p:pic>
        <p:nvPicPr>
          <p:cNvPr id="2050" name="Picture 2" descr="GPIO pins"/>
          <p:cNvPicPr>
            <a:picLocks noChangeAspect="1" noChangeArrowheads="1"/>
          </p:cNvPicPr>
          <p:nvPr/>
        </p:nvPicPr>
        <p:blipFill rotWithShape="1">
          <a:blip r:embed="rId2">
            <a:extLst>
              <a:ext uri="{28A0092B-C50C-407E-A947-70E740481C1C}">
                <a14:useLocalDpi xmlns:a14="http://schemas.microsoft.com/office/drawing/2010/main" val="0"/>
              </a:ext>
            </a:extLst>
          </a:blip>
          <a:srcRect l="5098" t="6714" r="4631" b="7021"/>
          <a:stretch/>
        </p:blipFill>
        <p:spPr bwMode="auto">
          <a:xfrm>
            <a:off x="68236" y="1214651"/>
            <a:ext cx="10049668" cy="551369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2052" name="Picture 4" descr="GPIO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820457" y="2441513"/>
            <a:ext cx="6606664" cy="196700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90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GPIO on RPi4</a:t>
            </a:r>
          </a:p>
        </p:txBody>
      </p:sp>
      <p:sp>
        <p:nvSpPr>
          <p:cNvPr id="3" name="Content Placeholder 2"/>
          <p:cNvSpPr>
            <a:spLocks noGrp="1"/>
          </p:cNvSpPr>
          <p:nvPr>
            <p:ph idx="1"/>
          </p:nvPr>
        </p:nvSpPr>
        <p:spPr>
          <a:xfrm>
            <a:off x="432391" y="1825625"/>
            <a:ext cx="11341395" cy="4752384"/>
          </a:xfrm>
        </p:spPr>
        <p:txBody>
          <a:bodyPr>
            <a:normAutofit/>
          </a:bodyPr>
          <a:lstStyle/>
          <a:p>
            <a:r>
              <a:rPr lang="en-US" altLang="en-IN" dirty="0"/>
              <a:t>Header - </a:t>
            </a:r>
            <a:r>
              <a:rPr lang="x-none" altLang="en-IN" dirty="0"/>
              <a:t>#include &lt;linux/gpio.h&gt;</a:t>
            </a:r>
            <a:endParaRPr lang="en-US" altLang="en-IN" dirty="0"/>
          </a:p>
          <a:p>
            <a:r>
              <a:rPr lang="en-US" dirty="0"/>
              <a:t>Functions</a:t>
            </a:r>
          </a:p>
          <a:p>
            <a:pPr lvl="1"/>
            <a:r>
              <a:rPr lang="en-IN" altLang="en-US" dirty="0">
                <a:solidFill>
                  <a:schemeClr val="accent1">
                    <a:lumMod val="75000"/>
                  </a:schemeClr>
                </a:solidFill>
              </a:rPr>
              <a:t>static inline bool </a:t>
            </a:r>
            <a:r>
              <a:rPr lang="en-IN" altLang="en-US" dirty="0" err="1">
                <a:solidFill>
                  <a:schemeClr val="accent1">
                    <a:lumMod val="75000"/>
                  </a:schemeClr>
                </a:solidFill>
              </a:rPr>
              <a:t>gpio_is_valid</a:t>
            </a:r>
            <a:r>
              <a:rPr lang="en-IN" altLang="en-US" dirty="0">
                <a:solidFill>
                  <a:schemeClr val="accent1">
                    <a:lumMod val="75000"/>
                  </a:schemeClr>
                </a:solidFill>
              </a:rPr>
              <a:t>(</a:t>
            </a:r>
            <a:r>
              <a:rPr lang="en-IN" altLang="en-US" dirty="0" err="1">
                <a:solidFill>
                  <a:schemeClr val="accent1">
                    <a:lumMod val="75000"/>
                  </a:schemeClr>
                </a:solidFill>
              </a:rPr>
              <a:t>int</a:t>
            </a:r>
            <a:r>
              <a:rPr lang="en-IN" altLang="en-US" dirty="0">
                <a:solidFill>
                  <a:schemeClr val="accent1">
                    <a:lumMod val="75000"/>
                  </a:schemeClr>
                </a:solidFill>
              </a:rPr>
              <a:t> number) </a:t>
            </a:r>
          </a:p>
          <a:p>
            <a:pPr lvl="2"/>
            <a:r>
              <a:rPr lang="en-IN" altLang="en-US" dirty="0"/>
              <a:t>check validity of GPIO number</a:t>
            </a:r>
          </a:p>
          <a:p>
            <a:pPr lvl="1"/>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gpio_request</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r>
              <a:rPr lang="en-IN" altLang="en-US" dirty="0" err="1">
                <a:solidFill>
                  <a:schemeClr val="accent1">
                    <a:lumMod val="75000"/>
                  </a:schemeClr>
                </a:solidFill>
              </a:rPr>
              <a:t>const</a:t>
            </a:r>
            <a:r>
              <a:rPr lang="en-IN" altLang="en-US" dirty="0">
                <a:solidFill>
                  <a:schemeClr val="accent1">
                    <a:lumMod val="75000"/>
                  </a:schemeClr>
                </a:solidFill>
              </a:rPr>
              <a:t> char *label)        </a:t>
            </a:r>
          </a:p>
          <a:p>
            <a:pPr lvl="2"/>
            <a:r>
              <a:rPr lang="en-IN" altLang="en-US" dirty="0"/>
              <a:t>allocate the GPIO number, the label is for </a:t>
            </a:r>
            <a:r>
              <a:rPr lang="en-IN" altLang="en-US" dirty="0" err="1"/>
              <a:t>sysfs</a:t>
            </a:r>
            <a:endParaRPr lang="en-IN" altLang="en-US" dirty="0"/>
          </a:p>
          <a:p>
            <a:pPr lvl="1"/>
            <a:r>
              <a:rPr lang="en-IN" altLang="en-US" dirty="0">
                <a:solidFill>
                  <a:schemeClr val="accent1">
                    <a:lumMod val="75000"/>
                  </a:schemeClr>
                </a:solidFill>
              </a:rPr>
              <a:t>static inline void </a:t>
            </a:r>
            <a:r>
              <a:rPr lang="en-IN" altLang="en-US" dirty="0" err="1">
                <a:solidFill>
                  <a:schemeClr val="accent1">
                    <a:lumMod val="75000"/>
                  </a:schemeClr>
                </a:solidFill>
              </a:rPr>
              <a:t>gpio_free</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p>
          <a:p>
            <a:pPr lvl="2"/>
            <a:r>
              <a:rPr lang="en-IN" altLang="en-US" dirty="0"/>
              <a:t>deallocate the GPIO line</a:t>
            </a:r>
          </a:p>
          <a:p>
            <a:pPr lvl="1"/>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gpio_export</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bool </a:t>
            </a:r>
            <a:r>
              <a:rPr lang="en-IN" altLang="en-US" dirty="0" err="1">
                <a:solidFill>
                  <a:schemeClr val="accent1">
                    <a:lumMod val="75000"/>
                  </a:schemeClr>
                </a:solidFill>
              </a:rPr>
              <a:t>direction_may_change</a:t>
            </a:r>
            <a:r>
              <a:rPr lang="en-IN" altLang="en-US" dirty="0">
                <a:solidFill>
                  <a:schemeClr val="accent1">
                    <a:lumMod val="75000"/>
                  </a:schemeClr>
                </a:solidFill>
              </a:rPr>
              <a:t>) </a:t>
            </a:r>
          </a:p>
          <a:p>
            <a:pPr lvl="2"/>
            <a:r>
              <a:rPr lang="en-IN" altLang="en-US" dirty="0"/>
              <a:t>make available via </a:t>
            </a:r>
            <a:r>
              <a:rPr lang="en-IN" altLang="en-US" dirty="0" err="1"/>
              <a:t>sysfs</a:t>
            </a:r>
            <a:r>
              <a:rPr lang="en-IN" altLang="en-US" dirty="0"/>
              <a:t> and decide if it can change from input to output and vice versa</a:t>
            </a:r>
          </a:p>
          <a:p>
            <a:pPr lvl="1"/>
            <a:r>
              <a:rPr lang="en-IN" altLang="en-US" dirty="0">
                <a:solidFill>
                  <a:schemeClr val="accent1">
                    <a:lumMod val="75000"/>
                  </a:schemeClr>
                </a:solidFill>
              </a:rPr>
              <a:t>static inline void </a:t>
            </a:r>
            <a:r>
              <a:rPr lang="en-IN" altLang="en-US" dirty="0" err="1">
                <a:solidFill>
                  <a:schemeClr val="accent1">
                    <a:lumMod val="75000"/>
                  </a:schemeClr>
                </a:solidFill>
              </a:rPr>
              <a:t>gpio_unexport</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p>
          <a:p>
            <a:pPr lvl="2"/>
            <a:r>
              <a:rPr lang="en-IN" altLang="en-US" dirty="0"/>
              <a:t>remove from </a:t>
            </a:r>
            <a:r>
              <a:rPr lang="en-IN" altLang="en-US" dirty="0" err="1"/>
              <a:t>sysfs</a:t>
            </a:r>
            <a:endParaRPr lang="en-IN" altLang="en-US" dirty="0"/>
          </a:p>
          <a:p>
            <a:pPr lvl="1"/>
            <a:endParaRPr lang="en-US" dirty="0"/>
          </a:p>
        </p:txBody>
      </p:sp>
    </p:spTree>
    <p:extLst>
      <p:ext uri="{BB962C8B-B14F-4D97-AF65-F5344CB8AC3E}">
        <p14:creationId xmlns:p14="http://schemas.microsoft.com/office/powerpoint/2010/main" val="2320103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GPIO on RPi4</a:t>
            </a:r>
            <a:endParaRPr lang="x-none" altLang="en-IN"/>
          </a:p>
        </p:txBody>
      </p:sp>
      <p:sp>
        <p:nvSpPr>
          <p:cNvPr id="5" name="Content Placeholder 4"/>
          <p:cNvSpPr>
            <a:spLocks noGrp="1"/>
          </p:cNvSpPr>
          <p:nvPr>
            <p:ph idx="1"/>
          </p:nvPr>
        </p:nvSpPr>
        <p:spPr>
          <a:xfrm>
            <a:off x="453656" y="1690688"/>
            <a:ext cx="11355572" cy="4819293"/>
          </a:xfrm>
        </p:spPr>
        <p:txBody>
          <a:bodyPr>
            <a:normAutofit fontScale="87500" lnSpcReduction="20000"/>
          </a:bodyPr>
          <a:lstStyle/>
          <a:p>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gpio_direction_input</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p>
          <a:p>
            <a:pPr lvl="1"/>
            <a:r>
              <a:rPr lang="en-IN" altLang="en-US" dirty="0"/>
              <a:t>an input line (as usual, return of 0 is success)</a:t>
            </a:r>
          </a:p>
          <a:p>
            <a:r>
              <a:rPr lang="en-IN" altLang="en-US" dirty="0">
                <a:solidFill>
                  <a:schemeClr val="accent1">
                    <a:lumMod val="75000"/>
                  </a:schemeClr>
                </a:solidFill>
              </a:rPr>
              <a:t>static inline int  </a:t>
            </a:r>
            <a:r>
              <a:rPr lang="en-IN" altLang="en-US" dirty="0" err="1">
                <a:solidFill>
                  <a:schemeClr val="accent1">
                    <a:lumMod val="75000"/>
                  </a:schemeClr>
                </a:solidFill>
              </a:rPr>
              <a:t>gpio_get_value</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p>
          <a:p>
            <a:pPr lvl="1"/>
            <a:r>
              <a:rPr lang="en-IN" altLang="en-US" dirty="0"/>
              <a:t>get the value of the GPIO line</a:t>
            </a:r>
          </a:p>
          <a:p>
            <a:r>
              <a:rPr lang="en-IN" altLang="en-US" dirty="0">
                <a:solidFill>
                  <a:schemeClr val="accent1">
                    <a:lumMod val="75000"/>
                  </a:schemeClr>
                </a:solidFill>
              </a:rPr>
              <a:t>static inline int  </a:t>
            </a:r>
            <a:r>
              <a:rPr lang="en-IN" altLang="en-US" dirty="0" err="1">
                <a:solidFill>
                  <a:schemeClr val="accent1">
                    <a:lumMod val="75000"/>
                  </a:schemeClr>
                </a:solidFill>
              </a:rPr>
              <a:t>gpio_direction_output</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int value)       </a:t>
            </a:r>
          </a:p>
          <a:p>
            <a:pPr lvl="1"/>
            <a:r>
              <a:rPr lang="en-IN" altLang="en-US" dirty="0"/>
              <a:t>value is the state</a:t>
            </a:r>
          </a:p>
          <a:p>
            <a:r>
              <a:rPr lang="en-IN" altLang="en-US" dirty="0">
                <a:solidFill>
                  <a:schemeClr val="accent1">
                    <a:lumMod val="75000"/>
                  </a:schemeClr>
                </a:solidFill>
              </a:rPr>
              <a:t>static void </a:t>
            </a:r>
            <a:r>
              <a:rPr lang="en-IN" altLang="en-US" dirty="0" err="1">
                <a:solidFill>
                  <a:schemeClr val="accent1">
                    <a:lumMod val="75000"/>
                  </a:schemeClr>
                </a:solidFill>
              </a:rPr>
              <a:t>gpio_set_value</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value)       </a:t>
            </a:r>
          </a:p>
          <a:p>
            <a:pPr lvl="1"/>
            <a:r>
              <a:rPr lang="en-IN" altLang="en-US" dirty="0"/>
              <a:t>Set the value of the GPIO line</a:t>
            </a:r>
          </a:p>
          <a:p>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gpio_set_debounce</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unsigned </a:t>
            </a:r>
            <a:r>
              <a:rPr lang="en-IN" altLang="en-US" dirty="0" err="1">
                <a:solidFill>
                  <a:schemeClr val="accent1">
                    <a:lumMod val="75000"/>
                  </a:schemeClr>
                </a:solidFill>
              </a:rPr>
              <a:t>debounce</a:t>
            </a:r>
            <a:r>
              <a:rPr lang="en-IN" altLang="en-US" dirty="0">
                <a:solidFill>
                  <a:schemeClr val="accent1">
                    <a:lumMod val="75000"/>
                  </a:schemeClr>
                </a:solidFill>
              </a:rPr>
              <a:t>)   </a:t>
            </a:r>
          </a:p>
          <a:p>
            <a:pPr lvl="1"/>
            <a:r>
              <a:rPr lang="en-IN" altLang="en-US" dirty="0"/>
              <a:t>set </a:t>
            </a:r>
            <a:r>
              <a:rPr lang="en-IN" altLang="en-US" dirty="0" err="1"/>
              <a:t>debounce</a:t>
            </a:r>
            <a:r>
              <a:rPr lang="en-IN" altLang="en-US" dirty="0"/>
              <a:t> time in </a:t>
            </a:r>
            <a:r>
              <a:rPr lang="en-IN" altLang="en-US" dirty="0" err="1"/>
              <a:t>ms</a:t>
            </a:r>
            <a:r>
              <a:rPr lang="en-IN" altLang="en-US" dirty="0"/>
              <a:t> (platform dependent)</a:t>
            </a:r>
          </a:p>
          <a:p>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gpio_sysfs_set_active_low</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r>
              <a:rPr lang="en-IN" altLang="en-US" dirty="0" err="1">
                <a:solidFill>
                  <a:schemeClr val="accent1">
                    <a:lumMod val="75000"/>
                  </a:schemeClr>
                </a:solidFill>
              </a:rPr>
              <a:t>int</a:t>
            </a:r>
            <a:r>
              <a:rPr lang="en-IN" altLang="en-US" dirty="0">
                <a:solidFill>
                  <a:schemeClr val="accent1">
                    <a:lumMod val="75000"/>
                  </a:schemeClr>
                </a:solidFill>
              </a:rPr>
              <a:t> value)  </a:t>
            </a:r>
          </a:p>
          <a:p>
            <a:pPr lvl="1"/>
            <a:r>
              <a:rPr lang="en-IN" altLang="en-US" dirty="0"/>
              <a:t>set active low (invert operation states)</a:t>
            </a:r>
          </a:p>
          <a:p>
            <a:r>
              <a:rPr lang="en-IN" altLang="en-US" dirty="0">
                <a:solidFill>
                  <a:schemeClr val="accent1">
                    <a:lumMod val="75000"/>
                  </a:schemeClr>
                </a:solidFill>
              </a:rPr>
              <a:t>static inline </a:t>
            </a:r>
            <a:r>
              <a:rPr lang="en-IN" altLang="en-US" dirty="0" err="1">
                <a:solidFill>
                  <a:schemeClr val="accent1">
                    <a:lumMod val="75000"/>
                  </a:schemeClr>
                </a:solidFill>
              </a:rPr>
              <a:t>int</a:t>
            </a:r>
            <a:r>
              <a:rPr lang="en-IN" altLang="en-US" dirty="0">
                <a:solidFill>
                  <a:schemeClr val="accent1">
                    <a:lumMod val="75000"/>
                  </a:schemeClr>
                </a:solidFill>
              </a:rPr>
              <a:t>  </a:t>
            </a:r>
            <a:r>
              <a:rPr lang="en-IN" altLang="en-US" dirty="0" err="1">
                <a:solidFill>
                  <a:schemeClr val="accent1">
                    <a:lumMod val="75000"/>
                  </a:schemeClr>
                </a:solidFill>
              </a:rPr>
              <a:t>gpio_to_irq</a:t>
            </a:r>
            <a:r>
              <a:rPr lang="en-IN" altLang="en-US" dirty="0">
                <a:solidFill>
                  <a:schemeClr val="accent1">
                    <a:lumMod val="75000"/>
                  </a:schemeClr>
                </a:solidFill>
              </a:rPr>
              <a:t>(unsigned </a:t>
            </a:r>
            <a:r>
              <a:rPr lang="en-IN" altLang="en-US" dirty="0" err="1">
                <a:solidFill>
                  <a:schemeClr val="accent1">
                    <a:lumMod val="75000"/>
                  </a:schemeClr>
                </a:solidFill>
              </a:rPr>
              <a:t>gpio</a:t>
            </a:r>
            <a:r>
              <a:rPr lang="en-IN" altLang="en-US" dirty="0">
                <a:solidFill>
                  <a:schemeClr val="accent1">
                    <a:lumMod val="75000"/>
                  </a:schemeClr>
                </a:solidFill>
              </a:rPr>
              <a:t>)           </a:t>
            </a:r>
          </a:p>
          <a:p>
            <a:pPr lvl="1"/>
            <a:r>
              <a:rPr lang="en-IN" altLang="en-US" dirty="0"/>
              <a:t>associate with an IRQ</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7" y="365125"/>
            <a:ext cx="11376837" cy="1325563"/>
          </a:xfrm>
        </p:spPr>
        <p:txBody>
          <a:bodyPr/>
          <a:lstStyle/>
          <a:p>
            <a:r>
              <a:rPr lang="en-US" dirty="0"/>
              <a:t>Case Study – 1: Variable Frequency LED Toggle</a:t>
            </a:r>
          </a:p>
        </p:txBody>
      </p:sp>
      <p:sp>
        <p:nvSpPr>
          <p:cNvPr id="3" name="Content Placeholder 2"/>
          <p:cNvSpPr>
            <a:spLocks noGrp="1"/>
          </p:cNvSpPr>
          <p:nvPr>
            <p:ph idx="1"/>
          </p:nvPr>
        </p:nvSpPr>
        <p:spPr>
          <a:xfrm>
            <a:off x="396949" y="1825625"/>
            <a:ext cx="11376837" cy="4351338"/>
          </a:xfrm>
        </p:spPr>
        <p:txBody>
          <a:bodyPr/>
          <a:lstStyle/>
          <a:p>
            <a:r>
              <a:rPr lang="en-US" dirty="0"/>
              <a:t>Involves IOCTL, Kernel Timers and GPIO</a:t>
            </a:r>
          </a:p>
          <a:p>
            <a:r>
              <a:rPr lang="en-US" dirty="0"/>
              <a:t>Toggle an LED connected to GPIO_23 of your RPi4 in a specific periodicity</a:t>
            </a:r>
          </a:p>
          <a:p>
            <a:r>
              <a:rPr lang="en-US" dirty="0"/>
              <a:t>Use Kernel Timers to maintain toggle periodicity</a:t>
            </a:r>
          </a:p>
          <a:p>
            <a:r>
              <a:rPr lang="en-US" dirty="0"/>
              <a:t>Using IOCTL from the user space, change the frequency of toggling by sending out a command through the driver to the LED</a:t>
            </a:r>
          </a:p>
          <a:p>
            <a:r>
              <a:rPr lang="en-US" dirty="0"/>
              <a:t>Demonstrate…</a:t>
            </a:r>
          </a:p>
        </p:txBody>
      </p:sp>
    </p:spTree>
    <p:extLst>
      <p:ext uri="{BB962C8B-B14F-4D97-AF65-F5344CB8AC3E}">
        <p14:creationId xmlns:p14="http://schemas.microsoft.com/office/powerpoint/2010/main" val="368826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365125"/>
            <a:ext cx="10515600" cy="1325563"/>
          </a:xfrm>
        </p:spPr>
        <p:txBody>
          <a:bodyPr/>
          <a:lstStyle/>
          <a:p>
            <a:r>
              <a:rPr lang="en-US" dirty="0"/>
              <a:t>Required Circuit</a:t>
            </a:r>
          </a:p>
        </p:txBody>
      </p:sp>
      <p:pic>
        <p:nvPicPr>
          <p:cNvPr id="1026" name="Picture 2" descr="http://tse1.mm.bing.net/th?&amp;id=OIP.M04566c6b4cddb96892ae8b07c91f8720o0&amp;w=300&amp;h=249&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097" y="912101"/>
            <a:ext cx="28575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986" y="3583650"/>
            <a:ext cx="2857500" cy="1895476"/>
          </a:xfrm>
          <a:prstGeom prst="rect">
            <a:avLst/>
          </a:prstGeom>
          <a:noFill/>
          <a:extLst>
            <a:ext uri="{909E8E84-426E-40DD-AFC4-6F175D3DCCD1}">
              <a14:hiddenFill xmlns:a14="http://schemas.microsoft.com/office/drawing/2010/main">
                <a:solidFill>
                  <a:srgbClr val="FFFFFF"/>
                </a:solidFill>
              </a14:hiddenFill>
            </a:ext>
          </a:extLst>
        </p:spPr>
      </p:pic>
      <p:grpSp>
        <p:nvGrpSpPr>
          <p:cNvPr id="1024" name="Group 1023"/>
          <p:cNvGrpSpPr/>
          <p:nvPr/>
        </p:nvGrpSpPr>
        <p:grpSpPr>
          <a:xfrm>
            <a:off x="3236011" y="3656655"/>
            <a:ext cx="1166884" cy="1897039"/>
            <a:chOff x="3029803" y="2279176"/>
            <a:chExt cx="1166884" cy="1897039"/>
          </a:xfrm>
        </p:grpSpPr>
        <p:cxnSp>
          <p:nvCxnSpPr>
            <p:cNvPr id="28" name="Straight Connector 27"/>
            <p:cNvCxnSpPr>
              <a:stCxn id="23" idx="7"/>
            </p:cNvCxnSpPr>
            <p:nvPr/>
          </p:nvCxnSpPr>
          <p:spPr>
            <a:xfrm flipV="1">
              <a:off x="4094755" y="2279176"/>
              <a:ext cx="0" cy="72163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029803" y="2897294"/>
              <a:ext cx="1166884" cy="1278921"/>
              <a:chOff x="3029803" y="2897294"/>
              <a:chExt cx="1166884" cy="1278921"/>
            </a:xfrm>
          </p:grpSpPr>
          <p:cxnSp>
            <p:nvCxnSpPr>
              <p:cNvPr id="16" name="Straight Connector 15"/>
              <p:cNvCxnSpPr/>
              <p:nvPr/>
            </p:nvCxnSpPr>
            <p:spPr>
              <a:xfrm>
                <a:off x="3029803" y="3204481"/>
                <a:ext cx="6414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71248" y="2961564"/>
                <a:ext cx="0" cy="622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3" idx="7"/>
              </p:cNvCxnSpPr>
              <p:nvPr/>
            </p:nvCxnSpPr>
            <p:spPr>
              <a:xfrm flipV="1">
                <a:off x="3671248" y="3000807"/>
                <a:ext cx="423507" cy="1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3" idx="5"/>
              </p:cNvCxnSpPr>
              <p:nvPr/>
            </p:nvCxnSpPr>
            <p:spPr>
              <a:xfrm>
                <a:off x="3671248" y="3384645"/>
                <a:ext cx="423507" cy="11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00652" y="2897294"/>
                <a:ext cx="696035" cy="706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3" idx="5"/>
              </p:cNvCxnSpPr>
              <p:nvPr/>
            </p:nvCxnSpPr>
            <p:spPr>
              <a:xfrm>
                <a:off x="4094755" y="3500609"/>
                <a:ext cx="0" cy="675606"/>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9" name="Group 1038"/>
          <p:cNvGrpSpPr/>
          <p:nvPr/>
        </p:nvGrpSpPr>
        <p:grpSpPr>
          <a:xfrm rot="5400000">
            <a:off x="3831883" y="2922606"/>
            <a:ext cx="1282890" cy="672708"/>
            <a:chOff x="6332561" y="1965278"/>
            <a:chExt cx="1282890" cy="672708"/>
          </a:xfrm>
        </p:grpSpPr>
        <p:sp>
          <p:nvSpPr>
            <p:cNvPr id="1025" name="Isosceles Triangle 1024"/>
            <p:cNvSpPr/>
            <p:nvPr/>
          </p:nvSpPr>
          <p:spPr>
            <a:xfrm rot="5400000">
              <a:off x="6810233" y="2265528"/>
              <a:ext cx="354842" cy="39007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9" name="Straight Connector 1028"/>
            <p:cNvCxnSpPr/>
            <p:nvPr/>
          </p:nvCxnSpPr>
          <p:spPr>
            <a:xfrm>
              <a:off x="7182691" y="2283144"/>
              <a:ext cx="0" cy="3548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p:nvPr/>
          </p:nvCxnSpPr>
          <p:spPr>
            <a:xfrm flipV="1">
              <a:off x="6987654" y="1965278"/>
              <a:ext cx="195037" cy="132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4" name="Straight Arrow Connector 1033"/>
            <p:cNvCxnSpPr/>
            <p:nvPr/>
          </p:nvCxnSpPr>
          <p:spPr>
            <a:xfrm flipV="1">
              <a:off x="7182691" y="1965278"/>
              <a:ext cx="214396" cy="132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6" name="Straight Connector 1035"/>
            <p:cNvCxnSpPr>
              <a:stCxn id="1025" idx="0"/>
            </p:cNvCxnSpPr>
            <p:nvPr/>
          </p:nvCxnSpPr>
          <p:spPr>
            <a:xfrm>
              <a:off x="7182691" y="2460565"/>
              <a:ext cx="432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025" idx="3"/>
            </p:cNvCxnSpPr>
            <p:nvPr/>
          </p:nvCxnSpPr>
          <p:spPr>
            <a:xfrm flipH="1">
              <a:off x="6332561" y="2460565"/>
              <a:ext cx="4600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0" name="Oval 1039"/>
          <p:cNvSpPr/>
          <p:nvPr/>
        </p:nvSpPr>
        <p:spPr>
          <a:xfrm>
            <a:off x="3099534" y="4531388"/>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41" name="Isosceles Triangle 1040"/>
          <p:cNvSpPr/>
          <p:nvPr/>
        </p:nvSpPr>
        <p:spPr>
          <a:xfrm rot="10800000">
            <a:off x="4136975" y="5479126"/>
            <a:ext cx="341194" cy="341194"/>
          </a:xfrm>
          <a:prstGeom prs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TextBox 1041"/>
          <p:cNvSpPr txBox="1"/>
          <p:nvPr/>
        </p:nvSpPr>
        <p:spPr>
          <a:xfrm>
            <a:off x="2047167" y="4433728"/>
            <a:ext cx="1008609" cy="369332"/>
          </a:xfrm>
          <a:prstGeom prst="rect">
            <a:avLst/>
          </a:prstGeom>
          <a:noFill/>
        </p:spPr>
        <p:txBody>
          <a:bodyPr wrap="none" rtlCol="0">
            <a:spAutoFit/>
          </a:bodyPr>
          <a:lstStyle/>
          <a:p>
            <a:r>
              <a:rPr lang="en-US" dirty="0"/>
              <a:t>GPIO_23</a:t>
            </a:r>
          </a:p>
        </p:txBody>
      </p:sp>
      <p:sp>
        <p:nvSpPr>
          <p:cNvPr id="51" name="TextBox 50"/>
          <p:cNvSpPr txBox="1"/>
          <p:nvPr/>
        </p:nvSpPr>
        <p:spPr>
          <a:xfrm>
            <a:off x="3996428" y="5826696"/>
            <a:ext cx="764953" cy="369332"/>
          </a:xfrm>
          <a:prstGeom prst="rect">
            <a:avLst/>
          </a:prstGeom>
          <a:noFill/>
        </p:spPr>
        <p:txBody>
          <a:bodyPr wrap="none" rtlCol="0">
            <a:spAutoFit/>
          </a:bodyPr>
          <a:lstStyle/>
          <a:p>
            <a:r>
              <a:rPr lang="en-US" dirty="0"/>
              <a:t>DGND</a:t>
            </a:r>
          </a:p>
        </p:txBody>
      </p:sp>
      <p:sp>
        <p:nvSpPr>
          <p:cNvPr id="1043" name="Rectangle 1042"/>
          <p:cNvSpPr/>
          <p:nvPr/>
        </p:nvSpPr>
        <p:spPr>
          <a:xfrm>
            <a:off x="4177917" y="1818172"/>
            <a:ext cx="259308" cy="92994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5" name="Elbow Connector 1044"/>
          <p:cNvCxnSpPr>
            <a:stCxn id="1043" idx="0"/>
          </p:cNvCxnSpPr>
          <p:nvPr/>
        </p:nvCxnSpPr>
        <p:spPr>
          <a:xfrm rot="16200000" flipV="1">
            <a:off x="3586037" y="1096637"/>
            <a:ext cx="235032" cy="120803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76586" y="1398473"/>
            <a:ext cx="1077539" cy="369332"/>
          </a:xfrm>
          <a:prstGeom prst="rect">
            <a:avLst/>
          </a:prstGeom>
          <a:noFill/>
        </p:spPr>
        <p:txBody>
          <a:bodyPr wrap="none" rtlCol="0">
            <a:spAutoFit/>
          </a:bodyPr>
          <a:lstStyle/>
          <a:p>
            <a:r>
              <a:rPr lang="en-US" dirty="0"/>
              <a:t>VDD 3.3V</a:t>
            </a:r>
          </a:p>
        </p:txBody>
      </p:sp>
      <p:sp>
        <p:nvSpPr>
          <p:cNvPr id="56" name="Oval 55"/>
          <p:cNvSpPr/>
          <p:nvPr/>
        </p:nvSpPr>
        <p:spPr>
          <a:xfrm>
            <a:off x="4246372" y="5215891"/>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55776" y="1523790"/>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531304" y="2100183"/>
            <a:ext cx="1393330" cy="369332"/>
          </a:xfrm>
          <a:prstGeom prst="rect">
            <a:avLst/>
          </a:prstGeom>
          <a:noFill/>
        </p:spPr>
        <p:txBody>
          <a:bodyPr wrap="none" rtlCol="0">
            <a:spAutoFit/>
          </a:bodyPr>
          <a:lstStyle/>
          <a:p>
            <a:r>
              <a:rPr lang="en-US" dirty="0"/>
              <a:t>R = 100 Ohm</a:t>
            </a:r>
          </a:p>
        </p:txBody>
      </p:sp>
      <p:sp>
        <p:nvSpPr>
          <p:cNvPr id="59" name="TextBox 58"/>
          <p:cNvSpPr txBox="1"/>
          <p:nvPr/>
        </p:nvSpPr>
        <p:spPr>
          <a:xfrm>
            <a:off x="3507759" y="4636606"/>
            <a:ext cx="309700" cy="369332"/>
          </a:xfrm>
          <a:prstGeom prst="rect">
            <a:avLst/>
          </a:prstGeom>
          <a:noFill/>
        </p:spPr>
        <p:txBody>
          <a:bodyPr wrap="none" rtlCol="0">
            <a:spAutoFit/>
          </a:bodyPr>
          <a:lstStyle/>
          <a:p>
            <a:r>
              <a:rPr lang="en-US" dirty="0"/>
              <a:t>B</a:t>
            </a:r>
          </a:p>
        </p:txBody>
      </p:sp>
      <p:sp>
        <p:nvSpPr>
          <p:cNvPr id="60" name="TextBox 59"/>
          <p:cNvSpPr txBox="1"/>
          <p:nvPr/>
        </p:nvSpPr>
        <p:spPr>
          <a:xfrm>
            <a:off x="4314395" y="3832804"/>
            <a:ext cx="308098" cy="369332"/>
          </a:xfrm>
          <a:prstGeom prst="rect">
            <a:avLst/>
          </a:prstGeom>
          <a:noFill/>
        </p:spPr>
        <p:txBody>
          <a:bodyPr wrap="none" rtlCol="0">
            <a:spAutoFit/>
          </a:bodyPr>
          <a:lstStyle/>
          <a:p>
            <a:r>
              <a:rPr lang="en-US" dirty="0"/>
              <a:t>C</a:t>
            </a:r>
          </a:p>
        </p:txBody>
      </p:sp>
      <p:sp>
        <p:nvSpPr>
          <p:cNvPr id="61" name="TextBox 60"/>
          <p:cNvSpPr txBox="1"/>
          <p:nvPr/>
        </p:nvSpPr>
        <p:spPr>
          <a:xfrm>
            <a:off x="4386805" y="4951451"/>
            <a:ext cx="308098" cy="369332"/>
          </a:xfrm>
          <a:prstGeom prst="rect">
            <a:avLst/>
          </a:prstGeom>
          <a:noFill/>
        </p:spPr>
        <p:txBody>
          <a:bodyPr wrap="none" rtlCol="0">
            <a:spAutoFit/>
          </a:bodyPr>
          <a:lstStyle/>
          <a:p>
            <a:r>
              <a:rPr lang="en-US" dirty="0"/>
              <a:t>E</a:t>
            </a:r>
          </a:p>
        </p:txBody>
      </p:sp>
    </p:spTree>
    <p:extLst>
      <p:ext uri="{BB962C8B-B14F-4D97-AF65-F5344CB8AC3E}">
        <p14:creationId xmlns:p14="http://schemas.microsoft.com/office/powerpoint/2010/main" val="256496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 2: Toggle an LED when Switch is Pressed</a:t>
            </a:r>
          </a:p>
        </p:txBody>
      </p:sp>
      <p:sp>
        <p:nvSpPr>
          <p:cNvPr id="3" name="Content Placeholder 2"/>
          <p:cNvSpPr>
            <a:spLocks noGrp="1"/>
          </p:cNvSpPr>
          <p:nvPr>
            <p:ph idx="1"/>
          </p:nvPr>
        </p:nvSpPr>
        <p:spPr/>
        <p:txBody>
          <a:bodyPr/>
          <a:lstStyle/>
          <a:p>
            <a:r>
              <a:rPr lang="en-US" dirty="0"/>
              <a:t>Connect a tactile switch to GPIO_24 on your RPi4</a:t>
            </a:r>
          </a:p>
          <a:p>
            <a:r>
              <a:rPr lang="en-US" dirty="0"/>
              <a:t>The switch should be pulled up, through a 15K Ohm resistor </a:t>
            </a:r>
          </a:p>
          <a:p>
            <a:r>
              <a:rPr lang="en-US" dirty="0"/>
              <a:t>Whenever the switch is pressed, an interrupt should be generated and in the handler, the LED should be toggled</a:t>
            </a:r>
          </a:p>
          <a:p>
            <a:r>
              <a:rPr lang="en-US" dirty="0"/>
              <a:t>Register the corresponding interrupt handler and IRQ number through GPIO access</a:t>
            </a:r>
          </a:p>
        </p:txBody>
      </p:sp>
    </p:spTree>
    <p:extLst>
      <p:ext uri="{BB962C8B-B14F-4D97-AF65-F5344CB8AC3E}">
        <p14:creationId xmlns:p14="http://schemas.microsoft.com/office/powerpoint/2010/main" val="1063117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365125"/>
            <a:ext cx="10515600" cy="1325563"/>
          </a:xfrm>
        </p:spPr>
        <p:txBody>
          <a:bodyPr/>
          <a:lstStyle/>
          <a:p>
            <a:r>
              <a:rPr lang="en-US" dirty="0"/>
              <a:t>Required Circuit</a:t>
            </a:r>
          </a:p>
        </p:txBody>
      </p:sp>
      <p:pic>
        <p:nvPicPr>
          <p:cNvPr id="1026" name="Picture 2" descr="http://tse1.mm.bing.net/th?&amp;id=OIP.M04566c6b4cddb96892ae8b07c91f8720o0&amp;w=300&amp;h=249&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986" y="40343"/>
            <a:ext cx="28575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986" y="2422389"/>
            <a:ext cx="2857500" cy="1895476"/>
          </a:xfrm>
          <a:prstGeom prst="rect">
            <a:avLst/>
          </a:prstGeom>
          <a:noFill/>
          <a:extLst>
            <a:ext uri="{909E8E84-426E-40DD-AFC4-6F175D3DCCD1}">
              <a14:hiddenFill xmlns:a14="http://schemas.microsoft.com/office/drawing/2010/main">
                <a:solidFill>
                  <a:srgbClr val="FFFFFF"/>
                </a:solidFill>
              </a14:hiddenFill>
            </a:ext>
          </a:extLst>
        </p:spPr>
      </p:pic>
      <p:grpSp>
        <p:nvGrpSpPr>
          <p:cNvPr id="1024" name="Group 1023"/>
          <p:cNvGrpSpPr/>
          <p:nvPr/>
        </p:nvGrpSpPr>
        <p:grpSpPr>
          <a:xfrm>
            <a:off x="3236011" y="3656655"/>
            <a:ext cx="1166884" cy="1897039"/>
            <a:chOff x="3029803" y="2279176"/>
            <a:chExt cx="1166884" cy="1897039"/>
          </a:xfrm>
        </p:grpSpPr>
        <p:cxnSp>
          <p:nvCxnSpPr>
            <p:cNvPr id="28" name="Straight Connector 27"/>
            <p:cNvCxnSpPr>
              <a:stCxn id="23" idx="7"/>
            </p:cNvCxnSpPr>
            <p:nvPr/>
          </p:nvCxnSpPr>
          <p:spPr>
            <a:xfrm flipV="1">
              <a:off x="4094755" y="2279176"/>
              <a:ext cx="0" cy="72163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029803" y="2897294"/>
              <a:ext cx="1166884" cy="1278921"/>
              <a:chOff x="3029803" y="2897294"/>
              <a:chExt cx="1166884" cy="1278921"/>
            </a:xfrm>
          </p:grpSpPr>
          <p:cxnSp>
            <p:nvCxnSpPr>
              <p:cNvPr id="16" name="Straight Connector 15"/>
              <p:cNvCxnSpPr/>
              <p:nvPr/>
            </p:nvCxnSpPr>
            <p:spPr>
              <a:xfrm>
                <a:off x="3029803" y="3204481"/>
                <a:ext cx="6414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71248" y="2961564"/>
                <a:ext cx="0" cy="622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3" idx="7"/>
              </p:cNvCxnSpPr>
              <p:nvPr/>
            </p:nvCxnSpPr>
            <p:spPr>
              <a:xfrm flipV="1">
                <a:off x="3671248" y="3000807"/>
                <a:ext cx="423507" cy="1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3" idx="5"/>
              </p:cNvCxnSpPr>
              <p:nvPr/>
            </p:nvCxnSpPr>
            <p:spPr>
              <a:xfrm>
                <a:off x="3671248" y="3384645"/>
                <a:ext cx="423507" cy="11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00652" y="2897294"/>
                <a:ext cx="696035" cy="706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3" idx="5"/>
              </p:cNvCxnSpPr>
              <p:nvPr/>
            </p:nvCxnSpPr>
            <p:spPr>
              <a:xfrm>
                <a:off x="4094755" y="3500609"/>
                <a:ext cx="0" cy="675606"/>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9" name="Group 1038"/>
          <p:cNvGrpSpPr/>
          <p:nvPr/>
        </p:nvGrpSpPr>
        <p:grpSpPr>
          <a:xfrm rot="5400000">
            <a:off x="3831883" y="2922606"/>
            <a:ext cx="1282890" cy="672708"/>
            <a:chOff x="6332561" y="1965278"/>
            <a:chExt cx="1282890" cy="672708"/>
          </a:xfrm>
        </p:grpSpPr>
        <p:sp>
          <p:nvSpPr>
            <p:cNvPr id="1025" name="Isosceles Triangle 1024"/>
            <p:cNvSpPr/>
            <p:nvPr/>
          </p:nvSpPr>
          <p:spPr>
            <a:xfrm rot="5400000">
              <a:off x="6810233" y="2265528"/>
              <a:ext cx="354842" cy="39007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9" name="Straight Connector 1028"/>
            <p:cNvCxnSpPr/>
            <p:nvPr/>
          </p:nvCxnSpPr>
          <p:spPr>
            <a:xfrm>
              <a:off x="7182691" y="2283144"/>
              <a:ext cx="0" cy="3548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p:nvPr/>
          </p:nvCxnSpPr>
          <p:spPr>
            <a:xfrm flipV="1">
              <a:off x="6987654" y="1965278"/>
              <a:ext cx="195037" cy="132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4" name="Straight Arrow Connector 1033"/>
            <p:cNvCxnSpPr/>
            <p:nvPr/>
          </p:nvCxnSpPr>
          <p:spPr>
            <a:xfrm flipV="1">
              <a:off x="7182691" y="1965278"/>
              <a:ext cx="214396" cy="132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6" name="Straight Connector 1035"/>
            <p:cNvCxnSpPr>
              <a:stCxn id="1025" idx="0"/>
            </p:cNvCxnSpPr>
            <p:nvPr/>
          </p:nvCxnSpPr>
          <p:spPr>
            <a:xfrm>
              <a:off x="7182691" y="2460565"/>
              <a:ext cx="432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025" idx="3"/>
            </p:cNvCxnSpPr>
            <p:nvPr/>
          </p:nvCxnSpPr>
          <p:spPr>
            <a:xfrm flipH="1">
              <a:off x="6332561" y="2460565"/>
              <a:ext cx="4600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0" name="Oval 1039"/>
          <p:cNvSpPr/>
          <p:nvPr/>
        </p:nvSpPr>
        <p:spPr>
          <a:xfrm>
            <a:off x="3099534" y="4531388"/>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41" name="Isosceles Triangle 1040"/>
          <p:cNvSpPr/>
          <p:nvPr/>
        </p:nvSpPr>
        <p:spPr>
          <a:xfrm rot="10800000">
            <a:off x="4136975" y="5479126"/>
            <a:ext cx="341194" cy="341194"/>
          </a:xfrm>
          <a:prstGeom prs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TextBox 1041"/>
          <p:cNvSpPr txBox="1"/>
          <p:nvPr/>
        </p:nvSpPr>
        <p:spPr>
          <a:xfrm>
            <a:off x="2047167" y="4433728"/>
            <a:ext cx="1008609" cy="369332"/>
          </a:xfrm>
          <a:prstGeom prst="rect">
            <a:avLst/>
          </a:prstGeom>
          <a:noFill/>
        </p:spPr>
        <p:txBody>
          <a:bodyPr wrap="none" rtlCol="0">
            <a:spAutoFit/>
          </a:bodyPr>
          <a:lstStyle/>
          <a:p>
            <a:r>
              <a:rPr lang="en-US" dirty="0"/>
              <a:t>GPIO_23</a:t>
            </a:r>
          </a:p>
        </p:txBody>
      </p:sp>
      <p:sp>
        <p:nvSpPr>
          <p:cNvPr id="51" name="TextBox 50"/>
          <p:cNvSpPr txBox="1"/>
          <p:nvPr/>
        </p:nvSpPr>
        <p:spPr>
          <a:xfrm>
            <a:off x="6261136" y="4965257"/>
            <a:ext cx="764953" cy="369332"/>
          </a:xfrm>
          <a:prstGeom prst="rect">
            <a:avLst/>
          </a:prstGeom>
          <a:noFill/>
        </p:spPr>
        <p:txBody>
          <a:bodyPr wrap="none" rtlCol="0">
            <a:spAutoFit/>
          </a:bodyPr>
          <a:lstStyle/>
          <a:p>
            <a:r>
              <a:rPr lang="en-US" dirty="0"/>
              <a:t>DGND</a:t>
            </a:r>
          </a:p>
        </p:txBody>
      </p:sp>
      <p:sp>
        <p:nvSpPr>
          <p:cNvPr id="1043" name="Rectangle 1042"/>
          <p:cNvSpPr/>
          <p:nvPr/>
        </p:nvSpPr>
        <p:spPr>
          <a:xfrm>
            <a:off x="4177917" y="1818172"/>
            <a:ext cx="259308" cy="92994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5" name="Elbow Connector 1044"/>
          <p:cNvCxnSpPr>
            <a:stCxn id="1043" idx="0"/>
          </p:cNvCxnSpPr>
          <p:nvPr/>
        </p:nvCxnSpPr>
        <p:spPr>
          <a:xfrm rot="16200000" flipV="1">
            <a:off x="3586037" y="1096637"/>
            <a:ext cx="235032" cy="120803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76586" y="1398473"/>
            <a:ext cx="1077539" cy="369332"/>
          </a:xfrm>
          <a:prstGeom prst="rect">
            <a:avLst/>
          </a:prstGeom>
          <a:noFill/>
        </p:spPr>
        <p:txBody>
          <a:bodyPr wrap="none" rtlCol="0">
            <a:spAutoFit/>
          </a:bodyPr>
          <a:lstStyle/>
          <a:p>
            <a:r>
              <a:rPr lang="en-US" dirty="0"/>
              <a:t>VDD 3.3V</a:t>
            </a:r>
          </a:p>
        </p:txBody>
      </p:sp>
      <p:sp>
        <p:nvSpPr>
          <p:cNvPr id="56" name="Oval 55"/>
          <p:cNvSpPr/>
          <p:nvPr/>
        </p:nvSpPr>
        <p:spPr>
          <a:xfrm>
            <a:off x="4246372" y="5215891"/>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55776" y="1523790"/>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531304" y="2100183"/>
            <a:ext cx="1393330" cy="369332"/>
          </a:xfrm>
          <a:prstGeom prst="rect">
            <a:avLst/>
          </a:prstGeom>
          <a:noFill/>
        </p:spPr>
        <p:txBody>
          <a:bodyPr wrap="none" rtlCol="0">
            <a:spAutoFit/>
          </a:bodyPr>
          <a:lstStyle/>
          <a:p>
            <a:r>
              <a:rPr lang="en-US" dirty="0"/>
              <a:t>R = 100 Ohm</a:t>
            </a:r>
          </a:p>
        </p:txBody>
      </p:sp>
      <p:sp>
        <p:nvSpPr>
          <p:cNvPr id="59" name="TextBox 58"/>
          <p:cNvSpPr txBox="1"/>
          <p:nvPr/>
        </p:nvSpPr>
        <p:spPr>
          <a:xfrm>
            <a:off x="3507759" y="4636606"/>
            <a:ext cx="309700" cy="369332"/>
          </a:xfrm>
          <a:prstGeom prst="rect">
            <a:avLst/>
          </a:prstGeom>
          <a:noFill/>
        </p:spPr>
        <p:txBody>
          <a:bodyPr wrap="none" rtlCol="0">
            <a:spAutoFit/>
          </a:bodyPr>
          <a:lstStyle/>
          <a:p>
            <a:r>
              <a:rPr lang="en-US" dirty="0"/>
              <a:t>B</a:t>
            </a:r>
          </a:p>
        </p:txBody>
      </p:sp>
      <p:sp>
        <p:nvSpPr>
          <p:cNvPr id="60" name="TextBox 59"/>
          <p:cNvSpPr txBox="1"/>
          <p:nvPr/>
        </p:nvSpPr>
        <p:spPr>
          <a:xfrm>
            <a:off x="4314395" y="3832804"/>
            <a:ext cx="308098" cy="369332"/>
          </a:xfrm>
          <a:prstGeom prst="rect">
            <a:avLst/>
          </a:prstGeom>
          <a:noFill/>
        </p:spPr>
        <p:txBody>
          <a:bodyPr wrap="none" rtlCol="0">
            <a:spAutoFit/>
          </a:bodyPr>
          <a:lstStyle/>
          <a:p>
            <a:r>
              <a:rPr lang="en-US" dirty="0"/>
              <a:t>C</a:t>
            </a:r>
          </a:p>
        </p:txBody>
      </p:sp>
      <p:sp>
        <p:nvSpPr>
          <p:cNvPr id="61" name="TextBox 60"/>
          <p:cNvSpPr txBox="1"/>
          <p:nvPr/>
        </p:nvSpPr>
        <p:spPr>
          <a:xfrm>
            <a:off x="4386805" y="4951451"/>
            <a:ext cx="308098" cy="369332"/>
          </a:xfrm>
          <a:prstGeom prst="rect">
            <a:avLst/>
          </a:prstGeom>
          <a:noFill/>
        </p:spPr>
        <p:txBody>
          <a:bodyPr wrap="none" rtlCol="0">
            <a:spAutoFit/>
          </a:bodyPr>
          <a:lstStyle/>
          <a:p>
            <a:r>
              <a:rPr lang="en-US" dirty="0"/>
              <a:t>E</a:t>
            </a:r>
          </a:p>
        </p:txBody>
      </p:sp>
      <p:pic>
        <p:nvPicPr>
          <p:cNvPr id="2050" name="Picture 2" descr="Image result for  2 pin tactile swit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697626" y="4460976"/>
            <a:ext cx="2145652" cy="214565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6513959" y="1767805"/>
            <a:ext cx="259308" cy="92994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Elbow Connector 3"/>
          <p:cNvCxnSpPr>
            <a:endCxn id="35" idx="0"/>
          </p:cNvCxnSpPr>
          <p:nvPr/>
        </p:nvCxnSpPr>
        <p:spPr>
          <a:xfrm>
            <a:off x="4300963" y="1583139"/>
            <a:ext cx="2342650" cy="184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5" idx="2"/>
          </p:cNvCxnSpPr>
          <p:nvPr/>
        </p:nvCxnSpPr>
        <p:spPr>
          <a:xfrm>
            <a:off x="6643613" y="2697748"/>
            <a:ext cx="0" cy="57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43613" y="3684025"/>
            <a:ext cx="0" cy="897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59857" y="3272608"/>
            <a:ext cx="283756" cy="411417"/>
          </a:xfrm>
          <a:prstGeom prst="line">
            <a:avLst/>
          </a:prstGeom>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rot="10800000">
            <a:off x="6473016" y="4581960"/>
            <a:ext cx="341194" cy="341194"/>
          </a:xfrm>
          <a:prstGeom prs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643613" y="2847543"/>
            <a:ext cx="685235"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330340" y="2788194"/>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extBox 47"/>
          <p:cNvSpPr txBox="1"/>
          <p:nvPr/>
        </p:nvSpPr>
        <p:spPr>
          <a:xfrm>
            <a:off x="7439522" y="2662877"/>
            <a:ext cx="1008609" cy="369332"/>
          </a:xfrm>
          <a:prstGeom prst="rect">
            <a:avLst/>
          </a:prstGeom>
          <a:noFill/>
        </p:spPr>
        <p:txBody>
          <a:bodyPr wrap="none" rtlCol="0">
            <a:spAutoFit/>
          </a:bodyPr>
          <a:lstStyle/>
          <a:p>
            <a:r>
              <a:rPr lang="en-US" dirty="0"/>
              <a:t>GPIO_24</a:t>
            </a:r>
          </a:p>
        </p:txBody>
      </p:sp>
      <p:sp>
        <p:nvSpPr>
          <p:cNvPr id="49" name="Oval 48"/>
          <p:cNvSpPr/>
          <p:nvPr/>
        </p:nvSpPr>
        <p:spPr>
          <a:xfrm>
            <a:off x="6589022" y="4317865"/>
            <a:ext cx="109182" cy="118698"/>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814210" y="2048110"/>
            <a:ext cx="1396536" cy="369332"/>
          </a:xfrm>
          <a:prstGeom prst="rect">
            <a:avLst/>
          </a:prstGeom>
          <a:noFill/>
        </p:spPr>
        <p:txBody>
          <a:bodyPr wrap="none" rtlCol="0">
            <a:spAutoFit/>
          </a:bodyPr>
          <a:lstStyle/>
          <a:p>
            <a:r>
              <a:rPr lang="en-US" dirty="0"/>
              <a:t>R = 15K Ohm</a:t>
            </a:r>
          </a:p>
        </p:txBody>
      </p:sp>
    </p:spTree>
    <p:extLst>
      <p:ext uri="{BB962C8B-B14F-4D97-AF65-F5344CB8AC3E}">
        <p14:creationId xmlns:p14="http://schemas.microsoft.com/office/powerpoint/2010/main" val="115583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Conventional Memory</a:t>
            </a:r>
          </a:p>
        </p:txBody>
      </p:sp>
      <p:grpSp>
        <p:nvGrpSpPr>
          <p:cNvPr id="9" name="Group 8"/>
          <p:cNvGrpSpPr/>
          <p:nvPr/>
        </p:nvGrpSpPr>
        <p:grpSpPr>
          <a:xfrm>
            <a:off x="8598087" y="5033798"/>
            <a:ext cx="2183641" cy="1050878"/>
            <a:chOff x="1105469" y="4094329"/>
            <a:chExt cx="2183641" cy="1050878"/>
          </a:xfrm>
        </p:grpSpPr>
        <p:sp>
          <p:nvSpPr>
            <p:cNvPr id="5" name="Flowchart: Manual Operation 4"/>
            <p:cNvSpPr/>
            <p:nvPr/>
          </p:nvSpPr>
          <p:spPr>
            <a:xfrm>
              <a:off x="1105469" y="4094329"/>
              <a:ext cx="2183641" cy="105087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8" name="Isosceles Triangle 7"/>
            <p:cNvSpPr/>
            <p:nvPr/>
          </p:nvSpPr>
          <p:spPr>
            <a:xfrm rot="10800000">
              <a:off x="2115400" y="4094329"/>
              <a:ext cx="232012" cy="191068"/>
            </a:xfrm>
            <a:prstGeom prst="triangle">
              <a:avLst>
                <a:gd name="adj" fmla="val 464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308367" y="3707674"/>
            <a:ext cx="1433014" cy="3957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01547" y="2918381"/>
            <a:ext cx="1433014" cy="3957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12" name="Rectangle 11"/>
          <p:cNvSpPr/>
          <p:nvPr/>
        </p:nvSpPr>
        <p:spPr>
          <a:xfrm>
            <a:off x="7301547" y="3314166"/>
            <a:ext cx="1433014" cy="39578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13" name="Rectangle 12"/>
          <p:cNvSpPr/>
          <p:nvPr/>
        </p:nvSpPr>
        <p:spPr>
          <a:xfrm>
            <a:off x="10256292" y="176515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14" name="Rectangle 13"/>
          <p:cNvSpPr/>
          <p:nvPr/>
        </p:nvSpPr>
        <p:spPr>
          <a:xfrm>
            <a:off x="10256292" y="216093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15" name="Rectangle 14"/>
          <p:cNvSpPr/>
          <p:nvPr/>
        </p:nvSpPr>
        <p:spPr>
          <a:xfrm>
            <a:off x="10256292" y="255672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256292" y="2963880"/>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56292" y="3359665"/>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256292" y="3755450"/>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210635" y="4151235"/>
            <a:ext cx="1524328" cy="369332"/>
          </a:xfrm>
          <a:prstGeom prst="rect">
            <a:avLst/>
          </a:prstGeom>
          <a:noFill/>
        </p:spPr>
        <p:txBody>
          <a:bodyPr wrap="none" rtlCol="0">
            <a:spAutoFit/>
          </a:bodyPr>
          <a:lstStyle/>
          <a:p>
            <a:r>
              <a:rPr lang="en-US" dirty="0"/>
              <a:t>Main Memory</a:t>
            </a:r>
          </a:p>
        </p:txBody>
      </p:sp>
      <p:sp>
        <p:nvSpPr>
          <p:cNvPr id="20" name="TextBox 19"/>
          <p:cNvSpPr txBox="1"/>
          <p:nvPr/>
        </p:nvSpPr>
        <p:spPr>
          <a:xfrm>
            <a:off x="7044342" y="4117107"/>
            <a:ext cx="1990481" cy="369332"/>
          </a:xfrm>
          <a:prstGeom prst="rect">
            <a:avLst/>
          </a:prstGeom>
          <a:noFill/>
        </p:spPr>
        <p:txBody>
          <a:bodyPr wrap="none" rtlCol="0">
            <a:spAutoFit/>
          </a:bodyPr>
          <a:lstStyle/>
          <a:p>
            <a:r>
              <a:rPr lang="en-US" dirty="0"/>
              <a:t>Processor Registers</a:t>
            </a:r>
          </a:p>
        </p:txBody>
      </p:sp>
      <p:cxnSp>
        <p:nvCxnSpPr>
          <p:cNvPr id="22" name="Straight Arrow Connector 21"/>
          <p:cNvCxnSpPr>
            <a:stCxn id="13" idx="1"/>
            <a:endCxn id="11" idx="3"/>
          </p:cNvCxnSpPr>
          <p:nvPr/>
        </p:nvCxnSpPr>
        <p:spPr>
          <a:xfrm flipH="1">
            <a:off x="8734561" y="1963046"/>
            <a:ext cx="1521731" cy="1153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727730" y="2341767"/>
            <a:ext cx="1521731" cy="1153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71296" y="4786695"/>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272214" y="477614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724023" y="608467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185914" y="5240824"/>
            <a:ext cx="2183641" cy="1050878"/>
            <a:chOff x="1105469" y="4094329"/>
            <a:chExt cx="2183641" cy="1050878"/>
          </a:xfrm>
        </p:grpSpPr>
        <p:sp>
          <p:nvSpPr>
            <p:cNvPr id="33" name="Flowchart: Manual Operation 32"/>
            <p:cNvSpPr/>
            <p:nvPr/>
          </p:nvSpPr>
          <p:spPr>
            <a:xfrm>
              <a:off x="1105469" y="4094329"/>
              <a:ext cx="2183641" cy="105087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34" name="Isosceles Triangle 33"/>
            <p:cNvSpPr/>
            <p:nvPr/>
          </p:nvSpPr>
          <p:spPr>
            <a:xfrm rot="10800000">
              <a:off x="2115400" y="4094329"/>
              <a:ext cx="232012" cy="191068"/>
            </a:xfrm>
            <a:prstGeom prst="triangle">
              <a:avLst>
                <a:gd name="adj" fmla="val 464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p:nvPr/>
        </p:nvSpPr>
        <p:spPr>
          <a:xfrm>
            <a:off x="882546" y="3901052"/>
            <a:ext cx="1433014" cy="3957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9374" y="3111759"/>
            <a:ext cx="1433014" cy="3957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889374" y="3507544"/>
            <a:ext cx="1433014" cy="39578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3844119" y="1958531"/>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39" name="Rectangle 38"/>
          <p:cNvSpPr/>
          <p:nvPr/>
        </p:nvSpPr>
        <p:spPr>
          <a:xfrm>
            <a:off x="3844119" y="2354316"/>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40" name="Rectangle 39"/>
          <p:cNvSpPr/>
          <p:nvPr/>
        </p:nvSpPr>
        <p:spPr>
          <a:xfrm>
            <a:off x="3844119" y="2750101"/>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44119" y="315725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44119" y="355304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44119" y="394882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798462" y="4344613"/>
            <a:ext cx="1524328" cy="369332"/>
          </a:xfrm>
          <a:prstGeom prst="rect">
            <a:avLst/>
          </a:prstGeom>
          <a:noFill/>
        </p:spPr>
        <p:txBody>
          <a:bodyPr wrap="none" rtlCol="0">
            <a:spAutoFit/>
          </a:bodyPr>
          <a:lstStyle/>
          <a:p>
            <a:r>
              <a:rPr lang="en-US" dirty="0"/>
              <a:t>Main Memory</a:t>
            </a:r>
          </a:p>
        </p:txBody>
      </p:sp>
      <p:sp>
        <p:nvSpPr>
          <p:cNvPr id="45" name="TextBox 44"/>
          <p:cNvSpPr txBox="1"/>
          <p:nvPr/>
        </p:nvSpPr>
        <p:spPr>
          <a:xfrm>
            <a:off x="632169" y="4310485"/>
            <a:ext cx="1990481" cy="369332"/>
          </a:xfrm>
          <a:prstGeom prst="rect">
            <a:avLst/>
          </a:prstGeom>
          <a:noFill/>
        </p:spPr>
        <p:txBody>
          <a:bodyPr wrap="none" rtlCol="0">
            <a:spAutoFit/>
          </a:bodyPr>
          <a:lstStyle/>
          <a:p>
            <a:r>
              <a:rPr lang="en-US" dirty="0"/>
              <a:t>Processor Registers</a:t>
            </a:r>
          </a:p>
        </p:txBody>
      </p:sp>
      <p:cxnSp>
        <p:nvCxnSpPr>
          <p:cNvPr id="49" name="Straight Arrow Connector 48"/>
          <p:cNvCxnSpPr/>
          <p:nvPr/>
        </p:nvCxnSpPr>
        <p:spPr>
          <a:xfrm>
            <a:off x="2759123" y="4993721"/>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860041" y="4983172"/>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11850" y="6291702"/>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958668" y="1564915"/>
            <a:ext cx="1800455" cy="596023"/>
          </a:xfrm>
          <a:prstGeom prst="ellips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Initial Condition</a:t>
            </a:r>
          </a:p>
        </p:txBody>
      </p:sp>
      <p:sp>
        <p:nvSpPr>
          <p:cNvPr id="55" name="Right Arrow 54"/>
          <p:cNvSpPr/>
          <p:nvPr/>
        </p:nvSpPr>
        <p:spPr>
          <a:xfrm>
            <a:off x="5868537" y="3314166"/>
            <a:ext cx="1023582" cy="441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234367" y="1522809"/>
            <a:ext cx="2254227" cy="974745"/>
          </a:xfrm>
          <a:prstGeom prst="ellips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Load Memory into Registers</a:t>
            </a:r>
          </a:p>
        </p:txBody>
      </p:sp>
      <p:sp>
        <p:nvSpPr>
          <p:cNvPr id="46" name="Oval 45">
            <a:extLst>
              <a:ext uri="{FF2B5EF4-FFF2-40B4-BE49-F238E27FC236}">
                <a16:creationId xmlns:a16="http://schemas.microsoft.com/office/drawing/2014/main" id="{EF34B1B8-2DBA-49D4-885B-2EE7E2A66A73}"/>
              </a:ext>
            </a:extLst>
          </p:cNvPr>
          <p:cNvSpPr/>
          <p:nvPr/>
        </p:nvSpPr>
        <p:spPr>
          <a:xfrm>
            <a:off x="565265" y="1577463"/>
            <a:ext cx="324109" cy="31819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1</a:t>
            </a:r>
          </a:p>
        </p:txBody>
      </p:sp>
      <p:sp>
        <p:nvSpPr>
          <p:cNvPr id="47" name="Oval 46">
            <a:extLst>
              <a:ext uri="{FF2B5EF4-FFF2-40B4-BE49-F238E27FC236}">
                <a16:creationId xmlns:a16="http://schemas.microsoft.com/office/drawing/2014/main" id="{640DD4DB-6040-4041-8036-402B0E3A0A92}"/>
              </a:ext>
            </a:extLst>
          </p:cNvPr>
          <p:cNvSpPr/>
          <p:nvPr/>
        </p:nvSpPr>
        <p:spPr>
          <a:xfrm>
            <a:off x="6718848" y="1578979"/>
            <a:ext cx="324109" cy="31819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251190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Conventional Memory</a:t>
            </a:r>
          </a:p>
        </p:txBody>
      </p:sp>
      <p:grpSp>
        <p:nvGrpSpPr>
          <p:cNvPr id="9" name="Group 8"/>
          <p:cNvGrpSpPr/>
          <p:nvPr/>
        </p:nvGrpSpPr>
        <p:grpSpPr>
          <a:xfrm>
            <a:off x="8598087" y="5033798"/>
            <a:ext cx="2183641" cy="1050878"/>
            <a:chOff x="1105469" y="4094329"/>
            <a:chExt cx="2183641" cy="1050878"/>
          </a:xfrm>
        </p:grpSpPr>
        <p:sp>
          <p:nvSpPr>
            <p:cNvPr id="5" name="Flowchart: Manual Operation 4"/>
            <p:cNvSpPr/>
            <p:nvPr/>
          </p:nvSpPr>
          <p:spPr>
            <a:xfrm>
              <a:off x="1105469" y="4094329"/>
              <a:ext cx="2183641" cy="105087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8" name="Isosceles Triangle 7"/>
            <p:cNvSpPr/>
            <p:nvPr/>
          </p:nvSpPr>
          <p:spPr>
            <a:xfrm rot="10800000">
              <a:off x="2115400" y="4094329"/>
              <a:ext cx="232012" cy="191068"/>
            </a:xfrm>
            <a:prstGeom prst="triangle">
              <a:avLst>
                <a:gd name="adj" fmla="val 464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308367" y="3721322"/>
            <a:ext cx="1433014" cy="3957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01547" y="2918381"/>
            <a:ext cx="1433014" cy="3957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12" name="Rectangle 11"/>
          <p:cNvSpPr/>
          <p:nvPr/>
        </p:nvSpPr>
        <p:spPr>
          <a:xfrm>
            <a:off x="7301547" y="3314166"/>
            <a:ext cx="1433014" cy="39578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13" name="Rectangle 12"/>
          <p:cNvSpPr/>
          <p:nvPr/>
        </p:nvSpPr>
        <p:spPr>
          <a:xfrm>
            <a:off x="10256292" y="176515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14" name="Rectangle 13"/>
          <p:cNvSpPr/>
          <p:nvPr/>
        </p:nvSpPr>
        <p:spPr>
          <a:xfrm>
            <a:off x="10256292" y="216093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15" name="Rectangle 14"/>
          <p:cNvSpPr/>
          <p:nvPr/>
        </p:nvSpPr>
        <p:spPr>
          <a:xfrm>
            <a:off x="10256292" y="255672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256292" y="2963880"/>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56292" y="3359665"/>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256292" y="3755450"/>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210635" y="4151235"/>
            <a:ext cx="1524328" cy="369332"/>
          </a:xfrm>
          <a:prstGeom prst="rect">
            <a:avLst/>
          </a:prstGeom>
          <a:noFill/>
        </p:spPr>
        <p:txBody>
          <a:bodyPr wrap="none" rtlCol="0">
            <a:spAutoFit/>
          </a:bodyPr>
          <a:lstStyle/>
          <a:p>
            <a:r>
              <a:rPr lang="en-US" dirty="0"/>
              <a:t>Main Memory</a:t>
            </a:r>
          </a:p>
        </p:txBody>
      </p:sp>
      <p:sp>
        <p:nvSpPr>
          <p:cNvPr id="20" name="TextBox 19"/>
          <p:cNvSpPr txBox="1"/>
          <p:nvPr/>
        </p:nvSpPr>
        <p:spPr>
          <a:xfrm>
            <a:off x="7044342" y="4117107"/>
            <a:ext cx="1990481" cy="369332"/>
          </a:xfrm>
          <a:prstGeom prst="rect">
            <a:avLst/>
          </a:prstGeom>
          <a:noFill/>
        </p:spPr>
        <p:txBody>
          <a:bodyPr wrap="none" rtlCol="0">
            <a:spAutoFit/>
          </a:bodyPr>
          <a:lstStyle/>
          <a:p>
            <a:r>
              <a:rPr lang="en-US" dirty="0"/>
              <a:t>Processor Registers</a:t>
            </a:r>
          </a:p>
        </p:txBody>
      </p:sp>
      <p:cxnSp>
        <p:nvCxnSpPr>
          <p:cNvPr id="22" name="Straight Arrow Connector 21"/>
          <p:cNvCxnSpPr>
            <a:stCxn id="11" idx="3"/>
            <a:endCxn id="13" idx="1"/>
          </p:cNvCxnSpPr>
          <p:nvPr/>
        </p:nvCxnSpPr>
        <p:spPr>
          <a:xfrm flipV="1">
            <a:off x="8734561" y="1963046"/>
            <a:ext cx="1521731" cy="1153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71296" y="4786695"/>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272214" y="477614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724023" y="608467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185914" y="5240824"/>
            <a:ext cx="2183641" cy="1050878"/>
            <a:chOff x="1105469" y="4094329"/>
            <a:chExt cx="2183641" cy="1050878"/>
          </a:xfrm>
        </p:grpSpPr>
        <p:sp>
          <p:nvSpPr>
            <p:cNvPr id="33" name="Flowchart: Manual Operation 32"/>
            <p:cNvSpPr/>
            <p:nvPr/>
          </p:nvSpPr>
          <p:spPr>
            <a:xfrm>
              <a:off x="1105469" y="4094329"/>
              <a:ext cx="2183641" cy="105087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34" name="Isosceles Triangle 33"/>
            <p:cNvSpPr/>
            <p:nvPr/>
          </p:nvSpPr>
          <p:spPr>
            <a:xfrm rot="10800000">
              <a:off x="2115400" y="4094329"/>
              <a:ext cx="232012" cy="191068"/>
            </a:xfrm>
            <a:prstGeom prst="triangle">
              <a:avLst>
                <a:gd name="adj" fmla="val 464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p:nvPr/>
        </p:nvSpPr>
        <p:spPr>
          <a:xfrm>
            <a:off x="882546" y="3914700"/>
            <a:ext cx="1433014" cy="3957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9374" y="3111759"/>
            <a:ext cx="1433014" cy="3957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37" name="Rectangle 36"/>
          <p:cNvSpPr/>
          <p:nvPr/>
        </p:nvSpPr>
        <p:spPr>
          <a:xfrm>
            <a:off x="889374" y="3507544"/>
            <a:ext cx="1433014" cy="39578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38" name="Rectangle 37"/>
          <p:cNvSpPr/>
          <p:nvPr/>
        </p:nvSpPr>
        <p:spPr>
          <a:xfrm>
            <a:off x="4198967" y="1958531"/>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A</a:t>
            </a:r>
          </a:p>
        </p:txBody>
      </p:sp>
      <p:sp>
        <p:nvSpPr>
          <p:cNvPr id="39" name="Rectangle 38"/>
          <p:cNvSpPr/>
          <p:nvPr/>
        </p:nvSpPr>
        <p:spPr>
          <a:xfrm>
            <a:off x="4198967" y="2354316"/>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B</a:t>
            </a:r>
          </a:p>
        </p:txBody>
      </p:sp>
      <p:sp>
        <p:nvSpPr>
          <p:cNvPr id="40" name="Rectangle 39"/>
          <p:cNvSpPr/>
          <p:nvPr/>
        </p:nvSpPr>
        <p:spPr>
          <a:xfrm>
            <a:off x="4198967" y="2750101"/>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98967" y="315725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98967" y="355304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198967" y="3948828"/>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153310" y="4344613"/>
            <a:ext cx="1524328" cy="369332"/>
          </a:xfrm>
          <a:prstGeom prst="rect">
            <a:avLst/>
          </a:prstGeom>
          <a:noFill/>
        </p:spPr>
        <p:txBody>
          <a:bodyPr wrap="none" rtlCol="0">
            <a:spAutoFit/>
          </a:bodyPr>
          <a:lstStyle/>
          <a:p>
            <a:r>
              <a:rPr lang="en-US" dirty="0"/>
              <a:t>Main Memory</a:t>
            </a:r>
          </a:p>
        </p:txBody>
      </p:sp>
      <p:sp>
        <p:nvSpPr>
          <p:cNvPr id="45" name="TextBox 44"/>
          <p:cNvSpPr txBox="1"/>
          <p:nvPr/>
        </p:nvSpPr>
        <p:spPr>
          <a:xfrm>
            <a:off x="632169" y="4310485"/>
            <a:ext cx="1990481" cy="369332"/>
          </a:xfrm>
          <a:prstGeom prst="rect">
            <a:avLst/>
          </a:prstGeom>
          <a:noFill/>
        </p:spPr>
        <p:txBody>
          <a:bodyPr wrap="none" rtlCol="0">
            <a:spAutoFit/>
          </a:bodyPr>
          <a:lstStyle/>
          <a:p>
            <a:r>
              <a:rPr lang="en-US" dirty="0"/>
              <a:t>Processor Registers</a:t>
            </a:r>
          </a:p>
        </p:txBody>
      </p:sp>
      <p:sp>
        <p:nvSpPr>
          <p:cNvPr id="55" name="Right Arrow 54"/>
          <p:cNvSpPr/>
          <p:nvPr/>
        </p:nvSpPr>
        <p:spPr>
          <a:xfrm>
            <a:off x="5868537" y="3314166"/>
            <a:ext cx="1023582" cy="441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Elbow Connector 3"/>
          <p:cNvCxnSpPr>
            <a:stCxn id="36" idx="3"/>
          </p:cNvCxnSpPr>
          <p:nvPr/>
        </p:nvCxnSpPr>
        <p:spPr>
          <a:xfrm>
            <a:off x="2322388" y="3309652"/>
            <a:ext cx="1537653" cy="19152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7" idx="3"/>
          </p:cNvCxnSpPr>
          <p:nvPr/>
        </p:nvCxnSpPr>
        <p:spPr>
          <a:xfrm>
            <a:off x="2322388" y="3705437"/>
            <a:ext cx="300262" cy="15353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345405" y="1626837"/>
            <a:ext cx="2254227" cy="974745"/>
          </a:xfrm>
          <a:prstGeom prst="ellips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Compute Arithmetic &amp;  Create Result</a:t>
            </a:r>
          </a:p>
        </p:txBody>
      </p:sp>
      <p:cxnSp>
        <p:nvCxnSpPr>
          <p:cNvPr id="28" name="Elbow Connector 27"/>
          <p:cNvCxnSpPr>
            <a:stCxn id="33" idx="2"/>
            <a:endCxn id="36" idx="1"/>
          </p:cNvCxnSpPr>
          <p:nvPr/>
        </p:nvCxnSpPr>
        <p:spPr>
          <a:xfrm rot="5400000" flipH="1">
            <a:off x="592530" y="3606497"/>
            <a:ext cx="2982050" cy="2388361"/>
          </a:xfrm>
          <a:prstGeom prst="bentConnector4">
            <a:avLst>
              <a:gd name="adj1" fmla="val -7666"/>
              <a:gd name="adj2" fmla="val 10957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582304" y="6147113"/>
            <a:ext cx="762516" cy="369332"/>
          </a:xfrm>
          <a:prstGeom prst="rect">
            <a:avLst/>
          </a:prstGeom>
          <a:noFill/>
        </p:spPr>
        <p:txBody>
          <a:bodyPr wrap="none" rtlCol="0">
            <a:spAutoFit/>
          </a:bodyPr>
          <a:lstStyle/>
          <a:p>
            <a:r>
              <a:rPr lang="en-US" dirty="0"/>
              <a:t>Result</a:t>
            </a:r>
          </a:p>
        </p:txBody>
      </p:sp>
      <p:sp>
        <p:nvSpPr>
          <p:cNvPr id="57" name="Oval 56"/>
          <p:cNvSpPr/>
          <p:nvPr/>
        </p:nvSpPr>
        <p:spPr>
          <a:xfrm>
            <a:off x="7044342" y="1577463"/>
            <a:ext cx="2254227" cy="974745"/>
          </a:xfrm>
          <a:prstGeom prst="ellips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Store Result to Memory</a:t>
            </a:r>
          </a:p>
        </p:txBody>
      </p:sp>
      <p:sp>
        <p:nvSpPr>
          <p:cNvPr id="47" name="Oval 46">
            <a:extLst>
              <a:ext uri="{FF2B5EF4-FFF2-40B4-BE49-F238E27FC236}">
                <a16:creationId xmlns:a16="http://schemas.microsoft.com/office/drawing/2014/main" id="{07F0776B-5314-48BB-8457-3E4F274189A6}"/>
              </a:ext>
            </a:extLst>
          </p:cNvPr>
          <p:cNvSpPr/>
          <p:nvPr/>
        </p:nvSpPr>
        <p:spPr>
          <a:xfrm>
            <a:off x="632169" y="1577463"/>
            <a:ext cx="324109" cy="31819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3</a:t>
            </a:r>
          </a:p>
        </p:txBody>
      </p:sp>
      <p:sp>
        <p:nvSpPr>
          <p:cNvPr id="48" name="Oval 47">
            <a:extLst>
              <a:ext uri="{FF2B5EF4-FFF2-40B4-BE49-F238E27FC236}">
                <a16:creationId xmlns:a16="http://schemas.microsoft.com/office/drawing/2014/main" id="{B0C4F982-9E29-43D8-A01F-D00410196460}"/>
              </a:ext>
            </a:extLst>
          </p:cNvPr>
          <p:cNvSpPr/>
          <p:nvPr/>
        </p:nvSpPr>
        <p:spPr>
          <a:xfrm>
            <a:off x="6785752" y="1578979"/>
            <a:ext cx="324109" cy="31819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4</a:t>
            </a:r>
          </a:p>
        </p:txBody>
      </p:sp>
    </p:spTree>
    <p:extLst>
      <p:ext uri="{BB962C8B-B14F-4D97-AF65-F5344CB8AC3E}">
        <p14:creationId xmlns:p14="http://schemas.microsoft.com/office/powerpoint/2010/main" val="187027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IO Memory</a:t>
            </a:r>
          </a:p>
        </p:txBody>
      </p:sp>
      <p:grpSp>
        <p:nvGrpSpPr>
          <p:cNvPr id="32" name="Group 31"/>
          <p:cNvGrpSpPr/>
          <p:nvPr/>
        </p:nvGrpSpPr>
        <p:grpSpPr>
          <a:xfrm>
            <a:off x="4317239" y="5025868"/>
            <a:ext cx="2183641" cy="1050878"/>
            <a:chOff x="1105469" y="4094329"/>
            <a:chExt cx="2183641" cy="1050878"/>
          </a:xfrm>
        </p:grpSpPr>
        <p:sp>
          <p:nvSpPr>
            <p:cNvPr id="33" name="Flowchart: Manual Operation 32"/>
            <p:cNvSpPr/>
            <p:nvPr/>
          </p:nvSpPr>
          <p:spPr>
            <a:xfrm>
              <a:off x="1105469" y="4094329"/>
              <a:ext cx="2183641" cy="105087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34" name="Isosceles Triangle 33"/>
            <p:cNvSpPr/>
            <p:nvPr/>
          </p:nvSpPr>
          <p:spPr>
            <a:xfrm rot="10800000">
              <a:off x="2115400" y="4094329"/>
              <a:ext cx="232012" cy="191068"/>
            </a:xfrm>
            <a:prstGeom prst="triangle">
              <a:avLst>
                <a:gd name="adj" fmla="val 464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p:nvPr/>
        </p:nvSpPr>
        <p:spPr>
          <a:xfrm>
            <a:off x="3013871" y="3699744"/>
            <a:ext cx="1433014" cy="3957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20699" y="2896803"/>
            <a:ext cx="1433014" cy="3957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3020699" y="3292588"/>
            <a:ext cx="1433014" cy="39578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5975444" y="1743575"/>
            <a:ext cx="1433014" cy="395785"/>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a:t>
            </a:r>
            <a:r>
              <a:rPr lang="en-US" dirty="0" err="1"/>
              <a:t>Reg</a:t>
            </a:r>
            <a:endParaRPr lang="en-US" dirty="0"/>
          </a:p>
        </p:txBody>
      </p:sp>
      <p:sp>
        <p:nvSpPr>
          <p:cNvPr id="39" name="Rectangle 38"/>
          <p:cNvSpPr/>
          <p:nvPr/>
        </p:nvSpPr>
        <p:spPr>
          <a:xfrm>
            <a:off x="5975444" y="2139360"/>
            <a:ext cx="1433014" cy="395785"/>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a:t>
            </a:r>
            <a:r>
              <a:rPr lang="en-US" dirty="0" err="1"/>
              <a:t>Reg</a:t>
            </a:r>
            <a:endParaRPr lang="en-US" dirty="0"/>
          </a:p>
        </p:txBody>
      </p:sp>
      <p:sp>
        <p:nvSpPr>
          <p:cNvPr id="40" name="Rectangle 39"/>
          <p:cNvSpPr/>
          <p:nvPr/>
        </p:nvSpPr>
        <p:spPr>
          <a:xfrm>
            <a:off x="5975444" y="2548793"/>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75444" y="2942302"/>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975444" y="3338087"/>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75444" y="3733872"/>
            <a:ext cx="1433014" cy="3957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929787" y="4129657"/>
            <a:ext cx="1524328" cy="369332"/>
          </a:xfrm>
          <a:prstGeom prst="rect">
            <a:avLst/>
          </a:prstGeom>
          <a:noFill/>
        </p:spPr>
        <p:txBody>
          <a:bodyPr wrap="none" rtlCol="0">
            <a:spAutoFit/>
          </a:bodyPr>
          <a:lstStyle/>
          <a:p>
            <a:r>
              <a:rPr lang="en-US" dirty="0"/>
              <a:t>Main Memory</a:t>
            </a:r>
          </a:p>
        </p:txBody>
      </p:sp>
      <p:sp>
        <p:nvSpPr>
          <p:cNvPr id="45" name="TextBox 44"/>
          <p:cNvSpPr txBox="1"/>
          <p:nvPr/>
        </p:nvSpPr>
        <p:spPr>
          <a:xfrm>
            <a:off x="2763494" y="4095529"/>
            <a:ext cx="1990481" cy="369332"/>
          </a:xfrm>
          <a:prstGeom prst="rect">
            <a:avLst/>
          </a:prstGeom>
          <a:noFill/>
        </p:spPr>
        <p:txBody>
          <a:bodyPr wrap="none" rtlCol="0">
            <a:spAutoFit/>
          </a:bodyPr>
          <a:lstStyle/>
          <a:p>
            <a:r>
              <a:rPr lang="en-US" dirty="0"/>
              <a:t>Processor Registers</a:t>
            </a:r>
          </a:p>
        </p:txBody>
      </p:sp>
      <p:cxnSp>
        <p:nvCxnSpPr>
          <p:cNvPr id="49" name="Straight Arrow Connector 48"/>
          <p:cNvCxnSpPr/>
          <p:nvPr/>
        </p:nvCxnSpPr>
        <p:spPr>
          <a:xfrm>
            <a:off x="4890448" y="4778765"/>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991366" y="476821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443175" y="6076746"/>
            <a:ext cx="0" cy="24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805080" y="660677"/>
            <a:ext cx="2088108" cy="987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A</a:t>
            </a:r>
          </a:p>
        </p:txBody>
      </p:sp>
      <p:cxnSp>
        <p:nvCxnSpPr>
          <p:cNvPr id="6" name="Straight Arrow Connector 5"/>
          <p:cNvCxnSpPr>
            <a:stCxn id="3" idx="1"/>
            <a:endCxn id="38" idx="3"/>
          </p:cNvCxnSpPr>
          <p:nvPr/>
        </p:nvCxnSpPr>
        <p:spPr>
          <a:xfrm flipH="1">
            <a:off x="7408458" y="1154324"/>
            <a:ext cx="1396622" cy="787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805080" y="2041498"/>
            <a:ext cx="2088108" cy="987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a:t>
            </a:r>
          </a:p>
        </p:txBody>
      </p:sp>
      <p:cxnSp>
        <p:nvCxnSpPr>
          <p:cNvPr id="27" name="Straight Arrow Connector 26"/>
          <p:cNvCxnSpPr>
            <a:stCxn id="48" idx="1"/>
            <a:endCxn id="39" idx="3"/>
          </p:cNvCxnSpPr>
          <p:nvPr/>
        </p:nvCxnSpPr>
        <p:spPr>
          <a:xfrm flipH="1" flipV="1">
            <a:off x="7408458" y="2337253"/>
            <a:ext cx="1396622" cy="197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1"/>
            <a:endCxn id="36" idx="3"/>
          </p:cNvCxnSpPr>
          <p:nvPr/>
        </p:nvCxnSpPr>
        <p:spPr>
          <a:xfrm flipH="1">
            <a:off x="4453713" y="1941468"/>
            <a:ext cx="1521731" cy="1153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1"/>
            <a:endCxn id="37" idx="3"/>
          </p:cNvCxnSpPr>
          <p:nvPr/>
        </p:nvCxnSpPr>
        <p:spPr>
          <a:xfrm flipH="1">
            <a:off x="4453713" y="2337253"/>
            <a:ext cx="1521731" cy="1153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35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Memory Caching in IO Ports</a:t>
            </a:r>
          </a:p>
        </p:txBody>
      </p:sp>
      <p:sp>
        <p:nvSpPr>
          <p:cNvPr id="6" name="Content Placeholder 5"/>
          <p:cNvSpPr>
            <a:spLocks noGrp="1"/>
          </p:cNvSpPr>
          <p:nvPr>
            <p:ph idx="1"/>
          </p:nvPr>
        </p:nvSpPr>
        <p:spPr/>
        <p:txBody>
          <a:bodyPr/>
          <a:lstStyle/>
          <a:p>
            <a:r>
              <a:rPr lang="en-US" dirty="0"/>
              <a:t>Volatile Keyword</a:t>
            </a:r>
          </a:p>
          <a:p>
            <a:r>
              <a:rPr lang="en-US" dirty="0"/>
              <a:t>Disable hardware caching during IO access. Done by the kernel itself</a:t>
            </a:r>
          </a:p>
        </p:txBody>
      </p:sp>
    </p:spTree>
    <p:extLst>
      <p:ext uri="{BB962C8B-B14F-4D97-AF65-F5344CB8AC3E}">
        <p14:creationId xmlns:p14="http://schemas.microsoft.com/office/powerpoint/2010/main" val="8424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Reordering</a:t>
            </a:r>
          </a:p>
        </p:txBody>
      </p:sp>
      <p:sp>
        <p:nvSpPr>
          <p:cNvPr id="3" name="Content Placeholder 2"/>
          <p:cNvSpPr>
            <a:spLocks noGrp="1"/>
          </p:cNvSpPr>
          <p:nvPr>
            <p:ph idx="1"/>
          </p:nvPr>
        </p:nvSpPr>
        <p:spPr/>
        <p:txBody>
          <a:bodyPr>
            <a:normAutofit/>
          </a:bodyPr>
          <a:lstStyle/>
          <a:p>
            <a:r>
              <a:rPr lang="en-US" dirty="0"/>
              <a:t>Consider the Following Code Snippet</a:t>
            </a:r>
          </a:p>
          <a:p>
            <a:pPr lvl="1"/>
            <a:r>
              <a:rPr lang="en-US" i="1" dirty="0">
                <a:solidFill>
                  <a:schemeClr val="accent1"/>
                </a:solidFill>
              </a:rPr>
              <a:t>Write (PIN FUNCTION, CLOCK DEVICE)</a:t>
            </a:r>
          </a:p>
          <a:p>
            <a:pPr lvl="1"/>
            <a:r>
              <a:rPr lang="en-US" i="1" dirty="0">
                <a:solidFill>
                  <a:schemeClr val="accent1"/>
                </a:solidFill>
              </a:rPr>
              <a:t>Write (FREQUENCY SETTING, CLOCK DEVICE)</a:t>
            </a:r>
          </a:p>
          <a:p>
            <a:pPr lvl="1"/>
            <a:r>
              <a:rPr lang="en-US" i="1" dirty="0">
                <a:solidFill>
                  <a:schemeClr val="accent1"/>
                </a:solidFill>
              </a:rPr>
              <a:t>Write (PRESCALAR VALUE, CLOCK DEVICE)</a:t>
            </a:r>
          </a:p>
          <a:p>
            <a:pPr lvl="1"/>
            <a:r>
              <a:rPr lang="en-US" i="1" dirty="0">
                <a:solidFill>
                  <a:schemeClr val="accent1"/>
                </a:solidFill>
              </a:rPr>
              <a:t>Write (START CLOCK, CLOCK DEVICE)</a:t>
            </a:r>
          </a:p>
          <a:p>
            <a:r>
              <a:rPr lang="en-US" dirty="0"/>
              <a:t>Compiler Reorders the data for optimized performance</a:t>
            </a:r>
          </a:p>
          <a:p>
            <a:pPr lvl="1"/>
            <a:r>
              <a:rPr lang="en-US" i="1" dirty="0"/>
              <a:t>Write (PIN FUNCTION, CLOCK DEVICE)</a:t>
            </a:r>
          </a:p>
          <a:p>
            <a:pPr lvl="1"/>
            <a:r>
              <a:rPr lang="en-US" i="1" dirty="0">
                <a:solidFill>
                  <a:schemeClr val="accent2">
                    <a:lumMod val="60000"/>
                    <a:lumOff val="40000"/>
                  </a:schemeClr>
                </a:solidFill>
              </a:rPr>
              <a:t>Write (PRESCALAR VALUE, CLOCK DEVICE)</a:t>
            </a:r>
          </a:p>
          <a:p>
            <a:pPr lvl="1"/>
            <a:r>
              <a:rPr lang="en-US" i="1" dirty="0"/>
              <a:t>Write (START CLOCK, CLOCK DEVICE)</a:t>
            </a:r>
          </a:p>
          <a:p>
            <a:pPr lvl="1"/>
            <a:r>
              <a:rPr lang="en-US" i="1" dirty="0">
                <a:solidFill>
                  <a:srgbClr val="FF0000"/>
                </a:solidFill>
              </a:rPr>
              <a:t>Write (FREQUENCY SETTING, CLOCK DEVICE)</a:t>
            </a:r>
          </a:p>
          <a:p>
            <a:pPr lvl="1"/>
            <a:endParaRPr lang="en-US" dirty="0"/>
          </a:p>
        </p:txBody>
      </p:sp>
    </p:spTree>
    <p:extLst>
      <p:ext uri="{BB962C8B-B14F-4D97-AF65-F5344CB8AC3E}">
        <p14:creationId xmlns:p14="http://schemas.microsoft.com/office/powerpoint/2010/main" val="215779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a:t>
            </a:r>
          </a:p>
        </p:txBody>
      </p:sp>
      <p:sp>
        <p:nvSpPr>
          <p:cNvPr id="3" name="Content Placeholder 2"/>
          <p:cNvSpPr>
            <a:spLocks noGrp="1"/>
          </p:cNvSpPr>
          <p:nvPr>
            <p:ph idx="1"/>
          </p:nvPr>
        </p:nvSpPr>
        <p:spPr/>
        <p:txBody>
          <a:bodyPr/>
          <a:lstStyle/>
          <a:p>
            <a:r>
              <a:rPr lang="en-US" dirty="0"/>
              <a:t>The code will be modified like this</a:t>
            </a:r>
          </a:p>
          <a:p>
            <a:pPr lvl="1"/>
            <a:r>
              <a:rPr lang="en-US" i="1" dirty="0">
                <a:solidFill>
                  <a:schemeClr val="accent1"/>
                </a:solidFill>
              </a:rPr>
              <a:t>Write (PIN FUNCTION, CLOCK DEVICE)</a:t>
            </a:r>
          </a:p>
          <a:p>
            <a:pPr lvl="1"/>
            <a:r>
              <a:rPr lang="en-US" i="1" dirty="0">
                <a:solidFill>
                  <a:schemeClr val="accent1"/>
                </a:solidFill>
              </a:rPr>
              <a:t>Write (FREQUENCY SETTING, CLOCK DEVICE)</a:t>
            </a:r>
          </a:p>
          <a:p>
            <a:pPr lvl="1"/>
            <a:r>
              <a:rPr lang="en-US" i="1" dirty="0">
                <a:solidFill>
                  <a:schemeClr val="accent1"/>
                </a:solidFill>
              </a:rPr>
              <a:t>Write (PRESCALAR VALUE, CLOCK DEVICE)</a:t>
            </a:r>
          </a:p>
          <a:p>
            <a:pPr lvl="1"/>
            <a:r>
              <a:rPr lang="en-US" i="1" dirty="0">
                <a:solidFill>
                  <a:schemeClr val="accent1"/>
                </a:solidFill>
              </a:rPr>
              <a:t>BARRIER();</a:t>
            </a:r>
          </a:p>
          <a:p>
            <a:pPr lvl="1"/>
            <a:r>
              <a:rPr lang="en-US" i="1" dirty="0">
                <a:solidFill>
                  <a:schemeClr val="accent1"/>
                </a:solidFill>
              </a:rPr>
              <a:t>Write (START CLOCK, CLOCK DEVICE)</a:t>
            </a:r>
          </a:p>
          <a:p>
            <a:pPr lvl="1"/>
            <a:endParaRPr lang="en-US" dirty="0"/>
          </a:p>
        </p:txBody>
      </p:sp>
    </p:spTree>
    <p:extLst>
      <p:ext uri="{BB962C8B-B14F-4D97-AF65-F5344CB8AC3E}">
        <p14:creationId xmlns:p14="http://schemas.microsoft.com/office/powerpoint/2010/main" val="194055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2940</Words>
  <Application>Microsoft Office PowerPoint</Application>
  <PresentationFormat>Widescreen</PresentationFormat>
  <Paragraphs>314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Wingdings</vt:lpstr>
      <vt:lpstr>Office Theme</vt:lpstr>
      <vt:lpstr>Hardware and Interrupts Introduction to GPIO</vt:lpstr>
      <vt:lpstr>Content</vt:lpstr>
      <vt:lpstr>The Device  Driver Abstract View</vt:lpstr>
      <vt:lpstr>Conventional Memory</vt:lpstr>
      <vt:lpstr>Conventional Memory</vt:lpstr>
      <vt:lpstr>IO Memory</vt:lpstr>
      <vt:lpstr>Memory Caching in IO Ports</vt:lpstr>
      <vt:lpstr>Data Reordering</vt:lpstr>
      <vt:lpstr>Barriers</vt:lpstr>
      <vt:lpstr>Barriers in Linux Kernel</vt:lpstr>
      <vt:lpstr>The Device  Driver Abstract View</vt:lpstr>
      <vt:lpstr>Device Addressing</vt:lpstr>
      <vt:lpstr>IO mapped IO (IOIO) or IO Ports</vt:lpstr>
      <vt:lpstr>Memory Mapped IO (MMIO) or IO Memory</vt:lpstr>
      <vt:lpstr>Communicating with IO Ports</vt:lpstr>
      <vt:lpstr>Communicating with IO Ports</vt:lpstr>
      <vt:lpstr>Communicating with IO Ports</vt:lpstr>
      <vt:lpstr>Communicating with IO Ports</vt:lpstr>
      <vt:lpstr>IO Memory</vt:lpstr>
      <vt:lpstr>IO Memory</vt:lpstr>
      <vt:lpstr>The Device  Driver Abstract View</vt:lpstr>
      <vt:lpstr>Interrupts - Definition</vt:lpstr>
      <vt:lpstr>Interrupts </vt:lpstr>
      <vt:lpstr>Interrupts – Requesting an IRQ and binding a handler</vt:lpstr>
      <vt:lpstr>Interrupts – FLAGS passed to request_irq</vt:lpstr>
      <vt:lpstr>Interrupts – The Handler Function</vt:lpstr>
      <vt:lpstr>Interrupts – Where to request for IRQ</vt:lpstr>
      <vt:lpstr>Interrupts – Disabling and Re-enabling</vt:lpstr>
      <vt:lpstr>Doing it on the Raspberry Pi4</vt:lpstr>
      <vt:lpstr>GPIO Available</vt:lpstr>
      <vt:lpstr>Introducing GPIO on RPi4</vt:lpstr>
      <vt:lpstr>Introducing GPIO on RPi4</vt:lpstr>
      <vt:lpstr>Case Study – 1: Variable Frequency LED Toggle</vt:lpstr>
      <vt:lpstr>Required Circuit</vt:lpstr>
      <vt:lpstr>Case Study – 2: Toggle an LED when Switch is Pressed</vt:lpstr>
      <vt:lpstr>Required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Beaglebone Black GPIO Interface</dc:title>
  <dc:creator>santoshsk</dc:creator>
  <cp:lastModifiedBy>Santosh Sam Koshy</cp:lastModifiedBy>
  <cp:revision>353</cp:revision>
  <dcterms:created xsi:type="dcterms:W3CDTF">2016-11-02T11:15:12Z</dcterms:created>
  <dcterms:modified xsi:type="dcterms:W3CDTF">2021-08-17T07:45:10Z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16393돨-10.1.0.5672</vt:lpwstr>
  </property>
</Properties>
</file>