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0" r:id="rId2"/>
    <p:sldId id="269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5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CF1BE5-D150-4AD3-AF12-562587F898B6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84D30-6D73-4482-AE8A-2B4B95D8FDA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0139" y="4973653"/>
            <a:ext cx="37810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Sahil Vilayatkar</a:t>
            </a:r>
            <a:endParaRPr lang="en-IN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613" y="1478424"/>
            <a:ext cx="6571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Project for Medoc Health (</a:t>
            </a:r>
            <a:r>
              <a:rPr lang="en-IN" sz="4800" dirty="0">
                <a:solidFill>
                  <a:srgbClr val="00B050"/>
                </a:solidFill>
              </a:rPr>
              <a:t>SWE </a:t>
            </a:r>
            <a:r>
              <a:rPr lang="en-IN" sz="4800" dirty="0" smtClean="0">
                <a:solidFill>
                  <a:srgbClr val="00B050"/>
                </a:solidFill>
              </a:rPr>
              <a:t>– Devops)</a:t>
            </a:r>
            <a:endParaRPr lang="en-IN" sz="4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6" y="1380323"/>
            <a:ext cx="1541627" cy="15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4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Application Load Balancer</a:t>
            </a:r>
            <a:endParaRPr lang="en-IN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570" y="2112965"/>
            <a:ext cx="596425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Fixed Cost per Hour: $</a:t>
            </a:r>
            <a:r>
              <a:rPr lang="en-IN" sz="1200" dirty="0" smtClean="0"/>
              <a:t>0.0239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Monthly Fixed Cost: $</a:t>
            </a:r>
            <a:r>
              <a:rPr lang="en-IN" sz="1200" dirty="0"/>
              <a:t>0.0239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* 730 = $</a:t>
            </a:r>
            <a:r>
              <a:rPr lang="en-IN" sz="1200" dirty="0"/>
              <a:t>17.45 </a:t>
            </a:r>
            <a:r>
              <a:rPr lang="en-IN" sz="1200" dirty="0" smtClean="0"/>
              <a:t>USD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LCU (Load Balancer Capacity Unit) Usage: Assume 10 LCUs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 per LCU per Hour: $0.008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Monthly LCU Cost: 10 * $0.008 * 730 = $58.40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Monthly Cost: $17.45 + $58.40 = $75.85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/>
              <a:t>Total Monthly cost:</a:t>
            </a:r>
            <a:r>
              <a:rPr lang="en-US" sz="1400" dirty="0" smtClean="0"/>
              <a:t> 75.85 USD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6" y="25403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Cloud Watch (Monitoring):</a:t>
            </a:r>
            <a:endParaRPr lang="en-IN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3838" y="2058991"/>
            <a:ext cx="5195130" cy="3354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 Metrics: 50 metrics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 per Metric per Month: $0.30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Metrics Cost: 50 * $0.30 = $15.00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Logs Ingestion: 20 GB/month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 per GB: $0.67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Logs Cost: 20 * $0.67 = $13.40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Alarms: 10 alarms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 per Alarm per Month: $0.10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Alarms Cost: 10 * $0.10 = $1.00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Monthly Cost: $15.00 + $13.49 + $1.00 = $29.49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/>
              <a:t>Total Monthly cost:</a:t>
            </a:r>
            <a:r>
              <a:rPr lang="en-US" sz="1400" dirty="0" smtClean="0"/>
              <a:t> 29.49 USD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24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used 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82" y="1845734"/>
            <a:ext cx="10711298" cy="4127776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dirty="0"/>
              <a:t>Docker Architecture Flow:</a:t>
            </a:r>
          </a:p>
          <a:p>
            <a:r>
              <a:rPr lang="en-US" sz="1900" b="1" dirty="0"/>
              <a:t>Frontend (S3/CloudFront)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Static files (images, HTML, JS) → CloudFront → S3 or Dockerized frontend containers (ECS</a:t>
            </a:r>
            <a:r>
              <a:rPr lang="en-US" sz="1900" dirty="0" smtClean="0"/>
              <a:t>/ Kubernetes</a:t>
            </a:r>
            <a:r>
              <a:rPr lang="en-US" sz="1900" dirty="0"/>
              <a:t>).</a:t>
            </a:r>
          </a:p>
          <a:p>
            <a:r>
              <a:rPr lang="en-US" sz="1900" b="1" dirty="0"/>
              <a:t>CloudFront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Delivers static content (or containerized frontend) to end users.</a:t>
            </a:r>
          </a:p>
          <a:p>
            <a:r>
              <a:rPr lang="en-US" sz="1900" b="1" dirty="0"/>
              <a:t>Application Load Balancer (ALB)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Routes incoming traffic to backend services (either EC2 instances or Docker containers running on </a:t>
            </a:r>
            <a:r>
              <a:rPr lang="en-US" sz="1900" dirty="0" smtClean="0"/>
              <a:t>ECS/ Kubernetes</a:t>
            </a:r>
            <a:r>
              <a:rPr lang="en-US" sz="1900" dirty="0"/>
              <a:t>).</a:t>
            </a:r>
          </a:p>
          <a:p>
            <a:r>
              <a:rPr lang="en-US" sz="1900" b="1" dirty="0"/>
              <a:t>Backend (Dockerized EC2 instances or ECS</a:t>
            </a:r>
            <a:r>
              <a:rPr lang="en-US" sz="1900" b="1" dirty="0" smtClean="0"/>
              <a:t>/ Kubernetes</a:t>
            </a:r>
            <a:r>
              <a:rPr lang="en-US" sz="1900" b="1" dirty="0"/>
              <a:t>)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The Docker containers host your backend application.</a:t>
            </a:r>
          </a:p>
          <a:p>
            <a:pPr lvl="1"/>
            <a:r>
              <a:rPr lang="en-US" sz="1900" dirty="0"/>
              <a:t>The application handles user requests, processes data, and interacts with databases or caches.</a:t>
            </a:r>
          </a:p>
          <a:p>
            <a:r>
              <a:rPr lang="en-US" sz="1900" b="1" dirty="0"/>
              <a:t>RDS (Database)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The backend containers interact with RDS to store and retrieve data as needed.</a:t>
            </a:r>
          </a:p>
          <a:p>
            <a:r>
              <a:rPr lang="en-US" sz="1900" b="1" dirty="0"/>
              <a:t>ElastiCache (Caching)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Optional: Dockerized </a:t>
            </a:r>
            <a:r>
              <a:rPr lang="en-US" sz="1900" dirty="0" smtClean="0"/>
              <a:t>Redis </a:t>
            </a:r>
            <a:r>
              <a:rPr lang="en-US" sz="1900" dirty="0"/>
              <a:t>is used to cache frequently accessed data to reduce database load.</a:t>
            </a:r>
          </a:p>
          <a:p>
            <a:r>
              <a:rPr lang="en-US" sz="1900" b="1" dirty="0"/>
              <a:t>CloudWatch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Monitoring the performance of EC2, RDS, ElastiCache, and Docker containers.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6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2" y="239282"/>
            <a:ext cx="11707738" cy="3374116"/>
          </a:xfrm>
          <a:prstGeom prst="rect">
            <a:avLst/>
          </a:prstGeom>
        </p:spPr>
      </p:pic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87110" y="3814605"/>
            <a:ext cx="868252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</a:rPr>
              <a:t>User Access</a:t>
            </a:r>
            <a:r>
              <a:rPr lang="en-US" sz="1400" dirty="0" smtClean="0">
                <a:solidFill>
                  <a:schemeClr val="tx1"/>
                </a:solidFill>
              </a:rPr>
              <a:t>: The user accesses the application via a domain (e.g., medoc</a:t>
            </a:r>
            <a:r>
              <a:rPr lang="en-US" sz="1400" dirty="0" smtClean="0"/>
              <a:t>health.in</a:t>
            </a:r>
            <a:r>
              <a:rPr lang="en-US" sz="1400" dirty="0" smtClean="0">
                <a:solidFill>
                  <a:schemeClr val="tx1"/>
                </a:solidFill>
              </a:rPr>
              <a:t>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sz="1400" b="1" dirty="0" smtClean="0">
                <a:solidFill>
                  <a:schemeClr val="tx1"/>
                </a:solidFill>
              </a:rPr>
              <a:t>CloudFront</a:t>
            </a:r>
            <a:r>
              <a:rPr lang="en-US" sz="1400" dirty="0" smtClean="0">
                <a:solidFill>
                  <a:schemeClr val="tx1"/>
                </a:solidFill>
              </a:rPr>
              <a:t>: CloudFront serves static content from the S3 bucket.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sz="1400" b="1" dirty="0" smtClean="0">
                <a:solidFill>
                  <a:schemeClr val="tx1"/>
                </a:solidFill>
              </a:rPr>
              <a:t>S3 Bucket</a:t>
            </a:r>
            <a:r>
              <a:rPr lang="en-US" sz="1400" dirty="0" smtClean="0">
                <a:solidFill>
                  <a:schemeClr val="tx1"/>
                </a:solidFill>
              </a:rPr>
              <a:t>: Stores static assets like frontend files (HTML, CSS, JavaScript) and media.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sz="1400" b="1" dirty="0" smtClean="0">
                <a:solidFill>
                  <a:schemeClr val="tx1"/>
                </a:solidFill>
              </a:rPr>
              <a:t>Application Load Balancer (ALB)</a:t>
            </a:r>
            <a:r>
              <a:rPr lang="en-US" sz="1400" dirty="0" smtClean="0">
                <a:solidFill>
                  <a:schemeClr val="tx1"/>
                </a:solidFill>
              </a:rPr>
              <a:t>: Handles dynamic content and forwards requests to the EC2 instances.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sz="1400" b="1" dirty="0" smtClean="0">
                <a:solidFill>
                  <a:schemeClr val="tx1"/>
                </a:solidFill>
              </a:rPr>
              <a:t>EC2 Instances</a:t>
            </a:r>
            <a:r>
              <a:rPr lang="en-US" sz="1400" dirty="0" smtClean="0">
                <a:solidFill>
                  <a:schemeClr val="tx1"/>
                </a:solidFill>
              </a:rPr>
              <a:t>: Host the backend application logic and process API calls.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sz="1400" b="1" dirty="0" smtClean="0"/>
              <a:t>M</a:t>
            </a:r>
            <a:r>
              <a:rPr lang="en-US" sz="1400" b="1" dirty="0" smtClean="0">
                <a:solidFill>
                  <a:schemeClr val="tx1"/>
                </a:solidFill>
              </a:rPr>
              <a:t>aria DB</a:t>
            </a:r>
            <a:r>
              <a:rPr lang="en-US" sz="1400" dirty="0" smtClean="0">
                <a:solidFill>
                  <a:schemeClr val="tx1"/>
                </a:solidFill>
              </a:rPr>
              <a:t>: Acts as the database for backend operations.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20" y="235328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Service Used </a:t>
            </a:r>
            <a:r>
              <a:rPr lang="en-US" sz="4000" dirty="0"/>
              <a:t>(</a:t>
            </a:r>
            <a:r>
              <a:rPr lang="en-US" sz="4000" dirty="0" smtClean="0"/>
              <a:t>AWS)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06" y="1871372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/>
              <a:t>Amazon EC2 Instances (Backend Servers)</a:t>
            </a:r>
          </a:p>
          <a:p>
            <a:r>
              <a:rPr lang="en-IN" sz="1800" dirty="0" smtClean="0"/>
              <a:t>Amazon RDS (Database)</a:t>
            </a:r>
          </a:p>
          <a:p>
            <a:r>
              <a:rPr lang="en-IN" sz="1800" dirty="0" smtClean="0"/>
              <a:t>Amazon Elastic Cache (Caching)</a:t>
            </a:r>
          </a:p>
          <a:p>
            <a:r>
              <a:rPr lang="en-IN" sz="1800" dirty="0" smtClean="0"/>
              <a:t>Amazon S3 (Storage)</a:t>
            </a:r>
          </a:p>
          <a:p>
            <a:r>
              <a:rPr lang="en-IN" sz="1800" dirty="0" smtClean="0"/>
              <a:t>Amazon Cloud Front (Content Delivery)</a:t>
            </a:r>
          </a:p>
          <a:p>
            <a:r>
              <a:rPr lang="en-US" sz="1800" dirty="0" smtClean="0"/>
              <a:t>Elastic Load Balancer (Application Load Balancer)</a:t>
            </a:r>
          </a:p>
          <a:p>
            <a:r>
              <a:rPr lang="en-IN" sz="1800" dirty="0" smtClean="0"/>
              <a:t>Amazon Cloud Watch (Monitoring)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Note: This cost analysis is based on pricing for the Asia (Mumbai) region. Prices may vary across different AWS regions.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731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7142"/>
            <a:ext cx="7328873" cy="1450757"/>
          </a:xfrm>
        </p:spPr>
        <p:txBody>
          <a:bodyPr/>
          <a:lstStyle/>
          <a:p>
            <a:r>
              <a:rPr lang="en-US" dirty="0" smtClean="0"/>
              <a:t>Service Used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96" y="1897009"/>
            <a:ext cx="9169638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CloudFront (CDN): </a:t>
            </a:r>
            <a:r>
              <a:rPr lang="en-US" sz="1900" dirty="0"/>
              <a:t>Delivers your website's static files (like HTML, CSS, JavaScript) quickly to users worldwide. Handles user requests and forwards them to the backend services when needed.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Elastic Load Balancer (ELB): </a:t>
            </a:r>
            <a:r>
              <a:rPr lang="en-US" sz="1900" dirty="0"/>
              <a:t>Shares incoming traffic evenly across backend servers (EC2 instances). Ensures no single server is overloaded.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EC2 Instances (Backend): </a:t>
            </a:r>
            <a:r>
              <a:rPr lang="en-US" sz="1900" dirty="0"/>
              <a:t>Runs the backend application that processes user requests and handles business logic. Connects to the database to store or retrieve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S3 Bucket: </a:t>
            </a:r>
            <a:r>
              <a:rPr lang="en-US" sz="1900" dirty="0"/>
              <a:t>Stores all the website’s static files, like images and code for the frontend. Works with CloudFront to deliver these files faster to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RDS (Relational Database Service): </a:t>
            </a:r>
            <a:r>
              <a:rPr lang="en-US" sz="1900" dirty="0"/>
              <a:t>Stores important structured data, like user details, billing information, or inventory records.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ElastiCache: </a:t>
            </a:r>
            <a:r>
              <a:rPr lang="en-US" sz="1900" dirty="0"/>
              <a:t>Speeds up the application by storing frequently used data temporarily so the database doesn’t have to work as hard.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1" dirty="0"/>
              <a:t>CloudWatch (Monitoring): </a:t>
            </a:r>
            <a:r>
              <a:rPr lang="en-US" sz="1900" dirty="0"/>
              <a:t>Tracks how well your resources (like EC2, RDS, and ElastiCache) are performing. Keeps logs of activities, sends alerts if something goes wrong, and shows live performance data in dashboards.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95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47" y="279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EC2 Instance for Backend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3" y="1859808"/>
            <a:ext cx="3717420" cy="43513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 smtClean="0"/>
              <a:t>On Demand </a:t>
            </a:r>
          </a:p>
          <a:p>
            <a:r>
              <a:rPr lang="en-US" sz="1400" dirty="0" smtClean="0"/>
              <a:t>Instance Type: m5.large (2 </a:t>
            </a:r>
            <a:r>
              <a:rPr lang="en-US" sz="1400" dirty="0" err="1" smtClean="0"/>
              <a:t>vCPUs</a:t>
            </a:r>
            <a:r>
              <a:rPr lang="en-US" sz="1400" dirty="0" smtClean="0"/>
              <a:t>, 8 GB RAM)</a:t>
            </a:r>
          </a:p>
          <a:p>
            <a:r>
              <a:rPr lang="en-US" sz="1400" dirty="0" smtClean="0"/>
              <a:t>Quantity: 10 instances</a:t>
            </a:r>
          </a:p>
          <a:p>
            <a:r>
              <a:rPr lang="en-US" sz="1400" dirty="0" smtClean="0"/>
              <a:t>Usage: 24/7 operation (730 hours/month)</a:t>
            </a:r>
          </a:p>
          <a:p>
            <a:r>
              <a:rPr lang="en-US" sz="1400" dirty="0" smtClean="0"/>
              <a:t>Cost per Hour per Instance: $0.101Monthly </a:t>
            </a:r>
          </a:p>
          <a:p>
            <a:r>
              <a:rPr lang="en-US" sz="1400" dirty="0" smtClean="0"/>
              <a:t>Cost per Instance: $0.101 * 730 = $73.73</a:t>
            </a:r>
          </a:p>
          <a:p>
            <a:r>
              <a:rPr lang="en-US" sz="1400" dirty="0" smtClean="0"/>
              <a:t>Total Monthly Cost: $73.73 * 10 = $737.30</a:t>
            </a:r>
          </a:p>
          <a:p>
            <a:endParaRPr lang="en-US" sz="14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b="1" dirty="0" smtClean="0"/>
              <a:t>Total </a:t>
            </a:r>
            <a:r>
              <a:rPr lang="en-US" sz="1400" b="1" dirty="0"/>
              <a:t>cost (monthly): </a:t>
            </a:r>
            <a:r>
              <a:rPr lang="en-IN" sz="1400" b="1" dirty="0"/>
              <a:t>737.300000 </a:t>
            </a:r>
            <a:r>
              <a:rPr lang="en-IN" sz="1400" b="1" dirty="0" smtClean="0"/>
              <a:t>USD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1445" y="1859808"/>
            <a:ext cx="3743415" cy="43513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 smtClean="0"/>
              <a:t>Reserved Instance for 1 year </a:t>
            </a:r>
          </a:p>
          <a:p>
            <a:r>
              <a:rPr lang="en-US" sz="1400" dirty="0" smtClean="0"/>
              <a:t>Instance Type: m5.large (2 </a:t>
            </a:r>
            <a:r>
              <a:rPr lang="en-US" sz="1400" dirty="0" err="1" smtClean="0"/>
              <a:t>vCPUs</a:t>
            </a:r>
            <a:r>
              <a:rPr lang="en-US" sz="1400" dirty="0" smtClean="0"/>
              <a:t>, 8 GB RAM)</a:t>
            </a:r>
          </a:p>
          <a:p>
            <a:r>
              <a:rPr lang="en-US" sz="1400" dirty="0" smtClean="0"/>
              <a:t>Quantity: 10 instances</a:t>
            </a:r>
          </a:p>
          <a:p>
            <a:r>
              <a:rPr lang="en-US" sz="1400" dirty="0" smtClean="0"/>
              <a:t>Usage: 24/7 operation (730 hours/month)</a:t>
            </a:r>
          </a:p>
          <a:p>
            <a:r>
              <a:rPr lang="en-US" sz="1400" dirty="0"/>
              <a:t>10 instances x 730 hours in a month = </a:t>
            </a:r>
            <a:r>
              <a:rPr lang="en-US" sz="1400" dirty="0" smtClean="0"/>
              <a:t>7300</a:t>
            </a:r>
          </a:p>
          <a:p>
            <a:r>
              <a:rPr lang="en-US" sz="1400" dirty="0" smtClean="0"/>
              <a:t>EC2 </a:t>
            </a:r>
            <a:r>
              <a:rPr lang="en-US" sz="1400" dirty="0"/>
              <a:t>Instance Savings Plans instance hours per </a:t>
            </a:r>
            <a:r>
              <a:rPr lang="en-US" sz="1400" dirty="0" smtClean="0"/>
              <a:t>month 7300 </a:t>
            </a:r>
            <a:r>
              <a:rPr lang="en-US" sz="1400" dirty="0"/>
              <a:t>EC2 Instance Savings Plans instance hours per month x 0.064000 USD = 467.200000 USD</a:t>
            </a:r>
            <a:endParaRPr lang="en-US" sz="1400" b="1" dirty="0"/>
          </a:p>
          <a:p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 algn="ctr">
              <a:buNone/>
            </a:pPr>
            <a:r>
              <a:rPr lang="en-US" sz="1400" b="1" dirty="0" smtClean="0"/>
              <a:t>Total </a:t>
            </a:r>
            <a:r>
              <a:rPr lang="en-US" sz="1400" b="1" dirty="0"/>
              <a:t>cost (monthly): 467.200000 USD</a:t>
            </a:r>
            <a:endParaRPr lang="en-US" sz="1400" b="1" dirty="0" smtClean="0"/>
          </a:p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12152" y="1859808"/>
            <a:ext cx="3820327" cy="43513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Reserved Instance for 3 year </a:t>
            </a:r>
          </a:p>
          <a:p>
            <a:r>
              <a:rPr lang="en-US" sz="1400" dirty="0" smtClean="0"/>
              <a:t>Instance Type: m5.large (2 </a:t>
            </a:r>
            <a:r>
              <a:rPr lang="en-US" sz="1400" dirty="0" err="1" smtClean="0"/>
              <a:t>vCPUs</a:t>
            </a:r>
            <a:r>
              <a:rPr lang="en-US" sz="1400" dirty="0" smtClean="0"/>
              <a:t>, 8 GB RAM)</a:t>
            </a:r>
          </a:p>
          <a:p>
            <a:r>
              <a:rPr lang="en-US" sz="1400" dirty="0" smtClean="0"/>
              <a:t>Quantity: 10 instances</a:t>
            </a:r>
          </a:p>
          <a:p>
            <a:r>
              <a:rPr lang="en-US" sz="1400" dirty="0" smtClean="0"/>
              <a:t>Usage: 24/7 operation (730 hours/month)</a:t>
            </a:r>
          </a:p>
          <a:p>
            <a:r>
              <a:rPr lang="en-US" sz="1400" dirty="0"/>
              <a:t>10 instances x 730 hours in a month = 7300 </a:t>
            </a:r>
            <a:endParaRPr lang="en-US" sz="1400" dirty="0" smtClean="0"/>
          </a:p>
          <a:p>
            <a:r>
              <a:rPr lang="en-US" sz="1400" dirty="0" smtClean="0"/>
              <a:t>EC2 </a:t>
            </a:r>
            <a:r>
              <a:rPr lang="en-US" sz="1400" dirty="0"/>
              <a:t>Instance Savings Plans instance hours per </a:t>
            </a:r>
            <a:r>
              <a:rPr lang="en-US" sz="1400" dirty="0" smtClean="0"/>
              <a:t>month</a:t>
            </a:r>
            <a:r>
              <a:rPr lang="en-US" sz="1400" dirty="0"/>
              <a:t> </a:t>
            </a:r>
            <a:r>
              <a:rPr lang="en-US" sz="1400" dirty="0" smtClean="0"/>
              <a:t>7300 </a:t>
            </a:r>
            <a:r>
              <a:rPr lang="en-US" sz="1400" dirty="0"/>
              <a:t>EC2 Instance Savings Plans instance hours per month x 0.044000 USD = 321.200000 USD</a:t>
            </a:r>
          </a:p>
          <a:p>
            <a:endParaRPr lang="en-US" sz="1400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b="1" dirty="0" smtClean="0"/>
              <a:t>Total </a:t>
            </a:r>
            <a:r>
              <a:rPr lang="en-US" sz="1400" b="1" dirty="0"/>
              <a:t>cost (monthly): 321.200000 USD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18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RDS for Database using Maria dB Engine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On Demand</a:t>
            </a: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118" y="2582334"/>
            <a:ext cx="4375446" cy="3378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Instance </a:t>
            </a:r>
            <a:r>
              <a:rPr lang="en-US" sz="1200" dirty="0"/>
              <a:t>Type: db.m5.large (2 </a:t>
            </a:r>
            <a:r>
              <a:rPr lang="en-US" sz="1200" dirty="0" err="1"/>
              <a:t>vCPUs</a:t>
            </a:r>
            <a:r>
              <a:rPr lang="en-US" sz="1200" dirty="0"/>
              <a:t>, 8 GB RAM</a:t>
            </a:r>
            <a:r>
              <a:rPr lang="en-US" sz="12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Quantity</a:t>
            </a:r>
            <a:r>
              <a:rPr lang="en-US" sz="1200" dirty="0"/>
              <a:t>: 1 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Instance Usage</a:t>
            </a:r>
            <a:r>
              <a:rPr lang="en-US" sz="1200" dirty="0"/>
              <a:t>: 24/7 operation (730 hours/month)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Storage </a:t>
            </a:r>
            <a:r>
              <a:rPr lang="en-US" sz="1200" dirty="0"/>
              <a:t>pricing (Monthly): 26.20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Monthly Cost for RDS Proxy (Monthly): 24.82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400" b="1" dirty="0" smtClean="0"/>
              <a:t>RDS </a:t>
            </a:r>
            <a:r>
              <a:rPr lang="en-US" sz="1400" b="1" dirty="0" err="1"/>
              <a:t>MariaDB</a:t>
            </a:r>
            <a:r>
              <a:rPr lang="en-US" sz="1400" b="1" dirty="0"/>
              <a:t> cost (Monthly): </a:t>
            </a:r>
            <a:r>
              <a:rPr lang="en-US" sz="1400" b="1" dirty="0" smtClean="0"/>
              <a:t>351.86 USD</a:t>
            </a:r>
            <a:endParaRPr lang="en-US" sz="1400" b="1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Reserved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344682" cy="337820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Instance Type: db.m5.large (2 </a:t>
            </a:r>
            <a:r>
              <a:rPr lang="en-US" sz="1400" dirty="0" err="1"/>
              <a:t>vCPUs</a:t>
            </a:r>
            <a:r>
              <a:rPr lang="en-US" sz="1400" dirty="0"/>
              <a:t>, 8 GB RAM)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Quantity: 1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Instance Usage: 24/7 operation (730 hours/month</a:t>
            </a:r>
            <a:r>
              <a:rPr lang="en-US" sz="1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Storage </a:t>
            </a:r>
            <a:r>
              <a:rPr lang="en-US" sz="1400" dirty="0"/>
              <a:t>pricing (Monthly): 26.20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Monthly Cost for RDS Proxy (Monthly): 24.82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RDS </a:t>
            </a:r>
            <a:r>
              <a:rPr lang="en-US" sz="1400" dirty="0" err="1"/>
              <a:t>MariaDB</a:t>
            </a:r>
            <a:r>
              <a:rPr lang="en-US" sz="1400" dirty="0"/>
              <a:t> cost (Monthly): 107.31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RDS </a:t>
            </a:r>
            <a:r>
              <a:rPr lang="en-US" sz="1400" dirty="0" err="1"/>
              <a:t>MariaDB</a:t>
            </a:r>
            <a:r>
              <a:rPr lang="en-US" sz="1400" dirty="0"/>
              <a:t> cost (Upfront): 1,288.00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Total Upfront cost:</a:t>
            </a:r>
            <a:r>
              <a:rPr lang="en-US" sz="1400" dirty="0"/>
              <a:t> 1,288.00 USD</a:t>
            </a:r>
          </a:p>
          <a:p>
            <a:endParaRPr lang="en-US" sz="1400" b="1" dirty="0" smtClean="0"/>
          </a:p>
          <a:p>
            <a:endParaRPr lang="en-US" sz="1400" b="1" dirty="0"/>
          </a:p>
          <a:p>
            <a:pPr marL="0" indent="0" algn="ctr">
              <a:buNone/>
            </a:pPr>
            <a:r>
              <a:rPr lang="en-US" sz="1400" b="1" dirty="0" smtClean="0"/>
              <a:t>   </a:t>
            </a:r>
            <a:r>
              <a:rPr lang="en-US" sz="1600" b="1" dirty="0" smtClean="0"/>
              <a:t>Total </a:t>
            </a:r>
            <a:r>
              <a:rPr lang="en-US" sz="1600" b="1" dirty="0"/>
              <a:t>Monthly cost:</a:t>
            </a:r>
            <a:r>
              <a:rPr lang="en-US" sz="1600" dirty="0"/>
              <a:t> 158.33 USD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864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78" y="1856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Elastic Cache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0416" y="1939894"/>
            <a:ext cx="5348955" cy="420288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smtClean="0"/>
              <a:t>Reserved </a:t>
            </a:r>
          </a:p>
          <a:p>
            <a:pPr marL="0" indent="0">
              <a:buNone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Instance Type: cache.t3.medium </a:t>
            </a:r>
            <a:r>
              <a:rPr lang="en-US" sz="1200" dirty="0" smtClean="0"/>
              <a:t>(</a:t>
            </a:r>
            <a:r>
              <a:rPr lang="en-US" sz="1200" dirty="0"/>
              <a:t>2 </a:t>
            </a:r>
            <a:r>
              <a:rPr lang="en-US" sz="1200" dirty="0" err="1"/>
              <a:t>vCPUs</a:t>
            </a:r>
            <a:r>
              <a:rPr lang="en-US" sz="1200" dirty="0"/>
              <a:t>, 2.93 GB RAM</a:t>
            </a:r>
            <a:r>
              <a:rPr lang="en-US" sz="12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Quantity</a:t>
            </a:r>
            <a:r>
              <a:rPr lang="en-US" sz="1200" dirty="0"/>
              <a:t>: 2 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err="1" smtClean="0"/>
              <a:t>nodesUsage</a:t>
            </a:r>
            <a:r>
              <a:rPr lang="en-US" sz="1200" dirty="0"/>
              <a:t>: 24/7 operation (730 hours/month)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2 </a:t>
            </a:r>
            <a:r>
              <a:rPr lang="en-US" sz="1200" dirty="0"/>
              <a:t>instance(s) x 0.028 USD hourly x 730 hours in a month = 40.8800 USD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ElastiCache cost (monthly): 40.88 USD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2 instance(s) x 242 USD = 484.0000 USD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ElastiCache cost (upfront): 484.00 </a:t>
            </a:r>
            <a:r>
              <a:rPr lang="en-US" sz="1200" dirty="0" smtClean="0"/>
              <a:t>USD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0" indent="0" algn="ctr">
              <a:buNone/>
            </a:pPr>
            <a:r>
              <a:rPr lang="en-US" sz="1400" b="1" dirty="0" smtClean="0"/>
              <a:t>Total Monthly cost: 40.88 USD</a:t>
            </a:r>
          </a:p>
          <a:p>
            <a:pPr marL="0" indent="0">
              <a:buNone/>
            </a:pPr>
            <a:endParaRPr lang="en-US" sz="14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976" y="1939894"/>
            <a:ext cx="5181600" cy="420288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smtClean="0"/>
              <a:t>On Demand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Instance Type: cache.t3.medium (2 </a:t>
            </a:r>
            <a:r>
              <a:rPr lang="en-US" sz="1200" dirty="0" err="1"/>
              <a:t>vCPUs</a:t>
            </a:r>
            <a:r>
              <a:rPr lang="en-US" sz="1200" dirty="0"/>
              <a:t>, 2.93 GB RAM</a:t>
            </a:r>
            <a:r>
              <a:rPr lang="en-US" sz="12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Quantity</a:t>
            </a:r>
            <a:r>
              <a:rPr lang="en-US" sz="1200" dirty="0"/>
              <a:t>: 2 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Nodes Usage</a:t>
            </a:r>
            <a:r>
              <a:rPr lang="en-US" sz="1200" dirty="0"/>
              <a:t>: 24/7 operation (730 hours/month)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 smtClean="0"/>
              <a:t>2 </a:t>
            </a:r>
            <a:r>
              <a:rPr lang="en-US" sz="1200" dirty="0"/>
              <a:t>instance(s) x 0.085 USD hourly x (100 / 100 Utilized/Month) x 730 hours in a month = 124.1000 USD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ElastiCache cost (monthly): 124.10 USD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ElastiCache cost (upfront): 0.00 USD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400" b="1" dirty="0" smtClean="0"/>
              <a:t>Total Monthly cost: 124.10 USD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89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S3 for Bucket Storage and static web Hosting </a:t>
            </a:r>
            <a:endParaRPr lang="en-IN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93676" y="2455728"/>
            <a:ext cx="4366189" cy="1508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Storage: 10 GB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 per GB per Month: $0.025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Monthly Cost: 10 * $0.025 = $0.25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/>
              <a:t>Total Monthly cost: 0.25 USD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2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Cloud Front </a:t>
            </a:r>
            <a:endParaRPr lang="en-IN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3300" y="2136322"/>
            <a:ext cx="3451788" cy="1354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Transfer Out: 500 GB/month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 per GB: $0.109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Total Monthly Cost: 500 * $0.109 = $</a:t>
            </a:r>
            <a:r>
              <a:rPr lang="en-US" sz="1200" dirty="0" smtClean="0"/>
              <a:t>54</a:t>
            </a: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 smtClean="0"/>
              <a:t>Total Monthly cost: 54.50 USD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0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1788</TotalTime>
  <Words>1171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Service Used (AWS)</vt:lpstr>
      <vt:lpstr>Service Used For</vt:lpstr>
      <vt:lpstr>EC2 Instance for Backend</vt:lpstr>
      <vt:lpstr>RDS for Database using Maria dB Engine</vt:lpstr>
      <vt:lpstr>Elastic Cache</vt:lpstr>
      <vt:lpstr>S3 for Bucket Storage and static web Hosting </vt:lpstr>
      <vt:lpstr>Cloud Front </vt:lpstr>
      <vt:lpstr>Application Load Balancer</vt:lpstr>
      <vt:lpstr>Cloud Watch (Monitoring):</vt:lpstr>
      <vt:lpstr>If we used Docker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2025-01-23T04:28:22Z</dcterms:created>
  <dcterms:modified xsi:type="dcterms:W3CDTF">2025-01-24T12:48:47Z</dcterms:modified>
</cp:coreProperties>
</file>